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7" r:id="rId3"/>
    <p:sldId id="258" r:id="rId4"/>
    <p:sldId id="290" r:id="rId5"/>
    <p:sldId id="289" r:id="rId6"/>
    <p:sldId id="291" r:id="rId7"/>
    <p:sldId id="292" r:id="rId8"/>
    <p:sldId id="293" r:id="rId9"/>
    <p:sldId id="294" r:id="rId10"/>
    <p:sldId id="288" r:id="rId11"/>
    <p:sldId id="300" r:id="rId12"/>
    <p:sldId id="301" r:id="rId13"/>
    <p:sldId id="304" r:id="rId14"/>
    <p:sldId id="323" r:id="rId15"/>
    <p:sldId id="324" r:id="rId16"/>
    <p:sldId id="302" r:id="rId17"/>
    <p:sldId id="303" r:id="rId18"/>
    <p:sldId id="308" r:id="rId19"/>
    <p:sldId id="299" r:id="rId20"/>
    <p:sldId id="305" r:id="rId21"/>
    <p:sldId id="295" r:id="rId22"/>
    <p:sldId id="325" r:id="rId23"/>
    <p:sldId id="296" r:id="rId24"/>
    <p:sldId id="306" r:id="rId25"/>
    <p:sldId id="307" r:id="rId26"/>
    <p:sldId id="297" r:id="rId27"/>
    <p:sldId id="298" r:id="rId28"/>
    <p:sldId id="309" r:id="rId29"/>
    <p:sldId id="310" r:id="rId30"/>
    <p:sldId id="311" r:id="rId31"/>
    <p:sldId id="326" r:id="rId32"/>
    <p:sldId id="312" r:id="rId33"/>
    <p:sldId id="313" r:id="rId34"/>
    <p:sldId id="314" r:id="rId35"/>
    <p:sldId id="327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8" r:id="rId44"/>
    <p:sldId id="322" r:id="rId45"/>
    <p:sldId id="329" r:id="rId46"/>
    <p:sldId id="330" r:id="rId47"/>
    <p:sldId id="331" r:id="rId48"/>
    <p:sldId id="332" r:id="rId49"/>
    <p:sldId id="333" r:id="rId50"/>
    <p:sldId id="334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31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 - Accent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 - White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9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 - Dar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Google Shape;58;p1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21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 - Dark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330949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23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7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6C6DD-80D8-47FA-B039-60B06A18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B6EA5-5901-4C3D-B59F-7587E9B5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CEBFD-DB03-4768-A9CD-627D1EF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120A-AA26-40BA-8437-435BA0F970E5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9FB75-799A-4199-90A7-A3731E4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5B3F8-C21C-4BDE-81CA-8428C5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0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675145" y="-2640525"/>
            <a:ext cx="6849331" cy="1218438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84967" y="1642400"/>
            <a:ext cx="9022000" cy="35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Font typeface="DM Serif Display"/>
              <a:buChar char="╺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5486263" lvl="8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1007984" y="1575703"/>
            <a:ext cx="6176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8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Font typeface="Montserrat Light"/>
              <a:buChar char="╺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362352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0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9873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81250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84967" y="1397700"/>
            <a:ext cx="9022000" cy="6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9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5654651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84967" y="5468667"/>
            <a:ext cx="9022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 - Dark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6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84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F17C06-5C8B-4DE3-8C03-E7546CC3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</p:spPr>
        <p:txBody>
          <a:bodyPr/>
          <a:lstStyle/>
          <a:p>
            <a:pPr algn="ctr"/>
            <a:r>
              <a:rPr lang="zh-TW" altLang="en-US" dirty="0"/>
              <a:t>智慧科技與產業數位轉型 </a:t>
            </a:r>
            <a:r>
              <a:rPr lang="en-US" altLang="zh-TW" dirty="0"/>
              <a:t>(</a:t>
            </a:r>
            <a:r>
              <a:rPr lang="zh-TW" altLang="en-US" dirty="0"/>
              <a:t>社群資訊探勘與實作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4400" dirty="0"/>
              <a:t>-</a:t>
            </a:r>
            <a:r>
              <a:rPr lang="zh-TW" altLang="en-US" sz="4400" dirty="0"/>
              <a:t>畫出</a:t>
            </a:r>
            <a:r>
              <a:rPr lang="en-US" altLang="zh-TW" sz="4400" dirty="0" err="1"/>
              <a:t>TYer</a:t>
            </a:r>
            <a:r>
              <a:rPr lang="zh-TW" altLang="en-US" sz="4400" dirty="0"/>
              <a:t>影片觀看次數折線圖</a:t>
            </a:r>
            <a:r>
              <a:rPr lang="en-US" altLang="zh-TW" sz="4400" dirty="0"/>
              <a:t>-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777B58-D77B-45BE-BB90-3C4EC196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</p:spPr>
        <p:txBody>
          <a:bodyPr/>
          <a:lstStyle/>
          <a:p>
            <a:pPr algn="r"/>
            <a:r>
              <a:rPr lang="zh-TW" altLang="en-US" sz="2400" dirty="0">
                <a:solidFill>
                  <a:schemeClr val="bg1"/>
                </a:solidFill>
              </a:rPr>
              <a:t>老師：王銘宏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A0E91-B339-4F08-B682-BCE51604C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6" y="3171133"/>
            <a:ext cx="9136163" cy="1740000"/>
          </a:xfrm>
        </p:spPr>
        <p:txBody>
          <a:bodyPr/>
          <a:lstStyle/>
          <a:p>
            <a:r>
              <a:rPr lang="zh-TW" altLang="en-US" sz="5400" dirty="0"/>
              <a:t>使用</a:t>
            </a:r>
            <a:r>
              <a:rPr lang="en-US" altLang="zh-TW" sz="5400" dirty="0"/>
              <a:t>Pandas</a:t>
            </a:r>
            <a:r>
              <a:rPr lang="zh-TW" altLang="en-US" sz="5400" dirty="0"/>
              <a:t>套件繪製折線圖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6681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Pandas</a:t>
            </a:r>
            <a:r>
              <a:rPr lang="zh-TW" altLang="en-US" sz="4800" dirty="0"/>
              <a:t>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Pandas</a:t>
            </a:r>
            <a:r>
              <a:rPr lang="zh-TW" altLang="en-US" sz="3200" dirty="0"/>
              <a:t>是</a:t>
            </a:r>
            <a:r>
              <a:rPr lang="en-US" altLang="zh-TW" sz="3200" dirty="0"/>
              <a:t>Python</a:t>
            </a:r>
            <a:r>
              <a:rPr lang="zh-TW" altLang="en-US" sz="3200" dirty="0"/>
              <a:t>的數學分析統計與繪圖套件。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281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折線圖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384271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頂點的座標</a:t>
            </a:r>
            <a:r>
              <a:rPr lang="en-US" altLang="zh-TW" sz="3200" dirty="0"/>
              <a:t>2</a:t>
            </a:r>
            <a:r>
              <a:rPr lang="zh-TW" altLang="en-US" sz="3200" dirty="0"/>
              <a:t>軸分別建成列表，再將資料加入</a:t>
            </a:r>
            <a:r>
              <a:rPr lang="en-US" altLang="zh-TW" sz="3200" dirty="0"/>
              <a:t>Pandas</a:t>
            </a:r>
            <a:r>
              <a:rPr lang="zh-TW" altLang="en-US" sz="3200" dirty="0"/>
              <a:t>的</a:t>
            </a:r>
            <a:r>
              <a:rPr lang="en-US" altLang="zh-TW" sz="3200" dirty="0" err="1"/>
              <a:t>DataFrame</a:t>
            </a:r>
            <a:r>
              <a:rPr lang="zh-TW" altLang="en-US" sz="3200" dirty="0"/>
              <a:t>中，就可以使用</a:t>
            </a:r>
            <a:r>
              <a:rPr lang="en-US" altLang="zh-TW" sz="3200" dirty="0"/>
              <a:t>plot</a:t>
            </a:r>
            <a:r>
              <a:rPr lang="zh-TW" altLang="en-US" sz="3200" dirty="0"/>
              <a:t>繪出圖形。</a:t>
            </a:r>
            <a:endParaRPr 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CAFA649-159A-4ACE-848A-58664C37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76753"/>
            <a:ext cx="6445427" cy="47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日期折線圖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8" y="2295332"/>
            <a:ext cx="3188368" cy="3669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/>
              <a:t>datetime</a:t>
            </a:r>
            <a:r>
              <a:rPr lang="zh-TW" altLang="en-US" sz="3200" dirty="0"/>
              <a:t>的</a:t>
            </a:r>
            <a:r>
              <a:rPr lang="en-US" altLang="zh-TW" sz="3200" dirty="0" err="1"/>
              <a:t>strptime</a:t>
            </a:r>
            <a:r>
              <a:rPr lang="zh-TW" altLang="en-US" sz="3200" dirty="0"/>
              <a:t>可將任意日期格式轉換成可畫成折線圖的物件。</a:t>
            </a:r>
            <a:endParaRPr 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386FE0-FC89-4C9E-B7FE-9E767CAF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36" y="2058951"/>
            <a:ext cx="7146262" cy="41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1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plot</a:t>
            </a:r>
            <a:r>
              <a:rPr lang="zh-TW" altLang="en-US" sz="4800" dirty="0"/>
              <a:t>的參數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sz="3200" dirty="0">
                <a:latin typeface="Consolas" panose="020B0609020204030204" pitchFamily="49" charset="0"/>
              </a:rPr>
              <a:t>x</a:t>
            </a:r>
            <a:r>
              <a:rPr lang="zh-TW" altLang="en-US" sz="3200" dirty="0">
                <a:latin typeface="Consolas" panose="020B0609020204030204" pitchFamily="49" charset="0"/>
              </a:rPr>
              <a:t> ：</a:t>
            </a:r>
            <a:r>
              <a:rPr lang="en-US" altLang="zh-TW" sz="3200" dirty="0">
                <a:latin typeface="Consolas" panose="020B0609020204030204" pitchFamily="49" charset="0"/>
              </a:rPr>
              <a:t>X</a:t>
            </a:r>
            <a:r>
              <a:rPr lang="zh-TW" altLang="en-US" sz="3200" dirty="0">
                <a:latin typeface="Consolas" panose="020B0609020204030204" pitchFamily="49" charset="0"/>
              </a:rPr>
              <a:t>軸數據欄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sz="3200" dirty="0">
                <a:latin typeface="Consolas" panose="020B0609020204030204" pitchFamily="49" charset="0"/>
              </a:rPr>
              <a:t>y</a:t>
            </a:r>
            <a:r>
              <a:rPr lang="zh-TW" altLang="en-US" sz="3200" dirty="0">
                <a:latin typeface="Consolas" panose="020B0609020204030204" pitchFamily="49" charset="0"/>
              </a:rPr>
              <a:t> ：</a:t>
            </a:r>
            <a:r>
              <a:rPr lang="en-US" altLang="zh-TW" sz="3200" dirty="0">
                <a:latin typeface="Consolas" panose="020B0609020204030204" pitchFamily="49" charset="0"/>
              </a:rPr>
              <a:t>Y</a:t>
            </a:r>
            <a:r>
              <a:rPr lang="zh-TW" altLang="en-US" sz="3200" dirty="0">
                <a:latin typeface="Consolas" panose="020B0609020204030204" pitchFamily="49" charset="0"/>
              </a:rPr>
              <a:t>軸數據欄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Consolas" panose="020B0609020204030204" pitchFamily="49" charset="0"/>
              </a:rPr>
              <a:t>like</a:t>
            </a:r>
            <a:r>
              <a:rPr lang="zh-TW" altLang="en-US" sz="3200" dirty="0">
                <a:latin typeface="Consolas" panose="020B0609020204030204" pitchFamily="49" charset="0"/>
              </a:rPr>
              <a:t> ：圖形種類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err="1">
                <a:latin typeface="Consolas" panose="020B0609020204030204" pitchFamily="49" charset="0"/>
              </a:rPr>
              <a:t>figsize</a:t>
            </a:r>
            <a:r>
              <a:rPr lang="zh-TW" altLang="en-US" sz="3200" dirty="0">
                <a:latin typeface="Consolas" panose="020B0609020204030204" pitchFamily="49" charset="0"/>
              </a:rPr>
              <a:t> ：</a:t>
            </a:r>
            <a:r>
              <a:rPr lang="en-US" altLang="zh-TW" sz="3200" dirty="0">
                <a:latin typeface="Consolas" panose="020B0609020204030204" pitchFamily="49" charset="0"/>
              </a:rPr>
              <a:t>(</a:t>
            </a:r>
            <a:r>
              <a:rPr lang="zh-TW" altLang="en-US" sz="3200" dirty="0">
                <a:latin typeface="Consolas" panose="020B0609020204030204" pitchFamily="49" charset="0"/>
              </a:rPr>
              <a:t>寬度</a:t>
            </a:r>
            <a:r>
              <a:rPr lang="en-US" altLang="zh-TW" sz="3200" dirty="0">
                <a:latin typeface="Consolas" panose="020B0609020204030204" pitchFamily="49" charset="0"/>
              </a:rPr>
              <a:t>, </a:t>
            </a:r>
            <a:r>
              <a:rPr lang="zh-TW" altLang="en-US" sz="3200" dirty="0">
                <a:latin typeface="Consolas" panose="020B0609020204030204" pitchFamily="49" charset="0"/>
              </a:rPr>
              <a:t>高度</a:t>
            </a:r>
            <a:r>
              <a:rPr lang="en-US" altLang="zh-TW" sz="3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plot</a:t>
            </a:r>
            <a:r>
              <a:rPr lang="zh-TW" altLang="en-US" sz="4800" dirty="0"/>
              <a:t>的</a:t>
            </a:r>
            <a:r>
              <a:rPr lang="en-US" altLang="zh-TW" sz="4800" dirty="0"/>
              <a:t>like</a:t>
            </a:r>
            <a:r>
              <a:rPr lang="zh-TW" altLang="en-US" sz="4800" dirty="0"/>
              <a:t>參數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07119F-2A9C-4D11-962F-AC7DB7EDC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05398"/>
              </p:ext>
            </p:extLst>
          </p:nvPr>
        </p:nvGraphicFramePr>
        <p:xfrm>
          <a:off x="1755595" y="2408837"/>
          <a:ext cx="8680744" cy="372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372">
                  <a:extLst>
                    <a:ext uri="{9D8B030D-6E8A-4147-A177-3AD203B41FA5}">
                      <a16:colId xmlns:a16="http://schemas.microsoft.com/office/drawing/2014/main" val="3657093643"/>
                    </a:ext>
                  </a:extLst>
                </a:gridCol>
                <a:gridCol w="4340372">
                  <a:extLst>
                    <a:ext uri="{9D8B030D-6E8A-4147-A177-3AD203B41FA5}">
                      <a16:colId xmlns:a16="http://schemas.microsoft.com/office/drawing/2014/main" val="3188070767"/>
                    </a:ext>
                  </a:extLst>
                </a:gridCol>
              </a:tblGrid>
              <a:tr h="44622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16291"/>
                  </a:ext>
                </a:extLst>
              </a:tr>
              <a:tr h="47026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'line'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折線圖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54533"/>
                  </a:ext>
                </a:extLst>
              </a:tr>
              <a:tr h="47026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'bar'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垂直長條圖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2545"/>
                  </a:ext>
                </a:extLst>
              </a:tr>
              <a:tr h="47026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</a:t>
                      </a:r>
                      <a:r>
                        <a:rPr lang="en-US" altLang="zh-TW" sz="240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barh</a:t>
                      </a:r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水平長條圖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97967"/>
                  </a:ext>
                </a:extLst>
              </a:tr>
              <a:tr h="47026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'hist'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58771"/>
                  </a:ext>
                </a:extLst>
              </a:tr>
              <a:tr h="47026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'box'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箱線圖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92732"/>
                  </a:ext>
                </a:extLst>
              </a:tr>
              <a:tr h="44622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'area'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面積圖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5901"/>
                  </a:ext>
                </a:extLst>
              </a:tr>
              <a:tr h="44622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'pie'</a:t>
                      </a:r>
                      <a:endParaRPr lang="zh-TW" altLang="en-US" sz="2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圓餅圖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6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列表</a:t>
            </a:r>
            <a:r>
              <a:rPr lang="en-US" altLang="zh-TW" sz="4800" dirty="0"/>
              <a:t>(list)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由一個中括號括住，列表內每個元素由逗號分隔，例如：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 = [1, 3, 7, 10, 15]</a:t>
            </a:r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words = [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apple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banana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cat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74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列表 </a:t>
            </a:r>
            <a:r>
              <a:rPr lang="en-US" altLang="zh-TW" sz="4800" dirty="0"/>
              <a:t>-</a:t>
            </a:r>
            <a:r>
              <a:rPr lang="zh-TW" altLang="en-US" sz="4800" dirty="0"/>
              <a:t> 在最後新增資料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/>
              <a:t>append(</a:t>
            </a:r>
            <a:r>
              <a:rPr lang="zh-TW" altLang="en-US" sz="3200" dirty="0"/>
              <a:t>欲新增的資料</a:t>
            </a:r>
            <a:r>
              <a:rPr lang="en-US" altLang="zh-TW" sz="3200" dirty="0"/>
              <a:t>)</a:t>
            </a:r>
            <a:r>
              <a:rPr lang="zh-TW" altLang="en-US" sz="3200" dirty="0"/>
              <a:t>，例如：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[1, 3, 7, 10, 15]</a:t>
            </a:r>
          </a:p>
          <a:p>
            <a:pPr marL="778914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a.append</a:t>
            </a:r>
            <a:r>
              <a:rPr lang="en-US" sz="3200" dirty="0">
                <a:latin typeface="Consolas" panose="020B0609020204030204" pitchFamily="49" charset="0"/>
              </a:rPr>
              <a:t>(20)</a:t>
            </a:r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會印出「</a:t>
            </a:r>
            <a:r>
              <a:rPr lang="en-US" altLang="zh-TW" sz="3200" dirty="0"/>
              <a:t>[1, 3, 7, 10, 15, 20]</a:t>
            </a:r>
            <a:r>
              <a:rPr lang="zh-TW" altLang="en-US" sz="3200" dirty="0"/>
              <a:t>」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03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列表 </a:t>
            </a:r>
            <a:r>
              <a:rPr lang="en-US" altLang="zh-TW" sz="4800" dirty="0"/>
              <a:t>-</a:t>
            </a:r>
            <a:r>
              <a:rPr lang="zh-TW" altLang="en-US" sz="4800" dirty="0"/>
              <a:t> 計算元素個數</a:t>
            </a:r>
            <a:r>
              <a:rPr lang="en-US" altLang="zh-TW" sz="4800" dirty="0"/>
              <a:t>(</a:t>
            </a:r>
            <a:r>
              <a:rPr lang="zh-TW" altLang="en-US" sz="4800" dirty="0"/>
              <a:t>列表長度</a:t>
            </a:r>
            <a:r>
              <a:rPr lang="en-US" altLang="zh-TW" sz="4800" dirty="0"/>
              <a:t>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 err="1"/>
              <a:t>len</a:t>
            </a:r>
            <a:r>
              <a:rPr lang="en-US" altLang="zh-TW" sz="3200" dirty="0"/>
              <a:t>(</a:t>
            </a:r>
            <a:r>
              <a:rPr lang="zh-TW" altLang="en-US" sz="3200" dirty="0"/>
              <a:t>列表</a:t>
            </a:r>
            <a:r>
              <a:rPr lang="en-US" altLang="zh-TW" sz="3200" dirty="0"/>
              <a:t>)</a:t>
            </a:r>
            <a:r>
              <a:rPr lang="zh-TW" altLang="en-US" sz="3200" dirty="0"/>
              <a:t>，例如：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a = [1, 3, 7, 10, 15]</a:t>
            </a:r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altLang="zh-TW" sz="3200" dirty="0" err="1">
                <a:latin typeface="Consolas" panose="020B0609020204030204" pitchFamily="49" charset="0"/>
              </a:rPr>
              <a:t>len</a:t>
            </a:r>
            <a:r>
              <a:rPr lang="en-US" altLang="zh-TW" sz="3200" dirty="0">
                <a:latin typeface="Consolas" panose="020B0609020204030204" pitchFamily="49" charset="0"/>
              </a:rPr>
              <a:t>(a)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會印出「</a:t>
            </a:r>
            <a:r>
              <a:rPr lang="en-US" altLang="zh-TW" sz="3200" dirty="0"/>
              <a:t>5</a:t>
            </a:r>
            <a:r>
              <a:rPr lang="zh-TW" altLang="en-US" sz="3200" dirty="0"/>
              <a:t>」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99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3F2DE-2049-4B8E-B47B-A0545D78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/>
              <a:t>畫出</a:t>
            </a:r>
            <a:r>
              <a:rPr lang="en-US" altLang="zh-TW" sz="5400" dirty="0" err="1"/>
              <a:t>TYer</a:t>
            </a:r>
            <a:r>
              <a:rPr lang="zh-TW" altLang="en-US" sz="5400" dirty="0"/>
              <a:t>影片觀看次數折線圖</a:t>
            </a:r>
          </a:p>
        </p:txBody>
      </p:sp>
    </p:spTree>
    <p:extLst>
      <p:ext uri="{BB962C8B-B14F-4D97-AF65-F5344CB8AC3E}">
        <p14:creationId xmlns:p14="http://schemas.microsoft.com/office/powerpoint/2010/main" val="27460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3F2DE-2049-4B8E-B47B-A0545D78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dirty="0"/>
              <a:t>使用</a:t>
            </a:r>
            <a:r>
              <a:rPr lang="en-US" altLang="zh-TW" sz="5400" dirty="0"/>
              <a:t>Selenium</a:t>
            </a:r>
            <a:r>
              <a:rPr lang="zh-TW" altLang="en-US" sz="5400" dirty="0"/>
              <a:t>套件操控瀏覽器</a:t>
            </a:r>
          </a:p>
        </p:txBody>
      </p:sp>
    </p:spTree>
    <p:extLst>
      <p:ext uri="{BB962C8B-B14F-4D97-AF65-F5344CB8AC3E}">
        <p14:creationId xmlns:p14="http://schemas.microsoft.com/office/powerpoint/2010/main" val="370379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迴圈控制 </a:t>
            </a:r>
            <a:r>
              <a:rPr lang="en-US" altLang="zh-TW" sz="4800" dirty="0"/>
              <a:t>while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直到條件不成立為止，一直重複做</a:t>
            </a:r>
            <a:r>
              <a:rPr lang="en-US" altLang="zh-TW" sz="3200" dirty="0"/>
              <a:t>...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例如：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zh-TW" altLang="en-US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</a:rPr>
              <a:t>=</a:t>
            </a:r>
            <a:r>
              <a:rPr lang="zh-TW" altLang="en-US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</a:rPr>
              <a:t>5</a:t>
            </a:r>
            <a:endParaRPr lang="en-US" sz="32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while</a:t>
            </a:r>
            <a:r>
              <a:rPr lang="zh-TW" altLang="en-US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</a:rPr>
              <a:t>a &gt; 0:</a:t>
            </a:r>
          </a:p>
          <a:p>
            <a:pPr marL="778914" lvl="1" indent="0">
              <a:buNone/>
            </a:pPr>
            <a:r>
              <a:rPr lang="zh-TW" alt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*</a:t>
            </a:r>
            <a:r>
              <a:rPr lang="en-US" altLang="zh-TW" sz="3200" dirty="0">
                <a:latin typeface="Consolas" panose="020B0609020204030204" pitchFamily="49" charset="0"/>
              </a:rPr>
              <a:t>’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</a:p>
          <a:p>
            <a:pPr marL="778914" lvl="1" indent="0">
              <a:buNone/>
            </a:pPr>
            <a:r>
              <a:rPr lang="zh-TW" alt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latin typeface="Consolas" panose="020B0609020204030204" pitchFamily="49" charset="0"/>
              </a:rPr>
              <a:t>a = a - 1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會印出</a:t>
            </a:r>
            <a:r>
              <a:rPr lang="en-US" altLang="zh-TW" sz="3200" dirty="0"/>
              <a:t>5</a:t>
            </a:r>
            <a:r>
              <a:rPr lang="zh-TW" altLang="en-US" sz="3200" dirty="0"/>
              <a:t>個「*」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443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</a:t>
            </a:r>
            <a:r>
              <a:rPr lang="en-US" altLang="zh-TW" sz="4800" dirty="0" err="1"/>
              <a:t>TYer</a:t>
            </a:r>
            <a:r>
              <a:rPr lang="zh-TW" altLang="en-US" sz="4800" dirty="0"/>
              <a:t>影片觀看次數折線圖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br>
              <a:rPr lang="en-US" altLang="zh-TW" sz="4800" dirty="0"/>
            </a:br>
            <a:r>
              <a:rPr lang="zh-TW" altLang="en-US" sz="4800" dirty="0"/>
              <a:t>程式流程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進入</a:t>
            </a:r>
            <a:r>
              <a:rPr lang="en-US" altLang="zh-TW" sz="3200" dirty="0"/>
              <a:t>YouTuber</a:t>
            </a:r>
            <a:r>
              <a:rPr lang="zh-TW" altLang="en-US" sz="3200" dirty="0"/>
              <a:t>影片列表頁面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將頁面往下滑動到最底端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蒐集所有影片網址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進入所有影片頁面蒐集觀看次數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畫出折線圖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993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</a:t>
            </a:r>
            <a:r>
              <a:rPr lang="en-US" altLang="zh-TW" sz="4800" dirty="0" err="1"/>
              <a:t>TYer</a:t>
            </a:r>
            <a:r>
              <a:rPr lang="zh-TW" altLang="en-US" sz="4800" dirty="0"/>
              <a:t>影片觀看次數折線圖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br>
              <a:rPr lang="en-US" altLang="zh-TW" sz="4800" dirty="0"/>
            </a:br>
            <a:r>
              <a:rPr lang="zh-TW" altLang="en-US" sz="4800" dirty="0"/>
              <a:t>程式流程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YouTuber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影片列表頁面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</a:rPr>
              <a:t>將頁面往下滑動到最底端</a:t>
            </a:r>
            <a:endParaRPr lang="en-US" altLang="zh-TW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蒐集所有影片網址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進入所有影片頁面蒐集觀看次數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畫出折線圖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7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進入影片列表並向下滑動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5332"/>
            <a:ext cx="10067341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from selenium import </a:t>
            </a:r>
            <a:r>
              <a:rPr lang="en-US" sz="2000" dirty="0" err="1">
                <a:latin typeface="Consolas" panose="020B0609020204030204" pitchFamily="49" charset="0"/>
              </a:rPr>
              <a:t>webdriver</a:t>
            </a:r>
            <a:endParaRPr lang="en-US" sz="20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from time import sleep</a:t>
            </a:r>
          </a:p>
          <a:p>
            <a:pPr marL="169329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driver = </a:t>
            </a:r>
            <a:r>
              <a:rPr lang="en-US" sz="2000" dirty="0" err="1">
                <a:latin typeface="Consolas" panose="020B0609020204030204" pitchFamily="49" charset="0"/>
              </a:rPr>
              <a:t>webdriver.Chrome</a:t>
            </a:r>
            <a:r>
              <a:rPr lang="en-US" sz="2000" dirty="0">
                <a:latin typeface="Consolas" panose="020B0609020204030204" pitchFamily="49" charset="0"/>
              </a:rPr>
              <a:t>() #</a:t>
            </a:r>
            <a:r>
              <a:rPr lang="zh-TW" altLang="en-US" sz="2000" dirty="0">
                <a:latin typeface="Consolas" panose="020B0609020204030204" pitchFamily="49" charset="0"/>
              </a:rPr>
              <a:t>建立一個可操作</a:t>
            </a:r>
            <a:r>
              <a:rPr lang="en-US" sz="2000" dirty="0">
                <a:latin typeface="Consolas" panose="020B0609020204030204" pitchFamily="49" charset="0"/>
              </a:rPr>
              <a:t>Chrome</a:t>
            </a:r>
            <a:r>
              <a:rPr lang="zh-TW" altLang="en-US" sz="2000" dirty="0">
                <a:latin typeface="Consolas" panose="020B0609020204030204" pitchFamily="49" charset="0"/>
              </a:rPr>
              <a:t>的物件，並開啟</a:t>
            </a:r>
            <a:r>
              <a:rPr lang="en-US" sz="2000" dirty="0">
                <a:latin typeface="Consolas" panose="020B0609020204030204" pitchFamily="49" charset="0"/>
              </a:rPr>
              <a:t>Chrome</a:t>
            </a:r>
          </a:p>
          <a:p>
            <a:pPr marL="169329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driver.get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https://www.youtube.com/c/raydudaily/videos</a:t>
            </a:r>
            <a:r>
              <a:rPr lang="en-US" altLang="zh-TW" sz="2000" dirty="0"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latin typeface="Consolas" panose="020B0609020204030204" pitchFamily="49" charset="0"/>
              </a:rPr>
              <a:t>阿滴日常</a:t>
            </a:r>
            <a:endParaRPr lang="en-US" sz="20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sleep(2) #</a:t>
            </a:r>
            <a:r>
              <a:rPr lang="zh-TW" altLang="en-US" sz="2000" dirty="0">
                <a:latin typeface="Consolas" panose="020B0609020204030204" pitchFamily="49" charset="0"/>
              </a:rPr>
              <a:t>等待</a:t>
            </a:r>
            <a:r>
              <a:rPr lang="en-US" altLang="zh-TW" sz="2000" dirty="0">
                <a:latin typeface="Consolas" panose="020B0609020204030204" pitchFamily="49" charset="0"/>
              </a:rPr>
              <a:t>2</a:t>
            </a:r>
            <a:r>
              <a:rPr lang="zh-TW" altLang="en-US" sz="2000" dirty="0">
                <a:latin typeface="Consolas" panose="020B0609020204030204" pitchFamily="49" charset="0"/>
              </a:rPr>
              <a:t>秒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driver.execute_script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window.scrollBy</a:t>
            </a:r>
            <a:r>
              <a:rPr lang="en-US" sz="2000" dirty="0">
                <a:latin typeface="Consolas" panose="020B0609020204030204" pitchFamily="49" charset="0"/>
              </a:rPr>
              <a:t>(0, 3000);</a:t>
            </a:r>
            <a:r>
              <a:rPr lang="en-US" altLang="zh-TW" sz="2000" dirty="0"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#</a:t>
            </a:r>
            <a:r>
              <a:rPr lang="zh-TW" altLang="en-US" sz="2000" dirty="0">
                <a:latin typeface="Consolas" panose="020B0609020204030204" pitchFamily="49" charset="0"/>
              </a:rPr>
              <a:t>向下滑動</a:t>
            </a:r>
            <a:r>
              <a:rPr lang="en-US" altLang="zh-TW" sz="2000" dirty="0">
                <a:latin typeface="Consolas" panose="020B0609020204030204" pitchFamily="49" charset="0"/>
              </a:rPr>
              <a:t>3000</a:t>
            </a:r>
            <a:r>
              <a:rPr lang="zh-TW" altLang="en-US" sz="2000" dirty="0">
                <a:latin typeface="Consolas" panose="020B0609020204030204" pitchFamily="49" charset="0"/>
              </a:rPr>
              <a:t>單位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重複滑動直到沒有影片出現為止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/>
              <a:t>Beautiful Soup</a:t>
            </a:r>
            <a:r>
              <a:rPr lang="zh-TW" altLang="en-US" sz="3200" dirty="0"/>
              <a:t>找出目前的影片框框數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與下次滑動之後的影片框框數比較是否有增加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9101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影片框框在</a:t>
            </a:r>
            <a:r>
              <a:rPr lang="en-US" altLang="zh-TW" sz="4800" dirty="0"/>
              <a:t>HTML</a:t>
            </a:r>
            <a:r>
              <a:rPr lang="zh-TW" altLang="en-US" sz="4800" dirty="0"/>
              <a:t>裡面</a:t>
            </a:r>
            <a:endParaRPr 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584FF6-83D1-4FBE-8CD0-CDAA94A8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41" y="2108732"/>
            <a:ext cx="8154651" cy="45992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0C169C2-08FC-46A8-A065-E08F3CFCBE6B}"/>
              </a:ext>
            </a:extLst>
          </p:cNvPr>
          <p:cNvSpPr/>
          <p:nvPr/>
        </p:nvSpPr>
        <p:spPr>
          <a:xfrm>
            <a:off x="7264866" y="3429000"/>
            <a:ext cx="2550253" cy="291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61E171-8BCE-4FD0-9ECF-8915968C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16" y="2476350"/>
            <a:ext cx="4829849" cy="7716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EA9CAE7-F75C-4879-BEC2-3FBDB9C91AA3}"/>
              </a:ext>
            </a:extLst>
          </p:cNvPr>
          <p:cNvCxnSpPr>
            <a:cxnSpLocks/>
          </p:cNvCxnSpPr>
          <p:nvPr/>
        </p:nvCxnSpPr>
        <p:spPr>
          <a:xfrm>
            <a:off x="7007016" y="3243410"/>
            <a:ext cx="190738" cy="53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2A8A5F9-3209-4449-B241-C7147EB829C3}"/>
              </a:ext>
            </a:extLst>
          </p:cNvPr>
          <p:cNvCxnSpPr>
            <a:cxnSpLocks/>
          </p:cNvCxnSpPr>
          <p:nvPr/>
        </p:nvCxnSpPr>
        <p:spPr>
          <a:xfrm flipV="1">
            <a:off x="9907398" y="3243067"/>
            <a:ext cx="1929467" cy="607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3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使用</a:t>
            </a:r>
            <a:r>
              <a:rPr lang="en-US" altLang="zh-TW" sz="4800" dirty="0"/>
              <a:t>Beautiful Soup</a:t>
            </a:r>
            <a:br>
              <a:rPr lang="en-US" altLang="zh-TW" sz="4800" dirty="0"/>
            </a:br>
            <a:r>
              <a:rPr lang="zh-TW" altLang="en-US" sz="4800" dirty="0"/>
              <a:t>找出目前影片框框個數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Beautiful Soup</a:t>
            </a:r>
            <a:r>
              <a:rPr lang="zh-TW" altLang="en-US" sz="3200" dirty="0"/>
              <a:t>的</a:t>
            </a:r>
            <a:r>
              <a:rPr lang="en-US" altLang="zh-TW" sz="3200" dirty="0"/>
              <a:t>find</a:t>
            </a:r>
            <a:r>
              <a:rPr lang="zh-TW" altLang="en-US" sz="3200" dirty="0"/>
              <a:t>尋找指定的元素只會回傳第一個找到的。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sz="3200" dirty="0" err="1"/>
              <a:t>find_all</a:t>
            </a:r>
            <a:r>
              <a:rPr lang="zh-TW" altLang="en-US" sz="3200" dirty="0"/>
              <a:t>會回傳所找到的全部，並回傳一個列表：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from bs4 import </a:t>
            </a:r>
            <a:r>
              <a:rPr lang="en-US" sz="2000" dirty="0" err="1">
                <a:latin typeface="Consolas" panose="020B0609020204030204" pitchFamily="49" charset="0"/>
              </a:rPr>
              <a:t>BeautifulSoup</a:t>
            </a:r>
            <a:endParaRPr lang="en-US" sz="20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778914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soup = </a:t>
            </a:r>
            <a:r>
              <a:rPr lang="en-US" sz="2000" dirty="0" err="1">
                <a:latin typeface="Consolas" panose="020B0609020204030204" pitchFamily="49" charset="0"/>
              </a:rPr>
              <a:t>BeautifulSoup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driver.page_source</a:t>
            </a:r>
            <a:r>
              <a:rPr lang="en-US" sz="2000" dirty="0">
                <a:latin typeface="Consolas" panose="020B0609020204030204" pitchFamily="49" charset="0"/>
              </a:rPr>
              <a:t>, '</a:t>
            </a:r>
            <a:r>
              <a:rPr lang="en-US" sz="2000" dirty="0" err="1">
                <a:latin typeface="Consolas" panose="020B0609020204030204" pitchFamily="49" charset="0"/>
              </a:rPr>
              <a:t>html.parser</a:t>
            </a:r>
            <a:r>
              <a:rPr lang="en-US" sz="2000" dirty="0">
                <a:latin typeface="Consolas" panose="020B0609020204030204" pitchFamily="49" charset="0"/>
              </a:rPr>
              <a:t>')</a:t>
            </a:r>
          </a:p>
          <a:p>
            <a:pPr marL="778914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li = </a:t>
            </a:r>
            <a:r>
              <a:rPr lang="en-US" sz="2000" dirty="0" err="1">
                <a:latin typeface="Consolas" panose="020B0609020204030204" pitchFamily="49" charset="0"/>
              </a:rPr>
              <a:t>soup.find_all</a:t>
            </a:r>
            <a:r>
              <a:rPr lang="en-US" sz="2000" dirty="0">
                <a:latin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</a:rPr>
              <a:t>ytd</a:t>
            </a:r>
            <a:r>
              <a:rPr lang="en-US" sz="2000" dirty="0">
                <a:latin typeface="Consolas" panose="020B0609020204030204" pitchFamily="49" charset="0"/>
              </a:rPr>
              <a:t>-grid-video-renderer')</a:t>
            </a:r>
          </a:p>
          <a:p>
            <a:pPr marL="778914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count =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(li)</a:t>
            </a:r>
          </a:p>
          <a:p>
            <a:pPr marL="778914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print(count)</a:t>
            </a:r>
          </a:p>
        </p:txBody>
      </p:sp>
    </p:spTree>
    <p:extLst>
      <p:ext uri="{BB962C8B-B14F-4D97-AF65-F5344CB8AC3E}">
        <p14:creationId xmlns:p14="http://schemas.microsoft.com/office/powerpoint/2010/main" val="388249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2</a:t>
            </a:r>
            <a:r>
              <a:rPr lang="zh-TW" altLang="en-US" sz="4800" dirty="0"/>
              <a:t>串程式碼執行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AB37D4C-9BAE-476D-9588-28E60FEA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76" y="2162757"/>
            <a:ext cx="845938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7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重複向下滑動過程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/>
              <a:t>上上次的數量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-1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/>
              <a:t>上一次的數量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0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/>
              <a:t>當 上上次的數量 </a:t>
            </a:r>
            <a:r>
              <a:rPr lang="en-US" altLang="zh-TW" sz="2400" dirty="0"/>
              <a:t>&gt;</a:t>
            </a:r>
            <a:r>
              <a:rPr lang="zh-TW" altLang="en-US" sz="2400" dirty="0"/>
              <a:t> 上一次的數量：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/>
              <a:t>向下滑動</a:t>
            </a:r>
            <a:r>
              <a:rPr lang="en-US" altLang="zh-TW" sz="2400" dirty="0"/>
              <a:t>3000</a:t>
            </a:r>
            <a:r>
              <a:rPr lang="zh-TW" altLang="en-US" sz="2400" dirty="0"/>
              <a:t>單位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/>
              <a:t>等待</a:t>
            </a:r>
            <a:r>
              <a:rPr lang="en-US" altLang="zh-TW" sz="2400" dirty="0"/>
              <a:t>2</a:t>
            </a:r>
            <a:r>
              <a:rPr lang="zh-TW" altLang="en-US" sz="2400" dirty="0"/>
              <a:t>秒</a:t>
            </a:r>
            <a:r>
              <a:rPr lang="en-US" altLang="zh-TW" sz="2400" dirty="0"/>
              <a:t>(</a:t>
            </a:r>
            <a:r>
              <a:rPr lang="zh-TW" altLang="en-US" sz="2400" dirty="0"/>
              <a:t>等待影片出現</a:t>
            </a:r>
            <a:r>
              <a:rPr lang="en-US" altLang="zh-TW" sz="2400" dirty="0"/>
              <a:t>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/>
              <a:t>計算本次影片框框數量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/>
              <a:t>上上次的數量 </a:t>
            </a:r>
            <a:r>
              <a:rPr lang="en-US" altLang="zh-TW" sz="2400" dirty="0"/>
              <a:t>=</a:t>
            </a:r>
            <a:r>
              <a:rPr lang="zh-TW" altLang="en-US" sz="2400" dirty="0"/>
              <a:t> 上一次的數量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/>
              <a:t>上一次的數量 </a:t>
            </a:r>
            <a:r>
              <a:rPr lang="en-US" altLang="zh-TW" sz="2400" dirty="0"/>
              <a:t>=</a:t>
            </a:r>
            <a:r>
              <a:rPr lang="zh-TW" altLang="en-US" sz="2400" dirty="0"/>
              <a:t> 本次影片框框數量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4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重複向下滑動程式碼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selenium import </a:t>
            </a:r>
            <a:r>
              <a:rPr lang="en-US" sz="1800" dirty="0" err="1">
                <a:latin typeface="Consolas" panose="020B0609020204030204" pitchFamily="49" charset="0"/>
              </a:rPr>
              <a:t>webdriver</a:t>
            </a:r>
            <a:endParaRPr lang="en-US" sz="18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time import sleep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bs4 import </a:t>
            </a:r>
            <a:r>
              <a:rPr lang="en-US" sz="1800" dirty="0" err="1">
                <a:latin typeface="Consolas" panose="020B0609020204030204" pitchFamily="49" charset="0"/>
              </a:rPr>
              <a:t>BeautifulSoup</a:t>
            </a:r>
            <a:endParaRPr lang="en-US" sz="18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driver = </a:t>
            </a:r>
            <a:r>
              <a:rPr lang="en-US" sz="1800" dirty="0" err="1">
                <a:latin typeface="Consolas" panose="020B0609020204030204" pitchFamily="49" charset="0"/>
              </a:rPr>
              <a:t>webdriver.Chrome</a:t>
            </a:r>
            <a:r>
              <a:rPr lang="en-US" sz="1800" dirty="0">
                <a:latin typeface="Consolas" panose="020B0609020204030204" pitchFamily="49" charset="0"/>
              </a:rPr>
              <a:t>() #</a:t>
            </a:r>
            <a:r>
              <a:rPr lang="zh-TW" altLang="en-US" sz="1800" dirty="0">
                <a:latin typeface="Consolas" panose="020B0609020204030204" pitchFamily="49" charset="0"/>
              </a:rPr>
              <a:t>建立一個可操作</a:t>
            </a:r>
            <a:r>
              <a:rPr lang="en-US" sz="1800" dirty="0">
                <a:latin typeface="Consolas" panose="020B0609020204030204" pitchFamily="49" charset="0"/>
              </a:rPr>
              <a:t>Chrome</a:t>
            </a:r>
            <a:r>
              <a:rPr lang="zh-TW" altLang="en-US" sz="1800" dirty="0">
                <a:latin typeface="Consolas" panose="020B0609020204030204" pitchFamily="49" charset="0"/>
              </a:rPr>
              <a:t>的物件，並開啟</a:t>
            </a:r>
            <a:r>
              <a:rPr lang="en-US" sz="1800" dirty="0">
                <a:latin typeface="Consolas" panose="020B0609020204030204" pitchFamily="49" charset="0"/>
              </a:rPr>
              <a:t>Chrome</a:t>
            </a:r>
          </a:p>
          <a:p>
            <a:pPr marL="169329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driver.get</a:t>
            </a:r>
            <a:r>
              <a:rPr lang="en-US" sz="1800" dirty="0">
                <a:latin typeface="Consolas" panose="020B0609020204030204" pitchFamily="49" charset="0"/>
              </a:rPr>
              <a:t>('https://www.youtube.com/c/raydudaily/videos')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sleep(2) #</a:t>
            </a:r>
            <a:r>
              <a:rPr lang="zh-TW" altLang="en-US" sz="1800" dirty="0"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latin typeface="Consolas" panose="020B0609020204030204" pitchFamily="49" charset="0"/>
              </a:rPr>
              <a:t>秒</a:t>
            </a:r>
          </a:p>
          <a:p>
            <a:pPr marL="169329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llcount</a:t>
            </a:r>
            <a:r>
              <a:rPr lang="en-US" sz="1800" dirty="0">
                <a:latin typeface="Consolas" panose="020B0609020204030204" pitchFamily="49" charset="0"/>
              </a:rPr>
              <a:t> = -1</a:t>
            </a:r>
            <a:r>
              <a:rPr lang="zh-TW" altLang="en-US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#</a:t>
            </a:r>
            <a:r>
              <a:rPr lang="zh-TW" altLang="en-US" sz="1800" dirty="0"/>
              <a:t>上上次的數量 </a:t>
            </a:r>
            <a:endParaRPr lang="en-US" sz="18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lcount</a:t>
            </a:r>
            <a:r>
              <a:rPr lang="en-US" sz="1800" dirty="0">
                <a:latin typeface="Consolas" panose="020B0609020204030204" pitchFamily="49" charset="0"/>
              </a:rPr>
              <a:t> = 0</a:t>
            </a:r>
            <a:r>
              <a:rPr lang="zh-TW" altLang="en-US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#</a:t>
            </a:r>
            <a:r>
              <a:rPr lang="zh-TW" altLang="en-US" sz="1800" dirty="0"/>
              <a:t>上一次的數量 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Selenium</a:t>
            </a:r>
            <a:r>
              <a:rPr lang="zh-TW" altLang="en-US" sz="4800" dirty="0"/>
              <a:t>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搭配</a:t>
            </a:r>
            <a:r>
              <a:rPr lang="en-US" altLang="zh-TW" sz="3200" dirty="0"/>
              <a:t>WebDriver(</a:t>
            </a:r>
            <a:r>
              <a:rPr lang="zh-TW" altLang="en-US" sz="3200" dirty="0"/>
              <a:t>瀏覽器驅動程式</a:t>
            </a:r>
            <a:r>
              <a:rPr lang="en-US" altLang="zh-TW" sz="3200" dirty="0"/>
              <a:t>)</a:t>
            </a:r>
            <a:r>
              <a:rPr lang="zh-TW" altLang="en-US" sz="3200" dirty="0"/>
              <a:t>，自動化的操作瀏覽器，就像真正的使用者在操作一樣。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支援的瀏覽器包括</a:t>
            </a:r>
            <a:r>
              <a:rPr lang="en-US" sz="3200" dirty="0"/>
              <a:t>IE</a:t>
            </a:r>
            <a:r>
              <a:rPr lang="zh-TW" altLang="en-US" sz="3200" dirty="0"/>
              <a:t>、</a:t>
            </a:r>
            <a:r>
              <a:rPr lang="en-US" sz="3200" dirty="0"/>
              <a:t>Mozilla Firefox</a:t>
            </a:r>
            <a:r>
              <a:rPr lang="zh-TW" altLang="en-US" sz="3200" dirty="0"/>
              <a:t>、</a:t>
            </a:r>
            <a:r>
              <a:rPr lang="en-US" sz="3200" dirty="0"/>
              <a:t>Safari</a:t>
            </a:r>
            <a:r>
              <a:rPr lang="zh-TW" altLang="en-US" sz="3200" dirty="0"/>
              <a:t>、</a:t>
            </a:r>
            <a:r>
              <a:rPr lang="en-US" sz="3200" dirty="0"/>
              <a:t>Google Chrome</a:t>
            </a:r>
            <a:r>
              <a:rPr lang="zh-TW" altLang="en-US" sz="3200" dirty="0"/>
              <a:t>、</a:t>
            </a:r>
            <a:r>
              <a:rPr lang="en-US" sz="3200" dirty="0"/>
              <a:t>Opera</a:t>
            </a:r>
            <a:r>
              <a:rPr lang="zh-TW" altLang="en-US" sz="3200" dirty="0"/>
              <a:t>等。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7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重複向下滑動程式碼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while </a:t>
            </a:r>
            <a:r>
              <a:rPr lang="en-US" altLang="zh-TW" sz="1800" dirty="0" err="1">
                <a:latin typeface="Consolas" panose="020B0609020204030204" pitchFamily="49" charset="0"/>
              </a:rPr>
              <a:t>llcount</a:t>
            </a:r>
            <a:r>
              <a:rPr lang="en-US" altLang="zh-TW" sz="1800" dirty="0">
                <a:latin typeface="Consolas" panose="020B0609020204030204" pitchFamily="49" charset="0"/>
              </a:rPr>
              <a:t> &lt; </a:t>
            </a:r>
            <a:r>
              <a:rPr lang="en-US" altLang="zh-TW" sz="1800" dirty="0" err="1">
                <a:latin typeface="Consolas" panose="020B0609020204030204" pitchFamily="49" charset="0"/>
              </a:rPr>
              <a:t>lcount</a:t>
            </a:r>
            <a:r>
              <a:rPr lang="en-US" altLang="zh-TW" sz="1800" dirty="0">
                <a:latin typeface="Consolas" panose="020B0609020204030204" pitchFamily="49" charset="0"/>
              </a:rPr>
              <a:t>:</a:t>
            </a:r>
          </a:p>
          <a:p>
            <a:pPr marL="169329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driver.execute_script</a:t>
            </a:r>
            <a:r>
              <a:rPr lang="en-US" altLang="zh-TW" sz="1800" dirty="0">
                <a:latin typeface="Consolas" panose="020B0609020204030204" pitchFamily="49" charset="0"/>
              </a:rPr>
              <a:t>('</a:t>
            </a:r>
            <a:r>
              <a:rPr lang="en-US" altLang="zh-TW" sz="1800" dirty="0" err="1">
                <a:latin typeface="Consolas" panose="020B0609020204030204" pitchFamily="49" charset="0"/>
              </a:rPr>
              <a:t>window.scrollBy</a:t>
            </a:r>
            <a:r>
              <a:rPr lang="en-US" altLang="zh-TW" sz="1800" dirty="0">
                <a:latin typeface="Consolas" panose="020B0609020204030204" pitchFamily="49" charset="0"/>
              </a:rPr>
              <a:t>(0, 3000);') #</a:t>
            </a:r>
            <a:r>
              <a:rPr lang="zh-TW" altLang="en-US" sz="1800" dirty="0">
                <a:latin typeface="Consolas" panose="020B0609020204030204" pitchFamily="49" charset="0"/>
              </a:rPr>
              <a:t>向下滑動</a:t>
            </a:r>
          </a:p>
          <a:p>
            <a:pPr marL="169329" indent="0">
              <a:buNone/>
            </a:pP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</a:rPr>
              <a:t>sleep(2) #</a:t>
            </a:r>
            <a:r>
              <a:rPr lang="zh-TW" altLang="en-US" sz="1800" dirty="0"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latin typeface="Consolas" panose="020B0609020204030204" pitchFamily="49" charset="0"/>
              </a:rPr>
              <a:t>秒</a:t>
            </a:r>
          </a:p>
          <a:p>
            <a:pPr marL="169329" indent="0">
              <a:buNone/>
            </a:pP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driver.page_source</a:t>
            </a:r>
            <a:r>
              <a:rPr lang="en-US" altLang="zh-TW" sz="1800" dirty="0">
                <a:latin typeface="Consolas" panose="020B0609020204030204" pitchFamily="49" charset="0"/>
              </a:rPr>
              <a:t>, '</a:t>
            </a:r>
            <a:r>
              <a:rPr lang="en-US" altLang="zh-TW" sz="1800" dirty="0" err="1">
                <a:latin typeface="Consolas" panose="020B0609020204030204" pitchFamily="49" charset="0"/>
              </a:rPr>
              <a:t>html.parser</a:t>
            </a:r>
            <a:r>
              <a:rPr lang="en-US" altLang="zh-TW" sz="1800" dirty="0">
                <a:latin typeface="Consolas" panose="020B0609020204030204" pitchFamily="49" charset="0"/>
              </a:rPr>
              <a:t>')</a:t>
            </a:r>
          </a:p>
          <a:p>
            <a:pPr marL="169329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li = </a:t>
            </a:r>
            <a:r>
              <a:rPr lang="en-US" altLang="zh-TW" sz="1800" dirty="0" err="1">
                <a:latin typeface="Consolas" panose="020B0609020204030204" pitchFamily="49" charset="0"/>
              </a:rPr>
              <a:t>soup.find_all</a:t>
            </a:r>
            <a:r>
              <a:rPr lang="en-US" altLang="zh-TW" sz="1800" dirty="0">
                <a:latin typeface="Consolas" panose="020B0609020204030204" pitchFamily="49" charset="0"/>
              </a:rPr>
              <a:t>('</a:t>
            </a:r>
            <a:r>
              <a:rPr lang="en-US" altLang="zh-TW" sz="1800" dirty="0" err="1">
                <a:latin typeface="Consolas" panose="020B0609020204030204" pitchFamily="49" charset="0"/>
              </a:rPr>
              <a:t>ytd</a:t>
            </a:r>
            <a:r>
              <a:rPr lang="en-US" altLang="zh-TW" sz="1800" dirty="0">
                <a:latin typeface="Consolas" panose="020B0609020204030204" pitchFamily="49" charset="0"/>
              </a:rPr>
              <a:t>-grid-video-renderer') #</a:t>
            </a:r>
            <a:r>
              <a:rPr lang="zh-TW" altLang="en-US" sz="1800" dirty="0">
                <a:latin typeface="Consolas" panose="020B0609020204030204" pitchFamily="49" charset="0"/>
              </a:rPr>
              <a:t>計算影片框框數</a:t>
            </a:r>
          </a:p>
          <a:p>
            <a:pPr marL="169329" indent="0">
              <a:buNone/>
            </a:pP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llcount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lcount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lcount</a:t>
            </a:r>
            <a:r>
              <a:rPr lang="en-US" altLang="zh-TW" sz="1800" dirty="0"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latin typeface="Consolas" panose="020B0609020204030204" pitchFamily="49" charset="0"/>
              </a:rPr>
              <a:t>(li)</a:t>
            </a:r>
          </a:p>
          <a:p>
            <a:pPr marL="169329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print(</a:t>
            </a:r>
            <a:r>
              <a:rPr lang="en-US" altLang="zh-TW" sz="1800" dirty="0" err="1"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latin typeface="Consolas" panose="020B0609020204030204" pitchFamily="49" charset="0"/>
              </a:rPr>
              <a:t>(li))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52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</a:t>
            </a:r>
            <a:r>
              <a:rPr lang="en-US" altLang="zh-TW" sz="4800" dirty="0" err="1"/>
              <a:t>TYer</a:t>
            </a:r>
            <a:r>
              <a:rPr lang="zh-TW" altLang="en-US" sz="4800" dirty="0"/>
              <a:t>影片觀看次數折線圖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br>
              <a:rPr lang="en-US" altLang="zh-TW" sz="4800" dirty="0"/>
            </a:br>
            <a:r>
              <a:rPr lang="zh-TW" altLang="en-US" sz="4800" dirty="0"/>
              <a:t>程式流程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YouTuber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影片列表頁面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將頁面往下滑動到最底端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</a:rPr>
              <a:t>蒐集所有影片網址</a:t>
            </a:r>
            <a:endParaRPr lang="en-US" altLang="zh-TW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進入所有影片頁面蒐集觀看次數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畫出折線圖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3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由剛剛最後一次</a:t>
            </a:r>
            <a:r>
              <a:rPr lang="en-US" altLang="zh-TW" sz="3200" dirty="0" err="1">
                <a:latin typeface="Consolas" panose="020B0609020204030204" pitchFamily="49" charset="0"/>
              </a:rPr>
              <a:t>find_all</a:t>
            </a:r>
            <a:r>
              <a:rPr lang="zh-TW" altLang="en-US" sz="3200" dirty="0">
                <a:latin typeface="Consolas" panose="020B0609020204030204" pitchFamily="49" charset="0"/>
              </a:rPr>
              <a:t>得到的列表，列表中的每個元素都是影片框框的</a:t>
            </a:r>
            <a:r>
              <a:rPr lang="en-US" altLang="zh-TW" sz="3200" dirty="0">
                <a:latin typeface="Consolas" panose="020B0609020204030204" pitchFamily="49" charset="0"/>
              </a:rPr>
              <a:t>HTML</a:t>
            </a:r>
            <a:r>
              <a:rPr lang="zh-TW" altLang="en-US" sz="3200" dirty="0">
                <a:latin typeface="Consolas" panose="020B0609020204030204" pitchFamily="49" charset="0"/>
              </a:rPr>
              <a:t>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在</a:t>
            </a:r>
            <a:r>
              <a:rPr lang="en-US" altLang="zh-TW" sz="3200" dirty="0">
                <a:latin typeface="Consolas" panose="020B0609020204030204" pitchFamily="49" charset="0"/>
              </a:rPr>
              <a:t>HTML</a:t>
            </a:r>
            <a:r>
              <a:rPr lang="zh-TW" altLang="en-US" sz="3200" dirty="0">
                <a:latin typeface="Consolas" panose="020B0609020204030204" pitchFamily="49" charset="0"/>
              </a:rPr>
              <a:t>中找到並取出影片連結。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取得影片網址</a:t>
            </a:r>
            <a:r>
              <a:rPr lang="en-US" altLang="zh-TW" sz="4800" dirty="0"/>
              <a:t>(1/2)</a:t>
            </a:r>
            <a:endParaRPr lang="zh-TW" altLang="en-US" sz="4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D8C1C4-6106-41D0-BD86-8AEC4080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0" y="4195202"/>
            <a:ext cx="7817193" cy="25411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D548C9-652C-40DA-84BD-9E67A9CCC6C3}"/>
              </a:ext>
            </a:extLst>
          </p:cNvPr>
          <p:cNvSpPr/>
          <p:nvPr/>
        </p:nvSpPr>
        <p:spPr>
          <a:xfrm>
            <a:off x="4949505" y="5368954"/>
            <a:ext cx="2273416" cy="28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326C43-D347-400B-8062-B84F15EC644B}"/>
              </a:ext>
            </a:extLst>
          </p:cNvPr>
          <p:cNvSpPr txBox="1"/>
          <p:nvPr/>
        </p:nvSpPr>
        <p:spPr>
          <a:xfrm>
            <a:off x="6550628" y="56541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看起來像影片網址的後半部分</a:t>
            </a:r>
          </a:p>
        </p:txBody>
      </p:sp>
    </p:spTree>
    <p:extLst>
      <p:ext uri="{BB962C8B-B14F-4D97-AF65-F5344CB8AC3E}">
        <p14:creationId xmlns:p14="http://schemas.microsoft.com/office/powerpoint/2010/main" val="59124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取得影片網址</a:t>
            </a:r>
            <a:r>
              <a:rPr lang="en-US" altLang="zh-TW" sz="4800" dirty="0"/>
              <a:t>(2/2)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使用</a:t>
            </a:r>
            <a:r>
              <a:rPr lang="en-US" altLang="zh-TW" sz="3200" dirty="0">
                <a:latin typeface="Consolas" panose="020B0609020204030204" pitchFamily="49" charset="0"/>
              </a:rPr>
              <a:t>find('a')['</a:t>
            </a:r>
            <a:r>
              <a:rPr lang="en-US" altLang="zh-TW" sz="3200" dirty="0" err="1">
                <a:latin typeface="Consolas" panose="020B0609020204030204" pitchFamily="49" charset="0"/>
              </a:rPr>
              <a:t>herf</a:t>
            </a:r>
            <a:r>
              <a:rPr lang="en-US" altLang="zh-TW" sz="3200" dirty="0">
                <a:latin typeface="Consolas" panose="020B0609020204030204" pitchFamily="49" charset="0"/>
              </a:rPr>
              <a:t>']</a:t>
            </a:r>
            <a:r>
              <a:rPr lang="zh-TW" altLang="en-US" sz="3200" dirty="0">
                <a:latin typeface="Consolas" panose="020B0609020204030204" pitchFamily="49" charset="0"/>
              </a:rPr>
              <a:t>就能取得「</a:t>
            </a:r>
            <a:r>
              <a:rPr lang="en-US" altLang="zh-TW" sz="3200" dirty="0">
                <a:latin typeface="Consolas" panose="020B0609020204030204" pitchFamily="49" charset="0"/>
              </a:rPr>
              <a:t>/</a:t>
            </a:r>
            <a:r>
              <a:rPr lang="en-US" altLang="zh-TW" sz="3200" dirty="0" err="1">
                <a:latin typeface="Consolas" panose="020B0609020204030204" pitchFamily="49" charset="0"/>
              </a:rPr>
              <a:t>watch?v</a:t>
            </a:r>
            <a:r>
              <a:rPr lang="en-US" altLang="zh-TW" sz="3200" dirty="0">
                <a:latin typeface="Consolas" panose="020B0609020204030204" pitchFamily="49" charset="0"/>
              </a:rPr>
              <a:t>=</a:t>
            </a:r>
            <a:r>
              <a:rPr lang="en-US" altLang="zh-TW" sz="3200" dirty="0" err="1">
                <a:latin typeface="Consolas" panose="020B0609020204030204" pitchFamily="49" charset="0"/>
              </a:rPr>
              <a:t>xxxxxxxxxxx</a:t>
            </a:r>
            <a:r>
              <a:rPr lang="zh-TW" altLang="en-US" sz="3200" dirty="0">
                <a:latin typeface="Consolas" panose="020B0609020204030204" pitchFamily="49" charset="0"/>
              </a:rPr>
              <a:t>」這樣的字串。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只要在該字串前面加上「</a:t>
            </a:r>
            <a:r>
              <a:rPr lang="en-US" altLang="zh-TW" sz="3200" dirty="0"/>
              <a:t>https://www.youtube.com</a:t>
            </a:r>
            <a:r>
              <a:rPr lang="zh-TW" altLang="en-US" sz="3200" dirty="0">
                <a:latin typeface="Consolas" panose="020B0609020204030204" pitchFamily="49" charset="0"/>
              </a:rPr>
              <a:t>」</a:t>
            </a:r>
            <a:r>
              <a:rPr lang="zh-TW" altLang="en-US" sz="3200" dirty="0"/>
              <a:t>，就是個完整的網址了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取得所有影片網址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8E83301-E859-4B96-978C-26ADDCB2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1" y="1940767"/>
            <a:ext cx="5955761" cy="4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3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</a:t>
            </a:r>
            <a:r>
              <a:rPr lang="en-US" altLang="zh-TW" sz="4800" dirty="0" err="1"/>
              <a:t>TYer</a:t>
            </a:r>
            <a:r>
              <a:rPr lang="zh-TW" altLang="en-US" sz="4800" dirty="0"/>
              <a:t>影片觀看次數折線圖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br>
              <a:rPr lang="en-US" altLang="zh-TW" sz="4800" dirty="0"/>
            </a:br>
            <a:r>
              <a:rPr lang="zh-TW" altLang="en-US" sz="4800" dirty="0"/>
              <a:t>程式流程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YouTuber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影片列表頁面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將頁面往下滑動到最底端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蒐集所有影片網址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</a:rPr>
              <a:t>進入所有影片頁面蒐集觀看次數</a:t>
            </a:r>
            <a:endParaRPr lang="en-US" altLang="zh-TW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畫出折線圖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1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400" dirty="0"/>
              <a:t>進入所有影片頁面蒐集觀看次數過程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564002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宣告</a:t>
            </a:r>
            <a:r>
              <a:rPr lang="en-US" altLang="zh-TW" sz="3200" dirty="0">
                <a:latin typeface="Consolas" panose="020B0609020204030204" pitchFamily="49" charset="0"/>
              </a:rPr>
              <a:t>2</a:t>
            </a:r>
            <a:r>
              <a:rPr lang="zh-TW" altLang="en-US" sz="3200" dirty="0">
                <a:latin typeface="Consolas" panose="020B0609020204030204" pitchFamily="49" charset="0"/>
              </a:rPr>
              <a:t>個空的列表</a:t>
            </a:r>
            <a:r>
              <a:rPr lang="en-US" altLang="zh-TW" sz="3200" dirty="0">
                <a:latin typeface="Consolas" panose="020B0609020204030204" pitchFamily="49" charset="0"/>
              </a:rPr>
              <a:t>(</a:t>
            </a:r>
            <a:r>
              <a:rPr lang="zh-TW" altLang="en-US" sz="3200" dirty="0">
                <a:latin typeface="Consolas" panose="020B0609020204030204" pitchFamily="49" charset="0"/>
              </a:rPr>
              <a:t>待儲存日期與觀看次數</a:t>
            </a:r>
            <a:r>
              <a:rPr lang="en-US" altLang="zh-TW" sz="3200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對於每個「剛才</a:t>
            </a:r>
            <a:r>
              <a:rPr lang="en-US" altLang="zh-TW" sz="3200" dirty="0" err="1">
                <a:latin typeface="Consolas" panose="020B0609020204030204" pitchFamily="49" charset="0"/>
              </a:rPr>
              <a:t>find_all</a:t>
            </a:r>
            <a:r>
              <a:rPr lang="zh-TW" altLang="en-US" sz="3200" dirty="0">
                <a:latin typeface="Consolas" panose="020B0609020204030204" pitchFamily="49" charset="0"/>
              </a:rPr>
              <a:t>得到的列表」中的元素</a:t>
            </a:r>
            <a:r>
              <a:rPr lang="en-US" altLang="zh-TW" sz="3200" dirty="0">
                <a:latin typeface="Consolas" panose="020B06090202040302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取得元素內的網址</a:t>
            </a:r>
            <a:r>
              <a:rPr lang="en-US" altLang="zh-TW" sz="3200" dirty="0">
                <a:latin typeface="Consolas" panose="020B0609020204030204" pitchFamily="49" charset="0"/>
              </a:rPr>
              <a:t>(find('a')['</a:t>
            </a:r>
            <a:r>
              <a:rPr lang="en-US" altLang="zh-TW" sz="3200" dirty="0" err="1">
                <a:latin typeface="Consolas" panose="020B0609020204030204" pitchFamily="49" charset="0"/>
              </a:rPr>
              <a:t>herf</a:t>
            </a:r>
            <a:r>
              <a:rPr lang="en-US" altLang="zh-TW" sz="3200" dirty="0">
                <a:latin typeface="Consolas" panose="020B0609020204030204" pitchFamily="49" charset="0"/>
              </a:rPr>
              <a:t>'])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將瀏覽器連接到該網址</a:t>
            </a:r>
            <a:r>
              <a:rPr lang="en-US" altLang="zh-TW" sz="3200" dirty="0">
                <a:latin typeface="Consolas" panose="020B0609020204030204" pitchFamily="49" charset="0"/>
              </a:rPr>
              <a:t>(get(</a:t>
            </a:r>
            <a:r>
              <a:rPr lang="zh-TW" altLang="en-US" sz="3200" dirty="0">
                <a:latin typeface="Consolas" panose="020B0609020204030204" pitchFamily="49" charset="0"/>
              </a:rPr>
              <a:t>網址</a:t>
            </a:r>
            <a:r>
              <a:rPr lang="en-US" altLang="zh-TW" sz="3200" dirty="0">
                <a:latin typeface="Consolas" panose="020B0609020204030204" pitchFamily="49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取得日期與觀看次數並放入那</a:t>
            </a:r>
            <a:r>
              <a:rPr lang="en-US" altLang="zh-TW" sz="3200" dirty="0">
                <a:latin typeface="Consolas" panose="020B0609020204030204" pitchFamily="49" charset="0"/>
              </a:rPr>
              <a:t>2</a:t>
            </a:r>
            <a:r>
              <a:rPr lang="zh-TW" altLang="en-US" sz="3200" dirty="0">
                <a:latin typeface="Consolas" panose="020B0609020204030204" pitchFamily="49" charset="0"/>
              </a:rPr>
              <a:t>個列表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3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HTML</a:t>
            </a:r>
            <a:r>
              <a:rPr lang="zh-TW" altLang="en-US" sz="4800" dirty="0">
                <a:latin typeface="Consolas" panose="020B0609020204030204" pitchFamily="49" charset="0"/>
              </a:rPr>
              <a:t>中的日期與觀看次數</a:t>
            </a:r>
            <a:endParaRPr lang="zh-TW" alt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651DCF-2B67-4747-8EDC-0E04B54B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27" y="2552962"/>
            <a:ext cx="9258880" cy="30819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4D932A-B643-4AB7-9524-2AAB3C104554}"/>
              </a:ext>
            </a:extLst>
          </p:cNvPr>
          <p:cNvSpPr/>
          <p:nvPr/>
        </p:nvSpPr>
        <p:spPr>
          <a:xfrm>
            <a:off x="2474752" y="3640822"/>
            <a:ext cx="7231310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D283C4-CDF7-44C9-A64F-0A27DDC02810}"/>
              </a:ext>
            </a:extLst>
          </p:cNvPr>
          <p:cNvSpPr/>
          <p:nvPr/>
        </p:nvSpPr>
        <p:spPr>
          <a:xfrm>
            <a:off x="2308370" y="4971963"/>
            <a:ext cx="739769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21F559A-5C38-4A7A-8983-6D617D6861EC}"/>
              </a:ext>
            </a:extLst>
          </p:cNvPr>
          <p:cNvSpPr/>
          <p:nvPr/>
        </p:nvSpPr>
        <p:spPr>
          <a:xfrm>
            <a:off x="3523376" y="3611460"/>
            <a:ext cx="1048624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BD93128-FDC1-40C5-BA75-0AC8D773A39D}"/>
              </a:ext>
            </a:extLst>
          </p:cNvPr>
          <p:cNvSpPr/>
          <p:nvPr/>
        </p:nvSpPr>
        <p:spPr>
          <a:xfrm>
            <a:off x="2474752" y="4496298"/>
            <a:ext cx="1048624" cy="293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F41CDE1-1175-4A93-B7B2-08A81228CAFE}"/>
              </a:ext>
            </a:extLst>
          </p:cNvPr>
          <p:cNvSpPr/>
          <p:nvPr/>
        </p:nvSpPr>
        <p:spPr>
          <a:xfrm>
            <a:off x="2308370" y="4971963"/>
            <a:ext cx="1953237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5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取得</a:t>
            </a:r>
            <a:r>
              <a:rPr lang="en-US" altLang="zh-TW" sz="4800" dirty="0">
                <a:latin typeface="Consolas" panose="020B0609020204030204" pitchFamily="49" charset="0"/>
              </a:rPr>
              <a:t>HTML</a:t>
            </a:r>
            <a:r>
              <a:rPr lang="zh-TW" altLang="en-US" sz="4800" dirty="0">
                <a:latin typeface="Consolas" panose="020B0609020204030204" pitchFamily="49" charset="0"/>
              </a:rPr>
              <a:t>中的日期與觀看次數</a:t>
            </a:r>
            <a:br>
              <a:rPr lang="en-US" altLang="zh-TW" sz="4800" dirty="0">
                <a:latin typeface="Consolas" panose="020B0609020204030204" pitchFamily="49" charset="0"/>
              </a:rPr>
            </a:br>
            <a:r>
              <a:rPr lang="en-US" altLang="zh-TW" sz="4800" dirty="0">
                <a:latin typeface="Consolas" panose="020B0609020204030204" pitchFamily="49" charset="0"/>
              </a:rPr>
              <a:t>(</a:t>
            </a:r>
            <a:r>
              <a:rPr lang="zh-TW" altLang="en-US" sz="4800" dirty="0">
                <a:latin typeface="Consolas" panose="020B0609020204030204" pitchFamily="49" charset="0"/>
              </a:rPr>
              <a:t>程式碼節錄</a:t>
            </a:r>
            <a:r>
              <a:rPr lang="en-US" altLang="zh-TW" sz="4800" dirty="0">
                <a:latin typeface="Consolas" panose="020B0609020204030204" pitchFamily="49" charset="0"/>
              </a:rPr>
              <a:t>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影片網址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sleep(2)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clicks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('span', {'class': 'view-count'}).string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('div', {'id': 'date'}).find('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yt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-formatted-string').string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print(clicks)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觀看次數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print(date)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日期</a:t>
            </a:r>
            <a:endParaRPr lang="en-US" altLang="zh-TW" sz="32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93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由字串轉換成數值</a:t>
            </a:r>
            <a:r>
              <a:rPr lang="en-US" altLang="zh-TW" sz="4800" dirty="0"/>
              <a:t>(1/2)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Consolas" panose="020B0609020204030204" pitchFamily="49" charset="0"/>
              </a:rPr>
              <a:t>在上頁投影片取得的資料會像：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Consolas" panose="020B0609020204030204" pitchFamily="49" charset="0"/>
              </a:rPr>
              <a:t>觀看次數：</a:t>
            </a:r>
            <a:r>
              <a:rPr lang="en-US" altLang="zh-TW" sz="2800" dirty="0">
                <a:latin typeface="Consolas" panose="020B0609020204030204" pitchFamily="49" charset="0"/>
              </a:rPr>
              <a:t>24,701</a:t>
            </a:r>
            <a:r>
              <a:rPr lang="zh-TW" altLang="en-US" sz="2800" dirty="0">
                <a:latin typeface="Consolas" panose="020B0609020204030204" pitchFamily="49" charset="0"/>
              </a:rPr>
              <a:t>次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nsolas" panose="020B0609020204030204" pitchFamily="49" charset="0"/>
              </a:rPr>
              <a:t>2020</a:t>
            </a:r>
            <a:r>
              <a:rPr lang="zh-TW" altLang="en-US" sz="2800" dirty="0">
                <a:latin typeface="Consolas" panose="020B0609020204030204" pitchFamily="49" charset="0"/>
              </a:rPr>
              <a:t>年</a:t>
            </a:r>
            <a:r>
              <a:rPr lang="en-US" altLang="zh-TW" sz="2800" dirty="0">
                <a:latin typeface="Consolas" panose="020B0609020204030204" pitchFamily="49" charset="0"/>
              </a:rPr>
              <a:t>7</a:t>
            </a:r>
            <a:r>
              <a:rPr lang="zh-TW" altLang="en-US" sz="2800" dirty="0">
                <a:latin typeface="Consolas" panose="020B0609020204030204" pitchFamily="49" charset="0"/>
              </a:rPr>
              <a:t>月</a:t>
            </a:r>
            <a:r>
              <a:rPr lang="en-US" altLang="zh-TW" sz="2800" dirty="0">
                <a:latin typeface="Consolas" panose="020B0609020204030204" pitchFamily="49" charset="0"/>
              </a:rPr>
              <a:t>10</a:t>
            </a:r>
            <a:r>
              <a:rPr lang="zh-TW" altLang="en-US" sz="2800" dirty="0">
                <a:latin typeface="Consolas" panose="020B0609020204030204" pitchFamily="49" charset="0"/>
              </a:rPr>
              <a:t>日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Consolas" panose="020B0609020204030204" pitchFamily="49" charset="0"/>
              </a:rPr>
              <a:t>觀看次數可以使用</a:t>
            </a:r>
            <a:r>
              <a:rPr lang="en-US" altLang="zh-TW" sz="2800" dirty="0">
                <a:latin typeface="Consolas" panose="020B0609020204030204" pitchFamily="49" charset="0"/>
              </a:rPr>
              <a:t>replace</a:t>
            </a:r>
            <a:r>
              <a:rPr lang="zh-TW" altLang="en-US" sz="2800" dirty="0">
                <a:latin typeface="Consolas" panose="020B0609020204030204" pitchFamily="49" charset="0"/>
              </a:rPr>
              <a:t>將多餘的文字去除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Consolas" panose="020B0609020204030204" pitchFamily="49" charset="0"/>
              </a:rPr>
              <a:t>日期可以使用</a:t>
            </a:r>
            <a:r>
              <a:rPr lang="en-US" altLang="zh-TW" sz="2800" dirty="0" err="1">
                <a:latin typeface="Consolas" panose="020B0609020204030204" pitchFamily="49" charset="0"/>
              </a:rPr>
              <a:t>datetime.strptime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本投影片前面介紹折線圖時的方法，需先</a:t>
            </a:r>
            <a:r>
              <a:rPr lang="en-US" altLang="zh-TW" sz="2800" dirty="0">
                <a:latin typeface="Consolas" panose="020B0609020204030204" pitchFamily="49" charset="0"/>
              </a:rPr>
              <a:t>import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datetime)</a:t>
            </a:r>
          </a:p>
        </p:txBody>
      </p:sp>
    </p:spTree>
    <p:extLst>
      <p:ext uri="{BB962C8B-B14F-4D97-AF65-F5344CB8AC3E}">
        <p14:creationId xmlns:p14="http://schemas.microsoft.com/office/powerpoint/2010/main" val="9875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查看</a:t>
            </a:r>
            <a:r>
              <a:rPr lang="en-US" altLang="zh-TW" sz="4800" dirty="0"/>
              <a:t>Chrome</a:t>
            </a:r>
            <a:r>
              <a:rPr lang="zh-TW" altLang="en-US" sz="4800" dirty="0"/>
              <a:t>版本</a:t>
            </a:r>
            <a:endParaRPr 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4283E0-868A-4695-80CC-CBFD5D02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26" y="2132536"/>
            <a:ext cx="2717964" cy="4329997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2D8EB18-24C9-4670-9865-27FBEF4E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66" y="2180050"/>
            <a:ext cx="6262293" cy="4234971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99F7D940-CBC9-4C24-9A72-F11CC160C4EB}"/>
              </a:ext>
            </a:extLst>
          </p:cNvPr>
          <p:cNvSpPr/>
          <p:nvPr/>
        </p:nvSpPr>
        <p:spPr>
          <a:xfrm>
            <a:off x="3280095" y="2374084"/>
            <a:ext cx="536484" cy="453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7EFA753-4DC0-4A86-817F-DB79219EA73E}"/>
              </a:ext>
            </a:extLst>
          </p:cNvPr>
          <p:cNvSpPr/>
          <p:nvPr/>
        </p:nvSpPr>
        <p:spPr>
          <a:xfrm>
            <a:off x="999312" y="5654179"/>
            <a:ext cx="1383196" cy="269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65027E3-24DD-4943-981B-FF46DFBC7BE6}"/>
              </a:ext>
            </a:extLst>
          </p:cNvPr>
          <p:cNvSpPr/>
          <p:nvPr/>
        </p:nvSpPr>
        <p:spPr>
          <a:xfrm>
            <a:off x="4655066" y="5697521"/>
            <a:ext cx="696286" cy="453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BF0E8A9-3D22-4945-A62C-2E7FA864BA01}"/>
              </a:ext>
            </a:extLst>
          </p:cNvPr>
          <p:cNvSpPr/>
          <p:nvPr/>
        </p:nvSpPr>
        <p:spPr>
          <a:xfrm>
            <a:off x="7717460" y="3598877"/>
            <a:ext cx="2290606" cy="553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E0840D-E969-4999-892B-B3F9EC844413}"/>
              </a:ext>
            </a:extLst>
          </p:cNvPr>
          <p:cNvCxnSpPr>
            <a:cxnSpLocks/>
          </p:cNvCxnSpPr>
          <p:nvPr/>
        </p:nvCxnSpPr>
        <p:spPr>
          <a:xfrm flipH="1">
            <a:off x="2223084" y="2894202"/>
            <a:ext cx="1174457" cy="2592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57051E9-9CA6-4A34-9D17-1A9450C0CBD0}"/>
              </a:ext>
            </a:extLst>
          </p:cNvPr>
          <p:cNvCxnSpPr>
            <a:cxnSpLocks/>
          </p:cNvCxnSpPr>
          <p:nvPr/>
        </p:nvCxnSpPr>
        <p:spPr>
          <a:xfrm>
            <a:off x="2525086" y="5805182"/>
            <a:ext cx="2046914" cy="118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49B33BB-E56E-4D87-94FA-5CD5F83B8C14}"/>
              </a:ext>
            </a:extLst>
          </p:cNvPr>
          <p:cNvCxnSpPr>
            <a:cxnSpLocks/>
          </p:cNvCxnSpPr>
          <p:nvPr/>
        </p:nvCxnSpPr>
        <p:spPr>
          <a:xfrm flipV="1">
            <a:off x="5410899" y="4043494"/>
            <a:ext cx="2306561" cy="1761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90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由字串轉換成數值</a:t>
            </a:r>
            <a:r>
              <a:rPr lang="en-US" altLang="zh-TW" sz="4800" dirty="0"/>
              <a:t>(2/2)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234" y="2295332"/>
            <a:ext cx="10981188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sz="2800" dirty="0">
                <a:latin typeface="Consolas" panose="020B0609020204030204" pitchFamily="49" charset="0"/>
              </a:rPr>
              <a:t>clicks = clicks[5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  <a:r>
              <a:rPr lang="en-US" sz="2800" dirty="0">
                <a:latin typeface="Consolas" panose="020B0609020204030204" pitchFamily="49" charset="0"/>
              </a:rPr>
              <a:t> -1] #</a:t>
            </a:r>
            <a:r>
              <a:rPr lang="zh-TW" altLang="en-US" sz="2800" dirty="0">
                <a:latin typeface="Consolas" panose="020B0609020204030204" pitchFamily="49" charset="0"/>
              </a:rPr>
              <a:t>將第</a:t>
            </a:r>
            <a:r>
              <a:rPr lang="en-US" altLang="zh-TW" sz="2800" dirty="0">
                <a:latin typeface="Consolas" panose="020B0609020204030204" pitchFamily="49" charset="0"/>
              </a:rPr>
              <a:t>5</a:t>
            </a:r>
            <a:r>
              <a:rPr lang="zh-TW" altLang="en-US" sz="2800" dirty="0">
                <a:latin typeface="Consolas" panose="020B0609020204030204" pitchFamily="49" charset="0"/>
              </a:rPr>
              <a:t>個字以後到倒數第一個字以前的文字取出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nsolas" panose="020B0609020204030204" pitchFamily="49" charset="0"/>
              </a:rPr>
              <a:t>clicks = int(</a:t>
            </a:r>
            <a:r>
              <a:rPr lang="en-US" altLang="zh-TW" sz="2800" dirty="0" err="1">
                <a:latin typeface="Consolas" panose="020B0609020204030204" pitchFamily="49" charset="0"/>
              </a:rPr>
              <a:t>clicks</a:t>
            </a:r>
            <a:r>
              <a:rPr lang="en-US" sz="2800" dirty="0" err="1">
                <a:latin typeface="Consolas" panose="020B0609020204030204" pitchFamily="49" charset="0"/>
              </a:rPr>
              <a:t>.</a:t>
            </a:r>
            <a:r>
              <a:rPr lang="en-US" altLang="zh-TW" sz="2800" dirty="0" err="1">
                <a:latin typeface="Consolas" panose="020B0609020204030204" pitchFamily="49" charset="0"/>
              </a:rPr>
              <a:t>replace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800" dirty="0"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#</a:t>
            </a:r>
            <a:r>
              <a:rPr lang="zh-TW" altLang="en-US" sz="2800" dirty="0">
                <a:latin typeface="Consolas" panose="020B0609020204030204" pitchFamily="49" charset="0"/>
              </a:rPr>
              <a:t>將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800" dirty="0">
                <a:latin typeface="Consolas" panose="020B0609020204030204" pitchFamily="49" charset="0"/>
              </a:rPr>
              <a:t>,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zh-TW" altLang="en-US" sz="2800" dirty="0">
                <a:latin typeface="Consolas" panose="020B0609020204030204" pitchFamily="49" charset="0"/>
              </a:rPr>
              <a:t>取代為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''</a:t>
            </a:r>
            <a:r>
              <a:rPr lang="zh-TW" altLang="en-US" sz="2800" dirty="0">
                <a:latin typeface="Consolas" panose="020B0609020204030204" pitchFamily="49" charset="0"/>
              </a:rPr>
              <a:t>，並由字串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zh-TW" altLang="en-US" sz="2800" dirty="0">
                <a:latin typeface="Consolas" panose="020B0609020204030204" pitchFamily="49" charset="0"/>
              </a:rPr>
              <a:t>文字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r>
              <a:rPr lang="zh-TW" altLang="en-US" sz="2800" dirty="0">
                <a:latin typeface="Consolas" panose="020B0609020204030204" pitchFamily="49" charset="0"/>
              </a:rPr>
              <a:t>轉換成整數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sz="2800" dirty="0">
                <a:latin typeface="Consolas" panose="020B0609020204030204" pitchFamily="49" charset="0"/>
              </a:rPr>
              <a:t>date = </a:t>
            </a:r>
            <a:r>
              <a:rPr lang="en-US" sz="2800" dirty="0" err="1">
                <a:latin typeface="Consolas" panose="020B0609020204030204" pitchFamily="49" charset="0"/>
              </a:rPr>
              <a:t>date.replace</a:t>
            </a:r>
            <a:r>
              <a:rPr lang="en-US" sz="2800" dirty="0">
                <a:latin typeface="Consolas" panose="020B0609020204030204" pitchFamily="49" charset="0"/>
              </a:rPr>
              <a:t>('</a:t>
            </a:r>
            <a:r>
              <a:rPr lang="zh-TW" altLang="en-US" sz="2800" dirty="0">
                <a:latin typeface="Consolas" panose="020B0609020204030204" pitchFamily="49" charset="0"/>
              </a:rPr>
              <a:t>首播日期：</a:t>
            </a:r>
            <a:r>
              <a:rPr lang="en-US" altLang="zh-TW" sz="2800" dirty="0">
                <a:latin typeface="Consolas" panose="020B0609020204030204" pitchFamily="49" charset="0"/>
              </a:rPr>
              <a:t>', '')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sz="2800" dirty="0">
                <a:latin typeface="Consolas" panose="020B0609020204030204" pitchFamily="49" charset="0"/>
              </a:rPr>
              <a:t>date = </a:t>
            </a:r>
            <a:r>
              <a:rPr lang="en-US" sz="2800" dirty="0" err="1">
                <a:latin typeface="Consolas" panose="020B0609020204030204" pitchFamily="49" charset="0"/>
              </a:rPr>
              <a:t>datetime.strptime</a:t>
            </a:r>
            <a:r>
              <a:rPr lang="en-US" sz="2800" dirty="0">
                <a:latin typeface="Consolas" panose="020B0609020204030204" pitchFamily="49" charset="0"/>
              </a:rPr>
              <a:t>(date, 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latin typeface="Consolas" panose="020B0609020204030204" pitchFamily="49" charset="0"/>
              </a:rPr>
              <a:t>%Y</a:t>
            </a:r>
            <a:r>
              <a:rPr lang="zh-TW" altLang="en-US" sz="2800" dirty="0">
                <a:latin typeface="Consolas" panose="020B0609020204030204" pitchFamily="49" charset="0"/>
              </a:rPr>
              <a:t>年</a:t>
            </a:r>
            <a:r>
              <a:rPr lang="en-US" altLang="zh-TW" sz="2800" dirty="0">
                <a:latin typeface="Consolas" panose="020B0609020204030204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</a:rPr>
              <a:t>m</a:t>
            </a:r>
            <a:r>
              <a:rPr lang="zh-TW" altLang="en-US" sz="2800" dirty="0">
                <a:latin typeface="Consolas" panose="020B0609020204030204" pitchFamily="49" charset="0"/>
              </a:rPr>
              <a:t>月</a:t>
            </a:r>
            <a:r>
              <a:rPr lang="en-US" altLang="zh-TW" sz="2800" dirty="0">
                <a:latin typeface="Consolas" panose="020B0609020204030204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</a:rPr>
              <a:t>d</a:t>
            </a:r>
            <a:r>
              <a:rPr lang="zh-TW" altLang="en-US" sz="2800" dirty="0">
                <a:latin typeface="Consolas" panose="020B0609020204030204" pitchFamily="49" charset="0"/>
              </a:rPr>
              <a:t>日</a:t>
            </a:r>
            <a:r>
              <a:rPr lang="en-US" altLang="zh-TW" sz="2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800" dirty="0">
                <a:latin typeface="Consolas" panose="020B0609020204030204" pitchFamily="49" charset="0"/>
              </a:rPr>
              <a:t>).</a:t>
            </a:r>
            <a:r>
              <a:rPr lang="en-US" sz="2800" dirty="0">
                <a:latin typeface="Consolas" panose="020B0609020204030204" pitchFamily="49" charset="0"/>
              </a:rPr>
              <a:t>date()</a:t>
            </a:r>
          </a:p>
        </p:txBody>
      </p:sp>
    </p:spTree>
    <p:extLst>
      <p:ext uri="{BB962C8B-B14F-4D97-AF65-F5344CB8AC3E}">
        <p14:creationId xmlns:p14="http://schemas.microsoft.com/office/powerpoint/2010/main" val="2441759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進入所有影片頁面蒐集觀看次數</a:t>
            </a:r>
            <a:r>
              <a:rPr lang="en-US" altLang="zh-TW" sz="4800" dirty="0"/>
              <a:t>(1/2)</a:t>
            </a:r>
            <a:endParaRPr lang="zh-TW" altLang="en-US" sz="4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67A501-54AE-421C-9104-00AF88C6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2303720"/>
            <a:ext cx="9022000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接續</a:t>
            </a:r>
            <a:r>
              <a:rPr lang="zh-TW" altLang="en-US" sz="1800" dirty="0"/>
              <a:t>重複向下滑動程式碼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datetime import datetime</a:t>
            </a:r>
          </a:p>
          <a:p>
            <a:pPr marL="169329" indent="0">
              <a:buNone/>
            </a:pP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[]</a:t>
            </a:r>
          </a:p>
          <a:p>
            <a:pPr marL="169329" indent="0"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[]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for a in li: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'https://www.youtube.com' +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a.find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('a')['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']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marL="169329" indent="0"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sleep(2)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</a:p>
          <a:p>
            <a:pPr marL="169329" indent="0"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67781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進入所有影片頁面蒐集觀看次數程式碼</a:t>
            </a:r>
            <a:r>
              <a:rPr lang="en-US" altLang="zh-TW" sz="4800" dirty="0"/>
              <a:t>(2/2)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indent="0">
              <a:buClr>
                <a:srgbClr val="97A5C2"/>
              </a:buClr>
              <a:buNone/>
            </a:pP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取得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HTML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中的日期與觀看次數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clicks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('span', {'class': 'view-count'}).string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('div', {'id': 'date'}).find('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yt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-formatted-string').string</a:t>
            </a:r>
            <a:endParaRPr lang="zh-TW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由字串轉換成數值</a:t>
            </a:r>
          </a:p>
          <a:p>
            <a:pPr marL="169329" indent="0"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</a:rPr>
              <a:t>clicks = clicks[5: -1]</a:t>
            </a:r>
          </a:p>
          <a:p>
            <a:pPr marL="169329" indent="0">
              <a:buNone/>
            </a:pP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</a:rPr>
              <a:t>clicks = int(</a:t>
            </a:r>
            <a:r>
              <a:rPr lang="en-US" altLang="zh-TW" sz="1800" dirty="0" err="1">
                <a:latin typeface="Consolas" panose="020B0609020204030204" pitchFamily="49" charset="0"/>
              </a:rPr>
              <a:t>clicks.replace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800" dirty="0"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800" dirty="0">
                <a:latin typeface="Consolas" panose="020B0609020204030204" pitchFamily="49" charset="0"/>
              </a:rPr>
              <a:t>,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800" dirty="0">
                <a:latin typeface="Consolas" panose="020B0609020204030204" pitchFamily="49" charset="0"/>
              </a:rPr>
              <a:t>))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datetime.strptime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(date, '%Y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年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%m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月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%d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日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').date()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加入列表中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clicks_list.append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(clicks)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date_list.append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(date)</a:t>
            </a:r>
          </a:p>
          <a:p>
            <a:pPr marL="169329" lvl="0" indent="0">
              <a:buClr>
                <a:srgbClr val="97A5C2"/>
              </a:buClr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3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</a:t>
            </a:r>
            <a:r>
              <a:rPr lang="en-US" altLang="zh-TW" sz="4800" dirty="0" err="1"/>
              <a:t>TYer</a:t>
            </a:r>
            <a:r>
              <a:rPr lang="zh-TW" altLang="en-US" sz="4800" dirty="0"/>
              <a:t>影片觀看次數折線圖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br>
              <a:rPr lang="en-US" altLang="zh-TW" sz="4800" dirty="0"/>
            </a:br>
            <a:r>
              <a:rPr lang="zh-TW" altLang="en-US" sz="4800" dirty="0"/>
              <a:t>程式流程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YouTuber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影片列表頁面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將頁面往下滑動到最底端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蒐集所有影片網址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</a:rPr>
              <a:t>進入所有影片頁面蒐集觀看次數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</a:rPr>
              <a:t>畫出折線圖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7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畫出折線圖程式碼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5332"/>
            <a:ext cx="10100897" cy="3597236"/>
          </a:xfrm>
        </p:spPr>
        <p:txBody>
          <a:bodyPr/>
          <a:lstStyle/>
          <a:p>
            <a:pPr marL="169329" indent="0">
              <a:buNone/>
            </a:pPr>
            <a:r>
              <a:rPr lang="en-US" altLang="zh-TW" sz="24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接續</a:t>
            </a:r>
            <a:r>
              <a:rPr lang="zh-TW" altLang="en-US" sz="2400" dirty="0"/>
              <a:t>進入所有影片頁面蒐集觀看次數程式碼</a:t>
            </a: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pandas import </a:t>
            </a:r>
            <a:r>
              <a:rPr lang="en-US" altLang="zh-TW" sz="2400" dirty="0" err="1">
                <a:latin typeface="Consolas" panose="020B0609020204030204" pitchFamily="49" charset="0"/>
              </a:rPr>
              <a:t>DataFrame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= </a:t>
            </a:r>
            <a:r>
              <a:rPr lang="en-US" sz="2400" dirty="0" err="1">
                <a:latin typeface="Consolas" panose="020B0609020204030204" pitchFamily="49" charset="0"/>
              </a:rPr>
              <a:t>DataFrame</a:t>
            </a:r>
            <a:r>
              <a:rPr lang="en-US" sz="2400" dirty="0">
                <a:latin typeface="Consolas" panose="020B0609020204030204" pitchFamily="49" charset="0"/>
              </a:rPr>
              <a:t>() #</a:t>
            </a:r>
            <a:r>
              <a:rPr lang="zh-TW" altLang="en-US" sz="2400" dirty="0">
                <a:latin typeface="Consolas" panose="020B0609020204030204" pitchFamily="49" charset="0"/>
              </a:rPr>
              <a:t>建立</a:t>
            </a:r>
            <a:r>
              <a:rPr lang="en-US" altLang="zh-TW" sz="2400" dirty="0" err="1">
                <a:latin typeface="Consolas" panose="020B0609020204030204" pitchFamily="49" charset="0"/>
              </a:rPr>
              <a:t>DataFrame</a:t>
            </a:r>
            <a:r>
              <a:rPr lang="zh-TW" altLang="en-US" sz="2400" dirty="0">
                <a:latin typeface="Consolas" panose="020B0609020204030204" pitchFamily="49" charset="0"/>
              </a:rPr>
              <a:t>物件</a:t>
            </a: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df[</a:t>
            </a:r>
            <a:r>
              <a:rPr lang="en-US" altLang="zh-TW" sz="2400" dirty="0">
                <a:latin typeface="Consolas" panose="020B0609020204030204" pitchFamily="49" charset="0"/>
              </a:rPr>
              <a:t>'date'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date_list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#</a:t>
            </a:r>
            <a:r>
              <a:rPr lang="zh-TW" altLang="en-US" sz="2400" dirty="0">
                <a:latin typeface="Consolas" panose="020B0609020204030204" pitchFamily="49" charset="0"/>
              </a:rPr>
              <a:t>將日期資料加入</a:t>
            </a: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df[</a:t>
            </a:r>
            <a:r>
              <a:rPr lang="en-US" altLang="zh-TW" sz="2400" dirty="0">
                <a:latin typeface="Consolas" panose="020B0609020204030204" pitchFamily="49" charset="0"/>
              </a:rPr>
              <a:t>'clicks'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clicks_list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#</a:t>
            </a:r>
            <a:r>
              <a:rPr lang="zh-TW" altLang="en-US" sz="2400" dirty="0">
                <a:latin typeface="Consolas" panose="020B0609020204030204" pitchFamily="49" charset="0"/>
              </a:rPr>
              <a:t>將點閱資料加入</a:t>
            </a: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df.plot</a:t>
            </a:r>
            <a:r>
              <a:rPr lang="en-US" sz="2400" dirty="0">
                <a:latin typeface="Consolas" panose="020B0609020204030204" pitchFamily="49" charset="0"/>
              </a:rPr>
              <a:t>(kind=</a:t>
            </a:r>
            <a:r>
              <a:rPr lang="en-US" altLang="zh-TW" sz="2400" dirty="0"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line</a:t>
            </a:r>
            <a:r>
              <a:rPr lang="en-US" altLang="zh-TW" sz="2400" dirty="0"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, x=</a:t>
            </a:r>
            <a:r>
              <a:rPr lang="en-US" altLang="zh-TW" sz="2400" dirty="0">
                <a:latin typeface="Consolas" panose="020B0609020204030204" pitchFamily="49" charset="0"/>
              </a:rPr>
              <a:t>'date'</a:t>
            </a:r>
            <a:r>
              <a:rPr lang="en-US" sz="2400" dirty="0">
                <a:latin typeface="Consolas" panose="020B0609020204030204" pitchFamily="49" charset="0"/>
              </a:rPr>
              <a:t>, y=</a:t>
            </a:r>
            <a:r>
              <a:rPr lang="en-US" altLang="zh-TW" sz="2400" dirty="0">
                <a:latin typeface="Consolas" panose="020B0609020204030204" pitchFamily="49" charset="0"/>
              </a:rPr>
              <a:t>'clicks'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figsize</a:t>
            </a:r>
            <a:r>
              <a:rPr lang="en-US" sz="2400" dirty="0">
                <a:latin typeface="Consolas" panose="020B0609020204030204" pitchFamily="49" charset="0"/>
              </a:rPr>
              <a:t>=(5, 20))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#</a:t>
            </a:r>
            <a:r>
              <a:rPr lang="zh-TW" altLang="en-US" sz="2400" dirty="0">
                <a:latin typeface="Consolas" panose="020B0609020204030204" pitchFamily="49" charset="0"/>
              </a:rPr>
              <a:t>畫出折線圖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r>
              <a:rPr lang="en-US" altLang="zh-TW" sz="4800"/>
              <a:t>(1/5)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webdriver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time import sleep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bs4 import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BeautifulSoup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datetime import datetime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from pandas import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連接到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YouTuber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的影片列表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建立一個可操作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Chrome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的物件，並開啟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Chrome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('https://www.youtube.com/c/raydudaily/videos')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阿滴日常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網址可自行更改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sleep(2)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</a:p>
          <a:p>
            <a:pPr marL="169329" lvl="0" indent="0">
              <a:buClr>
                <a:srgbClr val="97A5C2"/>
              </a:buClr>
              <a:buNone/>
            </a:pP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7A5C2"/>
              </a:buClr>
              <a:buFont typeface="Wingdings" panose="05000000000000000000" pitchFamily="2" charset="2"/>
              <a:buChar char="u"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22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r>
              <a:rPr lang="en-US" altLang="zh-TW" sz="4800" dirty="0"/>
              <a:t>(2/5)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向下滑動，使影片全部出現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-1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上上次的滑動時的影片數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0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上一次的滑動的影片數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while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driver.execute_script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window.scrollBy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(0, 3000);')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向下滑動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sleep(2)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li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soup.find_all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ytd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-grid-video-renderer')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計算影片框框數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lcount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lcount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(li)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print('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總共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(li), '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部影片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</a:p>
          <a:p>
            <a:pPr lvl="0">
              <a:buClr>
                <a:srgbClr val="97A5C2"/>
              </a:buClr>
              <a:buFont typeface="Wingdings" panose="05000000000000000000" pitchFamily="2" charset="2"/>
              <a:buChar char="u"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47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r>
              <a:rPr lang="en-US" altLang="zh-TW" sz="4800" dirty="0"/>
              <a:t>(3/5)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連接到每部影片，並統計日期與點閱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count = 0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[]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[]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for a in li: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count = count + 1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print('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目前進度：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', count, '/',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(li))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= 'https://www.youtube.com' +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a.find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('a')['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']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sleep(2)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等待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秒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soup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04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r>
              <a:rPr lang="en-US" altLang="zh-TW" sz="4800" dirty="0"/>
              <a:t>(4/5)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取得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HTML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中的日期與觀看次數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clicks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('span', {'class': 'view-count'}).string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soup.find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('div', {'id': 'date'}).find('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yt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-formatted-string').string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由字串轉換成數值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clicks = clicks[5: -1]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clicks = int(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clicks.replace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(',', ‘’))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try: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date.replace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('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首播日期：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', '')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date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datetime.strptime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(date, '%Y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年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%m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月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%d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日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').date()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except: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如果出現錯誤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continue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跳過這次迴圈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48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r>
              <a:rPr lang="en-US" altLang="zh-TW" sz="4800" dirty="0"/>
              <a:t>(5/5)</a:t>
            </a:r>
            <a:endParaRPr lang="zh-TW" alt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287" y="1878376"/>
            <a:ext cx="11193709" cy="4239937"/>
          </a:xfrm>
        </p:spPr>
        <p:txBody>
          <a:bodyPr/>
          <a:lstStyle/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加入列表中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clicks_list.append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(clicks)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date_list.append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(date)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繪製折線圖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df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建立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物件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df['date']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date_list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將日期資料加入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df['clicks'] =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clicks_list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將點閱資料加入</a:t>
            </a: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df.plot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(kind='line', x='date', y='clicks', </a:t>
            </a: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figsize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=(20, 5)) 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畫出折線圖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關閉瀏覽器</a:t>
            </a:r>
            <a:endParaRPr lang="en-US" altLang="zh-TW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69329" lvl="0" indent="0">
              <a:buClr>
                <a:srgbClr val="97A5C2"/>
              </a:buClr>
              <a:buNone/>
            </a:pPr>
            <a:r>
              <a:rPr lang="en-US" altLang="zh-TW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TW" sz="18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56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sz="4800" dirty="0"/>
              <a:t>Google Chrome Driver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下載連結：</a:t>
            </a:r>
            <a:r>
              <a:rPr lang="en-US" altLang="zh-TW" sz="3200" dirty="0">
                <a:hlinkClick r:id="rId2"/>
              </a:rPr>
              <a:t>https://sites.google.com/a/chromium.org/chromedriver/downloads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654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運行結果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434246-533B-4E5C-BF1C-046CF7E1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" y="2244135"/>
            <a:ext cx="12192000" cy="40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9A0E79-2563-406D-AFA1-73361E40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選擇與電腦裡的</a:t>
            </a:r>
            <a:r>
              <a:rPr lang="en-US" altLang="zh-TW" sz="3200" dirty="0"/>
              <a:t>Chrome</a:t>
            </a:r>
            <a:r>
              <a:rPr lang="zh-TW" altLang="en-US" sz="3200" dirty="0"/>
              <a:t>瀏覽器版本相同的驅動，並選擇與自身作業系統相同的檔案。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下載檔案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64CD205-8274-42CF-9065-CDF23785E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5"/>
          <a:stretch/>
        </p:blipFill>
        <p:spPr>
          <a:xfrm>
            <a:off x="-257666" y="3531764"/>
            <a:ext cx="7049484" cy="18805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87ED2EE-A883-420D-9988-8ECD63ED956D}"/>
              </a:ext>
            </a:extLst>
          </p:cNvPr>
          <p:cNvSpPr/>
          <p:nvPr/>
        </p:nvSpPr>
        <p:spPr>
          <a:xfrm>
            <a:off x="3187818" y="3841856"/>
            <a:ext cx="1842782" cy="63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1397DB-4758-404B-BF68-DBCBC2C7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19" y="4159589"/>
            <a:ext cx="7125694" cy="250542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C1870C2-8589-4ADD-89B9-0C68266B7AD8}"/>
              </a:ext>
            </a:extLst>
          </p:cNvPr>
          <p:cNvSpPr/>
          <p:nvPr/>
        </p:nvSpPr>
        <p:spPr>
          <a:xfrm>
            <a:off x="6619843" y="5335398"/>
            <a:ext cx="443687" cy="80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372B9D-A426-4F0E-88E3-F055009D3A16}"/>
              </a:ext>
            </a:extLst>
          </p:cNvPr>
          <p:cNvSpPr/>
          <p:nvPr/>
        </p:nvSpPr>
        <p:spPr>
          <a:xfrm>
            <a:off x="738231" y="3841856"/>
            <a:ext cx="1484851" cy="635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首先將</a:t>
            </a:r>
            <a:r>
              <a:rPr lang="en-US" altLang="zh-TW" sz="3200" dirty="0"/>
              <a:t>driver</a:t>
            </a:r>
            <a:r>
              <a:rPr lang="zh-TW" altLang="en-US" sz="3200" dirty="0"/>
              <a:t>解壓縮，並放到與程式檔</a:t>
            </a:r>
            <a:r>
              <a:rPr lang="en-US" altLang="zh-TW" sz="3200" dirty="0"/>
              <a:t>(.</a:t>
            </a:r>
            <a:r>
              <a:rPr lang="en-US" altLang="zh-TW" sz="3200" dirty="0" err="1"/>
              <a:t>ipynb</a:t>
            </a:r>
            <a:r>
              <a:rPr lang="zh-TW" altLang="en-US" sz="3200" dirty="0"/>
              <a:t>或</a:t>
            </a:r>
            <a:r>
              <a:rPr lang="en-US" altLang="zh-TW" sz="3200" dirty="0"/>
              <a:t>.</a:t>
            </a:r>
            <a:r>
              <a:rPr lang="en-US" altLang="zh-TW" sz="3200" dirty="0" err="1"/>
              <a:t>py</a:t>
            </a:r>
            <a:r>
              <a:rPr lang="en-US" altLang="zh-TW" sz="3200" dirty="0"/>
              <a:t>)</a:t>
            </a:r>
            <a:r>
              <a:rPr lang="zh-TW" altLang="en-US" sz="3200" dirty="0"/>
              <a:t>同一個資料夾內。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操作瀏覽器連接到網路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75FE5E-255E-46CD-B3F8-1C4EFC89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7" y="3951336"/>
            <a:ext cx="7759927" cy="1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操作瀏覽器連接到網路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7008A8-A5AF-44D2-89BA-D51BE278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07"/>
          <a:stretch/>
        </p:blipFill>
        <p:spPr>
          <a:xfrm>
            <a:off x="2098336" y="2205492"/>
            <a:ext cx="7995261" cy="43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今天會用到的</a:t>
            </a:r>
            <a:br>
              <a:rPr lang="en-US" altLang="zh-TW" sz="4800" dirty="0"/>
            </a:br>
            <a:r>
              <a:rPr lang="en-US" altLang="zh-TW" sz="4800" dirty="0"/>
              <a:t>Selenium</a:t>
            </a:r>
            <a:r>
              <a:rPr lang="zh-TW" altLang="en-US" sz="4800" dirty="0"/>
              <a:t> </a:t>
            </a:r>
            <a:r>
              <a:rPr lang="en-US" altLang="zh-TW" sz="4800" dirty="0"/>
              <a:t>WebDriver</a:t>
            </a:r>
            <a:r>
              <a:rPr lang="zh-TW" altLang="en-US" sz="4800" dirty="0"/>
              <a:t>屬性與方法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sz="3200" dirty="0">
                <a:latin typeface="Consolas" panose="020B0609020204030204" pitchFamily="49" charset="0"/>
              </a:rPr>
              <a:t>get</a:t>
            </a:r>
            <a:r>
              <a:rPr lang="en-US" altLang="zh-TW" sz="3200" dirty="0">
                <a:latin typeface="Consolas" panose="020B0609020204030204" pitchFamily="49" charset="0"/>
              </a:rPr>
              <a:t>('</a:t>
            </a:r>
            <a:r>
              <a:rPr lang="zh-TW" altLang="en-US" sz="3200" dirty="0">
                <a:latin typeface="Consolas" panose="020B0609020204030204" pitchFamily="49" charset="0"/>
              </a:rPr>
              <a:t>網址</a:t>
            </a:r>
            <a:r>
              <a:rPr lang="en-US" altLang="zh-TW" sz="3200" dirty="0">
                <a:latin typeface="Consolas" panose="020B0609020204030204" pitchFamily="49" charset="0"/>
              </a:rPr>
              <a:t>')</a:t>
            </a:r>
            <a:r>
              <a:rPr lang="zh-TW" altLang="en-US" sz="3200" dirty="0"/>
              <a:t>：連接到該網址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err="1">
                <a:latin typeface="Consolas" panose="020B0609020204030204" pitchFamily="49" charset="0"/>
              </a:rPr>
              <a:t>execute_script</a:t>
            </a:r>
            <a:r>
              <a:rPr lang="en-US" altLang="zh-TW" sz="3200" dirty="0">
                <a:latin typeface="Consolas" panose="020B0609020204030204" pitchFamily="49" charset="0"/>
              </a:rPr>
              <a:t>('JS Code')</a:t>
            </a:r>
            <a:r>
              <a:rPr lang="zh-TW" altLang="en-US" sz="3200" dirty="0"/>
              <a:t>：執行</a:t>
            </a:r>
            <a:r>
              <a:rPr lang="en-US" altLang="zh-TW" sz="3200" dirty="0"/>
              <a:t>JS</a:t>
            </a:r>
            <a:r>
              <a:rPr lang="zh-TW" altLang="en-US" sz="3200" dirty="0"/>
              <a:t>程式碼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 err="1">
                <a:latin typeface="Consolas" panose="020B0609020204030204" pitchFamily="49" charset="0"/>
              </a:rPr>
              <a:t>page_source</a:t>
            </a:r>
            <a:r>
              <a:rPr lang="zh-TW" altLang="en-US" sz="3200" dirty="0"/>
              <a:t>：目前網頁的</a:t>
            </a:r>
            <a:r>
              <a:rPr lang="en-US" altLang="zh-TW" sz="3200" dirty="0"/>
              <a:t>HTML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sz="3200" dirty="0">
                <a:latin typeface="Consolas" panose="020B0609020204030204" pitchFamily="49" charset="0"/>
              </a:rPr>
              <a:t>close()</a:t>
            </a:r>
            <a:r>
              <a:rPr lang="zh-TW" altLang="en-US" sz="3200" dirty="0"/>
              <a:t>：關閉瀏覽器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5988761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2442</Words>
  <Application>Microsoft Office PowerPoint</Application>
  <PresentationFormat>寬螢幕</PresentationFormat>
  <Paragraphs>277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DM Serif Display</vt:lpstr>
      <vt:lpstr>Microsoft JhengHei UI</vt:lpstr>
      <vt:lpstr>Montserrat Light</vt:lpstr>
      <vt:lpstr>Arial</vt:lpstr>
      <vt:lpstr>Calibri</vt:lpstr>
      <vt:lpstr>Consolas</vt:lpstr>
      <vt:lpstr>Wingdings</vt:lpstr>
      <vt:lpstr>Mutius template</vt:lpstr>
      <vt:lpstr>智慧科技與產業數位轉型 (社群資訊探勘與實作) -畫出TYer影片觀看次數折線圖-</vt:lpstr>
      <vt:lpstr>使用Selenium套件操控瀏覽器</vt:lpstr>
      <vt:lpstr>Selenium套件</vt:lpstr>
      <vt:lpstr>查看Chrome版本</vt:lpstr>
      <vt:lpstr>Google Chrome Driver</vt:lpstr>
      <vt:lpstr>下載檔案</vt:lpstr>
      <vt:lpstr>操作瀏覽器連接到網路(1/2)</vt:lpstr>
      <vt:lpstr>操作瀏覽器連接到網路(2/2)</vt:lpstr>
      <vt:lpstr>今天會用到的 Selenium WebDriver屬性與方法</vt:lpstr>
      <vt:lpstr>使用Pandas套件繪製折線圖</vt:lpstr>
      <vt:lpstr>Pandas套件</vt:lpstr>
      <vt:lpstr>折線圖</vt:lpstr>
      <vt:lpstr>日期折線圖</vt:lpstr>
      <vt:lpstr>plot的參數</vt:lpstr>
      <vt:lpstr>plot的like參數</vt:lpstr>
      <vt:lpstr>列表(list)</vt:lpstr>
      <vt:lpstr>列表 - 在最後新增資料</vt:lpstr>
      <vt:lpstr>列表 - 計算元素個數(列表長度)</vt:lpstr>
      <vt:lpstr>畫出TYer影片觀看次數折線圖</vt:lpstr>
      <vt:lpstr>迴圈控制 while</vt:lpstr>
      <vt:lpstr>畫出TYer影片觀看次數折線圖 -  程式流程</vt:lpstr>
      <vt:lpstr>畫出TYer影片觀看次數折線圖 -  程式流程</vt:lpstr>
      <vt:lpstr>進入影片列表並向下滑動</vt:lpstr>
      <vt:lpstr>重複滑動直到沒有影片出現為止</vt:lpstr>
      <vt:lpstr>影片框框在HTML裡面</vt:lpstr>
      <vt:lpstr>使用Beautiful Soup 找出目前影片框框個數</vt:lpstr>
      <vt:lpstr>將2串程式碼執行</vt:lpstr>
      <vt:lpstr>重複向下滑動過程</vt:lpstr>
      <vt:lpstr>重複向下滑動程式碼(1/2)</vt:lpstr>
      <vt:lpstr>重複向下滑動程式碼(2/2)</vt:lpstr>
      <vt:lpstr>畫出TYer影片觀看次數折線圖 -  程式流程</vt:lpstr>
      <vt:lpstr>取得影片網址(1/2)</vt:lpstr>
      <vt:lpstr>取得影片網址(2/2)</vt:lpstr>
      <vt:lpstr>取得所有影片網址</vt:lpstr>
      <vt:lpstr>畫出TYer影片觀看次數折線圖 -  程式流程</vt:lpstr>
      <vt:lpstr>進入所有影片頁面蒐集觀看次數過程</vt:lpstr>
      <vt:lpstr>HTML中的日期與觀看次數</vt:lpstr>
      <vt:lpstr>取得HTML中的日期與觀看次數 (程式碼節錄)</vt:lpstr>
      <vt:lpstr>由字串轉換成數值(1/2)</vt:lpstr>
      <vt:lpstr>由字串轉換成數值(2/2)</vt:lpstr>
      <vt:lpstr>進入所有影片頁面蒐集觀看次數(1/2)</vt:lpstr>
      <vt:lpstr>進入所有影片頁面蒐集觀看次數程式碼(2/2)</vt:lpstr>
      <vt:lpstr>畫出TYer影片觀看次數折線圖 -  程式流程</vt:lpstr>
      <vt:lpstr>畫出折線圖程式碼</vt:lpstr>
      <vt:lpstr>完整程式碼(1/5)</vt:lpstr>
      <vt:lpstr>完整程式碼(2/5)</vt:lpstr>
      <vt:lpstr>完整程式碼(3/5)</vt:lpstr>
      <vt:lpstr>完整程式碼(4/5)</vt:lpstr>
      <vt:lpstr>完整程式碼(5/5)</vt:lpstr>
      <vt:lpstr>運行結果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智慧科技與產業數位轉型 (社群資訊探勘與實作) -使用Python抓取YT影片-</dc:title>
  <dc:creator>Jimmy</dc:creator>
  <cp:lastModifiedBy>Jimmy</cp:lastModifiedBy>
  <cp:revision>93</cp:revision>
  <dcterms:created xsi:type="dcterms:W3CDTF">2020-07-05T12:49:10Z</dcterms:created>
  <dcterms:modified xsi:type="dcterms:W3CDTF">2020-07-12T07:05:13Z</dcterms:modified>
</cp:coreProperties>
</file>