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6EB531-C0C7-402F-8C95-4375BBD26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D407B04-0D02-4972-88C7-93C500F40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6CDD66B-BEC3-4E14-84A4-16E62252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6593-FF19-471B-AA3C-426AA868E1E9}" type="datetimeFigureOut">
              <a:rPr lang="pl-PL" smtClean="0"/>
              <a:t>21.04.2020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DF476CB-471C-4308-A95B-12C92FA2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8EDF323-4D3B-4CE8-8553-239BC8AC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4455-AADD-48C1-A6F4-B5060E13F1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346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911542-F2C3-4625-A245-B584FD89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9D67836-EEDF-460E-A9F0-215A43240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4A16D0F-4B6D-442A-9769-65CFA25D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6593-FF19-471B-AA3C-426AA868E1E9}" type="datetimeFigureOut">
              <a:rPr lang="pl-PL" smtClean="0"/>
              <a:t>21.04.2020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8EB2A7E-8D0A-4B09-8D6F-B3DD1F3D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217A84A-9EA2-4061-811A-FF631D98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4455-AADD-48C1-A6F4-B5060E13F1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513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F980B06-EB81-4CA8-ABD4-DA801D6A8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564C6D9-661F-446F-AFEB-2AE8096DA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E90C59A-7064-449A-B02D-C4D9D404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6593-FF19-471B-AA3C-426AA868E1E9}" type="datetimeFigureOut">
              <a:rPr lang="pl-PL" smtClean="0"/>
              <a:t>21.04.2020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AE703DC-6002-4DBE-A26A-6103FF7FB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22ABE8F-4CFB-4540-B675-3C557D37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4455-AADD-48C1-A6F4-B5060E13F1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207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FA9E06-0655-459A-9D9B-C23EA76D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4453FD-0566-4C15-8339-6F2F3C482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68B54C6-AEF7-45C8-965B-1B08B16C5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6593-FF19-471B-AA3C-426AA868E1E9}" type="datetimeFigureOut">
              <a:rPr lang="pl-PL" smtClean="0"/>
              <a:t>21.04.2020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C25AC65-DF90-42E3-9055-4697B9320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CB1F97C-9B5C-4D60-B9A1-21F4F7F0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4455-AADD-48C1-A6F4-B5060E13F1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637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BDBD84-3039-4E5B-ACD8-262B48967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9415452-4EAD-4B6D-82FF-05766D675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32A2AAC-47C5-4D39-8E64-8DE78A4E0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6593-FF19-471B-AA3C-426AA868E1E9}" type="datetimeFigureOut">
              <a:rPr lang="pl-PL" smtClean="0"/>
              <a:t>21.04.2020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39E2378-7B46-4566-A0AE-78681A4B3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904BC7E-DCA4-4647-8956-236ED8EB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4455-AADD-48C1-A6F4-B5060E13F1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183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90D8EB-3947-42F3-9621-B25C0BEC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63840C1-9627-405C-BD0D-3F6B824AA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19F27EE-3202-47F6-AF66-5191BDBB8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696F616-BEE0-4D13-B1CE-6F6B3F93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6593-FF19-471B-AA3C-426AA868E1E9}" type="datetimeFigureOut">
              <a:rPr lang="pl-PL" smtClean="0"/>
              <a:t>21.04.2020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4127AAD-7771-4034-A5B4-5B8F621AB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C3B59EE-FBD8-4D5C-A071-A7C8F48D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4455-AADD-48C1-A6F4-B5060E13F1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444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1A5076-E662-4A22-B883-3448CD26D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09D75DA-23DB-44E3-973B-0763BA20E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89A3869-6F87-46DB-9CFF-17AEE1576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1F0E38E-8E6E-4591-AD93-ACDF9FFE5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232EA03-E4DD-4A03-9202-C8B22C20A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C0B8ED2B-90F0-428A-8591-A0A2B5B18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6593-FF19-471B-AA3C-426AA868E1E9}" type="datetimeFigureOut">
              <a:rPr lang="pl-PL" smtClean="0"/>
              <a:t>21.04.2020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F10472C-DA62-4A84-A9C8-9ED78762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EB30C409-CAD9-42A3-B41E-57E330BC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4455-AADD-48C1-A6F4-B5060E13F1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540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2494FD-0A8E-4852-BF54-419DD2CF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33EB880-0A9D-4CCA-9CAC-EEBA1560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6593-FF19-471B-AA3C-426AA868E1E9}" type="datetimeFigureOut">
              <a:rPr lang="pl-PL" smtClean="0"/>
              <a:t>21.04.2020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869F098-24AA-4009-B0EE-F51C7F07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9BB37F3-B409-426E-80F6-0AF1A7DF8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4455-AADD-48C1-A6F4-B5060E13F1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406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33C86A7-47D8-4849-8BE4-A2B5F2A9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6593-FF19-471B-AA3C-426AA868E1E9}" type="datetimeFigureOut">
              <a:rPr lang="pl-PL" smtClean="0"/>
              <a:t>21.04.2020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0395388-0C78-4865-8153-66A260CC6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76A2CD1-FCB7-42E2-AC0D-C8BB4B91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4455-AADD-48C1-A6F4-B5060E13F1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705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000C71-2158-401D-9EA3-C2844EFC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449B24B-9933-4BB3-B7C7-F20B99E8B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33CF00E-36B8-45C2-A550-4A11004E6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A8FA081-D4BF-41B2-B481-F64EF13B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6593-FF19-471B-AA3C-426AA868E1E9}" type="datetimeFigureOut">
              <a:rPr lang="pl-PL" smtClean="0"/>
              <a:t>21.04.2020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593B94C-EB25-4505-8C36-E0895E6F8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D19FF42-221B-42D7-96CD-1C7BB711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4455-AADD-48C1-A6F4-B5060E13F1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151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512F60-36C5-4DB4-85CF-1EACF8A0B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B493841-AC9F-4993-859B-F869B3829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761549F-E55D-4BA0-8E14-19A860D68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F5997D8-F384-4C94-B4AE-E87EC48E9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6593-FF19-471B-AA3C-426AA868E1E9}" type="datetimeFigureOut">
              <a:rPr lang="pl-PL" smtClean="0"/>
              <a:t>21.04.2020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5952367-B16C-448B-942C-C802549F6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5A5D622-608C-4F34-A426-81EC83B2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4455-AADD-48C1-A6F4-B5060E13F1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936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13A251D-BB7A-41D6-9D58-C64903782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EDABD00-6D72-4DFE-9FA2-17556FACC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F833C7E-675C-42A5-B555-6ADDB07A0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46593-FF19-471B-AA3C-426AA868E1E9}" type="datetimeFigureOut">
              <a:rPr lang="pl-PL" smtClean="0"/>
              <a:t>21.04.2020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3671EE1-4682-4F7C-A2E4-7FA7EC2CE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5C1BE36-A043-46AE-8304-083DC6BB4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4455-AADD-48C1-A6F4-B5060E13F1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698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247F20-3AAF-4650-8F21-FDCD3A2EF4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>
                <a:latin typeface="Bahnschrift Light" panose="020B0502040204020203" pitchFamily="34" charset="0"/>
              </a:rPr>
              <a:t>Milestone</a:t>
            </a:r>
            <a:r>
              <a:rPr lang="pl-PL" dirty="0">
                <a:latin typeface="Bahnschrift Light" panose="020B0502040204020203" pitchFamily="34" charset="0"/>
              </a:rPr>
              <a:t> nr 3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6574B48-7432-4EFA-AC08-CFE79FD73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>
                <a:latin typeface="Bahnschrift Light" panose="020B0502040204020203" pitchFamily="34" charset="0"/>
              </a:rPr>
              <a:t>Adam Chojecki		Michał Wdowski</a:t>
            </a:r>
          </a:p>
        </p:txBody>
      </p:sp>
    </p:spTree>
    <p:extLst>
      <p:ext uri="{BB962C8B-B14F-4D97-AF65-F5344CB8AC3E}">
        <p14:creationId xmlns:p14="http://schemas.microsoft.com/office/powerpoint/2010/main" val="2815672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247F20-3AAF-4650-8F21-FDCD3A2EF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901" y="461639"/>
            <a:ext cx="7170198" cy="757885"/>
          </a:xfrm>
        </p:spPr>
        <p:txBody>
          <a:bodyPr>
            <a:normAutofit/>
          </a:bodyPr>
          <a:lstStyle/>
          <a:p>
            <a:r>
              <a:rPr lang="pl-PL" sz="4800" dirty="0">
                <a:latin typeface="Bahnschrift Light" panose="020B0502040204020203" pitchFamily="34" charset="0"/>
              </a:rPr>
              <a:t>Zastosowane poprawki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EC82588-C623-4712-BBAA-443DA6F77E2C}"/>
              </a:ext>
            </a:extLst>
          </p:cNvPr>
          <p:cNvSpPr txBox="1"/>
          <p:nvPr/>
        </p:nvSpPr>
        <p:spPr>
          <a:xfrm>
            <a:off x="1595021" y="2547890"/>
            <a:ext cx="90019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>
                <a:latin typeface="Bahnschrift Light" panose="020B0502040204020203" pitchFamily="34" charset="0"/>
              </a:rPr>
              <a:t>Powielenie pozytywnych wyników w zbiorze testowym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400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>
                <a:latin typeface="Bahnschrift Light" panose="020B0502040204020203" pitchFamily="34" charset="0"/>
              </a:rPr>
              <a:t>Dostosowanie zakresów danych ciągłych do faktoryzacji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400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b="1" dirty="0">
                <a:latin typeface="Bahnschrift Light" panose="020B0502040204020203" pitchFamily="34" charset="0"/>
              </a:rPr>
              <a:t>Strojenie </a:t>
            </a:r>
            <a:r>
              <a:rPr lang="pl-PL" sz="2400" b="1" dirty="0" err="1">
                <a:latin typeface="Bahnschrift Light" panose="020B0502040204020203" pitchFamily="34" charset="0"/>
              </a:rPr>
              <a:t>hiperparametrów</a:t>
            </a:r>
            <a:endParaRPr lang="pl-PL" sz="2400" b="1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33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247F20-3AAF-4650-8F21-FDCD3A2EF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901" y="461639"/>
            <a:ext cx="7476478" cy="757885"/>
          </a:xfrm>
        </p:spPr>
        <p:txBody>
          <a:bodyPr>
            <a:normAutofit fontScale="90000"/>
          </a:bodyPr>
          <a:lstStyle/>
          <a:p>
            <a:r>
              <a:rPr lang="pl-PL" sz="4800" dirty="0">
                <a:latin typeface="Bahnschrift Light" panose="020B0502040204020203" pitchFamily="34" charset="0"/>
              </a:rPr>
              <a:t>Otrzymane </a:t>
            </a:r>
            <a:r>
              <a:rPr lang="pl-PL" sz="4800" dirty="0" err="1">
                <a:latin typeface="Bahnschrift Light" panose="020B0502040204020203" pitchFamily="34" charset="0"/>
              </a:rPr>
              <a:t>hiperparametry</a:t>
            </a:r>
            <a:endParaRPr lang="pl-PL" sz="4800" dirty="0">
              <a:latin typeface="Bahnschrift Light" panose="020B0502040204020203" pitchFamily="34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EC82588-C623-4712-BBAA-443DA6F77E2C}"/>
              </a:ext>
            </a:extLst>
          </p:cNvPr>
          <p:cNvSpPr txBox="1"/>
          <p:nvPr/>
        </p:nvSpPr>
        <p:spPr>
          <a:xfrm>
            <a:off x="1595021" y="2592279"/>
            <a:ext cx="2932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err="1">
                <a:latin typeface="Bahnschrift Light" panose="020B0502040204020203" pitchFamily="34" charset="0"/>
              </a:rPr>
              <a:t>Knn</a:t>
            </a:r>
            <a:r>
              <a:rPr lang="pl-PL" sz="2400" dirty="0">
                <a:latin typeface="Bahnschrift Light" panose="020B0502040204020203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>
                <a:latin typeface="Bahnschrift Light" panose="020B0502040204020203" pitchFamily="34" charset="0"/>
              </a:rPr>
              <a:t>k 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>
                <a:latin typeface="Bahnschrift Light" panose="020B0502040204020203" pitchFamily="34" charset="0"/>
              </a:rPr>
              <a:t>distance</a:t>
            </a:r>
            <a:r>
              <a:rPr lang="pl-PL" sz="2400" dirty="0">
                <a:latin typeface="Bahnschrift Light" panose="020B0502040204020203" pitchFamily="34" charset="0"/>
              </a:rPr>
              <a:t> = 2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E8BB385-0C43-4BDC-9D9B-46047E12EC89}"/>
              </a:ext>
            </a:extLst>
          </p:cNvPr>
          <p:cNvSpPr txBox="1"/>
          <p:nvPr/>
        </p:nvSpPr>
        <p:spPr>
          <a:xfrm>
            <a:off x="7664390" y="2592279"/>
            <a:ext cx="38765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Bahnschrift Light" panose="020B0502040204020203" pitchFamily="34" charset="0"/>
              </a:rPr>
              <a:t>Las losowy: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>
                <a:latin typeface="Bahnschrift Light" panose="020B0502040204020203" pitchFamily="34" charset="0"/>
              </a:rPr>
              <a:t>num.trees</a:t>
            </a:r>
            <a:r>
              <a:rPr lang="pl-PL" sz="2400" dirty="0">
                <a:latin typeface="Bahnschrift Light" panose="020B0502040204020203" pitchFamily="34" charset="0"/>
              </a:rPr>
              <a:t> = 517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>
                <a:latin typeface="Bahnschrift Light" panose="020B0502040204020203" pitchFamily="34" charset="0"/>
              </a:rPr>
              <a:t>mtry</a:t>
            </a:r>
            <a:r>
              <a:rPr lang="pl-PL" sz="2400" dirty="0">
                <a:latin typeface="Bahnschrift Light" panose="020B0502040204020203" pitchFamily="34" charset="0"/>
              </a:rPr>
              <a:t> =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>
                <a:latin typeface="Bahnschrift Light" panose="020B0502040204020203" pitchFamily="34" charset="0"/>
              </a:rPr>
              <a:t>num.random.splits</a:t>
            </a:r>
            <a:r>
              <a:rPr lang="pl-PL" sz="2400" dirty="0">
                <a:latin typeface="Bahnschrift Light" panose="020B0502040204020203" pitchFamily="34" charset="0"/>
              </a:rPr>
              <a:t> = 10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F909C61-9307-4687-BE6A-B6D26857C840}"/>
              </a:ext>
            </a:extLst>
          </p:cNvPr>
          <p:cNvSpPr txBox="1"/>
          <p:nvPr/>
        </p:nvSpPr>
        <p:spPr>
          <a:xfrm>
            <a:off x="2706950" y="5911087"/>
            <a:ext cx="7084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latin typeface="Bahnschrift Light" panose="020B0502040204020203" pitchFamily="34" charset="0"/>
              </a:rPr>
              <a:t>Regresja </a:t>
            </a:r>
            <a:r>
              <a:rPr lang="pl-PL" sz="1600" dirty="0" err="1">
                <a:latin typeface="Bahnschrift Light" panose="020B0502040204020203" pitchFamily="34" charset="0"/>
              </a:rPr>
              <a:t>logarytniczna</a:t>
            </a:r>
            <a:r>
              <a:rPr lang="pl-PL" sz="1600" dirty="0">
                <a:latin typeface="Bahnschrift Light" panose="020B0502040204020203" pitchFamily="34" charset="0"/>
              </a:rPr>
              <a:t> nie ma </a:t>
            </a:r>
            <a:r>
              <a:rPr lang="pl-PL" sz="1600" dirty="0" err="1">
                <a:latin typeface="Bahnschrift Light" panose="020B0502040204020203" pitchFamily="34" charset="0"/>
              </a:rPr>
              <a:t>hiperparametrów</a:t>
            </a:r>
            <a:endParaRPr lang="pl-PL" sz="1600" dirty="0">
              <a:latin typeface="Bahnschrift Light" panose="020B0502040204020203" pitchFamily="34" charset="0"/>
            </a:endParaRPr>
          </a:p>
          <a:p>
            <a:pPr algn="ctr"/>
            <a:r>
              <a:rPr lang="pl-PL" sz="1600" dirty="0">
                <a:latin typeface="Bahnschrift Light" panose="020B0502040204020203" pitchFamily="34" charset="0"/>
              </a:rPr>
              <a:t>(albo nie umiemy znaleźć w </a:t>
            </a:r>
            <a:r>
              <a:rPr lang="pl-PL" sz="1600" dirty="0" err="1">
                <a:latin typeface="Bahnschrift Light" panose="020B0502040204020203" pitchFamily="34" charset="0"/>
              </a:rPr>
              <a:t>mlr</a:t>
            </a:r>
            <a:r>
              <a:rPr lang="pl-PL" sz="1600" dirty="0">
                <a:latin typeface="Bahnschrift Ligh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6168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247F20-3AAF-4650-8F21-FDCD3A2EF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901" y="461639"/>
            <a:ext cx="7476478" cy="757885"/>
          </a:xfrm>
        </p:spPr>
        <p:txBody>
          <a:bodyPr>
            <a:normAutofit/>
          </a:bodyPr>
          <a:lstStyle/>
          <a:p>
            <a:r>
              <a:rPr lang="pl-PL" sz="4800" dirty="0">
                <a:latin typeface="Bahnschrift Light" panose="020B0502040204020203" pitchFamily="34" charset="0"/>
              </a:rPr>
              <a:t>Wyniki dla </a:t>
            </a:r>
            <a:r>
              <a:rPr lang="pl-PL" sz="4800" dirty="0" err="1">
                <a:latin typeface="Bahnschrift Light" panose="020B0502040204020203" pitchFamily="34" charset="0"/>
              </a:rPr>
              <a:t>knn</a:t>
            </a:r>
            <a:endParaRPr lang="pl-PL" sz="4800" dirty="0">
              <a:latin typeface="Bahnschrift Light" panose="020B0502040204020203" pitchFamily="34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ED9DD574-F379-4634-8655-A9A183319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43" y="1562333"/>
            <a:ext cx="11685714" cy="3733333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3A05D576-C580-47BC-B279-42EDBB4797EA}"/>
              </a:ext>
            </a:extLst>
          </p:cNvPr>
          <p:cNvSpPr txBox="1"/>
          <p:nvPr/>
        </p:nvSpPr>
        <p:spPr>
          <a:xfrm>
            <a:off x="5710335" y="137766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Bahnschrift Light" panose="020B0502040204020203" pitchFamily="34" charset="0"/>
              </a:rPr>
              <a:t>AUC = 0.676</a:t>
            </a:r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34078A9F-8C55-49E9-A4A9-0DFD0A492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305662"/>
              </p:ext>
            </p:extLst>
          </p:nvPr>
        </p:nvGraphicFramePr>
        <p:xfrm>
          <a:off x="1694648" y="5295666"/>
          <a:ext cx="3463278" cy="110744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1154426">
                  <a:extLst>
                    <a:ext uri="{9D8B030D-6E8A-4147-A177-3AD203B41FA5}">
                      <a16:colId xmlns:a16="http://schemas.microsoft.com/office/drawing/2014/main" val="1051595987"/>
                    </a:ext>
                  </a:extLst>
                </a:gridCol>
                <a:gridCol w="1154426">
                  <a:extLst>
                    <a:ext uri="{9D8B030D-6E8A-4147-A177-3AD203B41FA5}">
                      <a16:colId xmlns:a16="http://schemas.microsoft.com/office/drawing/2014/main" val="3159800361"/>
                    </a:ext>
                  </a:extLst>
                </a:gridCol>
                <a:gridCol w="1154426">
                  <a:extLst>
                    <a:ext uri="{9D8B030D-6E8A-4147-A177-3AD203B41FA5}">
                      <a16:colId xmlns:a16="http://schemas.microsoft.com/office/drawing/2014/main" val="8480057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Pred</a:t>
                      </a:r>
                      <a:r>
                        <a:rPr lang="pl-PL" dirty="0"/>
                        <a:t>\</a:t>
                      </a:r>
                      <a:r>
                        <a:rPr lang="pl-PL" dirty="0" err="1"/>
                        <a:t>true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7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783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072461"/>
                  </a:ext>
                </a:extLst>
              </a:tr>
            </a:tbl>
          </a:graphicData>
        </a:graphic>
      </p:graphicFrame>
      <p:sp>
        <p:nvSpPr>
          <p:cNvPr id="10" name="pole tekstowe 9">
            <a:extLst>
              <a:ext uri="{FF2B5EF4-FFF2-40B4-BE49-F238E27FC236}">
                <a16:creationId xmlns:a16="http://schemas.microsoft.com/office/drawing/2014/main" id="{D85FE884-6BB5-468E-9933-847C9A3D8886}"/>
              </a:ext>
            </a:extLst>
          </p:cNvPr>
          <p:cNvSpPr txBox="1"/>
          <p:nvPr/>
        </p:nvSpPr>
        <p:spPr>
          <a:xfrm>
            <a:off x="7599285" y="5592932"/>
            <a:ext cx="2755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F-Beta = 0.783</a:t>
            </a:r>
          </a:p>
          <a:p>
            <a:r>
              <a:rPr lang="pl-PL" dirty="0" err="1"/>
              <a:t>Weighted</a:t>
            </a:r>
            <a:r>
              <a:rPr lang="pl-PL" dirty="0"/>
              <a:t> TPR-TNR = 0.559 </a:t>
            </a:r>
          </a:p>
        </p:txBody>
      </p:sp>
    </p:spTree>
    <p:extLst>
      <p:ext uri="{BB962C8B-B14F-4D97-AF65-F5344CB8AC3E}">
        <p14:creationId xmlns:p14="http://schemas.microsoft.com/office/powerpoint/2010/main" val="180941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AF1AFF9F-6D44-41F6-8060-8069C08D5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09" y="1600428"/>
            <a:ext cx="11752381" cy="3657143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0247F20-3AAF-4650-8F21-FDCD3A2EF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901" y="461639"/>
            <a:ext cx="7476478" cy="757885"/>
          </a:xfrm>
        </p:spPr>
        <p:txBody>
          <a:bodyPr>
            <a:normAutofit/>
          </a:bodyPr>
          <a:lstStyle/>
          <a:p>
            <a:r>
              <a:rPr lang="pl-PL" sz="4800" dirty="0">
                <a:latin typeface="Bahnschrift Light" panose="020B0502040204020203" pitchFamily="34" charset="0"/>
              </a:rPr>
              <a:t>Wyniki dla lasu losowego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A05D576-C580-47BC-B279-42EDBB4797EA}"/>
              </a:ext>
            </a:extLst>
          </p:cNvPr>
          <p:cNvSpPr txBox="1"/>
          <p:nvPr/>
        </p:nvSpPr>
        <p:spPr>
          <a:xfrm>
            <a:off x="5710335" y="1377667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Bahnschrift Light" panose="020B0502040204020203" pitchFamily="34" charset="0"/>
              </a:rPr>
              <a:t>AUC = 0.639</a:t>
            </a:r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34078A9F-8C55-49E9-A4A9-0DFD0A492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85650"/>
              </p:ext>
            </p:extLst>
          </p:nvPr>
        </p:nvGraphicFramePr>
        <p:xfrm>
          <a:off x="1694648" y="5295666"/>
          <a:ext cx="3463278" cy="110744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1154426">
                  <a:extLst>
                    <a:ext uri="{9D8B030D-6E8A-4147-A177-3AD203B41FA5}">
                      <a16:colId xmlns:a16="http://schemas.microsoft.com/office/drawing/2014/main" val="1051595987"/>
                    </a:ext>
                  </a:extLst>
                </a:gridCol>
                <a:gridCol w="1154426">
                  <a:extLst>
                    <a:ext uri="{9D8B030D-6E8A-4147-A177-3AD203B41FA5}">
                      <a16:colId xmlns:a16="http://schemas.microsoft.com/office/drawing/2014/main" val="3159800361"/>
                    </a:ext>
                  </a:extLst>
                </a:gridCol>
                <a:gridCol w="1154426">
                  <a:extLst>
                    <a:ext uri="{9D8B030D-6E8A-4147-A177-3AD203B41FA5}">
                      <a16:colId xmlns:a16="http://schemas.microsoft.com/office/drawing/2014/main" val="8480057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Pred</a:t>
                      </a:r>
                      <a:r>
                        <a:rPr lang="pl-PL" dirty="0"/>
                        <a:t>\</a:t>
                      </a:r>
                      <a:r>
                        <a:rPr lang="pl-PL" dirty="0" err="1"/>
                        <a:t>true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7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783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072461"/>
                  </a:ext>
                </a:extLst>
              </a:tr>
            </a:tbl>
          </a:graphicData>
        </a:graphic>
      </p:graphicFrame>
      <p:sp>
        <p:nvSpPr>
          <p:cNvPr id="10" name="pole tekstowe 9">
            <a:extLst>
              <a:ext uri="{FF2B5EF4-FFF2-40B4-BE49-F238E27FC236}">
                <a16:creationId xmlns:a16="http://schemas.microsoft.com/office/drawing/2014/main" id="{D85FE884-6BB5-468E-9933-847C9A3D8886}"/>
              </a:ext>
            </a:extLst>
          </p:cNvPr>
          <p:cNvSpPr txBox="1"/>
          <p:nvPr/>
        </p:nvSpPr>
        <p:spPr>
          <a:xfrm>
            <a:off x="7599285" y="5592932"/>
            <a:ext cx="2755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F-Beta = 0.783</a:t>
            </a:r>
          </a:p>
          <a:p>
            <a:r>
              <a:rPr lang="pl-PL" dirty="0" err="1"/>
              <a:t>Weighted</a:t>
            </a:r>
            <a:r>
              <a:rPr lang="pl-PL" dirty="0"/>
              <a:t> TPR-TNR = 0.507 </a:t>
            </a:r>
          </a:p>
        </p:txBody>
      </p:sp>
    </p:spTree>
    <p:extLst>
      <p:ext uri="{BB962C8B-B14F-4D97-AF65-F5344CB8AC3E}">
        <p14:creationId xmlns:p14="http://schemas.microsoft.com/office/powerpoint/2010/main" val="321774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CAEA6D82-250A-4E4A-8661-F292EE8B0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5" y="1609952"/>
            <a:ext cx="11676190" cy="3638095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0247F20-3AAF-4650-8F21-FDCD3A2EF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2193" y="454893"/>
            <a:ext cx="8612819" cy="757885"/>
          </a:xfrm>
        </p:spPr>
        <p:txBody>
          <a:bodyPr>
            <a:normAutofit fontScale="90000"/>
          </a:bodyPr>
          <a:lstStyle/>
          <a:p>
            <a:r>
              <a:rPr lang="pl-PL" sz="4800" dirty="0">
                <a:latin typeface="Bahnschrift Light" panose="020B0502040204020203" pitchFamily="34" charset="0"/>
              </a:rPr>
              <a:t>Wyniki dla regresji logarytmicznej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A05D576-C580-47BC-B279-42EDBB4797EA}"/>
              </a:ext>
            </a:extLst>
          </p:cNvPr>
          <p:cNvSpPr txBox="1"/>
          <p:nvPr/>
        </p:nvSpPr>
        <p:spPr>
          <a:xfrm>
            <a:off x="5710335" y="1377667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Bahnschrift Light" panose="020B0502040204020203" pitchFamily="34" charset="0"/>
              </a:rPr>
              <a:t>AUC = 0.702</a:t>
            </a:r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34078A9F-8C55-49E9-A4A9-0DFD0A492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342565"/>
              </p:ext>
            </p:extLst>
          </p:nvPr>
        </p:nvGraphicFramePr>
        <p:xfrm>
          <a:off x="1694648" y="5295666"/>
          <a:ext cx="3463278" cy="110744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1154426">
                  <a:extLst>
                    <a:ext uri="{9D8B030D-6E8A-4147-A177-3AD203B41FA5}">
                      <a16:colId xmlns:a16="http://schemas.microsoft.com/office/drawing/2014/main" val="1051595987"/>
                    </a:ext>
                  </a:extLst>
                </a:gridCol>
                <a:gridCol w="1154426">
                  <a:extLst>
                    <a:ext uri="{9D8B030D-6E8A-4147-A177-3AD203B41FA5}">
                      <a16:colId xmlns:a16="http://schemas.microsoft.com/office/drawing/2014/main" val="3159800361"/>
                    </a:ext>
                  </a:extLst>
                </a:gridCol>
                <a:gridCol w="1154426">
                  <a:extLst>
                    <a:ext uri="{9D8B030D-6E8A-4147-A177-3AD203B41FA5}">
                      <a16:colId xmlns:a16="http://schemas.microsoft.com/office/drawing/2014/main" val="8480057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Pred</a:t>
                      </a:r>
                      <a:r>
                        <a:rPr lang="pl-PL" dirty="0"/>
                        <a:t>\</a:t>
                      </a:r>
                      <a:r>
                        <a:rPr lang="pl-PL" dirty="0" err="1"/>
                        <a:t>true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7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783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072461"/>
                  </a:ext>
                </a:extLst>
              </a:tr>
            </a:tbl>
          </a:graphicData>
        </a:graphic>
      </p:graphicFrame>
      <p:sp>
        <p:nvSpPr>
          <p:cNvPr id="10" name="pole tekstowe 9">
            <a:extLst>
              <a:ext uri="{FF2B5EF4-FFF2-40B4-BE49-F238E27FC236}">
                <a16:creationId xmlns:a16="http://schemas.microsoft.com/office/drawing/2014/main" id="{D85FE884-6BB5-468E-9933-847C9A3D8886}"/>
              </a:ext>
            </a:extLst>
          </p:cNvPr>
          <p:cNvSpPr txBox="1"/>
          <p:nvPr/>
        </p:nvSpPr>
        <p:spPr>
          <a:xfrm>
            <a:off x="7599285" y="5592932"/>
            <a:ext cx="2755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F-Beta = 0.795</a:t>
            </a:r>
          </a:p>
          <a:p>
            <a:r>
              <a:rPr lang="pl-PL" dirty="0" err="1"/>
              <a:t>Weighted</a:t>
            </a:r>
            <a:r>
              <a:rPr lang="pl-PL" dirty="0"/>
              <a:t> TPR-TNR = 0.561 </a:t>
            </a:r>
          </a:p>
        </p:txBody>
      </p:sp>
    </p:spTree>
    <p:extLst>
      <p:ext uri="{BB962C8B-B14F-4D97-AF65-F5344CB8AC3E}">
        <p14:creationId xmlns:p14="http://schemas.microsoft.com/office/powerpoint/2010/main" val="82379243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140</Words>
  <Application>Microsoft Office PowerPoint</Application>
  <PresentationFormat>Panoramiczny</PresentationFormat>
  <Paragraphs>57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1" baseType="lpstr">
      <vt:lpstr>Arial</vt:lpstr>
      <vt:lpstr>Bahnschrift Light</vt:lpstr>
      <vt:lpstr>Calibri</vt:lpstr>
      <vt:lpstr>Calibri Light</vt:lpstr>
      <vt:lpstr>Motyw pakietu Office</vt:lpstr>
      <vt:lpstr>Milestone nr 3</vt:lpstr>
      <vt:lpstr>Zastosowane poprawki</vt:lpstr>
      <vt:lpstr>Otrzymane hiperparametry</vt:lpstr>
      <vt:lpstr>Wyniki dla knn</vt:lpstr>
      <vt:lpstr>Wyniki dla lasu losowego</vt:lpstr>
      <vt:lpstr>Wyniki dla regresji logarytmicznej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nr 3</dc:title>
  <dc:creator>Wdowski Michał (STUD)</dc:creator>
  <cp:lastModifiedBy>Wdowski Michał (STUD)</cp:lastModifiedBy>
  <cp:revision>2</cp:revision>
  <dcterms:created xsi:type="dcterms:W3CDTF">2020-04-21T01:35:35Z</dcterms:created>
  <dcterms:modified xsi:type="dcterms:W3CDTF">2020-04-21T01:52:29Z</dcterms:modified>
</cp:coreProperties>
</file>