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3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 autoAdjust="0"/>
    <p:restoredTop sz="87305" autoAdjust="0"/>
  </p:normalViewPr>
  <p:slideViewPr>
    <p:cSldViewPr snapToGrid="0">
      <p:cViewPr varScale="1">
        <p:scale>
          <a:sx n="106" d="100"/>
          <a:sy n="106" d="100"/>
        </p:scale>
        <p:origin x="55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F89E-6BF4-4B9B-944D-8B75D94F98FA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D167A-D189-4E9E-A59B-C71508D4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5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D167A-D189-4E9E-A59B-C71508D41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4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34B93-1EDF-438E-9F1A-697ABE3E83A1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E4A21-353A-4B2A-BE06-CBD692350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A3C4F-DC0C-4F9C-9DAD-58E60C80CC81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87653-2353-45C8-A034-E3589780B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161ED-AE23-413C-AC1F-213D36CD8F6A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22463-4E93-44A1-8252-1D66C4105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4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66ED8-7A03-4C26-A4A7-0BCFE28B7BD7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7076B-3AB0-44F4-B430-3DC45BCDF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E5E04-CB23-4234-9DD6-C50273C74CE8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2A47-16F1-4535-8EB6-AF358EF25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350A9-D567-43BC-A89A-6ED34C93FED2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4B655-7CCD-434D-A847-F13BE9171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4CCC2-D122-4DD3-9AB9-046E09F2EB1C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62383-9E68-4020-9A07-967B6A504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871E3-A356-44EA-B0F5-B6BD1943BEF6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DCCBB-5415-434D-90F0-B8A52DB99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AFC60-9CA4-4534-B0EA-3878B2382AC5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14339-1DA7-46EF-8EB5-5FCB511A7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E1D9C-C3A1-4B6F-95B4-974F3F2A6AC4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7BF93-E4E8-4F4C-8DCB-E72E1350B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5ED69-A83E-412C-822A-F989CDB7481C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FDB73-DDDB-4B89-8A64-AF06F5B2F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7379B-A60F-489F-ADFD-2633E02EADF5}" type="datetimeFigureOut">
              <a:rPr lang="en-US"/>
              <a:pPr>
                <a:defRPr/>
              </a:pPr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02A787A-D03A-4971-96DC-73372CEFB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llter.marine.rutgers.edu/" TargetMode="External"/><Relationship Id="rId2" Type="http://schemas.openxmlformats.org/officeDocument/2006/relationships/hyperlink" Target="https://www.uaf.edu/cfos/people/faculty/detail/kristen-gorman.ph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6073/pasta/98b16d7d563f265cb52372c8ca99e60f" TargetMode="External"/><Relationship Id="rId5" Type="http://schemas.openxmlformats.org/officeDocument/2006/relationships/hyperlink" Target="https://doi.org/10.1371/journal.pone.0090081" TargetMode="External"/><Relationship Id="rId4" Type="http://schemas.openxmlformats.org/officeDocument/2006/relationships/hyperlink" Target="https://lternet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C423F-BD84-A147-82CA-3142CF290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944" y="-27413"/>
            <a:ext cx="12606880" cy="699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51BD3-FF6C-0148-B72E-670BEA2DAA41}"/>
              </a:ext>
            </a:extLst>
          </p:cNvPr>
          <p:cNvSpPr txBox="1"/>
          <p:nvPr/>
        </p:nvSpPr>
        <p:spPr>
          <a:xfrm>
            <a:off x="1077410" y="3798425"/>
            <a:ext cx="42285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SDS </a:t>
            </a:r>
            <a:r>
              <a:rPr lang="en-US" altLang="zh-CN" sz="2000" dirty="0">
                <a:solidFill>
                  <a:schemeClr val="bg1"/>
                </a:solidFill>
                <a:cs typeface="Arial" panose="020B0604020202020204" pitchFamily="34" charset="0"/>
              </a:rPr>
              <a:t>4392</a:t>
            </a:r>
            <a:r>
              <a:rPr lang="zh-CN" alt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cs typeface="Arial" panose="020B0604020202020204" pitchFamily="34" charset="0"/>
              </a:rPr>
              <a:t>Final</a:t>
            </a:r>
            <a:r>
              <a:rPr lang="zh-CN" alt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cs typeface="Arial" panose="020B0604020202020204" pitchFamily="34" charset="0"/>
              </a:rPr>
              <a:t>Project</a:t>
            </a:r>
            <a:endParaRPr 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Xinyue Ha, MA Statistics</a:t>
            </a:r>
          </a:p>
          <a:p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April</a:t>
            </a:r>
            <a:r>
              <a:rPr lang="zh-CN" alt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cs typeface="Arial" panose="020B0604020202020204" pitchFamily="34" charset="0"/>
              </a:rPr>
              <a:t>22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, 2025</a:t>
            </a:r>
          </a:p>
          <a:p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2BB84-A615-E04F-BE2C-9399FDF75C44}"/>
              </a:ext>
            </a:extLst>
          </p:cNvPr>
          <p:cNvSpPr txBox="1"/>
          <p:nvPr/>
        </p:nvSpPr>
        <p:spPr>
          <a:xfrm>
            <a:off x="1077410" y="2130575"/>
            <a:ext cx="653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200" b="1" dirty="0">
                <a:solidFill>
                  <a:schemeClr val="bg1"/>
                </a:solidFill>
                <a:cs typeface="Arial" panose="020B0604020202020204" pitchFamily="34" charset="0"/>
              </a:rPr>
              <a:t>Penguin Data Analysis: Predicting Body Mass and Species Classification</a:t>
            </a:r>
          </a:p>
          <a:p>
            <a:endParaRPr 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7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756C2-2EDC-F088-C7C3-C63062487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B80A00B6-6DCD-8BDA-7CA8-4AD50AC79DBD}"/>
              </a:ext>
            </a:extLst>
          </p:cNvPr>
          <p:cNvSpPr txBox="1">
            <a:spLocks/>
          </p:cNvSpPr>
          <p:nvPr/>
        </p:nvSpPr>
        <p:spPr bwMode="auto">
          <a:xfrm>
            <a:off x="732525" y="457200"/>
            <a:ext cx="10697475" cy="99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7: Summary</a:t>
            </a:r>
            <a:endParaRPr lang="en-US" altLang="zh-CN" sz="4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28A008-2DBC-1062-4670-FF8392E4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6" r="6495"/>
          <a:stretch/>
        </p:blipFill>
        <p:spPr>
          <a:xfrm>
            <a:off x="6081262" y="1893557"/>
            <a:ext cx="5847347" cy="35486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032DD93-BC9B-4A11-8A5F-17B4DE2BE7ED}"/>
              </a:ext>
            </a:extLst>
          </p:cNvPr>
          <p:cNvSpPr txBox="1"/>
          <p:nvPr/>
        </p:nvSpPr>
        <p:spPr>
          <a:xfrm>
            <a:off x="654505" y="1893557"/>
            <a:ext cx="55195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For body mass prediction, a fixed-effect model without island/year performs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For species classification, I will explore extensions of GLMs to multiclass settings, and apply logistic regression with a binomial family for Gentoo vs. others.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non-parametric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to support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Make some contributions to ecological monitoring and penguin conservation, especially for penguin health and species identity.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756585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E0FD6-5BC3-71E9-87B4-FF3DD3A93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99713253-19D1-B060-6859-071226B9D3EB}"/>
              </a:ext>
            </a:extLst>
          </p:cNvPr>
          <p:cNvSpPr txBox="1">
            <a:spLocks/>
          </p:cNvSpPr>
          <p:nvPr/>
        </p:nvSpPr>
        <p:spPr bwMode="auto">
          <a:xfrm>
            <a:off x="732525" y="457200"/>
            <a:ext cx="10697475" cy="99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8: Reference</a:t>
            </a:r>
            <a:endParaRPr lang="en-US" altLang="zh-CN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1CE43E-D8FE-D308-30E9-DE0012D73744}"/>
              </a:ext>
            </a:extLst>
          </p:cNvPr>
          <p:cNvSpPr txBox="1"/>
          <p:nvPr/>
        </p:nvSpPr>
        <p:spPr>
          <a:xfrm>
            <a:off x="898357" y="1520580"/>
            <a:ext cx="10086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Thanks for the </a:t>
            </a:r>
            <a:r>
              <a:rPr lang="en" altLang="zh-CN" dirty="0">
                <a:solidFill>
                  <a:srgbClr val="393536"/>
                </a:solidFill>
                <a:latin typeface="Jost"/>
              </a:rPr>
              <a:t>d</a:t>
            </a:r>
            <a:r>
              <a:rPr lang="en" altLang="zh-CN" i="0" u="none" strike="noStrike" dirty="0">
                <a:solidFill>
                  <a:srgbClr val="393536"/>
                </a:solidFill>
                <a:effectLst/>
                <a:latin typeface="Jost"/>
              </a:rPr>
              <a:t>ata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 collected and made available by </a:t>
            </a:r>
            <a:r>
              <a:rPr lang="en" altLang="zh-CN" b="0" i="0" u="sng" dirty="0">
                <a:effectLst/>
                <a:latin typeface="Jost"/>
                <a:hlinkClick r:id="rId2"/>
              </a:rPr>
              <a:t>Dr. Kristen Gorman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 and the </a:t>
            </a:r>
            <a:r>
              <a:rPr lang="en" altLang="zh-CN" b="0" i="0" u="sng" dirty="0">
                <a:effectLst/>
                <a:latin typeface="Jost"/>
                <a:hlinkClick r:id="rId3"/>
              </a:rPr>
              <a:t>Palmer Station, Antarctica LTER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, a member of the </a:t>
            </a:r>
            <a:r>
              <a:rPr lang="en" altLang="zh-CN" b="0" i="0" u="sng" dirty="0">
                <a:effectLst/>
                <a:latin typeface="Jost"/>
                <a:hlinkClick r:id="rId4"/>
              </a:rPr>
              <a:t>Long Term Ecological Research Network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Thanks for beautiful </a:t>
            </a:r>
            <a:r>
              <a:rPr lang="en" altLang="zh-CN" dirty="0">
                <a:solidFill>
                  <a:srgbClr val="393536"/>
                </a:solidFill>
                <a:latin typeface="Jost"/>
              </a:rPr>
              <a:t>a</a:t>
            </a:r>
            <a:r>
              <a:rPr lang="en" altLang="zh-CN" i="0" u="none" strike="noStrike" dirty="0">
                <a:solidFill>
                  <a:srgbClr val="393536"/>
                </a:solidFill>
                <a:effectLst/>
                <a:latin typeface="Jost"/>
              </a:rPr>
              <a:t>rtworks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 by </a:t>
            </a:r>
            <a:r>
              <a:rPr lang="en" altLang="zh-CN" b="0" i="1" u="sng" strike="noStrike" dirty="0">
                <a:solidFill>
                  <a:srgbClr val="393536"/>
                </a:solidFill>
                <a:effectLst/>
                <a:latin typeface="Jost"/>
              </a:rPr>
              <a:t>@</a:t>
            </a:r>
            <a:r>
              <a:rPr lang="en" altLang="zh-CN" b="0" i="1" u="sng" strike="noStrike" dirty="0" err="1">
                <a:solidFill>
                  <a:srgbClr val="393536"/>
                </a:solidFill>
                <a:effectLst/>
                <a:latin typeface="Jost"/>
              </a:rPr>
              <a:t>allison_horst</a:t>
            </a:r>
            <a:r>
              <a:rPr lang="en" altLang="zh-CN" b="0" i="1" u="sng" strike="noStrike" dirty="0">
                <a:solidFill>
                  <a:srgbClr val="393536"/>
                </a:solidFill>
                <a:effectLst/>
                <a:latin typeface="Jost"/>
              </a:rPr>
              <a:t> </a:t>
            </a:r>
            <a:r>
              <a:rPr lang="en" altLang="zh-CN" b="0" strike="noStrike" dirty="0">
                <a:solidFill>
                  <a:srgbClr val="393536"/>
                </a:solidFill>
                <a:effectLst/>
                <a:latin typeface="Jost"/>
              </a:rPr>
              <a:t>.</a:t>
            </a: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pPr algn="l">
              <a:buNone/>
            </a:pPr>
            <a:r>
              <a:rPr lang="en" altLang="zh-CN" b="1" i="0" u="none" strike="noStrike" dirty="0">
                <a:solidFill>
                  <a:srgbClr val="393536"/>
                </a:solidFill>
                <a:effectLst/>
                <a:latin typeface="Jost"/>
              </a:rPr>
              <a:t>Data originally published in:</a:t>
            </a:r>
            <a:endParaRPr lang="en" altLang="zh-CN" b="0" i="0" u="none" strike="noStrike" dirty="0">
              <a:solidFill>
                <a:srgbClr val="393536"/>
              </a:solidFill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Gorman KB, Williams TD, Fraser WR (2014). Ecological sexual dimorphism and environmental variability within a community of Antarctic penguins (genus </a:t>
            </a:r>
            <a:r>
              <a:rPr lang="en" altLang="zh-CN" b="0" i="1" u="none" strike="noStrike" dirty="0" err="1">
                <a:solidFill>
                  <a:srgbClr val="393536"/>
                </a:solidFill>
                <a:effectLst/>
                <a:latin typeface="Jost"/>
              </a:rPr>
              <a:t>Pygoscelis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). </a:t>
            </a:r>
            <a:r>
              <a:rPr lang="en" altLang="zh-CN" b="0" i="0" u="none" strike="noStrike" dirty="0" err="1">
                <a:solidFill>
                  <a:srgbClr val="393536"/>
                </a:solidFill>
                <a:effectLst/>
                <a:latin typeface="Jost"/>
              </a:rPr>
              <a:t>PLoS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 ONE 9(3):e90081. </a:t>
            </a:r>
            <a:r>
              <a:rPr lang="en" altLang="zh-CN" b="0" i="0" u="sng" strike="noStrike" dirty="0">
                <a:solidFill>
                  <a:srgbClr val="393536"/>
                </a:solidFill>
                <a:effectLst/>
                <a:latin typeface="Jost"/>
                <a:hlinkClick r:id="rId5"/>
              </a:rPr>
              <a:t>https://doi.org/10.1371/journal.pone.0090081</a:t>
            </a:r>
            <a:endParaRPr lang="en" altLang="zh-CN" b="0" i="0" u="none" strike="noStrike" dirty="0">
              <a:solidFill>
                <a:srgbClr val="393536"/>
              </a:solidFill>
              <a:effectLst/>
              <a:latin typeface="Jost"/>
            </a:endParaRPr>
          </a:p>
          <a:p>
            <a:pPr algn="l">
              <a:buNone/>
            </a:pPr>
            <a:br>
              <a:rPr lang="en" altLang="zh-CN" dirty="0"/>
            </a:br>
            <a:r>
              <a:rPr lang="en" altLang="zh-CN" b="1" i="0" u="none" strike="noStrike" dirty="0">
                <a:solidFill>
                  <a:srgbClr val="393536"/>
                </a:solidFill>
                <a:effectLst/>
                <a:latin typeface="Jost"/>
              </a:rPr>
              <a:t>Data citations:</a:t>
            </a:r>
            <a:endParaRPr lang="en" altLang="zh-CN" b="0" i="0" u="none" strike="noStrike" dirty="0">
              <a:solidFill>
                <a:srgbClr val="393536"/>
              </a:solidFill>
              <a:effectLst/>
              <a:latin typeface="Jo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Palmer Station Antarctica LTER and K. Gorman, 2020. Structural size measurements and isotopic signatures of foraging among adult male and female Adélie penguins (</a:t>
            </a:r>
            <a:r>
              <a:rPr lang="en" altLang="zh-CN" b="0" i="1" u="none" strike="noStrike" dirty="0" err="1">
                <a:solidFill>
                  <a:srgbClr val="393536"/>
                </a:solidFill>
                <a:effectLst/>
                <a:latin typeface="Jost"/>
              </a:rPr>
              <a:t>Pygoscelis</a:t>
            </a:r>
            <a:r>
              <a:rPr lang="en" altLang="zh-CN" b="0" i="1" u="none" strike="noStrike" dirty="0">
                <a:solidFill>
                  <a:srgbClr val="393536"/>
                </a:solidFill>
                <a:effectLst/>
                <a:latin typeface="Jost"/>
              </a:rPr>
              <a:t> </a:t>
            </a:r>
            <a:r>
              <a:rPr lang="en" altLang="zh-CN" b="0" i="1" u="none" strike="noStrike" dirty="0" err="1">
                <a:solidFill>
                  <a:srgbClr val="393536"/>
                </a:solidFill>
                <a:effectLst/>
                <a:latin typeface="Jost"/>
              </a:rPr>
              <a:t>adeliae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) nesting along the Palmer Archipelago near Palmer Station, 2007-2009 </a:t>
            </a:r>
            <a:r>
              <a:rPr lang="en" altLang="zh-CN" b="0" i="0" u="none" strike="noStrike" dirty="0" err="1">
                <a:solidFill>
                  <a:srgbClr val="393536"/>
                </a:solidFill>
                <a:effectLst/>
                <a:latin typeface="Jost"/>
              </a:rPr>
              <a:t>ver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 5. Environmental Data Initiative. </a:t>
            </a:r>
            <a:r>
              <a:rPr lang="en" altLang="zh-CN" b="0" i="0" u="sng" strike="noStrike" dirty="0">
                <a:solidFill>
                  <a:srgbClr val="393536"/>
                </a:solidFill>
                <a:effectLst/>
                <a:latin typeface="Jost"/>
                <a:hlinkClick r:id="rId6"/>
              </a:rPr>
              <a:t>https://doi.org/10.6073/pasta/98b16d7d563f265cb52372c8ca99e60f</a:t>
            </a:r>
            <a:r>
              <a:rPr lang="en" altLang="zh-CN" b="0" i="0" u="none" strike="noStrike" dirty="0">
                <a:solidFill>
                  <a:srgbClr val="393536"/>
                </a:solidFill>
                <a:effectLst/>
                <a:latin typeface="Jost"/>
              </a:rPr>
              <a:t> (Accessed 2020-06-08).</a:t>
            </a:r>
          </a:p>
          <a:p>
            <a:pPr>
              <a:buNone/>
            </a:pPr>
            <a:br>
              <a:rPr lang="en" altLang="zh-CN" dirty="0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571106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EBC8AA-E63E-098F-E5B0-AB4B60E4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25" y="-89945"/>
            <a:ext cx="8621539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 Background</a:t>
            </a: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motivation</a:t>
            </a:r>
            <a:endParaRPr lang="en-US" altLang="zh-CN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08B46B-011D-C4DD-2D88-8966CF76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99" y="1667569"/>
            <a:ext cx="2987016" cy="37819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65E3F4-CD59-FD9D-AAA2-33613F195421}"/>
              </a:ext>
            </a:extLst>
          </p:cNvPr>
          <p:cNvSpPr txBox="1"/>
          <p:nvPr/>
        </p:nvSpPr>
        <p:spPr>
          <a:xfrm>
            <a:off x="865876" y="1790163"/>
            <a:ext cx="6387540" cy="39063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900" b="1" dirty="0"/>
              <a:t>Data Source:</a:t>
            </a:r>
            <a:br>
              <a:rPr lang="en-US" altLang="zh-CN" sz="1900" b="1" dirty="0"/>
            </a:br>
            <a:r>
              <a:rPr lang="en-US" altLang="zh-CN" sz="1900" dirty="0"/>
              <a:t>The data were collected near Palmer Station in Antarctica, observing three penguin species: </a:t>
            </a:r>
            <a:r>
              <a:rPr lang="en-US" altLang="zh-CN" sz="1900" i="1" dirty="0"/>
              <a:t>Adélie</a:t>
            </a:r>
            <a:r>
              <a:rPr lang="en-US" altLang="zh-CN" sz="1900" dirty="0"/>
              <a:t>, </a:t>
            </a:r>
            <a:r>
              <a:rPr lang="en-US" altLang="zh-CN" sz="1900" i="1" dirty="0"/>
              <a:t>Chinstrap</a:t>
            </a:r>
            <a:r>
              <a:rPr lang="en-US" altLang="zh-CN" sz="1900" dirty="0"/>
              <a:t>, and </a:t>
            </a:r>
            <a:r>
              <a:rPr lang="en-US" altLang="zh-CN" sz="1900" i="1" dirty="0"/>
              <a:t>Gentoo</a:t>
            </a:r>
            <a:r>
              <a:rPr lang="en-US" altLang="zh-CN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9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900" b="1" dirty="0"/>
              <a:t>Scientific Background:</a:t>
            </a:r>
            <a:br>
              <a:rPr lang="en-US" altLang="zh-CN" sz="1900" b="1" dirty="0"/>
            </a:br>
            <a:r>
              <a:rPr lang="en-US" altLang="zh-CN" sz="1900" dirty="0"/>
              <a:t>The original study, led by </a:t>
            </a:r>
            <a:r>
              <a:rPr lang="en-US" altLang="zh-CN" sz="1900" i="1" u="sng" dirty="0"/>
              <a:t>Dr. Kristen Gorman</a:t>
            </a:r>
            <a:r>
              <a:rPr lang="en-US" altLang="zh-CN" sz="1900" dirty="0"/>
              <a:t>, investigated sexual dimorphism and sex-specific foraging behavior under changing environmental conditions like sea ice.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9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900" b="1" dirty="0"/>
              <a:t>Simplified Version:</a:t>
            </a:r>
            <a:br>
              <a:rPr lang="en-US" altLang="zh-CN" sz="1900" b="1" dirty="0"/>
            </a:br>
            <a:r>
              <a:rPr lang="en-US" altLang="zh-CN" sz="1900" dirty="0"/>
              <a:t>We use the penguins dataset (8 variables), — a cleaned, simplified version of the raw data (17 variables), keeping key body measurements and species traits for easy modeling.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6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5ECFAA90-D46D-F906-F2B0-3617FED4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2" t="2675" r="5020" b="31152"/>
          <a:stretch/>
        </p:blipFill>
        <p:spPr>
          <a:xfrm>
            <a:off x="7369004" y="4002988"/>
            <a:ext cx="4822996" cy="22186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31F56C-2542-FFEE-0A81-0FFAD6683F79}"/>
              </a:ext>
            </a:extLst>
          </p:cNvPr>
          <p:cNvSpPr txBox="1"/>
          <p:nvPr/>
        </p:nvSpPr>
        <p:spPr>
          <a:xfrm>
            <a:off x="1329123" y="1627722"/>
            <a:ext cx="6492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library(</a:t>
            </a:r>
            <a:r>
              <a:rPr kumimoji="1" lang="en" altLang="zh-CN" dirty="0" err="1"/>
              <a:t>palmerpenguins</a:t>
            </a:r>
            <a:r>
              <a:rPr kumimoji="1" lang="en" altLang="zh-CN" dirty="0"/>
              <a:t>)</a:t>
            </a:r>
          </a:p>
          <a:p>
            <a:r>
              <a:rPr kumimoji="1" lang="en" altLang="zh-CN" dirty="0"/>
              <a:t>data(penguins)</a:t>
            </a:r>
            <a:r>
              <a:rPr kumimoji="1" lang="zh-CN" altLang="en-US" dirty="0"/>
              <a:t>  </a:t>
            </a:r>
            <a:r>
              <a:rPr kumimoji="1" lang="en-US" altLang="zh-CN" dirty="0"/>
              <a:t>	#</a:t>
            </a:r>
            <a:r>
              <a:rPr kumimoji="1" lang="zh-CN" altLang="en-US" dirty="0"/>
              <a:t> 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344 rows and 8 variables</a:t>
            </a:r>
          </a:p>
          <a:p>
            <a:endParaRPr kumimoji="1" lang="en" altLang="zh-CN" dirty="0">
              <a:solidFill>
                <a:srgbClr val="000000"/>
              </a:solidFill>
              <a:latin typeface="-webkit-standard"/>
            </a:endParaRPr>
          </a:p>
          <a:p>
            <a:r>
              <a:rPr kumimoji="1" lang="en" altLang="zh-CN" dirty="0" err="1"/>
              <a:t>colSums</a:t>
            </a:r>
            <a:r>
              <a:rPr kumimoji="1" lang="en" altLang="zh-CN" dirty="0"/>
              <a:t>(</a:t>
            </a:r>
            <a:r>
              <a:rPr kumimoji="1" lang="en" altLang="zh-CN" dirty="0" err="1"/>
              <a:t>is.na</a:t>
            </a:r>
            <a:r>
              <a:rPr kumimoji="1" lang="en" altLang="zh-CN" dirty="0"/>
              <a:t>(penguins))</a:t>
            </a:r>
            <a:r>
              <a:rPr kumimoji="1" lang="en-US" altLang="zh-CN" dirty="0"/>
              <a:t>	#</a:t>
            </a:r>
            <a:r>
              <a:rPr kumimoji="1" lang="zh-CN" altLang="en-US" dirty="0"/>
              <a:t> </a:t>
            </a:r>
            <a:r>
              <a:rPr kumimoji="1" lang="en-US" altLang="zh-CN" dirty="0"/>
              <a:t>11</a:t>
            </a:r>
            <a:r>
              <a:rPr kumimoji="1" lang="zh-CN" altLang="en-US" dirty="0"/>
              <a:t> </a:t>
            </a:r>
            <a:r>
              <a:rPr kumimoji="1" lang="en-US" altLang="zh-CN" dirty="0"/>
              <a:t>rows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 missing values (3.2%)</a:t>
            </a:r>
            <a:endParaRPr kumimoji="1" lang="en" altLang="zh-CN" dirty="0">
              <a:solidFill>
                <a:srgbClr val="000000"/>
              </a:solidFill>
              <a:latin typeface="-webkit-standard"/>
            </a:endParaRPr>
          </a:p>
          <a:p>
            <a:r>
              <a:rPr kumimoji="1" lang="en" altLang="zh-CN" dirty="0" err="1"/>
              <a:t>penguins_clean</a:t>
            </a:r>
            <a:r>
              <a:rPr kumimoji="1" lang="en" altLang="zh-CN" dirty="0"/>
              <a:t> &lt;- </a:t>
            </a:r>
            <a:r>
              <a:rPr kumimoji="1" lang="en" altLang="zh-CN" dirty="0" err="1"/>
              <a:t>na.omit</a:t>
            </a:r>
            <a:r>
              <a:rPr kumimoji="1" lang="en" altLang="zh-CN" dirty="0"/>
              <a:t>(penguins)</a:t>
            </a:r>
            <a:r>
              <a:rPr kumimoji="1" lang="zh-CN" alt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-webkit-standard"/>
              </a:rPr>
              <a:t>	</a:t>
            </a:r>
            <a:r>
              <a:rPr kumimoji="1" lang="en-US" altLang="zh-CN" dirty="0"/>
              <a:t>#</a:t>
            </a:r>
            <a:r>
              <a:rPr kumimoji="1" lang="zh-CN" altLang="en-US" dirty="0"/>
              <a:t> 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33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rows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B453DF-B24D-B1E5-F243-4CC0AF83705C}"/>
              </a:ext>
            </a:extLst>
          </p:cNvPr>
          <p:cNvSpPr txBox="1"/>
          <p:nvPr/>
        </p:nvSpPr>
        <p:spPr>
          <a:xfrm>
            <a:off x="1329123" y="3246323"/>
            <a:ext cx="8172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>
                <a:solidFill>
                  <a:srgbClr val="000000"/>
                </a:solidFill>
                <a:latin typeface="-webkit-standard"/>
              </a:rPr>
              <a:t>S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pecies</a:t>
            </a:r>
            <a:r>
              <a:rPr lang="zh-CN" alt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-webkit-standard"/>
              </a:rPr>
              <a:t>		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Penguin species (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Adélie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Chinstrap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Gentoo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>
                <a:solidFill>
                  <a:srgbClr val="000000"/>
                </a:solidFill>
                <a:latin typeface="-webkit-standard"/>
              </a:rPr>
              <a:t>I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sland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		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Island of observation (Biscoe, Dream, Torgersen)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 err="1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zh-CN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ill_length_mm</a:t>
            </a:r>
            <a:r>
              <a:rPr lang="zh-CN" altLang="en-US" b="1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-webkit-standard"/>
              </a:rPr>
              <a:t>	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Bill length in mm 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(numeric)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 err="1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zh-CN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ill_depth_mm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	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Bill depth in mm 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(numeric)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 err="1">
                <a:solidFill>
                  <a:srgbClr val="000000"/>
                </a:solidFill>
                <a:latin typeface="-webkit-standard"/>
              </a:rPr>
              <a:t>F</a:t>
            </a:r>
            <a:r>
              <a:rPr lang="en" altLang="zh-CN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lipper_length_mm</a:t>
            </a:r>
            <a:r>
              <a:rPr lang="en-US" altLang="zh-CN" b="1" i="1" u="none" strike="noStrike" dirty="0">
                <a:solidFill>
                  <a:srgbClr val="000000"/>
                </a:solidFill>
                <a:effectLst/>
                <a:latin typeface="-webkit-standard"/>
              </a:rPr>
              <a:t>	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Flipper length in mm 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(integer)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 err="1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zh-CN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ody_mass_g</a:t>
            </a:r>
            <a:r>
              <a:rPr lang="zh-CN" altLang="en-US" b="1" i="1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-webkit-standard"/>
              </a:rPr>
              <a:t>		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Body mass in grams 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(integer)</a:t>
            </a:r>
            <a:endParaRPr lang="en" altLang="zh-CN" i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>
                <a:solidFill>
                  <a:srgbClr val="000000"/>
                </a:solidFill>
                <a:latin typeface="-webkit-standard"/>
              </a:rPr>
              <a:t>S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</a:t>
            </a:r>
            <a:r>
              <a:rPr lang="zh-CN" altLang="en-US" b="0" i="1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altLang="zh-CN" b="0" i="1" u="none" strike="noStrike" dirty="0">
                <a:solidFill>
                  <a:srgbClr val="000000"/>
                </a:solidFill>
                <a:effectLst/>
                <a:latin typeface="-webkit-standard"/>
              </a:rPr>
              <a:t>			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Penguin sex (female, male) 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(factor)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>
                <a:solidFill>
                  <a:srgbClr val="000000"/>
                </a:solidFill>
                <a:latin typeface="-webkit-standard"/>
              </a:rPr>
              <a:t>Y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ear</a:t>
            </a:r>
            <a:r>
              <a:rPr lang="zh-CN" altLang="en-US" i="1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-webkit-standard"/>
              </a:rPr>
              <a:t>			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Study year: 2007–2009 </a:t>
            </a:r>
            <a:r>
              <a:rPr lang="en" altLang="zh-CN" b="0" i="1" u="none" strike="noStrike" dirty="0">
                <a:solidFill>
                  <a:srgbClr val="000000"/>
                </a:solidFill>
                <a:effectLst/>
              </a:rPr>
              <a:t>(factor)</a:t>
            </a:r>
            <a:endParaRPr kumimoji="1" lang="zh-CN" altLang="en-US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B79BB058-13EB-AB38-F726-C161F2A1B60B}"/>
              </a:ext>
            </a:extLst>
          </p:cNvPr>
          <p:cNvSpPr txBox="1">
            <a:spLocks/>
          </p:cNvSpPr>
          <p:nvPr/>
        </p:nvSpPr>
        <p:spPr bwMode="auto">
          <a:xfrm>
            <a:off x="732526" y="-89945"/>
            <a:ext cx="8312620" cy="166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2: Variables</a:t>
            </a: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306186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A98CE-4F47-B34F-1B32-A433BA1E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EDE2333-7714-2778-DE20-E4EAD4D05783}"/>
              </a:ext>
            </a:extLst>
          </p:cNvPr>
          <p:cNvSpPr txBox="1"/>
          <p:nvPr/>
        </p:nvSpPr>
        <p:spPr>
          <a:xfrm>
            <a:off x="1514476" y="1749701"/>
            <a:ext cx="4465220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" altLang="zh-CN" sz="2400" b="1" dirty="0">
                <a:solidFill>
                  <a:srgbClr val="0E0E0E"/>
                </a:solidFill>
                <a:effectLst/>
                <a:latin typeface="Helvetica" pitchFamily="2" charset="0"/>
              </a:rPr>
              <a:t>A. Predicting Body Mass</a:t>
            </a:r>
            <a:endParaRPr lang="en" altLang="zh-CN" sz="2400" dirty="0">
              <a:solidFill>
                <a:srgbClr val="0E0E0E"/>
              </a:solidFill>
              <a:effectLst/>
              <a:latin typeface="Helvetica" pitchFamily="2" charset="0"/>
            </a:endParaRPr>
          </a:p>
          <a:p>
            <a:pPr>
              <a:spcBef>
                <a:spcPts val="900"/>
              </a:spcBef>
              <a:buNone/>
            </a:pP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• </a:t>
            </a:r>
            <a:r>
              <a:rPr lang="en" altLang="zh-CN" b="1" dirty="0">
                <a:solidFill>
                  <a:srgbClr val="0E0E0E"/>
                </a:solidFill>
                <a:effectLst/>
                <a:latin typeface="Helvetica" pitchFamily="2" charset="0"/>
              </a:rPr>
              <a:t>Why?</a:t>
            </a: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 </a:t>
            </a:r>
            <a:r>
              <a:rPr lang="en" altLang="zh-CN" dirty="0">
                <a:solidFill>
                  <a:srgbClr val="0E0E0E"/>
                </a:solidFill>
                <a:latin typeface="Helvetica" pitchFamily="2" charset="0"/>
              </a:rPr>
              <a:t>Body mass reflects a penguin’s overall health, how well it can find food, and how prepared it is for breeding — all of which are important in ecological research.</a:t>
            </a:r>
          </a:p>
          <a:p>
            <a:pPr>
              <a:spcBef>
                <a:spcPts val="900"/>
              </a:spcBef>
              <a:buNone/>
            </a:pPr>
            <a:endParaRPr lang="en" altLang="zh-CN" dirty="0">
              <a:solidFill>
                <a:srgbClr val="0E0E0E"/>
              </a:solidFill>
              <a:effectLst/>
              <a:latin typeface="Helvetica" pitchFamily="2" charset="0"/>
            </a:endParaRPr>
          </a:p>
          <a:p>
            <a:pPr>
              <a:spcBef>
                <a:spcPts val="900"/>
              </a:spcBef>
              <a:buNone/>
            </a:pPr>
            <a:r>
              <a:rPr lang="en" altLang="zh-CN" b="1" dirty="0">
                <a:solidFill>
                  <a:srgbClr val="0E0E0E"/>
                </a:solidFill>
                <a:effectLst/>
                <a:latin typeface="Helvetica" pitchFamily="2" charset="0"/>
              </a:rPr>
              <a:t>Methods:</a:t>
            </a:r>
            <a:endParaRPr lang="en" altLang="zh-CN" dirty="0">
              <a:solidFill>
                <a:srgbClr val="0E0E0E"/>
              </a:solidFill>
              <a:effectLst/>
              <a:latin typeface="Helvetica" pitchFamily="2" charset="0"/>
            </a:endParaRPr>
          </a:p>
          <a:p>
            <a:pPr>
              <a:spcBef>
                <a:spcPts val="900"/>
              </a:spcBef>
              <a:buNone/>
            </a:pP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• </a:t>
            </a:r>
            <a:r>
              <a:rPr lang="en" altLang="zh-CN" b="1" dirty="0">
                <a:solidFill>
                  <a:srgbClr val="0E0E0E"/>
                </a:solidFill>
                <a:effectLst/>
                <a:latin typeface="Helvetica" pitchFamily="2" charset="0"/>
              </a:rPr>
              <a:t>Linear Model (LM)</a:t>
            </a: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 to assess how body measurements like bill and flipper length relate to weight.</a:t>
            </a:r>
          </a:p>
          <a:p>
            <a:pPr>
              <a:spcBef>
                <a:spcPts val="900"/>
              </a:spcBef>
            </a:pP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• </a:t>
            </a:r>
            <a:r>
              <a:rPr lang="en" altLang="zh-CN" b="1" dirty="0">
                <a:solidFill>
                  <a:srgbClr val="0E0E0E"/>
                </a:solidFill>
                <a:effectLst/>
                <a:latin typeface="Helvetica" pitchFamily="2" charset="0"/>
              </a:rPr>
              <a:t>Linear Mixed Model (LMM)</a:t>
            </a: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 to account for grouped data (year or island as random effects).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F4774357-A9E9-F527-7ABC-B2A3E8607391}"/>
              </a:ext>
            </a:extLst>
          </p:cNvPr>
          <p:cNvSpPr txBox="1">
            <a:spLocks/>
          </p:cNvSpPr>
          <p:nvPr/>
        </p:nvSpPr>
        <p:spPr bwMode="auto">
          <a:xfrm>
            <a:off x="732526" y="-89945"/>
            <a:ext cx="8312620" cy="166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3: Problem statement</a:t>
            </a:r>
            <a:endParaRPr lang="en-US" altLang="zh-CN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6E331D-3BA0-AF8C-FBBF-9DA3279C83E0}"/>
              </a:ext>
            </a:extLst>
          </p:cNvPr>
          <p:cNvSpPr txBox="1"/>
          <p:nvPr/>
        </p:nvSpPr>
        <p:spPr>
          <a:xfrm>
            <a:off x="6507247" y="1781813"/>
            <a:ext cx="4581525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E0E0E"/>
                </a:solidFill>
                <a:latin typeface="Helvetica" pitchFamily="2" charset="0"/>
              </a:rPr>
              <a:t>B</a:t>
            </a:r>
            <a:r>
              <a:rPr lang="en" altLang="zh-CN" sz="2400" b="1" dirty="0">
                <a:solidFill>
                  <a:srgbClr val="0E0E0E"/>
                </a:solidFill>
                <a:effectLst/>
                <a:latin typeface="Helvetica" pitchFamily="2" charset="0"/>
              </a:rPr>
              <a:t>. Species Classification</a:t>
            </a:r>
            <a:endParaRPr lang="en" altLang="zh-CN" sz="2400" dirty="0">
              <a:solidFill>
                <a:srgbClr val="0E0E0E"/>
              </a:solidFill>
              <a:effectLst/>
              <a:latin typeface="Helvetica" pitchFamily="2" charset="0"/>
            </a:endParaRPr>
          </a:p>
          <a:p>
            <a:pPr>
              <a:spcBef>
                <a:spcPts val="900"/>
              </a:spcBef>
              <a:buNone/>
            </a:pP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• </a:t>
            </a:r>
            <a:r>
              <a:rPr lang="en" altLang="zh-CN" b="1" dirty="0">
                <a:solidFill>
                  <a:srgbClr val="0E0E0E"/>
                </a:solidFill>
                <a:effectLst/>
                <a:latin typeface="Helvetica" pitchFamily="2" charset="0"/>
              </a:rPr>
              <a:t>Why?</a:t>
            </a: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 Accurate species identification </a:t>
            </a:r>
            <a:r>
              <a:rPr lang="zh-CN" altLang="en-US" dirty="0">
                <a:solidFill>
                  <a:srgbClr val="0E0E0E"/>
                </a:solidFill>
                <a:effectLst/>
                <a:latin typeface="Helvetica" pitchFamily="2" charset="0"/>
              </a:rPr>
              <a:t> </a:t>
            </a:r>
            <a:r>
              <a:rPr lang="en" altLang="zh-CN" dirty="0">
                <a:solidFill>
                  <a:srgbClr val="0E0E0E"/>
                </a:solidFill>
                <a:latin typeface="Helvetica" pitchFamily="2" charset="0"/>
              </a:rPr>
              <a:t>helps scientist identify penguin species automatically, especially when working with large datasets or in places where it's hard to observe animals directly.</a:t>
            </a:r>
          </a:p>
          <a:p>
            <a:pPr>
              <a:spcBef>
                <a:spcPts val="900"/>
              </a:spcBef>
              <a:buNone/>
            </a:pPr>
            <a:endParaRPr lang="en" altLang="zh-CN" dirty="0">
              <a:solidFill>
                <a:srgbClr val="0E0E0E"/>
              </a:solidFill>
              <a:latin typeface="Helvetica" pitchFamily="2" charset="0"/>
            </a:endParaRPr>
          </a:p>
          <a:p>
            <a:pPr>
              <a:spcBef>
                <a:spcPts val="900"/>
              </a:spcBef>
              <a:buNone/>
            </a:pPr>
            <a:r>
              <a:rPr lang="en" altLang="zh-CN" b="1" dirty="0">
                <a:solidFill>
                  <a:srgbClr val="0E0E0E"/>
                </a:solidFill>
                <a:effectLst/>
                <a:latin typeface="Helvetica" pitchFamily="2" charset="0"/>
              </a:rPr>
              <a:t>Methods:</a:t>
            </a:r>
            <a:endParaRPr lang="en" altLang="zh-CN" dirty="0">
              <a:solidFill>
                <a:srgbClr val="0E0E0E"/>
              </a:solidFill>
              <a:effectLst/>
              <a:latin typeface="Helvetica" pitchFamily="2" charset="0"/>
            </a:endParaRPr>
          </a:p>
          <a:p>
            <a:pPr>
              <a:spcBef>
                <a:spcPts val="900"/>
              </a:spcBef>
              <a:buNone/>
            </a:pP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• </a:t>
            </a:r>
            <a:r>
              <a:rPr lang="en" altLang="zh-CN" b="1" dirty="0">
                <a:solidFill>
                  <a:srgbClr val="0E0E0E"/>
                </a:solidFill>
                <a:effectLst/>
                <a:latin typeface="Helvetica" pitchFamily="2" charset="0"/>
              </a:rPr>
              <a:t>Generalized Linear Model (GLM): </a:t>
            </a:r>
            <a:r>
              <a:rPr lang="en" altLang="zh-CN" dirty="0">
                <a:solidFill>
                  <a:srgbClr val="0E0E0E"/>
                </a:solidFill>
                <a:effectLst/>
                <a:latin typeface="Helvetica" pitchFamily="2" charset="0"/>
              </a:rPr>
              <a:t>Multinomial logistic regression using body measurements.</a:t>
            </a:r>
          </a:p>
          <a:p>
            <a:pPr>
              <a:spcBef>
                <a:spcPts val="900"/>
              </a:spcBef>
            </a:pPr>
            <a:r>
              <a:rPr lang="en" altLang="zh-CN" dirty="0">
                <a:solidFill>
                  <a:srgbClr val="0E0E0E"/>
                </a:solidFill>
                <a:latin typeface="Helvetica" pitchFamily="2" charset="0"/>
              </a:rPr>
              <a:t>• </a:t>
            </a:r>
            <a:r>
              <a:rPr lang="en" altLang="zh-CN" b="1" dirty="0">
                <a:solidFill>
                  <a:srgbClr val="0E0E0E"/>
                </a:solidFill>
                <a:latin typeface="Helvetica" pitchFamily="2" charset="0"/>
              </a:rPr>
              <a:t>Non-parametric</a:t>
            </a:r>
            <a:r>
              <a:rPr lang="zh-CN" altLang="en-US" b="1" dirty="0">
                <a:solidFill>
                  <a:srgbClr val="0E0E0E"/>
                </a:solidFill>
                <a:latin typeface="Helvetica" pitchFamily="2" charset="0"/>
              </a:rPr>
              <a:t> </a:t>
            </a:r>
            <a:r>
              <a:rPr lang="en-US" altLang="zh-CN" b="1" dirty="0">
                <a:solidFill>
                  <a:srgbClr val="0E0E0E"/>
                </a:solidFill>
                <a:latin typeface="Helvetica" pitchFamily="2" charset="0"/>
              </a:rPr>
              <a:t>Regression</a:t>
            </a:r>
            <a:endParaRPr lang="en" altLang="zh-CN" b="1" dirty="0">
              <a:solidFill>
                <a:srgbClr val="0E0E0E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74FF-2EE9-FA1C-503D-EDDF5F7F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A7378CA2-CBAA-64E1-BE57-7A0FDA30F214}"/>
              </a:ext>
            </a:extLst>
          </p:cNvPr>
          <p:cNvSpPr txBox="1">
            <a:spLocks/>
          </p:cNvSpPr>
          <p:nvPr/>
        </p:nvSpPr>
        <p:spPr bwMode="auto">
          <a:xfrm>
            <a:off x="732525" y="-89945"/>
            <a:ext cx="10697475" cy="166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4: About</a:t>
            </a: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endParaRPr lang="en-US" altLang="zh-CN" sz="4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C3F22A-97C5-6A78-8E99-41C18C6C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36" y="1577624"/>
            <a:ext cx="7772400" cy="48645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00BAC9-1065-72F0-0D84-E3B68139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36" y="1666654"/>
            <a:ext cx="7772400" cy="4775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F1AD2D-1FF0-1D87-9734-7D953F717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36" y="1577624"/>
            <a:ext cx="7772400" cy="49389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7F2806-FF10-A9E0-4289-B9270BC4C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36" y="1524974"/>
            <a:ext cx="7772400" cy="49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1FF3D-D61B-A08E-DD68-9841B968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C4F1CF8-E9AE-3EEF-DFB2-DB7E2048C956}"/>
              </a:ext>
            </a:extLst>
          </p:cNvPr>
          <p:cNvSpPr txBox="1">
            <a:spLocks/>
          </p:cNvSpPr>
          <p:nvPr/>
        </p:nvSpPr>
        <p:spPr bwMode="auto">
          <a:xfrm>
            <a:off x="732526" y="-89945"/>
            <a:ext cx="8312620" cy="166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5: Predicting Body Mass</a:t>
            </a: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LM</a:t>
            </a:r>
            <a:endParaRPr lang="en-US" altLang="zh-CN" sz="4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A3F735-42AE-3EF2-CA88-5873D54669DC}"/>
              </a:ext>
            </a:extLst>
          </p:cNvPr>
          <p:cNvSpPr txBox="1"/>
          <p:nvPr/>
        </p:nvSpPr>
        <p:spPr>
          <a:xfrm>
            <a:off x="1537554" y="1744401"/>
            <a:ext cx="77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model_lm</a:t>
            </a:r>
            <a:r>
              <a:rPr kumimoji="1" lang="en" altLang="zh-CN" dirty="0"/>
              <a:t> &lt;- </a:t>
            </a:r>
            <a:r>
              <a:rPr kumimoji="1" lang="en" altLang="zh-CN" dirty="0" err="1"/>
              <a:t>lm</a:t>
            </a:r>
            <a:r>
              <a:rPr kumimoji="1" lang="en" altLang="zh-CN" dirty="0"/>
              <a:t>(</a:t>
            </a:r>
            <a:r>
              <a:rPr kumimoji="1" lang="en" altLang="zh-CN" dirty="0" err="1"/>
              <a:t>body_mass_g</a:t>
            </a:r>
            <a:r>
              <a:rPr kumimoji="1" lang="en" altLang="zh-CN" dirty="0"/>
              <a:t> ~ species + </a:t>
            </a:r>
            <a:r>
              <a:rPr kumimoji="1" lang="en" altLang="zh-CN" dirty="0" err="1"/>
              <a:t>bill_length_mm</a:t>
            </a:r>
            <a:r>
              <a:rPr kumimoji="1" lang="en" altLang="zh-CN" dirty="0"/>
              <a:t> + </a:t>
            </a:r>
            <a:r>
              <a:rPr kumimoji="1" lang="en" altLang="zh-CN" dirty="0" err="1"/>
              <a:t>bill_depth_mm</a:t>
            </a:r>
            <a:r>
              <a:rPr kumimoji="1" lang="en" altLang="zh-CN" dirty="0"/>
              <a:t> +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" altLang="zh-CN" dirty="0"/>
              <a:t>	</a:t>
            </a:r>
            <a:r>
              <a:rPr kumimoji="1" lang="zh-CN" altLang="en-US" dirty="0"/>
              <a:t>            </a:t>
            </a:r>
            <a:r>
              <a:rPr kumimoji="1" lang="en" altLang="zh-CN" dirty="0" err="1"/>
              <a:t>flipper_length_mm</a:t>
            </a:r>
            <a:r>
              <a:rPr kumimoji="1" lang="en" altLang="zh-CN" dirty="0"/>
              <a:t> + island + sex + year,</a:t>
            </a:r>
            <a:r>
              <a:rPr kumimoji="1" lang="zh-CN" altLang="en-US" dirty="0"/>
              <a:t> </a:t>
            </a:r>
            <a:r>
              <a:rPr kumimoji="1" lang="en" altLang="zh-CN" dirty="0"/>
              <a:t>data = </a:t>
            </a:r>
            <a:r>
              <a:rPr kumimoji="1" lang="en" altLang="zh-CN" dirty="0" err="1"/>
              <a:t>penguins_clean</a:t>
            </a:r>
            <a:r>
              <a:rPr kumimoji="1" lang="en" altLang="zh-CN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18D221-B7AC-D931-733F-767824FE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35" y="2649833"/>
            <a:ext cx="4371059" cy="23358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AAA4B4-0E9C-3A83-4684-DA823589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83" y="2649834"/>
            <a:ext cx="4543657" cy="2335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902E8E-5521-415A-015D-3C2BB27A7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554" y="4985657"/>
            <a:ext cx="3797300" cy="1270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386D61-ECDE-7CBF-4B1E-930A35122AEE}"/>
              </a:ext>
            </a:extLst>
          </p:cNvPr>
          <p:cNvSpPr txBox="1"/>
          <p:nvPr/>
        </p:nvSpPr>
        <p:spPr>
          <a:xfrm>
            <a:off x="5334854" y="5158992"/>
            <a:ext cx="5319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solidFill>
                  <a:srgbClr val="FF0000"/>
                </a:solidFill>
              </a:rPr>
              <a:t>The linear model explained 87.3% of the variance in penguin body mass. Residuals showed no significant deviation from normality.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78520-C028-BFE3-DA6C-1C9CECBAF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CEA10C0-1AE2-D7B5-A6C3-A80EC5F055BE}"/>
              </a:ext>
            </a:extLst>
          </p:cNvPr>
          <p:cNvSpPr txBox="1">
            <a:spLocks/>
          </p:cNvSpPr>
          <p:nvPr/>
        </p:nvSpPr>
        <p:spPr bwMode="auto">
          <a:xfrm>
            <a:off x="732526" y="-89945"/>
            <a:ext cx="8978314" cy="166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5: Predicting Body Mass</a:t>
            </a: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LMM</a:t>
            </a:r>
            <a:endParaRPr lang="en-US" altLang="zh-CN" sz="4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79EFFE-AD7F-27EC-511C-3178A2DB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83" y="1577624"/>
            <a:ext cx="7772400" cy="46042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17204C-2A5E-9C35-1316-110F8438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483" y="1699950"/>
            <a:ext cx="7772400" cy="43595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668D7A-A773-C52B-ABE6-558440DA4FAF}"/>
              </a:ext>
            </a:extLst>
          </p:cNvPr>
          <p:cNvSpPr txBox="1"/>
          <p:nvPr/>
        </p:nvSpPr>
        <p:spPr>
          <a:xfrm>
            <a:off x="9107883" y="3534987"/>
            <a:ext cx="294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b="1" dirty="0">
                <a:solidFill>
                  <a:srgbClr val="FF0000"/>
                </a:solidFill>
                <a:latin typeface="-webkit-standard"/>
              </a:rPr>
              <a:t>S</a:t>
            </a:r>
            <a:r>
              <a:rPr lang="en" altLang="zh-CN" sz="1600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pecies, bill dimensions, flipper length, and sex Significantly influence body mass.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50FA8F-CC36-433D-FCA9-E8454CE61126}"/>
              </a:ext>
            </a:extLst>
          </p:cNvPr>
          <p:cNvSpPr txBox="1"/>
          <p:nvPr/>
        </p:nvSpPr>
        <p:spPr>
          <a:xfrm>
            <a:off x="9107883" y="1894586"/>
            <a:ext cx="2947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zh-CN" sz="1600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" altLang="zh-CN" sz="1600" b="1" dirty="0">
                <a:solidFill>
                  <a:srgbClr val="FF0000"/>
                </a:solidFill>
                <a:latin typeface="-webkit-standard"/>
              </a:rPr>
              <a:t>I</a:t>
            </a:r>
            <a:r>
              <a:rPr lang="en" altLang="zh-CN" sz="1600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sland showed </a:t>
            </a:r>
            <a:r>
              <a:rPr lang="en" altLang="zh-CN" sz="1600" b="1" i="0" u="none" strike="noStrike" dirty="0">
                <a:solidFill>
                  <a:srgbClr val="FF0000"/>
                </a:solidFill>
                <a:effectLst/>
              </a:rPr>
              <a:t>zero variance</a:t>
            </a:r>
            <a:r>
              <a:rPr lang="en" altLang="zh-CN" sz="1600" b="1" i="0" u="none" strike="noStrike" dirty="0">
                <a:solidFill>
                  <a:srgbClr val="FF0000"/>
                </a:solidFill>
                <a:effectLst/>
                <a:latin typeface="-webkit-standard"/>
              </a:rPr>
              <a:t>, suggesting it may not meaningfully contribute as a random effect.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9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01877-107A-46B4-161D-85EF47B48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4DD80D7-D3F8-DCC2-6B8E-78F16499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78" y="4021566"/>
            <a:ext cx="7772400" cy="9688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F206CF-C9A5-FBE0-6E67-553AF958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78" y="4990394"/>
            <a:ext cx="7772400" cy="15414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F4905D-BBBD-E7D9-DE36-789EB5809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78" y="431945"/>
            <a:ext cx="7772400" cy="35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90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87194-53E6-21EF-7C64-B4EB8B667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9480EDEA-4E54-B4E9-BD29-CE5D7F993190}"/>
              </a:ext>
            </a:extLst>
          </p:cNvPr>
          <p:cNvSpPr txBox="1">
            <a:spLocks/>
          </p:cNvSpPr>
          <p:nvPr/>
        </p:nvSpPr>
        <p:spPr bwMode="auto">
          <a:xfrm>
            <a:off x="747262" y="377367"/>
            <a:ext cx="10697475" cy="114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🐧 </a:t>
            </a:r>
            <a:r>
              <a:rPr lang="en-US" altLang="zh-CN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6: Species Classification</a:t>
            </a:r>
            <a:endParaRPr lang="en-US" altLang="zh-CN" sz="4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281E73-C6D6-70F4-3D8D-5DAFCFA5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8" y="4330101"/>
            <a:ext cx="7772400" cy="18234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F037C8-0381-4410-AF4A-206B09CEE58A}"/>
              </a:ext>
            </a:extLst>
          </p:cNvPr>
          <p:cNvSpPr txBox="1"/>
          <p:nvPr/>
        </p:nvSpPr>
        <p:spPr>
          <a:xfrm>
            <a:off x="1235676" y="1685398"/>
            <a:ext cx="727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Multinomial logistic regression was used to classify penguin species. Body features alone significantly distinguished Gentoo from Adelie, but not Chinstrap. We consider simplifying the task to a binary classification: </a:t>
            </a:r>
          </a:p>
          <a:p>
            <a:r>
              <a:rPr lang="en" altLang="zh-CN" b="1" i="0" u="none" strike="noStrike" dirty="0">
                <a:solidFill>
                  <a:srgbClr val="000000"/>
                </a:solidFill>
                <a:effectLst/>
              </a:rPr>
              <a:t>Gentoo vs. others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C527FE-24CF-5D51-12DC-0432ED5D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08" y="3041822"/>
            <a:ext cx="7772400" cy="1219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80B76A-2826-947D-7B00-43C1493F3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08" y="4113729"/>
            <a:ext cx="7772400" cy="11384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BF2F56-1FD1-7148-F44D-EAFB4FB14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108" y="5226200"/>
            <a:ext cx="7772400" cy="8622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29C612-C347-12E0-05E0-A9989E9F8571}"/>
              </a:ext>
            </a:extLst>
          </p:cNvPr>
          <p:cNvSpPr txBox="1"/>
          <p:nvPr/>
        </p:nvSpPr>
        <p:spPr>
          <a:xfrm>
            <a:off x="9372922" y="1784478"/>
            <a:ext cx="2397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FF0000"/>
                </a:solidFill>
                <a:latin typeface="-webkit-standard"/>
              </a:rPr>
              <a:t>M</a:t>
            </a:r>
            <a:r>
              <a:rPr lang="en" altLang="zh-CN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ore challenging than the body mass prediction task because we are now dealing with </a:t>
            </a:r>
            <a:r>
              <a:rPr lang="en" altLang="zh-CN" b="1" i="0" u="none" strike="noStrike" dirty="0">
                <a:solidFill>
                  <a:srgbClr val="FF0000"/>
                </a:solidFill>
                <a:effectLst/>
              </a:rPr>
              <a:t>three classes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</a:rPr>
              <a:t>.</a:t>
            </a:r>
            <a:r>
              <a:rPr lang="en" altLang="zh-CN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3E3CE8-065C-64AE-E39D-D4D470479902}"/>
              </a:ext>
            </a:extLst>
          </p:cNvPr>
          <p:cNvSpPr txBox="1"/>
          <p:nvPr/>
        </p:nvSpPr>
        <p:spPr>
          <a:xfrm>
            <a:off x="9372922" y="3868436"/>
            <a:ext cx="2588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Redefining the task as a binary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 </a:t>
            </a:r>
            <a:r>
              <a:rPr lang="en" altLang="zh-CN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classification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 </a:t>
            </a:r>
            <a:r>
              <a:rPr lang="en" altLang="zh-CN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is</a:t>
            </a:r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 </a:t>
            </a:r>
            <a:r>
              <a:rPr lang="en" altLang="zh-CN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worth further exploration.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7779</TotalTime>
  <Words>860</Words>
  <Application>Microsoft Macintosh PowerPoint</Application>
  <PresentationFormat>宽屏</PresentationFormat>
  <Paragraphs>68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-webkit-standard</vt:lpstr>
      <vt:lpstr>Jost</vt:lpstr>
      <vt:lpstr>Arial</vt:lpstr>
      <vt:lpstr>Calibri</vt:lpstr>
      <vt:lpstr>Helvetica</vt:lpstr>
      <vt:lpstr>1_Office Theme</vt:lpstr>
      <vt:lpstr>PowerPoint 演示文稿</vt:lpstr>
      <vt:lpstr>🐧 Part 1: Background and 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Research Contest to Reduce Implicit Bias</dc:title>
  <dc:creator>Lai, Calvin</dc:creator>
  <cp:lastModifiedBy>Ha, Xinyue</cp:lastModifiedBy>
  <cp:revision>64</cp:revision>
  <dcterms:created xsi:type="dcterms:W3CDTF">2018-03-05T21:38:41Z</dcterms:created>
  <dcterms:modified xsi:type="dcterms:W3CDTF">2025-05-02T05:56:03Z</dcterms:modified>
</cp:coreProperties>
</file>