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DBF981-C664-4C19-806E-D54531A4A741}">
  <a:tblStyle styleId="{71DBF981-C664-4C19-806E-D54531A4A7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Hello everyone, I am Okan, today my friend Meriç and I are going to present our project. Our topic is the “Sentence Similarity”.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b86198bac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86198bac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b86198bac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b86198bac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86198bac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86198bac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86198bac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86198bac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b86198bac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b86198bac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b86198ba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86198ba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b86198ba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b86198ba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b86198bac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86198bac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b86198bac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86198bac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b86198bac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86198bac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b86198ba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b86198ba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At the outset, let's look at main branch of our project subject. The first branch is semantic similarity that is the most popular NLP topics of recent years. Semantic similarity is a metric defined over a set of documents or terms, where the idea of the distance between items is based on the likeness of their meaning or semantic content as opposed to lexicographical similarity. The other branch is paraphrasing. Paraphrasing in computational linguistics is the natural language processing task of detecting and generating paraphrases.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b86198bac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b86198bac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b86198bac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b86198bac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Most people are not know how to use Google that’s why they are asking their questions on the question-answering platforms without any research. Our project is starting at this point. How can we detect duplicate questions? Our dataset was Quora Question Pairs and we focused on the subtask of semantic similarity task, named “Semantic Question Matching”. In 2017(two thousand seventeen), Quora released the dataset with more than 400,000(four hundred thousand) pairs of questions. Researchers, students had a great opportunity to work with organic data on semantic similarity tasks and compare the results with others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For our research, we chosed the GLUE benchmark version of the dataset. It consists of three files as “train”, “dev”, and “test”. Train and dev sets have 5 columns representing the questions ids, the full text of the questions, and the label indicating whether the questions are duplicate or not. The test set only contains two columns representing the full texts of first and second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b86198bac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b86198bac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Considering the publication date of our data set, the growth rate of the natural language processing field had just begun to increase so we found a lot of works on this dataset. In the initial works, different machine learning models are used, such as SVM, decision tree, logistic regression, etc. In further researches, the deep learning based model such as FNN, LSTM, GRU are used. On the slide, you can see the other researcher’s results.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b86198bac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86198bac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Let’s look at our experiment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b86198bac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b86198bac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did we do on our dataset?</a:t>
            </a:r>
            <a:endParaRPr/>
          </a:p>
          <a:p>
            <a:pPr indent="-298450" lvl="0" marL="457200" rtl="0" algn="l">
              <a:spcBef>
                <a:spcPts val="0"/>
              </a:spcBef>
              <a:spcAft>
                <a:spcPts val="0"/>
              </a:spcAft>
              <a:buSzPts val="1100"/>
              <a:buChar char="-"/>
            </a:pPr>
            <a:r>
              <a:rPr lang="tr"/>
              <a:t>Firstly, we started dropping the questions ids’ because </a:t>
            </a:r>
            <a:r>
              <a:rPr lang="tr"/>
              <a:t>they are irrelevant to our task.</a:t>
            </a:r>
            <a:endParaRPr/>
          </a:p>
          <a:p>
            <a:pPr indent="-298450" lvl="0" marL="457200" rtl="0" algn="l">
              <a:spcBef>
                <a:spcPts val="0"/>
              </a:spcBef>
              <a:spcAft>
                <a:spcPts val="0"/>
              </a:spcAft>
              <a:buSzPts val="1100"/>
              <a:buChar char="-"/>
            </a:pPr>
            <a:r>
              <a:rPr lang="tr"/>
              <a:t>Then we converted all texts to lowercase</a:t>
            </a:r>
            <a:endParaRPr/>
          </a:p>
          <a:p>
            <a:pPr indent="-298450" lvl="0" marL="457200" rtl="0" algn="l">
              <a:spcBef>
                <a:spcPts val="0"/>
              </a:spcBef>
              <a:spcAft>
                <a:spcPts val="0"/>
              </a:spcAft>
              <a:buSzPts val="1100"/>
              <a:buChar char="-"/>
            </a:pPr>
            <a:r>
              <a:rPr lang="tr"/>
              <a:t>Next preprocess was expanding the English contractions</a:t>
            </a:r>
            <a:endParaRPr/>
          </a:p>
          <a:p>
            <a:pPr indent="-298450" lvl="0" marL="457200" rtl="0" algn="l">
              <a:spcBef>
                <a:spcPts val="0"/>
              </a:spcBef>
              <a:spcAft>
                <a:spcPts val="0"/>
              </a:spcAft>
              <a:buSzPts val="1100"/>
              <a:buChar char="-"/>
            </a:pPr>
            <a:r>
              <a:rPr lang="tr"/>
              <a:t>The last preparation step was punctuation isolation. We insert a space before and after each punctuation. We prefer to keep the punctuation marks since BERT that was our main model performs better with them.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b86198bac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86198bac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tr"/>
              <a:t>Now, you are looking at the raw data from our dataset.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 </a:t>
            </a:r>
            <a:r>
              <a:rPr lang="tr"/>
              <a:t>in the rest of the presentation, my friend Meric will explain what we did after preprocessing.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b86198bac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86198bac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b86198bac_1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b86198bac_1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Sentence Similarity on Quora Question Pairs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a:t>Okan Alan</a:t>
            </a:r>
            <a:br>
              <a:rPr lang="tr"/>
            </a:br>
            <a:r>
              <a:rPr lang="tr"/>
              <a:t>Ayça Meriç Çelik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BERT</a:t>
            </a:r>
            <a:endParaRPr/>
          </a:p>
        </p:txBody>
      </p:sp>
      <p:pic>
        <p:nvPicPr>
          <p:cNvPr id="120" name="Google Shape;120;p22"/>
          <p:cNvPicPr preferRelativeResize="0"/>
          <p:nvPr/>
        </p:nvPicPr>
        <p:blipFill>
          <a:blip r:embed="rId3">
            <a:alphaModFix/>
          </a:blip>
          <a:stretch>
            <a:fillRect/>
          </a:stretch>
        </p:blipFill>
        <p:spPr>
          <a:xfrm>
            <a:off x="152400" y="1170125"/>
            <a:ext cx="8839202" cy="2778250"/>
          </a:xfrm>
          <a:prstGeom prst="rect">
            <a:avLst/>
          </a:prstGeom>
          <a:noFill/>
          <a:ln>
            <a:noFill/>
          </a:ln>
        </p:spPr>
      </p:pic>
      <p:sp>
        <p:nvSpPr>
          <p:cNvPr id="121" name="Google Shape;121;p22"/>
          <p:cNvSpPr txBox="1"/>
          <p:nvPr/>
        </p:nvSpPr>
        <p:spPr>
          <a:xfrm>
            <a:off x="904800" y="4100775"/>
            <a:ext cx="73344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Figure 3: </a:t>
            </a:r>
            <a:r>
              <a:rPr lang="tr">
                <a:solidFill>
                  <a:srgbClr val="FFFFFF"/>
                </a:solidFill>
                <a:latin typeface="Average"/>
                <a:ea typeface="Average"/>
                <a:cs typeface="Average"/>
                <a:sym typeface="Average"/>
              </a:rPr>
              <a:t> BERT input representation. The input embeddings are the sum of the token embeddings, the segmentation embeddings and the position embeddings.</a:t>
            </a:r>
            <a:endParaRPr>
              <a:solidFill>
                <a:srgbClr val="FFFFFF"/>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BERT</a:t>
            </a:r>
            <a:endParaRPr/>
          </a:p>
        </p:txBody>
      </p:sp>
      <p:sp>
        <p:nvSpPr>
          <p:cNvPr id="127" name="Google Shape;127;p23"/>
          <p:cNvSpPr txBox="1"/>
          <p:nvPr>
            <p:ph idx="1" type="body"/>
          </p:nvPr>
        </p:nvSpPr>
        <p:spPr>
          <a:xfrm>
            <a:off x="311700" y="1152475"/>
            <a:ext cx="481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Albert: Only 12M parameters (89% less than BERT-base model), it is as robust as BERT!</a:t>
            </a:r>
            <a:endParaRPr/>
          </a:p>
          <a:p>
            <a:pPr indent="0" lvl="0" marL="0" rtl="0" algn="l">
              <a:spcBef>
                <a:spcPts val="1600"/>
              </a:spcBef>
              <a:spcAft>
                <a:spcPts val="0"/>
              </a:spcAft>
              <a:buNone/>
            </a:pPr>
            <a:r>
              <a:rPr lang="tr"/>
              <a:t>SpanBERT: Extends BERT by masking contiguous random spans.</a:t>
            </a:r>
            <a:endParaRPr/>
          </a:p>
          <a:p>
            <a:pPr indent="0" lvl="0" marL="0" rtl="0" algn="l">
              <a:spcBef>
                <a:spcPts val="1600"/>
              </a:spcBef>
              <a:spcAft>
                <a:spcPts val="0"/>
              </a:spcAft>
              <a:buNone/>
            </a:pPr>
            <a:r>
              <a:rPr lang="tr"/>
              <a:t>DistilBERT: Introduces a triple loss combining, language modeling, distillation and cosine-distance losses. (40% smaller, 60% faster </a:t>
            </a:r>
            <a:r>
              <a:rPr lang="tr"/>
              <a:t> than BERT</a:t>
            </a:r>
            <a:r>
              <a:rPr lang="tr"/>
              <a:t>).</a:t>
            </a:r>
            <a:endParaRPr/>
          </a:p>
          <a:p>
            <a:pPr indent="0" lvl="0" marL="0" rtl="0" algn="l">
              <a:spcBef>
                <a:spcPts val="160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5198475" y="912135"/>
            <a:ext cx="3784300" cy="3319225"/>
          </a:xfrm>
          <a:prstGeom prst="rect">
            <a:avLst/>
          </a:prstGeom>
          <a:noFill/>
          <a:ln>
            <a:noFill/>
          </a:ln>
        </p:spPr>
      </p:pic>
      <p:sp>
        <p:nvSpPr>
          <p:cNvPr id="129" name="Google Shape;129;p23"/>
          <p:cNvSpPr txBox="1"/>
          <p:nvPr/>
        </p:nvSpPr>
        <p:spPr>
          <a:xfrm>
            <a:off x="5198475" y="4418425"/>
            <a:ext cx="3784200" cy="6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Figure 4:  Sentence Pair Classification Task on BERT</a:t>
            </a:r>
            <a:endParaRPr>
              <a:solidFill>
                <a:srgbClr val="FFFFFF"/>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800"/>
              <a:t>Approach</a:t>
            </a:r>
            <a:r>
              <a:rPr lang="tr" sz="2800"/>
              <a:t> #1: Thresholding </a:t>
            </a:r>
            <a:r>
              <a:rPr lang="tr" sz="2800"/>
              <a:t>Cosine Similarity of Sentence Vectors</a:t>
            </a:r>
            <a:endParaRPr sz="2800"/>
          </a:p>
          <a:p>
            <a:pPr indent="0" lvl="0" marL="0" rtl="0" algn="l">
              <a:spcBef>
                <a:spcPts val="0"/>
              </a:spcBef>
              <a:spcAft>
                <a:spcPts val="0"/>
              </a:spcAft>
              <a:buNone/>
            </a:pPr>
            <a:r>
              <a:t/>
            </a:r>
            <a:endParaRPr sz="2800"/>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Extracted BERT vector w/o fine-tuning.</a:t>
            </a:r>
            <a:endParaRPr/>
          </a:p>
          <a:p>
            <a:pPr indent="-342900" lvl="0" marL="457200" rtl="0" algn="l">
              <a:spcBef>
                <a:spcPts val="0"/>
              </a:spcBef>
              <a:spcAft>
                <a:spcPts val="0"/>
              </a:spcAft>
              <a:buSzPts val="1800"/>
              <a:buChar char="●"/>
            </a:pPr>
            <a:r>
              <a:rPr lang="tr"/>
              <a:t>No classification layer.</a:t>
            </a:r>
            <a:endParaRPr/>
          </a:p>
          <a:p>
            <a:pPr indent="0" lvl="0" marL="0" rtl="0" algn="l">
              <a:spcBef>
                <a:spcPts val="1600"/>
              </a:spcBef>
              <a:spcAft>
                <a:spcPts val="1600"/>
              </a:spcAft>
              <a:buNone/>
            </a:pPr>
            <a:r>
              <a:t/>
            </a:r>
            <a:endParaRPr/>
          </a:p>
        </p:txBody>
      </p:sp>
      <p:graphicFrame>
        <p:nvGraphicFramePr>
          <p:cNvPr id="136" name="Google Shape;136;p24"/>
          <p:cNvGraphicFramePr/>
          <p:nvPr/>
        </p:nvGraphicFramePr>
        <p:xfrm>
          <a:off x="3796700" y="1983750"/>
          <a:ext cx="3000000" cy="3000000"/>
        </p:xfrm>
        <a:graphic>
          <a:graphicData uri="http://schemas.openxmlformats.org/drawingml/2006/table">
            <a:tbl>
              <a:tblPr>
                <a:noFill/>
                <a:tableStyleId>{71DBF981-C664-4C19-806E-D54531A4A741}</a:tableStyleId>
              </a:tblPr>
              <a:tblGrid>
                <a:gridCol w="2244100"/>
                <a:gridCol w="2244100"/>
              </a:tblGrid>
              <a:tr h="430525">
                <a:tc>
                  <a:txBody>
                    <a:bodyPr/>
                    <a:lstStyle/>
                    <a:p>
                      <a:pPr indent="0" lvl="0" marL="0" rtl="0" algn="ctr">
                        <a:spcBef>
                          <a:spcPts val="0"/>
                        </a:spcBef>
                        <a:spcAft>
                          <a:spcPts val="0"/>
                        </a:spcAft>
                        <a:buNone/>
                      </a:pPr>
                      <a:r>
                        <a:rPr b="1" lang="tr" sz="1600"/>
                        <a:t>Threshold </a:t>
                      </a:r>
                      <a:endParaRPr b="1" sz="1600"/>
                    </a:p>
                  </a:txBody>
                  <a:tcPr marT="54000" marB="54000" marR="91425" marL="91425">
                    <a:solidFill>
                      <a:srgbClr val="FFFFFF"/>
                    </a:solidFill>
                  </a:tcPr>
                </a:tc>
                <a:tc>
                  <a:txBody>
                    <a:bodyPr/>
                    <a:lstStyle/>
                    <a:p>
                      <a:pPr indent="0" lvl="0" marL="0" rtl="0" algn="ctr">
                        <a:spcBef>
                          <a:spcPts val="0"/>
                        </a:spcBef>
                        <a:spcAft>
                          <a:spcPts val="0"/>
                        </a:spcAft>
                        <a:buNone/>
                      </a:pPr>
                      <a:r>
                        <a:rPr b="1" lang="tr" sz="1600"/>
                        <a:t>Accuracy</a:t>
                      </a:r>
                      <a:endParaRPr b="1" sz="1600"/>
                    </a:p>
                  </a:txBody>
                  <a:tcPr marT="54000" marB="54000" marR="91425" marL="91425">
                    <a:solidFill>
                      <a:srgbClr val="FFFFFF"/>
                    </a:solidFill>
                  </a:tcPr>
                </a:tc>
              </a:tr>
              <a:tr h="363850">
                <a:tc>
                  <a:txBody>
                    <a:bodyPr/>
                    <a:lstStyle/>
                    <a:p>
                      <a:pPr indent="0" lvl="0" marL="0" rtl="0" algn="ctr">
                        <a:spcBef>
                          <a:spcPts val="0"/>
                        </a:spcBef>
                        <a:spcAft>
                          <a:spcPts val="0"/>
                        </a:spcAft>
                        <a:buNone/>
                      </a:pPr>
                      <a:r>
                        <a:rPr lang="tr" sz="1200"/>
                        <a:t>0.70</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0.624</a:t>
                      </a:r>
                      <a:endParaRPr sz="1200"/>
                    </a:p>
                  </a:txBody>
                  <a:tcPr marT="54000" marB="54000" marR="91425" marL="91425">
                    <a:solidFill>
                      <a:srgbClr val="FFFFFF"/>
                    </a:solidFill>
                  </a:tcPr>
                </a:tc>
              </a:tr>
              <a:tr h="363850">
                <a:tc>
                  <a:txBody>
                    <a:bodyPr/>
                    <a:lstStyle/>
                    <a:p>
                      <a:pPr indent="0" lvl="0" marL="0" rtl="0" algn="ctr">
                        <a:spcBef>
                          <a:spcPts val="0"/>
                        </a:spcBef>
                        <a:spcAft>
                          <a:spcPts val="0"/>
                        </a:spcAft>
                        <a:buNone/>
                      </a:pPr>
                      <a:r>
                        <a:rPr lang="tr" sz="1200"/>
                        <a:t>0.75</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0.668</a:t>
                      </a:r>
                      <a:endParaRPr sz="1200"/>
                    </a:p>
                  </a:txBody>
                  <a:tcPr marT="54000" marB="54000" marR="91425" marL="91425">
                    <a:solidFill>
                      <a:srgbClr val="FFFFFF"/>
                    </a:solidFill>
                  </a:tcPr>
                </a:tc>
              </a:tr>
              <a:tr h="363850">
                <a:tc>
                  <a:txBody>
                    <a:bodyPr/>
                    <a:lstStyle/>
                    <a:p>
                      <a:pPr indent="0" lvl="0" marL="0" rtl="0" algn="ctr">
                        <a:spcBef>
                          <a:spcPts val="0"/>
                        </a:spcBef>
                        <a:spcAft>
                          <a:spcPts val="0"/>
                        </a:spcAft>
                        <a:buNone/>
                      </a:pPr>
                      <a:r>
                        <a:rPr lang="tr" sz="1200"/>
                        <a:t>0.80</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0.704</a:t>
                      </a:r>
                      <a:endParaRPr sz="1200"/>
                    </a:p>
                  </a:txBody>
                  <a:tcPr marT="54000" marB="54000" marR="91425" marL="91425">
                    <a:solidFill>
                      <a:srgbClr val="FFFFFF"/>
                    </a:solidFill>
                  </a:tcPr>
                </a:tc>
              </a:tr>
              <a:tr h="363850">
                <a:tc>
                  <a:txBody>
                    <a:bodyPr/>
                    <a:lstStyle/>
                    <a:p>
                      <a:pPr indent="0" lvl="0" marL="0" rtl="0" algn="ctr">
                        <a:spcBef>
                          <a:spcPts val="0"/>
                        </a:spcBef>
                        <a:spcAft>
                          <a:spcPts val="0"/>
                        </a:spcAft>
                        <a:buNone/>
                      </a:pPr>
                      <a:r>
                        <a:rPr lang="tr" sz="1200"/>
                        <a:t>0.85</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0.728</a:t>
                      </a:r>
                      <a:endParaRPr sz="1200"/>
                    </a:p>
                  </a:txBody>
                  <a:tcPr marT="54000" marB="54000" marR="91425" marL="91425">
                    <a:solidFill>
                      <a:srgbClr val="FFFFFF"/>
                    </a:solidFill>
                  </a:tcPr>
                </a:tc>
              </a:tr>
              <a:tr h="363850">
                <a:tc>
                  <a:txBody>
                    <a:bodyPr/>
                    <a:lstStyle/>
                    <a:p>
                      <a:pPr indent="0" lvl="0" marL="0" rtl="0" algn="ctr">
                        <a:spcBef>
                          <a:spcPts val="0"/>
                        </a:spcBef>
                        <a:spcAft>
                          <a:spcPts val="0"/>
                        </a:spcAft>
                        <a:buNone/>
                      </a:pPr>
                      <a:r>
                        <a:rPr lang="tr" sz="1200"/>
                        <a:t>0.90</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0.728</a:t>
                      </a:r>
                      <a:endParaRPr sz="1200"/>
                    </a:p>
                  </a:txBody>
                  <a:tcPr marT="54000" marB="54000" marR="91425" marL="91425">
                    <a:solidFill>
                      <a:srgbClr val="FFFFFF"/>
                    </a:solidFill>
                  </a:tcPr>
                </a:tc>
              </a:tr>
              <a:tr h="363850">
                <a:tc>
                  <a:txBody>
                    <a:bodyPr/>
                    <a:lstStyle/>
                    <a:p>
                      <a:pPr indent="0" lvl="0" marL="0" rtl="0" algn="ctr">
                        <a:spcBef>
                          <a:spcPts val="0"/>
                        </a:spcBef>
                        <a:spcAft>
                          <a:spcPts val="0"/>
                        </a:spcAft>
                        <a:buNone/>
                      </a:pPr>
                      <a:r>
                        <a:rPr lang="tr" sz="1200"/>
                        <a:t>0.95</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0.697</a:t>
                      </a:r>
                      <a:endParaRPr sz="1200"/>
                    </a:p>
                  </a:txBody>
                  <a:tcPr marT="54000" marB="54000" marR="91425" marL="91425">
                    <a:solidFill>
                      <a:srgbClr val="FFFFFF"/>
                    </a:solidFill>
                  </a:tcPr>
                </a:tc>
              </a:tr>
            </a:tbl>
          </a:graphicData>
        </a:graphic>
      </p:graphicFrame>
      <p:sp>
        <p:nvSpPr>
          <p:cNvPr id="137" name="Google Shape;137;p24"/>
          <p:cNvSpPr txBox="1"/>
          <p:nvPr/>
        </p:nvSpPr>
        <p:spPr>
          <a:xfrm>
            <a:off x="3796700" y="4597375"/>
            <a:ext cx="4488300" cy="1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Table 2: </a:t>
            </a:r>
            <a:r>
              <a:rPr lang="tr">
                <a:solidFill>
                  <a:srgbClr val="FFFFFF"/>
                </a:solidFill>
                <a:latin typeface="Average"/>
                <a:ea typeface="Average"/>
                <a:cs typeface="Average"/>
                <a:sym typeface="Average"/>
              </a:rPr>
              <a:t>Threshold</a:t>
            </a:r>
            <a:r>
              <a:rPr lang="tr">
                <a:solidFill>
                  <a:srgbClr val="FFFFFF"/>
                </a:solidFill>
                <a:latin typeface="Average"/>
                <a:ea typeface="Average"/>
                <a:cs typeface="Average"/>
                <a:sym typeface="Average"/>
              </a:rPr>
              <a:t> values and obtained accuracy</a:t>
            </a:r>
            <a:endParaRPr>
              <a:solidFill>
                <a:srgbClr val="FFFFF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65500" y="23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Evaluation of Approach #1</a:t>
            </a:r>
            <a:endParaRPr/>
          </a:p>
        </p:txBody>
      </p:sp>
      <p:graphicFrame>
        <p:nvGraphicFramePr>
          <p:cNvPr id="143" name="Google Shape;143;p25"/>
          <p:cNvGraphicFramePr/>
          <p:nvPr/>
        </p:nvGraphicFramePr>
        <p:xfrm>
          <a:off x="257888" y="985325"/>
          <a:ext cx="3000000" cy="3000000"/>
        </p:xfrm>
        <a:graphic>
          <a:graphicData uri="http://schemas.openxmlformats.org/drawingml/2006/table">
            <a:tbl>
              <a:tblPr>
                <a:noFill/>
                <a:tableStyleId>{71DBF981-C664-4C19-806E-D54531A4A741}</a:tableStyleId>
              </a:tblPr>
              <a:tblGrid>
                <a:gridCol w="3354475"/>
                <a:gridCol w="2760400"/>
                <a:gridCol w="1169950"/>
                <a:gridCol w="1343400"/>
              </a:tblGrid>
              <a:tr h="428325">
                <a:tc>
                  <a:txBody>
                    <a:bodyPr/>
                    <a:lstStyle/>
                    <a:p>
                      <a:pPr indent="0" lvl="0" marL="0" rtl="0" algn="ctr">
                        <a:spcBef>
                          <a:spcPts val="0"/>
                        </a:spcBef>
                        <a:spcAft>
                          <a:spcPts val="0"/>
                        </a:spcAft>
                        <a:buNone/>
                      </a:pPr>
                      <a:r>
                        <a:rPr b="1" lang="tr" sz="1600"/>
                        <a:t>Question 1</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Question 2</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Similarty</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Duplicate</a:t>
                      </a:r>
                      <a:endParaRPr b="1" sz="1600"/>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why is my life getting so complicated ?</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why is my life so complicated ?</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0.989</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No</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why are african-americans so beautiful?</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why are hispanics so beautiful?</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0.835</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No</a:t>
                      </a:r>
                      <a:endParaRPr/>
                    </a:p>
                  </a:txBody>
                  <a:tcPr marT="91425" marB="91425" marR="91425" marL="91425">
                    <a:solidFill>
                      <a:srgbClr val="F3F3F3"/>
                    </a:solidFill>
                  </a:tcPr>
                </a:tc>
              </a:tr>
            </a:tbl>
          </a:graphicData>
        </a:graphic>
      </p:graphicFrame>
      <p:sp>
        <p:nvSpPr>
          <p:cNvPr id="144" name="Google Shape;144;p25"/>
          <p:cNvSpPr txBox="1"/>
          <p:nvPr/>
        </p:nvSpPr>
        <p:spPr>
          <a:xfrm>
            <a:off x="3014250" y="2339276"/>
            <a:ext cx="31155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FFFFFF"/>
                </a:solidFill>
                <a:latin typeface="Average"/>
                <a:ea typeface="Average"/>
                <a:cs typeface="Average"/>
                <a:sym typeface="Average"/>
              </a:rPr>
              <a:t>Table 3: False Positive Examples</a:t>
            </a:r>
            <a:endParaRPr>
              <a:solidFill>
                <a:srgbClr val="FFFFFF"/>
              </a:solidFill>
              <a:latin typeface="Average"/>
              <a:ea typeface="Average"/>
              <a:cs typeface="Average"/>
              <a:sym typeface="Average"/>
            </a:endParaRPr>
          </a:p>
        </p:txBody>
      </p:sp>
      <p:graphicFrame>
        <p:nvGraphicFramePr>
          <p:cNvPr id="145" name="Google Shape;145;p25"/>
          <p:cNvGraphicFramePr/>
          <p:nvPr/>
        </p:nvGraphicFramePr>
        <p:xfrm>
          <a:off x="257888" y="2795925"/>
          <a:ext cx="3000000" cy="3000000"/>
        </p:xfrm>
        <a:graphic>
          <a:graphicData uri="http://schemas.openxmlformats.org/drawingml/2006/table">
            <a:tbl>
              <a:tblPr>
                <a:noFill/>
                <a:tableStyleId>{71DBF981-C664-4C19-806E-D54531A4A741}</a:tableStyleId>
              </a:tblPr>
              <a:tblGrid>
                <a:gridCol w="3354475"/>
                <a:gridCol w="2760400"/>
                <a:gridCol w="1169950"/>
                <a:gridCol w="1343400"/>
              </a:tblGrid>
              <a:tr h="423375">
                <a:tc>
                  <a:txBody>
                    <a:bodyPr/>
                    <a:lstStyle/>
                    <a:p>
                      <a:pPr indent="0" lvl="0" marL="0" rtl="0" algn="ctr">
                        <a:spcBef>
                          <a:spcPts val="0"/>
                        </a:spcBef>
                        <a:spcAft>
                          <a:spcPts val="0"/>
                        </a:spcAft>
                        <a:buNone/>
                      </a:pPr>
                      <a:r>
                        <a:rPr b="1" lang="tr" sz="1600"/>
                        <a:t>Question 1</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Question 2</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Similarty</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Duplicate</a:t>
                      </a:r>
                      <a:endParaRPr b="1" sz="1600"/>
                    </a:p>
                  </a:txBody>
                  <a:tcPr marT="91425" marB="91425" marR="91425" marL="91425">
                    <a:solidFill>
                      <a:srgbClr val="F3F3F3"/>
                    </a:solidFill>
                  </a:tcPr>
                </a:tc>
              </a:tr>
              <a:tr h="385900">
                <a:tc>
                  <a:txBody>
                    <a:bodyPr/>
                    <a:lstStyle/>
                    <a:p>
                      <a:pPr indent="0" lvl="0" marL="0" rtl="0" algn="ctr">
                        <a:spcBef>
                          <a:spcPts val="0"/>
                        </a:spcBef>
                        <a:spcAft>
                          <a:spcPts val="0"/>
                        </a:spcAft>
                        <a:buNone/>
                      </a:pPr>
                      <a:r>
                        <a:rPr lang="tr"/>
                        <a:t>what are your views about demonetisation in india?</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what do you think about the ban on 500 and 1000 denomination notes in india?</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0.595</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Yes</a:t>
                      </a:r>
                      <a:endParaRPr/>
                    </a:p>
                  </a:txBody>
                  <a:tcPr marT="91425" marB="91425" marR="91425" marL="91425">
                    <a:solidFill>
                      <a:srgbClr val="F3F3F3"/>
                    </a:solidFill>
                  </a:tcPr>
                </a:tc>
              </a:tr>
              <a:tr h="430925">
                <a:tc>
                  <a:txBody>
                    <a:bodyPr/>
                    <a:lstStyle/>
                    <a:p>
                      <a:pPr indent="0" lvl="0" marL="0" rtl="0" algn="ctr">
                        <a:spcBef>
                          <a:spcPts val="0"/>
                        </a:spcBef>
                        <a:spcAft>
                          <a:spcPts val="0"/>
                        </a:spcAft>
                        <a:buNone/>
                      </a:pPr>
                      <a:r>
                        <a:rPr lang="tr"/>
                        <a:t>how can i get rid of a bad habbit?</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what are good strategies for getting rid of a bad habit?</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0.642</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Yes</a:t>
                      </a:r>
                      <a:endParaRPr/>
                    </a:p>
                  </a:txBody>
                  <a:tcPr marT="91425" marB="91425" marR="91425" marL="91425">
                    <a:solidFill>
                      <a:srgbClr val="F3F3F3"/>
                    </a:solidFill>
                  </a:tcPr>
                </a:tc>
              </a:tr>
            </a:tbl>
          </a:graphicData>
        </a:graphic>
      </p:graphicFrame>
      <p:sp>
        <p:nvSpPr>
          <p:cNvPr id="146" name="Google Shape;146;p25"/>
          <p:cNvSpPr txBox="1"/>
          <p:nvPr/>
        </p:nvSpPr>
        <p:spPr>
          <a:xfrm>
            <a:off x="3068050" y="4639876"/>
            <a:ext cx="31155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FFFFFF"/>
                </a:solidFill>
                <a:latin typeface="Average"/>
                <a:ea typeface="Average"/>
                <a:cs typeface="Average"/>
                <a:sym typeface="Average"/>
              </a:rPr>
              <a:t>Table 4: False Negative Examples</a:t>
            </a:r>
            <a:endParaRPr>
              <a:solidFill>
                <a:srgbClr val="FFFFFF"/>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Approach #2: Fine-tuning BERT-Based Models</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Fine-tuned BERT, ALBERT, DistilBERT and SpanBERT.</a:t>
            </a:r>
            <a:endParaRPr/>
          </a:p>
          <a:p>
            <a:pPr indent="-342900" lvl="0" marL="457200" rtl="0" algn="l">
              <a:spcBef>
                <a:spcPts val="0"/>
              </a:spcBef>
              <a:spcAft>
                <a:spcPts val="0"/>
              </a:spcAft>
              <a:buSzPts val="1800"/>
              <a:buChar char="●"/>
            </a:pPr>
            <a:r>
              <a:rPr lang="tr"/>
              <a:t>Trained on </a:t>
            </a:r>
            <a:r>
              <a:rPr lang="tr"/>
              <a:t>Google Colab (Tesla P100).</a:t>
            </a:r>
            <a:endParaRPr/>
          </a:p>
          <a:p>
            <a:pPr indent="-342900" lvl="0" marL="457200" rtl="0" algn="l">
              <a:spcBef>
                <a:spcPts val="0"/>
              </a:spcBef>
              <a:spcAft>
                <a:spcPts val="0"/>
              </a:spcAft>
              <a:buSzPts val="1800"/>
              <a:buChar char="●"/>
            </a:pPr>
            <a:r>
              <a:rPr lang="tr"/>
              <a:t>Larger ones (xlarge, xxlarge), did not fit into memory.</a:t>
            </a:r>
            <a:endParaRPr/>
          </a:p>
          <a:p>
            <a:pPr indent="-342900" lvl="0" marL="457200" rtl="0" algn="l">
              <a:spcBef>
                <a:spcPts val="0"/>
              </a:spcBef>
              <a:spcAft>
                <a:spcPts val="0"/>
              </a:spcAft>
              <a:buSzPts val="1800"/>
              <a:buChar char="●"/>
            </a:pPr>
            <a:r>
              <a:rPr lang="tr"/>
              <a:t>Got the best results with the parameters below:</a:t>
            </a:r>
            <a:endParaRPr/>
          </a:p>
          <a:p>
            <a:pPr indent="-317500" lvl="1" marL="914400" rtl="0" algn="l">
              <a:spcBef>
                <a:spcPts val="0"/>
              </a:spcBef>
              <a:spcAft>
                <a:spcPts val="0"/>
              </a:spcAft>
              <a:buSzPts val="1400"/>
              <a:buChar char="○"/>
            </a:pPr>
            <a:r>
              <a:rPr lang="tr"/>
              <a:t>Number of epochs: 3</a:t>
            </a:r>
            <a:endParaRPr/>
          </a:p>
          <a:p>
            <a:pPr indent="-317500" lvl="1" marL="914400" rtl="0" algn="l">
              <a:spcBef>
                <a:spcPts val="0"/>
              </a:spcBef>
              <a:spcAft>
                <a:spcPts val="0"/>
              </a:spcAft>
              <a:buSzPts val="1400"/>
              <a:buChar char="○"/>
            </a:pPr>
            <a:r>
              <a:rPr lang="tr"/>
              <a:t>Learning rate: 4e-5</a:t>
            </a:r>
            <a:endParaRPr/>
          </a:p>
          <a:p>
            <a:pPr indent="-317500" lvl="1" marL="914400" rtl="0" algn="l">
              <a:spcBef>
                <a:spcPts val="0"/>
              </a:spcBef>
              <a:spcAft>
                <a:spcPts val="0"/>
              </a:spcAft>
              <a:buSzPts val="1400"/>
              <a:buChar char="○"/>
            </a:pPr>
            <a:r>
              <a:rPr lang="tr"/>
              <a:t>Batch size: 16 (insufficient memory on larger models)</a:t>
            </a:r>
            <a:endParaRPr/>
          </a:p>
          <a:p>
            <a:pPr indent="-342900" lvl="0" marL="457200" rtl="0" algn="l">
              <a:spcBef>
                <a:spcPts val="0"/>
              </a:spcBef>
              <a:spcAft>
                <a:spcPts val="0"/>
              </a:spcAft>
              <a:buSzPts val="1800"/>
              <a:buChar char="●"/>
            </a:pPr>
            <a:r>
              <a:rPr lang="tr"/>
              <a:t>Larger models did not improved the accuracy!</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aphicFrame>
        <p:nvGraphicFramePr>
          <p:cNvPr id="157" name="Google Shape;157;p27"/>
          <p:cNvGraphicFramePr/>
          <p:nvPr/>
        </p:nvGraphicFramePr>
        <p:xfrm>
          <a:off x="257888" y="913675"/>
          <a:ext cx="3000000" cy="3000000"/>
        </p:xfrm>
        <a:graphic>
          <a:graphicData uri="http://schemas.openxmlformats.org/drawingml/2006/table">
            <a:tbl>
              <a:tblPr>
                <a:noFill/>
                <a:tableStyleId>{71DBF981-C664-4C19-806E-D54531A4A741}</a:tableStyleId>
              </a:tblPr>
              <a:tblGrid>
                <a:gridCol w="3354475"/>
                <a:gridCol w="2760400"/>
                <a:gridCol w="1169950"/>
                <a:gridCol w="1343400"/>
              </a:tblGrid>
              <a:tr h="428325">
                <a:tc>
                  <a:txBody>
                    <a:bodyPr/>
                    <a:lstStyle/>
                    <a:p>
                      <a:pPr indent="0" lvl="0" marL="0" rtl="0" algn="ctr">
                        <a:spcBef>
                          <a:spcPts val="0"/>
                        </a:spcBef>
                        <a:spcAft>
                          <a:spcPts val="0"/>
                        </a:spcAft>
                        <a:buNone/>
                      </a:pPr>
                      <a:r>
                        <a:rPr b="1" lang="tr" sz="1600"/>
                        <a:t>Epoch</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Method</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Accuracy</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Eval Loss</a:t>
                      </a:r>
                      <a:endParaRPr b="1" sz="1600"/>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bert-base-uncased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0.837</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0.650</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bert-large-uncased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0.836</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0.504</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albert-base-v2</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0.830</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0.427</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albert-large-v2</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0.631</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0.658</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spanbert-base-cased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0.832</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0.458</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distilbert-base-uncased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0.814</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0.489</a:t>
                      </a:r>
                      <a:endParaRPr/>
                    </a:p>
                  </a:txBody>
                  <a:tcPr marT="91425" marB="91425" marR="91425" marL="91425">
                    <a:solidFill>
                      <a:srgbClr val="F3F3F3"/>
                    </a:solidFill>
                  </a:tcPr>
                </a:tc>
              </a:tr>
            </a:tbl>
          </a:graphicData>
        </a:graphic>
      </p:graphicFrame>
      <p:sp>
        <p:nvSpPr>
          <p:cNvPr id="158" name="Google Shape;158;p27"/>
          <p:cNvSpPr txBox="1"/>
          <p:nvPr/>
        </p:nvSpPr>
        <p:spPr>
          <a:xfrm>
            <a:off x="257945" y="3830500"/>
            <a:ext cx="86283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Table 5: Evaluation Results of The Models Trained with only 10k Examples</a:t>
            </a:r>
            <a:endParaRPr>
              <a:solidFill>
                <a:srgbClr val="FFFFFF"/>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Google Shape;163;p28"/>
          <p:cNvGraphicFramePr/>
          <p:nvPr/>
        </p:nvGraphicFramePr>
        <p:xfrm>
          <a:off x="257875" y="1533600"/>
          <a:ext cx="3000000" cy="3000000"/>
        </p:xfrm>
        <a:graphic>
          <a:graphicData uri="http://schemas.openxmlformats.org/drawingml/2006/table">
            <a:tbl>
              <a:tblPr>
                <a:noFill/>
                <a:tableStyleId>{71DBF981-C664-4C19-806E-D54531A4A741}</a:tableStyleId>
              </a:tblPr>
              <a:tblGrid>
                <a:gridCol w="3354475"/>
                <a:gridCol w="2760400"/>
                <a:gridCol w="1169950"/>
                <a:gridCol w="1343400"/>
              </a:tblGrid>
              <a:tr h="428325">
                <a:tc>
                  <a:txBody>
                    <a:bodyPr/>
                    <a:lstStyle/>
                    <a:p>
                      <a:pPr indent="0" lvl="0" marL="0" rtl="0" algn="ctr">
                        <a:spcBef>
                          <a:spcPts val="0"/>
                        </a:spcBef>
                        <a:spcAft>
                          <a:spcPts val="0"/>
                        </a:spcAft>
                        <a:buNone/>
                      </a:pPr>
                      <a:r>
                        <a:rPr b="1" lang="tr" sz="1600"/>
                        <a:t>Epoch</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Method</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Accuracy</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Eval Loss</a:t>
                      </a:r>
                      <a:endParaRPr b="1" sz="1600"/>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albert-base-v2</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0.908</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0.278</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bert-base-uncased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0.911</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0.344</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spanbert-base-cased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0.908</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0.267</a:t>
                      </a:r>
                      <a:endParaRPr/>
                    </a:p>
                  </a:txBody>
                  <a:tcPr marT="91425" marB="91425" marR="91425" marL="91425">
                    <a:solidFill>
                      <a:srgbClr val="F3F3F3"/>
                    </a:solidFill>
                  </a:tcPr>
                </a:tc>
              </a:tr>
              <a:tr h="390425">
                <a:tc>
                  <a:txBody>
                    <a:bodyPr/>
                    <a:lstStyle/>
                    <a:p>
                      <a:pPr indent="0" lvl="0" marL="0" rtl="0" algn="ctr">
                        <a:spcBef>
                          <a:spcPts val="0"/>
                        </a:spcBef>
                        <a:spcAft>
                          <a:spcPts val="0"/>
                        </a:spcAft>
                        <a:buNone/>
                      </a:pPr>
                      <a:r>
                        <a:rPr lang="tr"/>
                        <a:t>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distilbert-base-uncased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0.903</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0.293</a:t>
                      </a:r>
                      <a:endParaRPr/>
                    </a:p>
                  </a:txBody>
                  <a:tcPr marT="91425" marB="91425" marR="91425" marL="91425">
                    <a:solidFill>
                      <a:srgbClr val="F3F3F3"/>
                    </a:solidFill>
                  </a:tcPr>
                </a:tc>
              </a:tr>
            </a:tbl>
          </a:graphicData>
        </a:graphic>
      </p:graphicFrame>
      <p:sp>
        <p:nvSpPr>
          <p:cNvPr id="164" name="Google Shape;164;p28"/>
          <p:cNvSpPr txBox="1"/>
          <p:nvPr/>
        </p:nvSpPr>
        <p:spPr>
          <a:xfrm>
            <a:off x="257845" y="3623850"/>
            <a:ext cx="86283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Table 6: Evaluation Results of The Models Trained with FULL Train Set</a:t>
            </a:r>
            <a:endParaRPr>
              <a:solidFill>
                <a:srgbClr val="FFFFFF"/>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Approach #2: Fine-tuning BERT-Based Models</a:t>
            </a:r>
            <a:endParaRPr/>
          </a:p>
          <a:p>
            <a:pPr indent="0" lvl="0" marL="0" rtl="0" algn="l">
              <a:spcBef>
                <a:spcPts val="0"/>
              </a:spcBef>
              <a:spcAft>
                <a:spcPts val="0"/>
              </a:spcAft>
              <a:buNone/>
            </a:pPr>
            <a:r>
              <a:t/>
            </a:r>
            <a:endParaRPr/>
          </a:p>
        </p:txBody>
      </p:sp>
      <p:pic>
        <p:nvPicPr>
          <p:cNvPr id="170" name="Google Shape;170;p29"/>
          <p:cNvPicPr preferRelativeResize="0"/>
          <p:nvPr/>
        </p:nvPicPr>
        <p:blipFill>
          <a:blip r:embed="rId3">
            <a:alphaModFix/>
          </a:blip>
          <a:stretch>
            <a:fillRect/>
          </a:stretch>
        </p:blipFill>
        <p:spPr>
          <a:xfrm>
            <a:off x="214875" y="1152475"/>
            <a:ext cx="4613624" cy="2915075"/>
          </a:xfrm>
          <a:prstGeom prst="rect">
            <a:avLst/>
          </a:prstGeom>
          <a:noFill/>
          <a:ln>
            <a:noFill/>
          </a:ln>
        </p:spPr>
      </p:pic>
      <p:pic>
        <p:nvPicPr>
          <p:cNvPr id="171" name="Google Shape;171;p29"/>
          <p:cNvPicPr preferRelativeResize="0"/>
          <p:nvPr/>
        </p:nvPicPr>
        <p:blipFill>
          <a:blip r:embed="rId4">
            <a:alphaModFix/>
          </a:blip>
          <a:stretch>
            <a:fillRect/>
          </a:stretch>
        </p:blipFill>
        <p:spPr>
          <a:xfrm>
            <a:off x="4828499" y="1152475"/>
            <a:ext cx="4218075" cy="2915075"/>
          </a:xfrm>
          <a:prstGeom prst="rect">
            <a:avLst/>
          </a:prstGeom>
          <a:noFill/>
          <a:ln>
            <a:noFill/>
          </a:ln>
        </p:spPr>
      </p:pic>
      <p:sp>
        <p:nvSpPr>
          <p:cNvPr id="172" name="Google Shape;172;p29"/>
          <p:cNvSpPr txBox="1"/>
          <p:nvPr/>
        </p:nvSpPr>
        <p:spPr>
          <a:xfrm>
            <a:off x="156150" y="4202300"/>
            <a:ext cx="8831700" cy="6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Figure 5 &amp; 6: Loss &amp; Learning Rate Graphs of BERT model on full training set.</a:t>
            </a:r>
            <a:endParaRPr>
              <a:solidFill>
                <a:srgbClr val="FFFFFF"/>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LSTM-Based Keras Model</a:t>
            </a:r>
            <a:endParaRPr/>
          </a:p>
        </p:txBody>
      </p:sp>
      <p:sp>
        <p:nvSpPr>
          <p:cNvPr id="178" name="Google Shape;178;p30"/>
          <p:cNvSpPr txBox="1"/>
          <p:nvPr>
            <p:ph idx="1" type="body"/>
          </p:nvPr>
        </p:nvSpPr>
        <p:spPr>
          <a:xfrm>
            <a:off x="311700" y="1152475"/>
            <a:ext cx="5539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Stanford Natural Language Inference benchmark</a:t>
            </a:r>
            <a:endParaRPr/>
          </a:p>
          <a:p>
            <a:pPr indent="-317500" lvl="1" marL="914400" rtl="0" algn="l">
              <a:spcBef>
                <a:spcPts val="0"/>
              </a:spcBef>
              <a:spcAft>
                <a:spcPts val="0"/>
              </a:spcAft>
              <a:buSzPts val="1400"/>
              <a:buChar char="○"/>
            </a:pPr>
            <a:r>
              <a:rPr lang="tr"/>
              <a:t>A dense layer with sigmoid activation instead of softmax.</a:t>
            </a:r>
            <a:endParaRPr/>
          </a:p>
          <a:p>
            <a:pPr indent="-317500" lvl="1" marL="914400" rtl="0" algn="l">
              <a:spcBef>
                <a:spcPts val="0"/>
              </a:spcBef>
              <a:spcAft>
                <a:spcPts val="0"/>
              </a:spcAft>
              <a:buSzPts val="1400"/>
              <a:buChar char="○"/>
            </a:pPr>
            <a:r>
              <a:rPr lang="tr"/>
              <a:t>Max of GloVe vectors instead of summation. (Glove.840B with 300-dim).</a:t>
            </a:r>
            <a:endParaRPr/>
          </a:p>
          <a:p>
            <a:pPr indent="-317500" lvl="1" marL="914400" rtl="0" algn="l">
              <a:spcBef>
                <a:spcPts val="0"/>
              </a:spcBef>
              <a:spcAft>
                <a:spcPts val="0"/>
              </a:spcAft>
              <a:buSzPts val="1400"/>
              <a:buChar char="○"/>
            </a:pPr>
            <a:r>
              <a:rPr lang="tr"/>
              <a:t>Cross-entropy loss, Adam optimizer.</a:t>
            </a:r>
            <a:endParaRPr/>
          </a:p>
          <a:p>
            <a:pPr indent="-342900" lvl="0" marL="457200" rtl="0" algn="l">
              <a:spcBef>
                <a:spcPts val="0"/>
              </a:spcBef>
              <a:spcAft>
                <a:spcPts val="0"/>
              </a:spcAft>
              <a:buSzPts val="1800"/>
              <a:buChar char="●"/>
            </a:pPr>
            <a:r>
              <a:rPr lang="tr"/>
              <a:t>Model parameters with the best results:</a:t>
            </a:r>
            <a:endParaRPr/>
          </a:p>
          <a:p>
            <a:pPr indent="-317500" lvl="1" marL="914400" rtl="0" algn="l">
              <a:spcBef>
                <a:spcPts val="0"/>
              </a:spcBef>
              <a:spcAft>
                <a:spcPts val="0"/>
              </a:spcAft>
              <a:buSzPts val="1400"/>
              <a:buChar char="○"/>
            </a:pPr>
            <a:r>
              <a:rPr lang="tr"/>
              <a:t>D</a:t>
            </a:r>
            <a:r>
              <a:rPr lang="tr"/>
              <a:t>ropout rate: 0.2</a:t>
            </a:r>
            <a:endParaRPr/>
          </a:p>
          <a:p>
            <a:pPr indent="-317500" lvl="1" marL="914400" rtl="0" algn="l">
              <a:spcBef>
                <a:spcPts val="0"/>
              </a:spcBef>
              <a:spcAft>
                <a:spcPts val="0"/>
              </a:spcAft>
              <a:buSzPts val="1400"/>
              <a:buChar char="○"/>
            </a:pPr>
            <a:r>
              <a:rPr lang="tr"/>
              <a:t>Batch size: 512.</a:t>
            </a:r>
            <a:endParaRPr/>
          </a:p>
          <a:p>
            <a:pPr indent="-317500" lvl="1" marL="914400" rtl="0" algn="l">
              <a:spcBef>
                <a:spcPts val="0"/>
              </a:spcBef>
              <a:spcAft>
                <a:spcPts val="0"/>
              </a:spcAft>
              <a:buSzPts val="1400"/>
              <a:buChar char="○"/>
            </a:pPr>
            <a:r>
              <a:rPr lang="tr"/>
              <a:t>Validation Ratio: 20%</a:t>
            </a:r>
            <a:endParaRPr/>
          </a:p>
          <a:p>
            <a:pPr indent="0" lvl="0" marL="0" rtl="0" algn="l">
              <a:spcBef>
                <a:spcPts val="1600"/>
              </a:spcBef>
              <a:spcAft>
                <a:spcPts val="1600"/>
              </a:spcAft>
              <a:buNone/>
            </a:pPr>
            <a:r>
              <a:t/>
            </a:r>
            <a:endParaRPr/>
          </a:p>
        </p:txBody>
      </p:sp>
      <p:pic>
        <p:nvPicPr>
          <p:cNvPr id="179" name="Google Shape;179;p30"/>
          <p:cNvPicPr preferRelativeResize="0"/>
          <p:nvPr/>
        </p:nvPicPr>
        <p:blipFill rotWithShape="1">
          <a:blip r:embed="rId3">
            <a:alphaModFix/>
          </a:blip>
          <a:srcRect b="0" l="13725" r="15342" t="0"/>
          <a:stretch/>
        </p:blipFill>
        <p:spPr>
          <a:xfrm>
            <a:off x="4974650" y="365575"/>
            <a:ext cx="3857650" cy="4203301"/>
          </a:xfrm>
          <a:prstGeom prst="rect">
            <a:avLst/>
          </a:prstGeom>
          <a:noFill/>
          <a:ln>
            <a:noFill/>
          </a:ln>
        </p:spPr>
      </p:pic>
      <p:sp>
        <p:nvSpPr>
          <p:cNvPr id="180" name="Google Shape;180;p30"/>
          <p:cNvSpPr txBox="1"/>
          <p:nvPr/>
        </p:nvSpPr>
        <p:spPr>
          <a:xfrm>
            <a:off x="5260075" y="4568875"/>
            <a:ext cx="3286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Figure 7: Architecture of the model</a:t>
            </a:r>
            <a:endParaRPr>
              <a:solidFill>
                <a:srgbClr val="FFFFFF"/>
              </a:solidFill>
              <a:latin typeface="Average"/>
              <a:ea typeface="Average"/>
              <a:cs typeface="Average"/>
              <a:sym typeface="Average"/>
            </a:endParaRPr>
          </a:p>
          <a:p>
            <a:pPr indent="0" lvl="0" marL="0" rtl="0" algn="ctr">
              <a:spcBef>
                <a:spcPts val="0"/>
              </a:spcBef>
              <a:spcAft>
                <a:spcPts val="0"/>
              </a:spcAft>
              <a:buNone/>
            </a:pPr>
            <a:r>
              <a:t/>
            </a:r>
            <a:endParaRPr>
              <a:solidFill>
                <a:srgbClr val="FFFFFF"/>
              </a:solidFill>
              <a:latin typeface="Average"/>
              <a:ea typeface="Average"/>
              <a:cs typeface="Average"/>
              <a:sym typeface="Average"/>
            </a:endParaRPr>
          </a:p>
        </p:txBody>
      </p:sp>
      <p:sp>
        <p:nvSpPr>
          <p:cNvPr id="181" name="Google Shape;181;p30"/>
          <p:cNvSpPr txBox="1"/>
          <p:nvPr/>
        </p:nvSpPr>
        <p:spPr>
          <a:xfrm>
            <a:off x="977850" y="4568875"/>
            <a:ext cx="42075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Table 7:</a:t>
            </a:r>
            <a:r>
              <a:rPr lang="tr">
                <a:solidFill>
                  <a:srgbClr val="FFFFFF"/>
                </a:solidFill>
                <a:latin typeface="Average"/>
                <a:ea typeface="Average"/>
                <a:cs typeface="Average"/>
                <a:sym typeface="Average"/>
              </a:rPr>
              <a:t> </a:t>
            </a:r>
            <a:r>
              <a:rPr lang="tr">
                <a:solidFill>
                  <a:srgbClr val="FFFFFF"/>
                </a:solidFill>
                <a:latin typeface="Average"/>
                <a:ea typeface="Average"/>
                <a:cs typeface="Average"/>
                <a:sym typeface="Average"/>
              </a:rPr>
              <a:t>Evaluation Results of the Custom SNLI Model With Different Epochs</a:t>
            </a:r>
            <a:endParaRPr>
              <a:solidFill>
                <a:srgbClr val="FFFFFF"/>
              </a:solidFill>
              <a:latin typeface="Average"/>
              <a:ea typeface="Average"/>
              <a:cs typeface="Average"/>
              <a:sym typeface="Average"/>
            </a:endParaRPr>
          </a:p>
          <a:p>
            <a:pPr indent="0" lvl="0" marL="0" rtl="0" algn="ctr">
              <a:spcBef>
                <a:spcPts val="0"/>
              </a:spcBef>
              <a:spcAft>
                <a:spcPts val="0"/>
              </a:spcAft>
              <a:buNone/>
            </a:pPr>
            <a:r>
              <a:t/>
            </a:r>
            <a:endParaRPr>
              <a:solidFill>
                <a:srgbClr val="FFFFFF"/>
              </a:solidFill>
              <a:latin typeface="Average"/>
              <a:ea typeface="Average"/>
              <a:cs typeface="Average"/>
              <a:sym typeface="Average"/>
            </a:endParaRPr>
          </a:p>
          <a:p>
            <a:pPr indent="0" lvl="0" marL="0" rtl="0" algn="ctr">
              <a:spcBef>
                <a:spcPts val="0"/>
              </a:spcBef>
              <a:spcAft>
                <a:spcPts val="0"/>
              </a:spcAft>
              <a:buNone/>
            </a:pPr>
            <a:r>
              <a:t/>
            </a:r>
            <a:endParaRPr>
              <a:solidFill>
                <a:srgbClr val="FFFFFF"/>
              </a:solidFill>
              <a:latin typeface="Average"/>
              <a:ea typeface="Average"/>
              <a:cs typeface="Average"/>
              <a:sym typeface="Average"/>
            </a:endParaRPr>
          </a:p>
        </p:txBody>
      </p:sp>
      <p:graphicFrame>
        <p:nvGraphicFramePr>
          <p:cNvPr id="182" name="Google Shape;182;p30"/>
          <p:cNvGraphicFramePr/>
          <p:nvPr/>
        </p:nvGraphicFramePr>
        <p:xfrm>
          <a:off x="767150" y="3673375"/>
          <a:ext cx="3000000" cy="3000000"/>
        </p:xfrm>
        <a:graphic>
          <a:graphicData uri="http://schemas.openxmlformats.org/drawingml/2006/table">
            <a:tbl>
              <a:tblPr>
                <a:noFill/>
                <a:tableStyleId>{71DBF981-C664-4C19-806E-D54531A4A741}</a:tableStyleId>
              </a:tblPr>
              <a:tblGrid>
                <a:gridCol w="812925"/>
                <a:gridCol w="1128675"/>
                <a:gridCol w="1128675"/>
                <a:gridCol w="1137225"/>
              </a:tblGrid>
              <a:tr h="253125">
                <a:tc>
                  <a:txBody>
                    <a:bodyPr/>
                    <a:lstStyle/>
                    <a:p>
                      <a:pPr indent="0" lvl="0" marL="0" rtl="0" algn="ctr">
                        <a:spcBef>
                          <a:spcPts val="0"/>
                        </a:spcBef>
                        <a:spcAft>
                          <a:spcPts val="0"/>
                        </a:spcAft>
                        <a:buNone/>
                      </a:pPr>
                      <a:r>
                        <a:rPr b="1" lang="tr"/>
                        <a:t>Epoch</a:t>
                      </a:r>
                      <a:endParaRPr b="1"/>
                    </a:p>
                  </a:txBody>
                  <a:tcPr marT="54000" marB="54000" marR="91425" marL="91425">
                    <a:solidFill>
                      <a:srgbClr val="F3F3F3"/>
                    </a:solidFill>
                  </a:tcPr>
                </a:tc>
                <a:tc>
                  <a:txBody>
                    <a:bodyPr/>
                    <a:lstStyle/>
                    <a:p>
                      <a:pPr indent="0" lvl="0" marL="0" rtl="0" algn="ctr">
                        <a:spcBef>
                          <a:spcPts val="0"/>
                        </a:spcBef>
                        <a:spcAft>
                          <a:spcPts val="0"/>
                        </a:spcAft>
                        <a:buNone/>
                      </a:pPr>
                      <a:r>
                        <a:rPr b="1" lang="tr"/>
                        <a:t>Method</a:t>
                      </a:r>
                      <a:endParaRPr b="1"/>
                    </a:p>
                  </a:txBody>
                  <a:tcPr marT="54000" marB="54000" marR="91425" marL="91425">
                    <a:solidFill>
                      <a:srgbClr val="F3F3F3"/>
                    </a:solidFill>
                  </a:tcPr>
                </a:tc>
                <a:tc>
                  <a:txBody>
                    <a:bodyPr/>
                    <a:lstStyle/>
                    <a:p>
                      <a:pPr indent="0" lvl="0" marL="0" rtl="0" algn="ctr">
                        <a:spcBef>
                          <a:spcPts val="0"/>
                        </a:spcBef>
                        <a:spcAft>
                          <a:spcPts val="0"/>
                        </a:spcAft>
                        <a:buNone/>
                      </a:pPr>
                      <a:r>
                        <a:rPr b="1" lang="tr"/>
                        <a:t>Accuracy</a:t>
                      </a:r>
                      <a:endParaRPr b="1"/>
                    </a:p>
                  </a:txBody>
                  <a:tcPr marT="54000" marB="54000" marR="91425" marL="91425">
                    <a:solidFill>
                      <a:srgbClr val="F3F3F3"/>
                    </a:solidFill>
                  </a:tcPr>
                </a:tc>
                <a:tc>
                  <a:txBody>
                    <a:bodyPr/>
                    <a:lstStyle/>
                    <a:p>
                      <a:pPr indent="0" lvl="0" marL="0" rtl="0" algn="ctr">
                        <a:spcBef>
                          <a:spcPts val="0"/>
                        </a:spcBef>
                        <a:spcAft>
                          <a:spcPts val="0"/>
                        </a:spcAft>
                        <a:buNone/>
                      </a:pPr>
                      <a:r>
                        <a:rPr b="1" lang="tr"/>
                        <a:t>Eval Loss</a:t>
                      </a:r>
                      <a:endParaRPr b="1"/>
                    </a:p>
                  </a:txBody>
                  <a:tcPr marT="54000" marB="54000" marR="91425" marL="91425">
                    <a:solidFill>
                      <a:srgbClr val="F3F3F3"/>
                    </a:solidFill>
                  </a:tcPr>
                </a:tc>
              </a:tr>
              <a:tr h="230750">
                <a:tc>
                  <a:txBody>
                    <a:bodyPr/>
                    <a:lstStyle/>
                    <a:p>
                      <a:pPr indent="0" lvl="0" marL="0" rtl="0" algn="ctr">
                        <a:spcBef>
                          <a:spcPts val="0"/>
                        </a:spcBef>
                        <a:spcAft>
                          <a:spcPts val="0"/>
                        </a:spcAft>
                        <a:buNone/>
                      </a:pPr>
                      <a:r>
                        <a:rPr lang="tr" sz="1200"/>
                        <a:t>25</a:t>
                      </a:r>
                      <a:endParaRPr sz="1200"/>
                    </a:p>
                  </a:txBody>
                  <a:tcPr marT="54000" marB="54000" marR="91425" marL="91425">
                    <a:solidFill>
                      <a:srgbClr val="F3F3F3"/>
                    </a:solidFill>
                  </a:tcPr>
                </a:tc>
                <a:tc>
                  <a:txBody>
                    <a:bodyPr/>
                    <a:lstStyle/>
                    <a:p>
                      <a:pPr indent="0" lvl="0" marL="0" rtl="0" algn="ctr">
                        <a:spcBef>
                          <a:spcPts val="0"/>
                        </a:spcBef>
                        <a:spcAft>
                          <a:spcPts val="0"/>
                        </a:spcAft>
                        <a:buNone/>
                      </a:pPr>
                      <a:r>
                        <a:rPr lang="tr" sz="1200"/>
                        <a:t>Custom-SNLI</a:t>
                      </a:r>
                      <a:endParaRPr sz="1200"/>
                    </a:p>
                  </a:txBody>
                  <a:tcPr marT="54000" marB="54000" marR="91425" marL="91425">
                    <a:solidFill>
                      <a:srgbClr val="F3F3F3"/>
                    </a:solidFill>
                  </a:tcPr>
                </a:tc>
                <a:tc>
                  <a:txBody>
                    <a:bodyPr/>
                    <a:lstStyle/>
                    <a:p>
                      <a:pPr indent="0" lvl="0" marL="0" rtl="0" algn="ctr">
                        <a:spcBef>
                          <a:spcPts val="0"/>
                        </a:spcBef>
                        <a:spcAft>
                          <a:spcPts val="0"/>
                        </a:spcAft>
                        <a:buNone/>
                      </a:pPr>
                      <a:r>
                        <a:rPr lang="tr" sz="1200"/>
                        <a:t>0.671</a:t>
                      </a:r>
                      <a:endParaRPr sz="1200"/>
                    </a:p>
                  </a:txBody>
                  <a:tcPr marT="54000" marB="54000" marR="91425" marL="91425">
                    <a:solidFill>
                      <a:srgbClr val="F3F3F3"/>
                    </a:solidFill>
                  </a:tcPr>
                </a:tc>
                <a:tc>
                  <a:txBody>
                    <a:bodyPr/>
                    <a:lstStyle/>
                    <a:p>
                      <a:pPr indent="0" lvl="0" marL="0" rtl="0" algn="ctr">
                        <a:spcBef>
                          <a:spcPts val="0"/>
                        </a:spcBef>
                        <a:spcAft>
                          <a:spcPts val="0"/>
                        </a:spcAft>
                        <a:buNone/>
                      </a:pPr>
                      <a:r>
                        <a:rPr lang="tr" sz="1200"/>
                        <a:t>2.404</a:t>
                      </a:r>
                      <a:endParaRPr sz="1200"/>
                    </a:p>
                  </a:txBody>
                  <a:tcPr marT="54000" marB="54000" marR="91425" marL="91425">
                    <a:solidFill>
                      <a:srgbClr val="F3F3F3"/>
                    </a:solidFill>
                  </a:tcPr>
                </a:tc>
              </a:tr>
              <a:tr h="230750">
                <a:tc>
                  <a:txBody>
                    <a:bodyPr/>
                    <a:lstStyle/>
                    <a:p>
                      <a:pPr indent="0" lvl="0" marL="0" rtl="0" algn="ctr">
                        <a:spcBef>
                          <a:spcPts val="0"/>
                        </a:spcBef>
                        <a:spcAft>
                          <a:spcPts val="0"/>
                        </a:spcAft>
                        <a:buNone/>
                      </a:pPr>
                      <a:r>
                        <a:rPr lang="tr" sz="1200"/>
                        <a:t>100</a:t>
                      </a:r>
                      <a:endParaRPr sz="1200"/>
                    </a:p>
                  </a:txBody>
                  <a:tcPr marT="54000" marB="54000" marR="91425" marL="91425">
                    <a:solidFill>
                      <a:srgbClr val="F3F3F3"/>
                    </a:solidFill>
                  </a:tcPr>
                </a:tc>
                <a:tc>
                  <a:txBody>
                    <a:bodyPr/>
                    <a:lstStyle/>
                    <a:p>
                      <a:pPr indent="0" lvl="0" marL="0" rtl="0" algn="ctr">
                        <a:spcBef>
                          <a:spcPts val="0"/>
                        </a:spcBef>
                        <a:spcAft>
                          <a:spcPts val="0"/>
                        </a:spcAft>
                        <a:buNone/>
                      </a:pPr>
                      <a:r>
                        <a:rPr lang="tr" sz="1200"/>
                        <a:t>Custom-SNLI</a:t>
                      </a:r>
                      <a:endParaRPr sz="1200"/>
                    </a:p>
                  </a:txBody>
                  <a:tcPr marT="54000" marB="54000" marR="91425" marL="91425">
                    <a:solidFill>
                      <a:srgbClr val="F3F3F3"/>
                    </a:solidFill>
                  </a:tcPr>
                </a:tc>
                <a:tc>
                  <a:txBody>
                    <a:bodyPr/>
                    <a:lstStyle/>
                    <a:p>
                      <a:pPr indent="0" lvl="0" marL="0" rtl="0" algn="ctr">
                        <a:spcBef>
                          <a:spcPts val="0"/>
                        </a:spcBef>
                        <a:spcAft>
                          <a:spcPts val="0"/>
                        </a:spcAft>
                        <a:buNone/>
                      </a:pPr>
                      <a:r>
                        <a:rPr lang="tr" sz="1200"/>
                        <a:t>0.670</a:t>
                      </a:r>
                      <a:endParaRPr sz="1200"/>
                    </a:p>
                  </a:txBody>
                  <a:tcPr marT="54000" marB="54000" marR="91425" marL="91425">
                    <a:solidFill>
                      <a:srgbClr val="F3F3F3"/>
                    </a:solidFill>
                  </a:tcPr>
                </a:tc>
                <a:tc>
                  <a:txBody>
                    <a:bodyPr/>
                    <a:lstStyle/>
                    <a:p>
                      <a:pPr indent="0" lvl="0" marL="0" rtl="0" algn="ctr">
                        <a:spcBef>
                          <a:spcPts val="0"/>
                        </a:spcBef>
                        <a:spcAft>
                          <a:spcPts val="0"/>
                        </a:spcAft>
                        <a:buNone/>
                      </a:pPr>
                      <a:r>
                        <a:rPr lang="tr" sz="1200"/>
                        <a:t>2.304</a:t>
                      </a:r>
                      <a:endParaRPr sz="1200"/>
                    </a:p>
                  </a:txBody>
                  <a:tcPr marT="54000" marB="54000" marR="91425" marL="91425">
                    <a:solidFill>
                      <a:srgbClr val="F3F3F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rot="-5400000">
            <a:off x="4200" y="2085450"/>
            <a:ext cx="35811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Comparing The Results</a:t>
            </a:r>
            <a:endParaRPr/>
          </a:p>
        </p:txBody>
      </p:sp>
      <p:graphicFrame>
        <p:nvGraphicFramePr>
          <p:cNvPr id="188" name="Google Shape;188;p31"/>
          <p:cNvGraphicFramePr/>
          <p:nvPr/>
        </p:nvGraphicFramePr>
        <p:xfrm>
          <a:off x="2430610" y="151947"/>
          <a:ext cx="3000000" cy="3000000"/>
        </p:xfrm>
        <a:graphic>
          <a:graphicData uri="http://schemas.openxmlformats.org/drawingml/2006/table">
            <a:tbl>
              <a:tblPr>
                <a:noFill/>
                <a:tableStyleId>{71DBF981-C664-4C19-806E-D54531A4A741}</a:tableStyleId>
              </a:tblPr>
              <a:tblGrid>
                <a:gridCol w="2141400"/>
                <a:gridCol w="2141400"/>
              </a:tblGrid>
              <a:tr h="412700">
                <a:tc>
                  <a:txBody>
                    <a:bodyPr/>
                    <a:lstStyle/>
                    <a:p>
                      <a:pPr indent="0" lvl="0" marL="0" rtl="0" algn="ctr">
                        <a:spcBef>
                          <a:spcPts val="0"/>
                        </a:spcBef>
                        <a:spcAft>
                          <a:spcPts val="0"/>
                        </a:spcAft>
                        <a:buNone/>
                      </a:pPr>
                      <a:r>
                        <a:t/>
                      </a:r>
                      <a:endParaRPr b="1" sz="1000"/>
                    </a:p>
                    <a:p>
                      <a:pPr indent="0" lvl="0" marL="0" rtl="0" algn="ctr">
                        <a:spcBef>
                          <a:spcPts val="0"/>
                        </a:spcBef>
                        <a:spcAft>
                          <a:spcPts val="0"/>
                        </a:spcAft>
                        <a:buNone/>
                      </a:pPr>
                      <a:r>
                        <a:rPr b="1" lang="tr" sz="1000"/>
                        <a:t>Model</a:t>
                      </a:r>
                      <a:endParaRPr b="1" sz="1000"/>
                    </a:p>
                  </a:txBody>
                  <a:tcPr marT="54000" marB="54000" marR="91425" marL="91425">
                    <a:lnT cap="flat" cmpd="sng" w="9525">
                      <a:solidFill>
                        <a:srgbClr val="FFFFFF"/>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tr" sz="1000"/>
                        <a:t>Accuracy(%) on Development Set</a:t>
                      </a:r>
                      <a:endParaRPr b="1" sz="1000"/>
                    </a:p>
                  </a:txBody>
                  <a:tcPr marT="54000" marB="54000" marR="91425" marL="91425">
                    <a:lnB cap="flat" cmpd="sng" w="28575">
                      <a:solidFill>
                        <a:srgbClr val="000000"/>
                      </a:solidFill>
                      <a:prstDash val="solid"/>
                      <a:round/>
                      <a:headEnd len="sm" w="sm" type="none"/>
                      <a:tailEnd len="sm" w="sm" type="none"/>
                    </a:lnB>
                    <a:solidFill>
                      <a:srgbClr val="FFFFFF"/>
                    </a:solidFill>
                  </a:tcPr>
                </a:tc>
              </a:tr>
              <a:tr h="260325">
                <a:tc>
                  <a:txBody>
                    <a:bodyPr/>
                    <a:lstStyle/>
                    <a:p>
                      <a:pPr indent="0" lvl="0" marL="0" rtl="0" algn="ctr">
                        <a:spcBef>
                          <a:spcPts val="0"/>
                        </a:spcBef>
                        <a:spcAft>
                          <a:spcPts val="0"/>
                        </a:spcAft>
                        <a:buNone/>
                      </a:pPr>
                      <a:r>
                        <a:rPr lang="tr" sz="1000"/>
                        <a:t>Feature Vector</a:t>
                      </a:r>
                      <a:endParaRPr sz="1000"/>
                    </a:p>
                  </a:txBody>
                  <a:tcPr marT="54000" marB="54000" marR="91425" marL="91425">
                    <a:lnT cap="flat" cmpd="sng" w="2857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tr" sz="1000"/>
                        <a:t>70.46</a:t>
                      </a:r>
                      <a:endParaRPr sz="1000"/>
                    </a:p>
                  </a:txBody>
                  <a:tcPr marT="54000" marB="54000" marR="91425" marL="91425">
                    <a:lnT cap="flat" cmpd="sng" w="28575">
                      <a:solidFill>
                        <a:srgbClr val="000000"/>
                      </a:solidFill>
                      <a:prstDash val="solid"/>
                      <a:round/>
                      <a:headEnd len="sm" w="sm" type="none"/>
                      <a:tailEnd len="sm" w="sm" type="none"/>
                    </a:lnT>
                    <a:solidFill>
                      <a:srgbClr val="FFFFFF"/>
                    </a:solidFill>
                  </a:tcPr>
                </a:tc>
              </a:tr>
              <a:tr h="260325">
                <a:tc>
                  <a:txBody>
                    <a:bodyPr/>
                    <a:lstStyle/>
                    <a:p>
                      <a:pPr indent="0" lvl="0" marL="0" rtl="0" algn="ctr">
                        <a:spcBef>
                          <a:spcPts val="0"/>
                        </a:spcBef>
                        <a:spcAft>
                          <a:spcPts val="0"/>
                        </a:spcAft>
                        <a:buNone/>
                      </a:pPr>
                      <a:r>
                        <a:rPr lang="tr" sz="1000"/>
                        <a:t>Tree Kernel</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74.05</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CNN</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77.79</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LSTM</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77.06</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BiMPM</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88.69</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ABCNN</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64.47</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pt-DecAtt</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88.44</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REGMAPR</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89.05</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DIIN</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89.44</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MwAN</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89.60</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MFAE</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90.61</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STILT-BERT</a:t>
                      </a:r>
                      <a:endParaRPr sz="1000"/>
                    </a:p>
                  </a:txBody>
                  <a:tcPr marT="54000" marB="54000" marR="91425" marL="91425">
                    <a:lnB cap="flat" cmpd="sng" w="762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tr" sz="1000"/>
                        <a:t>91.50</a:t>
                      </a:r>
                      <a:endParaRPr sz="1000"/>
                    </a:p>
                  </a:txBody>
                  <a:tcPr marT="54000" marB="54000" marR="91425" marL="91425">
                    <a:lnB cap="flat" cmpd="sng" w="76200">
                      <a:solidFill>
                        <a:srgbClr val="000000"/>
                      </a:solidFill>
                      <a:prstDash val="solid"/>
                      <a:round/>
                      <a:headEnd len="sm" w="sm" type="none"/>
                      <a:tailEnd len="sm" w="sm" type="none"/>
                    </a:lnB>
                    <a:solidFill>
                      <a:srgbClr val="FFFFFF"/>
                    </a:solidFill>
                  </a:tcPr>
                </a:tc>
              </a:tr>
              <a:tr h="260325">
                <a:tc>
                  <a:txBody>
                    <a:bodyPr/>
                    <a:lstStyle/>
                    <a:p>
                      <a:pPr indent="0" lvl="0" marL="0" rtl="0" algn="ctr">
                        <a:spcBef>
                          <a:spcPts val="0"/>
                        </a:spcBef>
                        <a:spcAft>
                          <a:spcPts val="0"/>
                        </a:spcAft>
                        <a:buNone/>
                      </a:pPr>
                      <a:r>
                        <a:rPr lang="tr" sz="1000"/>
                        <a:t>ALBERT</a:t>
                      </a:r>
                      <a:endParaRPr sz="1000"/>
                    </a:p>
                  </a:txBody>
                  <a:tcPr marT="54000" marB="54000" marR="91425" marL="91425">
                    <a:lnT cap="flat" cmpd="sng" w="76200">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tr" sz="1000"/>
                        <a:t>0.908</a:t>
                      </a:r>
                      <a:endParaRPr sz="1000"/>
                    </a:p>
                  </a:txBody>
                  <a:tcPr marT="54000" marB="54000" marR="91425" marL="91425">
                    <a:lnT cap="flat" cmpd="sng" w="76200">
                      <a:solidFill>
                        <a:srgbClr val="000000"/>
                      </a:solidFill>
                      <a:prstDash val="solid"/>
                      <a:round/>
                      <a:headEnd len="sm" w="sm" type="none"/>
                      <a:tailEnd len="sm" w="sm" type="none"/>
                    </a:lnT>
                    <a:solidFill>
                      <a:srgbClr val="FFFFFF"/>
                    </a:solidFill>
                  </a:tcPr>
                </a:tc>
              </a:tr>
              <a:tr h="260325">
                <a:tc>
                  <a:txBody>
                    <a:bodyPr/>
                    <a:lstStyle/>
                    <a:p>
                      <a:pPr indent="0" lvl="0" marL="0" rtl="0" algn="ctr">
                        <a:spcBef>
                          <a:spcPts val="0"/>
                        </a:spcBef>
                        <a:spcAft>
                          <a:spcPts val="0"/>
                        </a:spcAft>
                        <a:buNone/>
                      </a:pPr>
                      <a:r>
                        <a:rPr lang="tr" sz="1000"/>
                        <a:t>BERT</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b="1" lang="tr" sz="1000"/>
                        <a:t>0.911</a:t>
                      </a:r>
                      <a:endParaRPr b="1"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SpanBERT</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0.908</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DistilBERT</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0.903</a:t>
                      </a:r>
                      <a:endParaRPr sz="1000"/>
                    </a:p>
                  </a:txBody>
                  <a:tcPr marT="54000" marB="54000" marR="91425" marL="91425">
                    <a:solidFill>
                      <a:srgbClr val="FFFFFF"/>
                    </a:solidFill>
                  </a:tcPr>
                </a:tc>
              </a:tr>
              <a:tr h="260325">
                <a:tc>
                  <a:txBody>
                    <a:bodyPr/>
                    <a:lstStyle/>
                    <a:p>
                      <a:pPr indent="0" lvl="0" marL="0" rtl="0" algn="ctr">
                        <a:spcBef>
                          <a:spcPts val="0"/>
                        </a:spcBef>
                        <a:spcAft>
                          <a:spcPts val="0"/>
                        </a:spcAft>
                        <a:buNone/>
                      </a:pPr>
                      <a:r>
                        <a:rPr lang="tr" sz="1000"/>
                        <a:t>Custom SNLI</a:t>
                      </a:r>
                      <a:endParaRPr sz="1000"/>
                    </a:p>
                  </a:txBody>
                  <a:tcPr marT="54000" marB="54000" marR="91425" marL="91425">
                    <a:solidFill>
                      <a:srgbClr val="FFFFFF"/>
                    </a:solidFill>
                  </a:tcPr>
                </a:tc>
                <a:tc>
                  <a:txBody>
                    <a:bodyPr/>
                    <a:lstStyle/>
                    <a:p>
                      <a:pPr indent="0" lvl="0" marL="0" rtl="0" algn="ctr">
                        <a:spcBef>
                          <a:spcPts val="0"/>
                        </a:spcBef>
                        <a:spcAft>
                          <a:spcPts val="0"/>
                        </a:spcAft>
                        <a:buNone/>
                      </a:pPr>
                      <a:r>
                        <a:rPr lang="tr" sz="1000"/>
                        <a:t>0.671</a:t>
                      </a:r>
                      <a:endParaRPr sz="1000"/>
                    </a:p>
                  </a:txBody>
                  <a:tcPr marT="54000" marB="54000" marR="91425" marL="91425">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Sentence Similarity &amp; Paraphrasing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Semantic Similarity: </a:t>
            </a:r>
            <a:r>
              <a:rPr lang="tr"/>
              <a:t>One of the most popular topics nowadays!</a:t>
            </a:r>
            <a:endParaRPr/>
          </a:p>
          <a:p>
            <a:pPr indent="0" lvl="0" marL="0" rtl="0" algn="l">
              <a:spcBef>
                <a:spcPts val="1600"/>
              </a:spcBef>
              <a:spcAft>
                <a:spcPts val="1600"/>
              </a:spcAft>
              <a:buNone/>
            </a:pPr>
            <a:r>
              <a:rPr b="1" lang="tr"/>
              <a:t>Paraphrasing: </a:t>
            </a:r>
            <a:r>
              <a:rPr lang="tr"/>
              <a:t>Same meaning but different word choice/structure.</a:t>
            </a:r>
            <a:endParaRPr/>
          </a:p>
        </p:txBody>
      </p:sp>
      <p:pic>
        <p:nvPicPr>
          <p:cNvPr id="67" name="Google Shape;67;p14"/>
          <p:cNvPicPr preferRelativeResize="0"/>
          <p:nvPr/>
        </p:nvPicPr>
        <p:blipFill>
          <a:blip r:embed="rId3">
            <a:alphaModFix/>
          </a:blip>
          <a:stretch>
            <a:fillRect/>
          </a:stretch>
        </p:blipFill>
        <p:spPr>
          <a:xfrm>
            <a:off x="1524000" y="2591138"/>
            <a:ext cx="6096000" cy="1933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Thank you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Quora Question Pairs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Quora is one of the most popular question-answering platforms of our days</a:t>
            </a:r>
            <a:endParaRPr/>
          </a:p>
          <a:p>
            <a:pPr indent="-342900" lvl="0" marL="457200" rtl="0" algn="l">
              <a:spcBef>
                <a:spcPts val="0"/>
              </a:spcBef>
              <a:spcAft>
                <a:spcPts val="0"/>
              </a:spcAft>
              <a:buSzPts val="1800"/>
              <a:buChar char="●"/>
            </a:pPr>
            <a:r>
              <a:rPr lang="tr"/>
              <a:t>Different users ask the same question in different ways: Lots of duplicate questions!</a:t>
            </a:r>
            <a:endParaRPr/>
          </a:p>
          <a:p>
            <a:pPr indent="-342900" lvl="0" marL="457200" rtl="0" algn="l">
              <a:spcBef>
                <a:spcPts val="0"/>
              </a:spcBef>
              <a:spcAft>
                <a:spcPts val="0"/>
              </a:spcAft>
              <a:buSzPts val="1800"/>
              <a:buChar char="●"/>
            </a:pPr>
            <a:r>
              <a:rPr lang="tr"/>
              <a:t>Dataset released in 2017. We used the GLUE benchmark version: </a:t>
            </a:r>
            <a:endParaRPr/>
          </a:p>
          <a:p>
            <a:pPr indent="-317500" lvl="1" marL="914400" rtl="0" algn="l">
              <a:spcBef>
                <a:spcPts val="0"/>
              </a:spcBef>
              <a:spcAft>
                <a:spcPts val="0"/>
              </a:spcAft>
              <a:buSzPts val="1400"/>
              <a:buChar char="○"/>
            </a:pPr>
            <a:r>
              <a:rPr lang="tr"/>
              <a:t>train set: 363,192 rows (q_id_1, q_id_2, question1, question2, isDuplicate)</a:t>
            </a:r>
            <a:endParaRPr/>
          </a:p>
          <a:p>
            <a:pPr indent="-317500" lvl="1" marL="914400" rtl="0" algn="l">
              <a:spcBef>
                <a:spcPts val="0"/>
              </a:spcBef>
              <a:spcAft>
                <a:spcPts val="0"/>
              </a:spcAft>
              <a:buSzPts val="1400"/>
              <a:buChar char="○"/>
            </a:pPr>
            <a:r>
              <a:rPr lang="tr"/>
              <a:t>dev set: 40,372 rows (</a:t>
            </a:r>
            <a:r>
              <a:rPr lang="tr"/>
              <a:t>q_id_1, q_id_2, question1, question2, isDuplicate)</a:t>
            </a:r>
            <a:endParaRPr/>
          </a:p>
          <a:p>
            <a:pPr indent="-317500" lvl="1" marL="914400" rtl="0" algn="l">
              <a:spcBef>
                <a:spcPts val="0"/>
              </a:spcBef>
              <a:spcAft>
                <a:spcPts val="0"/>
              </a:spcAft>
              <a:buSzPts val="1400"/>
              <a:buChar char="○"/>
            </a:pPr>
            <a:r>
              <a:rPr lang="tr"/>
              <a:t>test set: 390,965 rows </a:t>
            </a:r>
            <a:r>
              <a:rPr lang="tr"/>
              <a:t>(question1, question2)</a:t>
            </a:r>
            <a:endParaRPr sz="3000">
              <a:solidFill>
                <a:schemeClr val="dk1"/>
              </a:solidFill>
              <a:latin typeface="Oswald"/>
              <a:ea typeface="Oswald"/>
              <a:cs typeface="Oswald"/>
              <a:sym typeface="Oswald"/>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Related Work</a:t>
            </a:r>
            <a:endParaRPr/>
          </a:p>
        </p:txBody>
      </p:sp>
      <p:sp>
        <p:nvSpPr>
          <p:cNvPr id="79" name="Google Shape;79;p16"/>
          <p:cNvSpPr txBox="1"/>
          <p:nvPr>
            <p:ph idx="1" type="body"/>
          </p:nvPr>
        </p:nvSpPr>
        <p:spPr>
          <a:xfrm>
            <a:off x="311700" y="1152475"/>
            <a:ext cx="4464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Machine Learning Methods (SVM, Random forest, decision trees, logistic regression, etc)</a:t>
            </a:r>
            <a:endParaRPr/>
          </a:p>
          <a:p>
            <a:pPr indent="-342900" lvl="0" marL="457200" rtl="0" algn="l">
              <a:spcBef>
                <a:spcPts val="0"/>
              </a:spcBef>
              <a:spcAft>
                <a:spcPts val="0"/>
              </a:spcAft>
              <a:buSzPts val="1800"/>
              <a:buChar char="●"/>
            </a:pPr>
            <a:r>
              <a:rPr lang="tr"/>
              <a:t>Deep Learning Methods (</a:t>
            </a:r>
            <a:r>
              <a:rPr lang="tr"/>
              <a:t>RNN, LSTM, etc.)</a:t>
            </a:r>
            <a:endParaRPr/>
          </a:p>
          <a:p>
            <a:pPr indent="0" lvl="0" marL="0" rtl="0" algn="l">
              <a:spcBef>
                <a:spcPts val="1600"/>
              </a:spcBef>
              <a:spcAft>
                <a:spcPts val="1600"/>
              </a:spcAft>
              <a:buNone/>
            </a:pPr>
            <a:r>
              <a:t/>
            </a:r>
            <a:endParaRPr/>
          </a:p>
        </p:txBody>
      </p:sp>
      <p:graphicFrame>
        <p:nvGraphicFramePr>
          <p:cNvPr id="80" name="Google Shape;80;p16"/>
          <p:cNvGraphicFramePr/>
          <p:nvPr/>
        </p:nvGraphicFramePr>
        <p:xfrm>
          <a:off x="5032750" y="589672"/>
          <a:ext cx="3000000" cy="3000000"/>
        </p:xfrm>
        <a:graphic>
          <a:graphicData uri="http://schemas.openxmlformats.org/drawingml/2006/table">
            <a:tbl>
              <a:tblPr>
                <a:noFill/>
                <a:tableStyleId>{71DBF981-C664-4C19-806E-D54531A4A741}</a:tableStyleId>
              </a:tblPr>
              <a:tblGrid>
                <a:gridCol w="1776600"/>
                <a:gridCol w="1776600"/>
              </a:tblGrid>
              <a:tr h="438600">
                <a:tc>
                  <a:txBody>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tr" sz="1200"/>
                        <a:t>Model</a:t>
                      </a:r>
                      <a:endParaRPr b="1" sz="1200"/>
                    </a:p>
                  </a:txBody>
                  <a:tcPr marT="54000" marB="54000" marR="91425" marL="91425">
                    <a:lnT cap="flat" cmpd="sng" w="9525">
                      <a:solidFill>
                        <a:srgbClr val="FFFFFF"/>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b="1" lang="tr" sz="1200"/>
                        <a:t>Accuracy(%) on Development Set</a:t>
                      </a:r>
                      <a:endParaRPr b="1"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Feature Vector</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70.46</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Tree Kernel</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74.05</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CNN</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77.79</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LSTM</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77.06</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BiMPM</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88.69</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ABCNN</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64.47</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pt-DecAtt</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88.44</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REGMAPR</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89.05</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DIIN</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89.44</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MwAN</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89.60</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MFAE</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90.61</a:t>
                      </a:r>
                      <a:endParaRPr sz="1200"/>
                    </a:p>
                  </a:txBody>
                  <a:tcPr marT="54000" marB="54000" marR="91425" marL="91425">
                    <a:solidFill>
                      <a:srgbClr val="FFFFFF"/>
                    </a:solidFill>
                  </a:tcPr>
                </a:tc>
              </a:tr>
              <a:tr h="255275">
                <a:tc>
                  <a:txBody>
                    <a:bodyPr/>
                    <a:lstStyle/>
                    <a:p>
                      <a:pPr indent="0" lvl="0" marL="0" rtl="0" algn="ctr">
                        <a:spcBef>
                          <a:spcPts val="0"/>
                        </a:spcBef>
                        <a:spcAft>
                          <a:spcPts val="0"/>
                        </a:spcAft>
                        <a:buNone/>
                      </a:pPr>
                      <a:r>
                        <a:rPr lang="tr" sz="1200"/>
                        <a:t>STILT-BERT</a:t>
                      </a:r>
                      <a:endParaRPr sz="1200"/>
                    </a:p>
                  </a:txBody>
                  <a:tcPr marT="54000" marB="54000" marR="91425" marL="91425">
                    <a:solidFill>
                      <a:srgbClr val="FFFFFF"/>
                    </a:solidFill>
                  </a:tcPr>
                </a:tc>
                <a:tc>
                  <a:txBody>
                    <a:bodyPr/>
                    <a:lstStyle/>
                    <a:p>
                      <a:pPr indent="0" lvl="0" marL="0" rtl="0" algn="ctr">
                        <a:spcBef>
                          <a:spcPts val="0"/>
                        </a:spcBef>
                        <a:spcAft>
                          <a:spcPts val="0"/>
                        </a:spcAft>
                        <a:buNone/>
                      </a:pPr>
                      <a:r>
                        <a:rPr lang="tr" sz="1200"/>
                        <a:t>91.50</a:t>
                      </a:r>
                      <a:endParaRPr sz="1200"/>
                    </a:p>
                  </a:txBody>
                  <a:tcPr marT="54000" marB="54000" marR="91425" marL="91425">
                    <a:solidFill>
                      <a:srgbClr val="FFFFFF"/>
                    </a:solidFill>
                  </a:tcPr>
                </a:tc>
              </a:tr>
            </a:tbl>
          </a:graphicData>
        </a:graphic>
      </p:graphicFrame>
      <p:sp>
        <p:nvSpPr>
          <p:cNvPr id="81" name="Google Shape;81;p16"/>
          <p:cNvSpPr txBox="1"/>
          <p:nvPr/>
        </p:nvSpPr>
        <p:spPr>
          <a:xfrm>
            <a:off x="5032750" y="4568875"/>
            <a:ext cx="35532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FFFFFF"/>
                </a:solidFill>
                <a:latin typeface="Average"/>
                <a:ea typeface="Average"/>
                <a:cs typeface="Average"/>
                <a:sym typeface="Average"/>
              </a:rPr>
              <a:t>Table 1: Comparison of related work results</a:t>
            </a:r>
            <a:endParaRPr>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Our Experiments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93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a:t>Data Preparation</a:t>
            </a:r>
            <a:endParaRPr/>
          </a:p>
        </p:txBody>
      </p:sp>
      <p:sp>
        <p:nvSpPr>
          <p:cNvPr id="92" name="Google Shape;92;p18"/>
          <p:cNvSpPr txBox="1"/>
          <p:nvPr>
            <p:ph idx="1" type="body"/>
          </p:nvPr>
        </p:nvSpPr>
        <p:spPr>
          <a:xfrm>
            <a:off x="311700" y="1002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Dropped “qid1” and “qid2” columns in the train and dev set.</a:t>
            </a:r>
            <a:endParaRPr/>
          </a:p>
          <a:p>
            <a:pPr indent="-342900" lvl="0" marL="457200" rtl="0" algn="l">
              <a:spcBef>
                <a:spcPts val="0"/>
              </a:spcBef>
              <a:spcAft>
                <a:spcPts val="0"/>
              </a:spcAft>
              <a:buSzPts val="1800"/>
              <a:buChar char="●"/>
            </a:pPr>
            <a:r>
              <a:rPr lang="tr"/>
              <a:t>Converted all texts to lowercase. (We used uncased models for the training).</a:t>
            </a:r>
            <a:endParaRPr/>
          </a:p>
          <a:p>
            <a:pPr indent="-342900" lvl="0" marL="457200" rtl="0" algn="l">
              <a:spcBef>
                <a:spcPts val="0"/>
              </a:spcBef>
              <a:spcAft>
                <a:spcPts val="0"/>
              </a:spcAft>
              <a:buSzPts val="1800"/>
              <a:buChar char="●"/>
            </a:pPr>
            <a:r>
              <a:rPr lang="tr"/>
              <a:t>Expanded the English contractions: As an example, “couldn’t” becomes “could not”. </a:t>
            </a:r>
            <a:endParaRPr/>
          </a:p>
          <a:p>
            <a:pPr indent="-342900" lvl="0" marL="457200" rtl="0" algn="l">
              <a:spcBef>
                <a:spcPts val="0"/>
              </a:spcBef>
              <a:spcAft>
                <a:spcPts val="0"/>
              </a:spcAft>
              <a:buSzPts val="1800"/>
              <a:buChar char="●"/>
            </a:pPr>
            <a:r>
              <a:rPr lang="tr"/>
              <a:t>Punctuation isolation: We insert a space before and after each punctuation. We prefer to keep the punctuation  marks since BERT performs better with them. Instead, we separated them from words to be correctly tokenized by BERT.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Example From The Dataset</a:t>
            </a:r>
            <a:endParaRPr/>
          </a:p>
        </p:txBody>
      </p:sp>
      <p:graphicFrame>
        <p:nvGraphicFramePr>
          <p:cNvPr id="98" name="Google Shape;98;p19"/>
          <p:cNvGraphicFramePr/>
          <p:nvPr/>
        </p:nvGraphicFramePr>
        <p:xfrm>
          <a:off x="257875" y="1605250"/>
          <a:ext cx="3000000" cy="3000000"/>
        </p:xfrm>
        <a:graphic>
          <a:graphicData uri="http://schemas.openxmlformats.org/drawingml/2006/table">
            <a:tbl>
              <a:tblPr>
                <a:noFill/>
                <a:tableStyleId>{71DBF981-C664-4C19-806E-D54531A4A741}</a:tableStyleId>
              </a:tblPr>
              <a:tblGrid>
                <a:gridCol w="3923525"/>
                <a:gridCol w="3228675"/>
                <a:gridCol w="1368425"/>
              </a:tblGrid>
              <a:tr h="425925">
                <a:tc>
                  <a:txBody>
                    <a:bodyPr/>
                    <a:lstStyle/>
                    <a:p>
                      <a:pPr indent="0" lvl="0" marL="0" rtl="0" algn="ctr">
                        <a:spcBef>
                          <a:spcPts val="0"/>
                        </a:spcBef>
                        <a:spcAft>
                          <a:spcPts val="0"/>
                        </a:spcAft>
                        <a:buNone/>
                      </a:pPr>
                      <a:r>
                        <a:rPr b="1" lang="tr" sz="1600"/>
                        <a:t>Question 1</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Question 2</a:t>
                      </a:r>
                      <a:endParaRPr b="1" sz="1600"/>
                    </a:p>
                  </a:txBody>
                  <a:tcPr marT="91425" marB="91425" marR="91425" marL="91425">
                    <a:solidFill>
                      <a:srgbClr val="F3F3F3"/>
                    </a:solidFill>
                  </a:tcPr>
                </a:tc>
                <a:tc>
                  <a:txBody>
                    <a:bodyPr/>
                    <a:lstStyle/>
                    <a:p>
                      <a:pPr indent="0" lvl="0" marL="0" rtl="0" algn="ctr">
                        <a:spcBef>
                          <a:spcPts val="0"/>
                        </a:spcBef>
                        <a:spcAft>
                          <a:spcPts val="0"/>
                        </a:spcAft>
                        <a:buNone/>
                      </a:pPr>
                      <a:r>
                        <a:rPr b="1" lang="tr" sz="1600"/>
                        <a:t>Duplicate?</a:t>
                      </a:r>
                      <a:endParaRPr b="1" sz="1600"/>
                    </a:p>
                  </a:txBody>
                  <a:tcPr marT="91425" marB="91425" marR="91425" marL="91425">
                    <a:solidFill>
                      <a:srgbClr val="F3F3F3"/>
                    </a:solidFill>
                  </a:tcPr>
                </a:tc>
              </a:tr>
              <a:tr h="388225">
                <a:tc>
                  <a:txBody>
                    <a:bodyPr/>
                    <a:lstStyle/>
                    <a:p>
                      <a:pPr indent="0" lvl="0" marL="0" rtl="0" algn="ctr">
                        <a:spcBef>
                          <a:spcPts val="0"/>
                        </a:spcBef>
                        <a:spcAft>
                          <a:spcPts val="0"/>
                        </a:spcAft>
                        <a:buNone/>
                      </a:pPr>
                      <a:r>
                        <a:rPr lang="tr"/>
                        <a:t>How is air traffic controlled?</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How do you become an air traffic controller?</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No</a:t>
                      </a:r>
                      <a:endParaRPr/>
                    </a:p>
                  </a:txBody>
                  <a:tcPr marT="91425" marB="91425" marR="91425" marL="91425">
                    <a:solidFill>
                      <a:srgbClr val="F3F3F3"/>
                    </a:solidFill>
                  </a:tcPr>
                </a:tc>
              </a:tr>
              <a:tr h="388225">
                <a:tc>
                  <a:txBody>
                    <a:bodyPr/>
                    <a:lstStyle/>
                    <a:p>
                      <a:pPr indent="0" lvl="0" marL="0" rtl="0" algn="ctr">
                        <a:spcBef>
                          <a:spcPts val="0"/>
                        </a:spcBef>
                        <a:spcAft>
                          <a:spcPts val="0"/>
                        </a:spcAft>
                        <a:buNone/>
                      </a:pPr>
                      <a:r>
                        <a:rPr lang="tr"/>
                        <a:t>Why doesn’t everyone I ask to answer a question-answer it on Quora?</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Why doesn’t anyone here answer my questions?</a:t>
                      </a:r>
                      <a:endParaRPr/>
                    </a:p>
                  </a:txBody>
                  <a:tcPr marT="91425" marB="91425" marR="91425" marL="91425">
                    <a:solidFill>
                      <a:srgbClr val="F3F3F3"/>
                    </a:solidFill>
                  </a:tcPr>
                </a:tc>
                <a:tc>
                  <a:txBody>
                    <a:bodyPr/>
                    <a:lstStyle/>
                    <a:p>
                      <a:pPr indent="0" lvl="0" marL="0" rtl="0" algn="ctr">
                        <a:spcBef>
                          <a:spcPts val="0"/>
                        </a:spcBef>
                        <a:spcAft>
                          <a:spcPts val="0"/>
                        </a:spcAft>
                        <a:buNone/>
                      </a:pPr>
                      <a:r>
                        <a:rPr lang="tr"/>
                        <a:t>Yes</a:t>
                      </a:r>
                      <a:endParaRPr/>
                    </a:p>
                  </a:txBody>
                  <a:tcPr marT="91425" marB="91425" marR="91425" marL="91425">
                    <a:solidFill>
                      <a:srgbClr val="F3F3F3"/>
                    </a:solidFill>
                  </a:tcPr>
                </a:tc>
              </a:tr>
            </a:tbl>
          </a:graphicData>
        </a:graphic>
      </p:graphicFrame>
      <p:sp>
        <p:nvSpPr>
          <p:cNvPr id="99" name="Google Shape;99;p19"/>
          <p:cNvSpPr txBox="1"/>
          <p:nvPr/>
        </p:nvSpPr>
        <p:spPr>
          <a:xfrm>
            <a:off x="2643325" y="3340725"/>
            <a:ext cx="41415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FFFFFF"/>
                </a:solidFill>
                <a:latin typeface="Average"/>
                <a:ea typeface="Average"/>
                <a:cs typeface="Average"/>
                <a:sym typeface="Average"/>
              </a:rPr>
              <a:t>Table2: The Raw Examples From The Dataset</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Transformer Model &amp; BERT </a:t>
            </a:r>
            <a:endParaRPr/>
          </a:p>
        </p:txBody>
      </p:sp>
      <p:sp>
        <p:nvSpPr>
          <p:cNvPr id="105" name="Google Shape;105;p20"/>
          <p:cNvSpPr txBox="1"/>
          <p:nvPr>
            <p:ph idx="1" type="body"/>
          </p:nvPr>
        </p:nvSpPr>
        <p:spPr>
          <a:xfrm>
            <a:off x="311700" y="1152475"/>
            <a:ext cx="515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"Attention is All You Need (2017)" changed the game! Hail to The Transformer! </a:t>
            </a:r>
            <a:endParaRPr/>
          </a:p>
          <a:p>
            <a:pPr indent="-317500" lvl="1" marL="914400" rtl="0" algn="l">
              <a:spcBef>
                <a:spcPts val="0"/>
              </a:spcBef>
              <a:spcAft>
                <a:spcPts val="0"/>
              </a:spcAft>
              <a:buSzPts val="1400"/>
              <a:buChar char="○"/>
            </a:pPr>
            <a:r>
              <a:rPr lang="tr"/>
              <a:t>Self-attention instead of long sequences.</a:t>
            </a:r>
            <a:endParaRPr/>
          </a:p>
          <a:p>
            <a:pPr indent="-317500" lvl="1" marL="914400" rtl="0" algn="l">
              <a:spcBef>
                <a:spcPts val="0"/>
              </a:spcBef>
              <a:spcAft>
                <a:spcPts val="0"/>
              </a:spcAft>
              <a:buSzPts val="1400"/>
              <a:buChar char="○"/>
            </a:pPr>
            <a:r>
              <a:rPr lang="tr"/>
              <a:t>Out-performed LSTM and RNN in various tasks. </a:t>
            </a:r>
            <a:endParaRPr/>
          </a:p>
          <a:p>
            <a:pPr indent="-342900" lvl="0" marL="457200" rtl="0" algn="l">
              <a:spcBef>
                <a:spcPts val="0"/>
              </a:spcBef>
              <a:spcAft>
                <a:spcPts val="0"/>
              </a:spcAft>
              <a:buSzPts val="1800"/>
              <a:buChar char="●"/>
            </a:pPr>
            <a:r>
              <a:rPr lang="tr"/>
              <a:t>BERT (</a:t>
            </a:r>
            <a:r>
              <a:rPr lang="tr"/>
              <a:t>Bidirectional Encoder Representations from Transformers</a:t>
            </a:r>
            <a:r>
              <a:rPr lang="tr"/>
              <a:t>):</a:t>
            </a:r>
            <a:endParaRPr/>
          </a:p>
          <a:p>
            <a:pPr indent="-317500" lvl="1" marL="914400" rtl="0" algn="l">
              <a:spcBef>
                <a:spcPts val="0"/>
              </a:spcBef>
              <a:spcAft>
                <a:spcPts val="0"/>
              </a:spcAft>
              <a:buSzPts val="1400"/>
              <a:buChar char="○"/>
            </a:pPr>
            <a:r>
              <a:rPr lang="tr"/>
              <a:t>Pretrain deep bidirectional representations from unlabeled text by jointly conditioning on both left and right context in all layers. </a:t>
            </a:r>
            <a:endParaRPr/>
          </a:p>
          <a:p>
            <a:pPr indent="-317500" lvl="1" marL="914400" rtl="0" algn="l">
              <a:spcBef>
                <a:spcPts val="0"/>
              </a:spcBef>
              <a:spcAft>
                <a:spcPts val="0"/>
              </a:spcAft>
              <a:buSzPts val="1400"/>
              <a:buChar char="○"/>
            </a:pPr>
            <a:r>
              <a:rPr lang="tr"/>
              <a:t>Fine-tuning is enough to obtain robust models.</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5465601" y="469050"/>
            <a:ext cx="2854951" cy="4205402"/>
          </a:xfrm>
          <a:prstGeom prst="rect">
            <a:avLst/>
          </a:prstGeom>
          <a:noFill/>
          <a:ln>
            <a:noFill/>
          </a:ln>
        </p:spPr>
      </p:pic>
      <p:sp>
        <p:nvSpPr>
          <p:cNvPr id="107" name="Google Shape;107;p20"/>
          <p:cNvSpPr txBox="1"/>
          <p:nvPr/>
        </p:nvSpPr>
        <p:spPr>
          <a:xfrm>
            <a:off x="4956575" y="4674450"/>
            <a:ext cx="3873000" cy="26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Figure 1: The Transformer - model architecture.</a:t>
            </a:r>
            <a:endParaRPr>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BERT</a:t>
            </a:r>
            <a:endParaRPr/>
          </a:p>
        </p:txBody>
      </p:sp>
      <p:pic>
        <p:nvPicPr>
          <p:cNvPr id="113" name="Google Shape;113;p21"/>
          <p:cNvPicPr preferRelativeResize="0"/>
          <p:nvPr/>
        </p:nvPicPr>
        <p:blipFill>
          <a:blip r:embed="rId3">
            <a:alphaModFix/>
          </a:blip>
          <a:stretch>
            <a:fillRect/>
          </a:stretch>
        </p:blipFill>
        <p:spPr>
          <a:xfrm>
            <a:off x="950598" y="1354873"/>
            <a:ext cx="7242801" cy="3011600"/>
          </a:xfrm>
          <a:prstGeom prst="rect">
            <a:avLst/>
          </a:prstGeom>
          <a:noFill/>
          <a:ln>
            <a:noFill/>
          </a:ln>
        </p:spPr>
      </p:pic>
      <p:sp>
        <p:nvSpPr>
          <p:cNvPr id="114" name="Google Shape;114;p21"/>
          <p:cNvSpPr txBox="1"/>
          <p:nvPr/>
        </p:nvSpPr>
        <p:spPr>
          <a:xfrm>
            <a:off x="904800" y="4438550"/>
            <a:ext cx="73344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a:solidFill>
                  <a:srgbClr val="FFFFFF"/>
                </a:solidFill>
                <a:latin typeface="Average"/>
                <a:ea typeface="Average"/>
                <a:cs typeface="Average"/>
                <a:sym typeface="Average"/>
              </a:rPr>
              <a:t>Figure 2</a:t>
            </a:r>
            <a:r>
              <a:rPr lang="tr">
                <a:solidFill>
                  <a:srgbClr val="FFFFFF"/>
                </a:solidFill>
                <a:latin typeface="Average"/>
                <a:ea typeface="Average"/>
                <a:cs typeface="Average"/>
                <a:sym typeface="Average"/>
              </a:rPr>
              <a:t>: </a:t>
            </a:r>
            <a:r>
              <a:rPr lang="tr">
                <a:solidFill>
                  <a:srgbClr val="FFFFFF"/>
                </a:solidFill>
                <a:latin typeface="Average"/>
                <a:ea typeface="Average"/>
                <a:cs typeface="Average"/>
                <a:sym typeface="Average"/>
              </a:rPr>
              <a:t>Overall pre-training and fine-tuning procedures for BERT.</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