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0"/>
      <c:hPercent val="37"/>
      <c:rotY val="337"/>
      <c:depthPercent val="31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클라우드</c:v>
                </c:pt>
              </c:strCache>
            </c:strRef>
          </c:tx>
          <c:spPr>
            <a:solidFill>
              <a:srgbClr val="D38C07">
                <a:alpha val="8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800000">
                <a:srgbClr val="000000">
                  <a:alpha val="50000"/>
                </a:srgbClr>
              </a:outerShdw>
            </a:effectLst>
            <a:sp3d prstMaterial="matte"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알코올</c:v>
                </c:pt>
                <c:pt idx="1">
                  <c:v>무</c:v>
                </c:pt>
                <c:pt idx="2">
                  <c:v>칼로리</c:v>
                </c:pt>
                <c:pt idx="3">
                  <c:v>캔</c:v>
                </c:pt>
                <c:pt idx="4">
                  <c:v>탄산</c:v>
                </c:pt>
                <c:pt idx="5">
                  <c:v>하이트</c:v>
                </c:pt>
                <c:pt idx="6">
                  <c:v>제로</c:v>
                </c:pt>
                <c:pt idx="7">
                  <c:v>느낌</c:v>
                </c:pt>
                <c:pt idx="8">
                  <c:v>진짜</c:v>
                </c:pt>
                <c:pt idx="9">
                  <c:v>향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589.000000</c:v>
                </c:pt>
                <c:pt idx="1">
                  <c:v>420.000000</c:v>
                </c:pt>
                <c:pt idx="2">
                  <c:v>183.000000</c:v>
                </c:pt>
                <c:pt idx="3">
                  <c:v>183.000000</c:v>
                </c:pt>
                <c:pt idx="4">
                  <c:v>156.000000</c:v>
                </c:pt>
                <c:pt idx="5">
                  <c:v>149.000000</c:v>
                </c:pt>
                <c:pt idx="6">
                  <c:v>121.000000</c:v>
                </c:pt>
                <c:pt idx="7">
                  <c:v>104.000000</c:v>
                </c:pt>
                <c:pt idx="8">
                  <c:v>94.000000</c:v>
                </c:pt>
                <c:pt idx="9">
                  <c:v>92.000000</c:v>
                </c:pt>
              </c:numCache>
            </c:numRef>
          </c:val>
          <c:shape val="box"/>
        </c:ser>
        <c:gapWidth val="40"/>
        <c:gapDepth val="150"/>
        <c:shape val="box"/>
        <c:axId val="2094734552"/>
        <c:axId val="2094734553"/>
        <c:axId val="2094734554"/>
      </c:bar3D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2"/>
        <c:crosses val="autoZero"/>
        <c:crossBetween val="between"/>
        <c:majorUnit val="150"/>
        <c:minorUnit val="75"/>
      </c:valAx>
      <c:serAx>
        <c:axId val="209473455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3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0"/>
      <c:hPercent val="35"/>
      <c:rotY val="337"/>
      <c:depthPercent val="31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하이트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800000">
                <a:srgbClr val="000000">
                  <a:alpha val="50000"/>
                </a:srgbClr>
              </a:outerShdw>
            </a:effectLst>
            <a:sp3d prstMaterial="matte"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Sheet1!$B$1:$N$1</c:f>
              <c:strCache>
                <c:ptCount val="13"/>
                <c:pt idx="0">
                  <c:v>알코올</c:v>
                </c:pt>
                <c:pt idx="1">
                  <c:v>맛</c:v>
                </c:pt>
                <c:pt idx="2">
                  <c:v>무</c:v>
                </c:pt>
                <c:pt idx="3">
                  <c:v>하이트</c:v>
                </c:pt>
                <c:pt idx="4">
                  <c:v>탄산</c:v>
                </c:pt>
                <c:pt idx="5">
                  <c:v>제로</c:v>
                </c:pt>
                <c:pt idx="6">
                  <c:v>생각</c:v>
                </c:pt>
                <c:pt idx="7">
                  <c:v>임신</c:v>
                </c:pt>
                <c:pt idx="8">
                  <c:v>향</c:v>
                </c:pt>
                <c:pt idx="9">
                  <c:v>수유</c:v>
                </c:pt>
                <c:pt idx="10">
                  <c:v>모유수유</c:v>
                </c:pt>
                <c:pt idx="11">
                  <c:v>칼로리</c:v>
                </c:pt>
                <c:pt idx="12">
                  <c:v>음료</c:v>
                </c:pt>
              </c:strCache>
            </c:strRef>
          </c:cat>
          <c:val>
            <c:numRef>
              <c:f>Sheet1!$B$2:$N$2</c:f>
              <c:numCache>
                <c:ptCount val="13"/>
                <c:pt idx="0">
                  <c:v>972.000000</c:v>
                </c:pt>
                <c:pt idx="1">
                  <c:v>783.000000</c:v>
                </c:pt>
                <c:pt idx="2">
                  <c:v>682.000000</c:v>
                </c:pt>
                <c:pt idx="3">
                  <c:v>205.000000</c:v>
                </c:pt>
                <c:pt idx="4">
                  <c:v>185.000000</c:v>
                </c:pt>
                <c:pt idx="5">
                  <c:v>176.000000</c:v>
                </c:pt>
                <c:pt idx="6">
                  <c:v>133.000000</c:v>
                </c:pt>
                <c:pt idx="7">
                  <c:v>133.000000</c:v>
                </c:pt>
                <c:pt idx="8">
                  <c:v>101.000000</c:v>
                </c:pt>
                <c:pt idx="9">
                  <c:v>92.000000</c:v>
                </c:pt>
                <c:pt idx="10">
                  <c:v>95.000000</c:v>
                </c:pt>
                <c:pt idx="11">
                  <c:v>89.000000</c:v>
                </c:pt>
                <c:pt idx="12">
                  <c:v>83.000000</c:v>
                </c:pt>
              </c:numCache>
            </c:numRef>
          </c:val>
          <c:shape val="box"/>
        </c:ser>
        <c:gapWidth val="40"/>
        <c:gapDepth val="150"/>
        <c:shape val="box"/>
        <c:axId val="2094734552"/>
        <c:axId val="2094734553"/>
        <c:axId val="2094734554"/>
      </c:bar3D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2"/>
        <c:crosses val="autoZero"/>
        <c:crossBetween val="between"/>
        <c:majorUnit val="250"/>
        <c:minorUnit val="125"/>
      </c:valAx>
      <c:serAx>
        <c:axId val="209473455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3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5"/>
      <c:hPercent val="71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점유율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rgbClr val="769ECE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8A5C9B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57789E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하이트제로</c:v>
                </c:pt>
                <c:pt idx="1">
                  <c:v>클라우드 클리어제로</c:v>
                </c:pt>
                <c:pt idx="2">
                  <c:v>클라우스탈러</c:v>
                </c:pt>
                <c:pt idx="3">
                  <c:v>체링거</c:v>
                </c:pt>
                <c:pt idx="4">
                  <c:v>애딩거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63.500000</c:v>
                </c:pt>
                <c:pt idx="1">
                  <c:v>19.500000</c:v>
                </c:pt>
                <c:pt idx="2">
                  <c:v>9.400000</c:v>
                </c:pt>
                <c:pt idx="3">
                  <c:v>2.800000</c:v>
                </c:pt>
                <c:pt idx="4">
                  <c:v>1.800000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act information"/>
          <p:cNvSpPr txBox="1"/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ttribution"/>
          <p:cNvSpPr txBox="1"/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2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2571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2000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6572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11144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518839134_3132x2088.jpg"/>
          <p:cNvSpPr/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766363123_1851x1194.jpg"/>
          <p:cNvSpPr/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981594838_2460x1641.jpg"/>
          <p:cNvSpPr/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463013163_3048x2031.jpg"/>
          <p:cNvSpPr/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014407370_Retouch_4050x2379.jpg"/>
          <p:cNvSpPr/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518839134_3132x2088.jpg"/>
          <p:cNvSpPr/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22793706" y="12981031"/>
            <a:ext cx="361189" cy="4041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4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981594838_2460x1641.jpg"/>
          <p:cNvSpPr/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Author and Date"/>
          <p:cNvSpPr txBox="1"/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7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68" name="Slide Subtitle"/>
          <p:cNvSpPr txBox="1"/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5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8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7" name="Agenda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1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pc="0" sz="18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hyperlink" Target="https://w00j00ng.github.io/repo/HK/%EC%BF%A0%ED%8C%A1_%ED%95%98%EC%9D%B4%ED%8A%B8_%EC%A0%9C%EB%A1%9C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67" name="Kloud clear zer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Kloud clear zero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470" t="0" r="31194" b="0"/>
          <a:stretch>
            <a:fillRect/>
          </a:stretch>
        </p:blipFill>
        <p:spPr>
          <a:xfrm>
            <a:off x="14034291" y="-1"/>
            <a:ext cx="10349536" cy="13716000"/>
          </a:xfrm>
          <a:prstGeom prst="rect">
            <a:avLst/>
          </a:prstGeom>
        </p:spPr>
      </p:pic>
      <p:sp>
        <p:nvSpPr>
          <p:cNvPr id="207" name="- 용우중: 자료분석 및 발표…"/>
          <p:cNvSpPr txBox="1"/>
          <p:nvPr>
            <p:ph type="body" sz="half" idx="1"/>
          </p:nvPr>
        </p:nvSpPr>
        <p:spPr>
          <a:xfrm>
            <a:off x="1422400" y="3098800"/>
            <a:ext cx="11442700" cy="10057284"/>
          </a:xfrm>
          <a:prstGeom prst="rect">
            <a:avLst/>
          </a:prstGeom>
        </p:spPr>
        <p:txBody>
          <a:bodyPr/>
          <a:lstStyle/>
          <a:p>
            <a:pPr defTabSz="484886">
              <a:spcBef>
                <a:spcPts val="2700"/>
              </a:spcBef>
              <a:defRPr sz="3818"/>
            </a:pPr>
            <a:r>
              <a:t>- 용우중: 자료분석 및 발표</a:t>
            </a:r>
          </a:p>
          <a:p>
            <a:pPr defTabSz="484886">
              <a:spcBef>
                <a:spcPts val="2700"/>
              </a:spcBef>
              <a:defRPr sz="3818"/>
            </a:pPr>
            <a:r>
              <a:t>- 임혜민: 자료분석</a:t>
            </a:r>
          </a:p>
          <a:p>
            <a:pPr defTabSz="484886">
              <a:spcBef>
                <a:spcPts val="2700"/>
              </a:spcBef>
              <a:defRPr sz="3818"/>
            </a:pPr>
            <a:r>
              <a:t>- 엄태경: 그래프 담당</a:t>
            </a:r>
          </a:p>
          <a:p>
            <a:pPr defTabSz="484886">
              <a:spcBef>
                <a:spcPts val="2700"/>
              </a:spcBef>
              <a:defRPr sz="3818"/>
            </a:pPr>
            <a:r>
              <a:t>- 최성준: PPT</a:t>
            </a:r>
          </a:p>
          <a:p>
            <a:pPr defTabSz="484886">
              <a:spcBef>
                <a:spcPts val="2700"/>
              </a:spcBef>
              <a:defRPr sz="3818"/>
            </a:pPr>
            <a:r>
              <a:t>- 엄주상: 입원상태로 참여 불가 ㅠㅠ</a:t>
            </a:r>
          </a:p>
          <a:p>
            <a:pPr defTabSz="484886">
              <a:spcBef>
                <a:spcPts val="2700"/>
              </a:spcBef>
              <a:defRPr sz="3818"/>
            </a:pPr>
            <a:r>
              <a:t>https://w00j00ng.github.io/repo/HK/네이버_뉴스_크롤링.html</a:t>
            </a:r>
          </a:p>
          <a:p>
            <a:pPr defTabSz="484886">
              <a:spcBef>
                <a:spcPts val="2700"/>
              </a:spcBef>
              <a:defRPr sz="3818"/>
            </a:pPr>
            <a:r>
              <a:t>https://w00j00ng.github.io/repo/HK/쿠팡_클라우드_제로.html</a:t>
            </a:r>
          </a:p>
          <a:p>
            <a:pPr defTabSz="484886">
              <a:spcBef>
                <a:spcPts val="2700"/>
              </a:spcBef>
              <a:defRPr sz="3818"/>
            </a:pPr>
            <a:r>
              <a:rPr u="sng">
                <a:hlinkClick r:id="rId3" invalidUrl="" action="" tgtFrame="" tooltip="" history="1" highlightClick="0" endSnd="0"/>
              </a:rPr>
              <a:t>https://w00j00ng.github.io/repo/HK/쿠팡_하이트_제로.html</a:t>
            </a:r>
          </a:p>
        </p:txBody>
      </p:sp>
      <p:sp>
        <p:nvSpPr>
          <p:cNvPr id="208" name="역할 분담"/>
          <p:cNvSpPr txBox="1"/>
          <p:nvPr>
            <p:ph type="title"/>
          </p:nvPr>
        </p:nvSpPr>
        <p:spPr>
          <a:xfrm>
            <a:off x="1422400" y="609600"/>
            <a:ext cx="11442700" cy="2466975"/>
          </a:xfrm>
          <a:prstGeom prst="rect">
            <a:avLst/>
          </a:prstGeom>
        </p:spPr>
        <p:txBody>
          <a:bodyPr/>
          <a:lstStyle/>
          <a:p>
            <a:pPr/>
            <a:r>
              <a:t>역할 분담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워드1.png" descr="워드1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961078" y="71259"/>
            <a:ext cx="12422753" cy="13635333"/>
          </a:xfrm>
          <a:prstGeom prst="rect">
            <a:avLst/>
          </a:prstGeom>
        </p:spPr>
      </p:pic>
      <p:sp>
        <p:nvSpPr>
          <p:cNvPr id="170" name="WOrd…"/>
          <p:cNvSpPr txBox="1"/>
          <p:nvPr>
            <p:ph type="title"/>
          </p:nvPr>
        </p:nvSpPr>
        <p:spPr>
          <a:xfrm>
            <a:off x="1295400" y="3743016"/>
            <a:ext cx="9974948" cy="5334001"/>
          </a:xfrm>
          <a:prstGeom prst="rect">
            <a:avLst/>
          </a:prstGeom>
        </p:spPr>
        <p:txBody>
          <a:bodyPr/>
          <a:lstStyle/>
          <a:p>
            <a:pPr/>
            <a:r>
              <a:t>WOrd</a:t>
            </a:r>
          </a:p>
          <a:p>
            <a:pPr/>
            <a:r>
              <a:t>Cloud</a:t>
            </a:r>
          </a:p>
        </p:txBody>
      </p:sp>
      <p:sp>
        <p:nvSpPr>
          <p:cNvPr id="171" name="네이버 뉴스 검색"/>
          <p:cNvSpPr txBox="1"/>
          <p:nvPr>
            <p:ph type="body" sz="quarter" idx="1"/>
          </p:nvPr>
        </p:nvSpPr>
        <p:spPr>
          <a:xfrm>
            <a:off x="1295400" y="9271000"/>
            <a:ext cx="10217310" cy="3175000"/>
          </a:xfrm>
          <a:prstGeom prst="rect">
            <a:avLst/>
          </a:prstGeom>
        </p:spPr>
        <p:txBody>
          <a:bodyPr/>
          <a:lstStyle>
            <a:lvl1pPr>
              <a:defRPr spc="-135" sz="4500"/>
            </a:lvl1pPr>
          </a:lstStyle>
          <a:p>
            <a:pPr/>
            <a:r>
              <a:t>네이버 뉴스 검색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워드2.jpeg" descr="워드2.jpe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3877" y="155505"/>
            <a:ext cx="12422755" cy="13589393"/>
          </a:xfrm>
          <a:prstGeom prst="rect">
            <a:avLst/>
          </a:prstGeom>
        </p:spPr>
      </p:pic>
      <p:sp>
        <p:nvSpPr>
          <p:cNvPr id="174" name="WOrd…"/>
          <p:cNvSpPr txBox="1"/>
          <p:nvPr>
            <p:ph type="title"/>
          </p:nvPr>
        </p:nvSpPr>
        <p:spPr>
          <a:xfrm>
            <a:off x="12778650" y="3590616"/>
            <a:ext cx="9974948" cy="5334001"/>
          </a:xfrm>
          <a:prstGeom prst="rect">
            <a:avLst/>
          </a:prstGeom>
        </p:spPr>
        <p:txBody>
          <a:bodyPr/>
          <a:lstStyle/>
          <a:p>
            <a:pPr algn="r"/>
            <a:r>
              <a:t>WOrd</a:t>
            </a:r>
          </a:p>
          <a:p>
            <a:pPr algn="r"/>
            <a:r>
              <a:t>Cloud</a:t>
            </a:r>
          </a:p>
        </p:txBody>
      </p:sp>
      <p:sp>
        <p:nvSpPr>
          <p:cNvPr id="175" name="인터넷 쇼핑몰 검색"/>
          <p:cNvSpPr txBox="1"/>
          <p:nvPr>
            <p:ph type="body" sz="quarter" idx="1"/>
          </p:nvPr>
        </p:nvSpPr>
        <p:spPr>
          <a:xfrm>
            <a:off x="12657469" y="9120385"/>
            <a:ext cx="10217310" cy="3175001"/>
          </a:xfrm>
          <a:prstGeom prst="rect">
            <a:avLst/>
          </a:prstGeom>
        </p:spPr>
        <p:txBody>
          <a:bodyPr/>
          <a:lstStyle>
            <a:lvl1pPr algn="r">
              <a:defRPr spc="-135" sz="4500"/>
            </a:lvl1pPr>
          </a:lstStyle>
          <a:p>
            <a:pPr/>
            <a:r>
              <a:t>인터넷 쇼핑몰 검색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le"/>
          <p:cNvGraphicFramePr/>
          <p:nvPr/>
        </p:nvGraphicFramePr>
        <p:xfrm>
          <a:off x="2806269" y="2337388"/>
          <a:ext cx="18784162" cy="106293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46432"/>
                <a:gridCol w="2346432"/>
                <a:gridCol w="2346432"/>
                <a:gridCol w="2346432"/>
                <a:gridCol w="2346432"/>
                <a:gridCol w="2346432"/>
                <a:gridCol w="2346432"/>
                <a:gridCol w="2346432"/>
              </a:tblGrid>
              <a:tr h="884720"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무알콜맥주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4">
                        <a:hueOff val="-512129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맥주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-379808"/>
                        <a:lumOff val="12973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소주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0700"/>
                        <a:lumOff val="23212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229149"/>
                        <a:lumOff val="13811"/>
                      </a:schemeClr>
                    </a:solidFill>
                  </a:tcPr>
                </a:tc>
                <a:tc hMerge="1">
                  <a:tcPr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음료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호프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대통령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세트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2734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맛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맛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도수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선물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1972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제로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카스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문화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칭따오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하이트진로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프리미엄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1077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브랜드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스페셜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진로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상품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건강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세트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롯데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호텔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패키지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처음처럼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제품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765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칼로리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친환경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방송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커피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736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오비맥주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패키지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693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롯데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하이트진로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나주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한우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688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여름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팩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경제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쇼룸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641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8" name="주종별 상위 키워드"/>
          <p:cNvSpPr txBox="1"/>
          <p:nvPr>
            <p:ph type="title" idx="4294967295"/>
          </p:nvPr>
        </p:nvSpPr>
        <p:spPr>
          <a:xfrm>
            <a:off x="4028848" y="307309"/>
            <a:ext cx="16326304" cy="1670547"/>
          </a:xfrm>
          <a:prstGeom prst="rect">
            <a:avLst/>
          </a:prstGeom>
        </p:spPr>
        <p:txBody>
          <a:bodyPr anchor="ctr"/>
          <a:lstStyle>
            <a:lvl1pPr algn="ctr" defTabSz="1021556">
              <a:defRPr spc="-440" sz="8800"/>
            </a:lvl1pPr>
          </a:lstStyle>
          <a:p>
            <a:pPr/>
            <a:r>
              <a:t>주종별 상위 키워드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3D Column Chart"/>
          <p:cNvGraphicFramePr/>
          <p:nvPr/>
        </p:nvGraphicFramePr>
        <p:xfrm>
          <a:off x="421187" y="2661865"/>
          <a:ext cx="23541626" cy="1071123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1" name="클라우드 빈도수"/>
          <p:cNvSpPr txBox="1"/>
          <p:nvPr>
            <p:ph type="title" idx="4294967295"/>
          </p:nvPr>
        </p:nvSpPr>
        <p:spPr>
          <a:xfrm>
            <a:off x="6923090" y="999816"/>
            <a:ext cx="10537820" cy="1625196"/>
          </a:xfrm>
          <a:prstGeom prst="rect">
            <a:avLst/>
          </a:prstGeom>
        </p:spPr>
        <p:txBody>
          <a:bodyPr anchor="t"/>
          <a:lstStyle>
            <a:lvl1pPr algn="ctr">
              <a:defRPr spc="-350" sz="7000"/>
            </a:lvl1pPr>
          </a:lstStyle>
          <a:p>
            <a:pPr/>
            <a:r>
              <a:t>클라우드 빈도수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3D Column Chart"/>
          <p:cNvGraphicFramePr/>
          <p:nvPr/>
        </p:nvGraphicFramePr>
        <p:xfrm>
          <a:off x="56963" y="2747357"/>
          <a:ext cx="24865667" cy="1053049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4" name="하이트 빈도수"/>
          <p:cNvSpPr txBox="1"/>
          <p:nvPr>
            <p:ph type="title" idx="4294967295"/>
          </p:nvPr>
        </p:nvSpPr>
        <p:spPr>
          <a:xfrm>
            <a:off x="6923090" y="898216"/>
            <a:ext cx="10537820" cy="1625196"/>
          </a:xfrm>
          <a:prstGeom prst="rect">
            <a:avLst/>
          </a:prstGeom>
        </p:spPr>
        <p:txBody>
          <a:bodyPr anchor="t"/>
          <a:lstStyle>
            <a:lvl1pPr algn="ctr">
              <a:defRPr spc="-350" sz="7000"/>
            </a:lvl1pPr>
          </a:lstStyle>
          <a:p>
            <a:pPr/>
            <a:r>
              <a:t>하이트 빈도수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3D Pie Chart"/>
          <p:cNvGraphicFramePr/>
          <p:nvPr/>
        </p:nvGraphicFramePr>
        <p:xfrm>
          <a:off x="11152917" y="-32217"/>
          <a:ext cx="12666896" cy="1339341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7" name="국 내 무알코올…"/>
          <p:cNvSpPr txBox="1"/>
          <p:nvPr>
            <p:ph type="title" idx="4294967295"/>
          </p:nvPr>
        </p:nvSpPr>
        <p:spPr>
          <a:xfrm>
            <a:off x="-149950" y="2429415"/>
            <a:ext cx="9974948" cy="5334001"/>
          </a:xfrm>
          <a:prstGeom prst="rect">
            <a:avLst/>
          </a:prstGeom>
        </p:spPr>
        <p:txBody>
          <a:bodyPr/>
          <a:lstStyle/>
          <a:p>
            <a:pPr algn="r">
              <a:defRPr spc="-500" sz="10000"/>
            </a:pPr>
            <a:r>
              <a:t>국 내 무알코올 </a:t>
            </a:r>
          </a:p>
          <a:p>
            <a:pPr algn="r">
              <a:defRPr spc="-500" sz="10000"/>
            </a:pPr>
            <a:r>
              <a:t>맥주 시장 점유율</a:t>
            </a:r>
          </a:p>
        </p:txBody>
      </p:sp>
      <p:sp>
        <p:nvSpPr>
          <p:cNvPr id="188" name="2020년 1분기 기준"/>
          <p:cNvSpPr txBox="1"/>
          <p:nvPr>
            <p:ph type="body" sz="quarter" idx="1"/>
          </p:nvPr>
        </p:nvSpPr>
        <p:spPr>
          <a:xfrm>
            <a:off x="-398131" y="8111584"/>
            <a:ext cx="10217310" cy="3175001"/>
          </a:xfrm>
          <a:prstGeom prst="rect">
            <a:avLst/>
          </a:prstGeom>
        </p:spPr>
        <p:txBody>
          <a:bodyPr anchor="t"/>
          <a:lstStyle>
            <a:lvl1pPr algn="r" defTabSz="584200">
              <a:defRPr b="0" spc="-135" sz="4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2020년 1분기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KakaoTalk_Photo_2021-01-26-19-30-47.png" descr="KakaoTalk_Photo_2021-01-26-19-30-47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65347" y="0"/>
            <a:ext cx="9317935" cy="13715999"/>
          </a:xfrm>
          <a:prstGeom prst="rect">
            <a:avLst/>
          </a:prstGeom>
          <a:effectLst>
            <a:outerShdw sx="100000" sy="100000" kx="0" ky="0" algn="b" rotWithShape="0" blurRad="190500" dist="635000" dir="5400000">
              <a:srgbClr val="000000"/>
            </a:outerShdw>
          </a:effectLst>
        </p:spPr>
      </p:pic>
      <p:sp>
        <p:nvSpPr>
          <p:cNvPr id="191" name="과일향이 나서좋다"/>
          <p:cNvSpPr/>
          <p:nvPr/>
        </p:nvSpPr>
        <p:spPr>
          <a:xfrm>
            <a:off x="20713700" y="811086"/>
            <a:ext cx="3132454" cy="2222565"/>
          </a:xfrm>
          <a:prstGeom prst="wedgeEllipseCallout">
            <a:avLst>
              <a:gd name="adj1" fmla="val -49380"/>
              <a:gd name="adj2" fmla="val 63991"/>
            </a:avLst>
          </a:prstGeom>
          <a:gradFill>
            <a:gsLst>
              <a:gs pos="0">
                <a:srgbClr val="FFBE5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0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과일향이 나서좋다</a:t>
            </a:r>
          </a:p>
        </p:txBody>
      </p:sp>
      <p:sp>
        <p:nvSpPr>
          <p:cNvPr id="192" name="칼로리가 낮다"/>
          <p:cNvSpPr/>
          <p:nvPr/>
        </p:nvSpPr>
        <p:spPr>
          <a:xfrm>
            <a:off x="21043900" y="3884486"/>
            <a:ext cx="3132454" cy="2222565"/>
          </a:xfrm>
          <a:prstGeom prst="wedgeEllipseCallout">
            <a:avLst>
              <a:gd name="adj1" fmla="val -49380"/>
              <a:gd name="adj2" fmla="val 63991"/>
            </a:avLst>
          </a:prstGeom>
          <a:gradFill>
            <a:gsLst>
              <a:gs pos="0">
                <a:srgbClr val="FFBE5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0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칼로리가 낮다 </a:t>
            </a:r>
          </a:p>
        </p:txBody>
      </p:sp>
      <p:sp>
        <p:nvSpPr>
          <p:cNvPr id="193" name="Quote Bubble"/>
          <p:cNvSpPr/>
          <p:nvPr/>
        </p:nvSpPr>
        <p:spPr>
          <a:xfrm flipH="1">
            <a:off x="11256664" y="614948"/>
            <a:ext cx="3132436" cy="2229852"/>
          </a:xfrm>
          <a:prstGeom prst="wedgeEllipseCallout">
            <a:avLst>
              <a:gd name="adj1" fmla="val -49385"/>
              <a:gd name="adj2" fmla="val 63832"/>
            </a:avLst>
          </a:prstGeom>
          <a:gradFill>
            <a:gsLst>
              <a:gs pos="0">
                <a:srgbClr val="64D1FE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94" name="맛이 없다"/>
          <p:cNvSpPr txBox="1"/>
          <p:nvPr/>
        </p:nvSpPr>
        <p:spPr>
          <a:xfrm>
            <a:off x="11395531" y="1316147"/>
            <a:ext cx="2854604" cy="72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/>
              <a:defRPr spc="-70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맛이 없다</a:t>
            </a:r>
          </a:p>
        </p:txBody>
      </p:sp>
      <p:sp>
        <p:nvSpPr>
          <p:cNvPr id="195" name="Quote Bubble"/>
          <p:cNvSpPr/>
          <p:nvPr/>
        </p:nvSpPr>
        <p:spPr>
          <a:xfrm flipH="1">
            <a:off x="10367664" y="4450348"/>
            <a:ext cx="3132436" cy="2229852"/>
          </a:xfrm>
          <a:prstGeom prst="wedgeEllipseCallout">
            <a:avLst>
              <a:gd name="adj1" fmla="val -49385"/>
              <a:gd name="adj2" fmla="val 63832"/>
            </a:avLst>
          </a:prstGeom>
          <a:gradFill>
            <a:gsLst>
              <a:gs pos="0">
                <a:srgbClr val="64D1FE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44" sz="22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96" name="탄산이 적어…"/>
          <p:cNvSpPr txBox="1"/>
          <p:nvPr/>
        </p:nvSpPr>
        <p:spPr>
          <a:xfrm>
            <a:off x="10506531" y="4876274"/>
            <a:ext cx="2854604" cy="128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pc="-70" sz="35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탄산이 적어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/>
              <a:defRPr spc="-70" sz="35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맹물같다</a:t>
            </a:r>
          </a:p>
        </p:txBody>
      </p:sp>
      <p:sp>
        <p:nvSpPr>
          <p:cNvPr id="197" name="분석 내용"/>
          <p:cNvSpPr txBox="1"/>
          <p:nvPr>
            <p:ph type="title"/>
          </p:nvPr>
        </p:nvSpPr>
        <p:spPr>
          <a:xfrm>
            <a:off x="1285279" y="2818581"/>
            <a:ext cx="11442701" cy="5334001"/>
          </a:xfrm>
          <a:prstGeom prst="rect">
            <a:avLst/>
          </a:prstGeom>
        </p:spPr>
        <p:txBody>
          <a:bodyPr/>
          <a:lstStyle/>
          <a:p>
            <a:pPr/>
            <a:r>
              <a:t>분석 내용</a:t>
            </a:r>
          </a:p>
        </p:txBody>
      </p:sp>
      <p:sp>
        <p:nvSpPr>
          <p:cNvPr id="198" name="1. 맛이 중요 요소…"/>
          <p:cNvSpPr txBox="1"/>
          <p:nvPr>
            <p:ph type="body" sz="quarter" idx="1"/>
          </p:nvPr>
        </p:nvSpPr>
        <p:spPr>
          <a:xfrm>
            <a:off x="1285279" y="8468200"/>
            <a:ext cx="11442701" cy="3175001"/>
          </a:xfrm>
          <a:prstGeom prst="rect">
            <a:avLst/>
          </a:prstGeom>
        </p:spPr>
        <p:txBody>
          <a:bodyPr/>
          <a:lstStyle/>
          <a:p>
            <a:pPr>
              <a:defRPr spc="-168" sz="5600"/>
            </a:pPr>
            <a:r>
              <a:t>1. 맛이 중요 요소</a:t>
            </a:r>
          </a:p>
          <a:p>
            <a:pPr>
              <a:defRPr spc="-168" sz="5600"/>
            </a:pPr>
            <a:r>
              <a:t>2. 임산부의  높은 고객비중</a:t>
            </a:r>
          </a:p>
          <a:p>
            <a:pPr>
              <a:defRPr spc="-168" sz="5600"/>
            </a:pPr>
            <a:r>
              <a:t>3. 경쟁사 하이트제로보다 맛 평가가 저조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KakaoTalk_Photo_2021-01-26-19-30-47.png" descr="KakaoTalk_Photo_2021-01-26-19-30-47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05676" y="1008919"/>
            <a:ext cx="3167793" cy="4662991"/>
          </a:xfrm>
          <a:prstGeom prst="rect">
            <a:avLst/>
          </a:prstGeom>
          <a:effectLst>
            <a:outerShdw sx="100000" sy="100000" kx="0" ky="0" algn="b" rotWithShape="0" blurRad="190500" dist="635000" dir="5400000">
              <a:srgbClr val="000000"/>
            </a:outerShdw>
          </a:effectLst>
        </p:spPr>
      </p:pic>
      <p:sp>
        <p:nvSpPr>
          <p:cNvPr id="201" name="개선 방향 및 판매전략"/>
          <p:cNvSpPr txBox="1"/>
          <p:nvPr>
            <p:ph type="title"/>
          </p:nvPr>
        </p:nvSpPr>
        <p:spPr>
          <a:xfrm>
            <a:off x="9602226" y="2011738"/>
            <a:ext cx="11141763" cy="2657248"/>
          </a:xfrm>
          <a:prstGeom prst="rect">
            <a:avLst/>
          </a:prstGeom>
        </p:spPr>
        <p:txBody>
          <a:bodyPr anchor="ctr"/>
          <a:lstStyle>
            <a:lvl1pPr>
              <a:defRPr spc="-515" sz="10300"/>
            </a:lvl1pPr>
          </a:lstStyle>
          <a:p>
            <a:pPr/>
            <a:r>
              <a:t>개선 방향 및 판매전략</a:t>
            </a:r>
          </a:p>
        </p:txBody>
      </p:sp>
      <p:sp>
        <p:nvSpPr>
          <p:cNvPr id="202" name="1. 맛의 개선 필요…"/>
          <p:cNvSpPr txBox="1"/>
          <p:nvPr>
            <p:ph type="body" sz="half" idx="1"/>
          </p:nvPr>
        </p:nvSpPr>
        <p:spPr>
          <a:xfrm>
            <a:off x="9602040" y="5484842"/>
            <a:ext cx="13877541" cy="6033395"/>
          </a:xfrm>
          <a:prstGeom prst="rect">
            <a:avLst/>
          </a:prstGeom>
        </p:spPr>
        <p:txBody>
          <a:bodyPr anchor="ctr"/>
          <a:lstStyle/>
          <a:p>
            <a:pPr>
              <a:defRPr spc="-197" sz="6600"/>
            </a:pPr>
            <a:r>
              <a:t>1. 맛의 개선 필요</a:t>
            </a:r>
          </a:p>
          <a:p>
            <a:pPr>
              <a:defRPr spc="-197" sz="6600"/>
            </a:pPr>
            <a:r>
              <a:t>2. 칼로리가 적다는 점을 강조</a:t>
            </a:r>
          </a:p>
          <a:p>
            <a:pPr>
              <a:defRPr spc="-197" sz="6600"/>
            </a:pPr>
            <a:r>
              <a:t>3. 가격 할인 혹은 플러스원 행사</a:t>
            </a:r>
          </a:p>
          <a:p>
            <a:pPr>
              <a:defRPr spc="-197" sz="6600"/>
            </a:pPr>
            <a:r>
              <a:t>4. 수제 제품의 생산 방식 고려</a:t>
            </a:r>
          </a:p>
        </p:txBody>
      </p:sp>
      <p:pic>
        <p:nvPicPr>
          <p:cNvPr id="203" name="KakaoTalk_Photo_2021-01-26-19-30-47.png" descr="KakaoTalk_Photo_2021-01-26-19-30-4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239276" y="1560229"/>
            <a:ext cx="3167793" cy="46629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635000" dir="5400000">
              <a:srgbClr val="000000"/>
            </a:outerShdw>
          </a:effectLst>
        </p:spPr>
      </p:pic>
      <p:pic>
        <p:nvPicPr>
          <p:cNvPr id="204" name="KakaoTalk_Photo_2021-01-26-19-30-47.png" descr="KakaoTalk_Photo_2021-01-26-19-30-4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372876" y="1008919"/>
            <a:ext cx="3167793" cy="46629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635000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