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kumimoji="0" sz="2600" b="0" i="0" u="none" strike="noStrike" cap="none" spc="-26" normalizeH="0" baseline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1pPr>
    <a:lvl2pPr marL="0" marR="0" indent="4572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kumimoji="0" sz="2600" b="0" i="0" u="none" strike="noStrike" cap="none" spc="-26" normalizeH="0" baseline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2pPr>
    <a:lvl3pPr marL="0" marR="0" indent="9144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kumimoji="0" sz="2600" b="0" i="0" u="none" strike="noStrike" cap="none" spc="-26" normalizeH="0" baseline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3pPr>
    <a:lvl4pPr marL="0" marR="0" indent="13716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kumimoji="0" sz="2600" b="0" i="0" u="none" strike="noStrike" cap="none" spc="-26" normalizeH="0" baseline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4pPr>
    <a:lvl5pPr marL="0" marR="0" indent="18288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kumimoji="0" sz="2600" b="0" i="0" u="none" strike="noStrike" cap="none" spc="-26" normalizeH="0" baseline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5pPr>
    <a:lvl6pPr marL="0" marR="0" indent="22860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kumimoji="0" sz="2600" b="0" i="0" u="none" strike="noStrike" cap="none" spc="-26" normalizeH="0" baseline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6pPr>
    <a:lvl7pPr marL="0" marR="0" indent="27432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kumimoji="0" sz="2600" b="0" i="0" u="none" strike="noStrike" cap="none" spc="-26" normalizeH="0" baseline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7pPr>
    <a:lvl8pPr marL="0" marR="0" indent="32004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kumimoji="0" sz="2600" b="0" i="0" u="none" strike="noStrike" cap="none" spc="-26" normalizeH="0" baseline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8pPr>
    <a:lvl9pPr marL="0" marR="0" indent="36576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kumimoji="0" sz="2600" b="0" i="0" u="none" strike="noStrike" cap="none" spc="-26" normalizeH="0" baseline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EFA07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254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3712597"/>
              <a:satOff val="-23099"/>
              <a:lumOff val="5802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BCEF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2871FF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D1F6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E7FE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50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c:style val="2"/>
  <c:chart>
    <c:autoTitleDeleted val="1"/>
    <c:view3D>
      <c:rotX val="75"/>
      <c:hPercent val="71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3D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점유율</c:v>
                </c:pt>
              </c:strCache>
            </c:strRef>
          </c:tx>
          <c:spPr>
            <a:solidFill>
              <a:srgbClr val="4CAAE8"/>
            </a:solidFill>
            <a:ln w="12700" cap="flat">
              <a:noFill/>
              <a:miter lim="400000"/>
            </a:ln>
            <a:effectLst>
              <a:outerShdw blurRad="127000" dir="7320000" algn="tl">
                <a:srgbClr val="000000">
                  <a:alpha val="55000"/>
                </a:srgbClr>
              </a:outerShdw>
            </a:effectLst>
            <a:sp3d prstMaterial="matte"/>
          </c:spPr>
          <c:dPt>
            <c:idx val="0"/>
            <c:bubble3D val="0"/>
            <c:spPr>
              <a:solidFill>
                <a:srgbClr val="4CAAE8"/>
              </a:solidFill>
              <a:ln w="12700" cap="flat">
                <a:noFill/>
                <a:miter lim="400000"/>
              </a:ln>
              <a:effectLst>
                <a:outerShdw blurRad="127000" dir="7320000" algn="tl">
                  <a:srgbClr val="000000">
                    <a:alpha val="55000"/>
                  </a:srgbClr>
                </a:outerShdw>
              </a:effectLst>
              <a:sp3d prstMaterial="matte"/>
            </c:spPr>
            <c:extLst>
              <c:ext xmlns:c16="http://schemas.microsoft.com/office/drawing/2014/chart" uri="{C3380CC4-5D6E-409C-BE32-E72D297353CC}">
                <c16:uniqueId val="{00000001-14CF-4893-9137-68FFA9E5A0FD}"/>
              </c:ext>
            </c:extLst>
          </c:dPt>
          <c:dPt>
            <c:idx val="1"/>
            <c:bubble3D val="0"/>
            <c:spPr>
              <a:solidFill>
                <a:srgbClr val="6C61B0"/>
              </a:solidFill>
              <a:ln w="12700" cap="flat">
                <a:noFill/>
                <a:miter lim="400000"/>
              </a:ln>
              <a:effectLst>
                <a:outerShdw blurRad="127000" dir="7320000" algn="tl">
                  <a:srgbClr val="000000">
                    <a:alpha val="55000"/>
                  </a:srgbClr>
                </a:outerShdw>
              </a:effectLst>
              <a:sp3d prstMaterial="matte"/>
            </c:spPr>
            <c:extLst>
              <c:ext xmlns:c16="http://schemas.microsoft.com/office/drawing/2014/chart" uri="{C3380CC4-5D6E-409C-BE32-E72D297353CC}">
                <c16:uniqueId val="{00000003-14CF-4893-9137-68FFA9E5A0FD}"/>
              </c:ext>
            </c:extLst>
          </c:dPt>
          <c:dPt>
            <c:idx val="2"/>
            <c:bubble3D val="0"/>
            <c:spPr>
              <a:solidFill>
                <a:srgbClr val="769ECE"/>
              </a:solidFill>
              <a:ln w="12700" cap="flat">
                <a:noFill/>
                <a:miter lim="400000"/>
              </a:ln>
              <a:effectLst>
                <a:outerShdw blurRad="127000" dir="7320000" algn="tl">
                  <a:srgbClr val="000000">
                    <a:alpha val="55000"/>
                  </a:srgbClr>
                </a:outerShdw>
              </a:effectLst>
              <a:sp3d prstMaterial="matte"/>
            </c:spPr>
            <c:extLst>
              <c:ext xmlns:c16="http://schemas.microsoft.com/office/drawing/2014/chart" uri="{C3380CC4-5D6E-409C-BE32-E72D297353CC}">
                <c16:uniqueId val="{00000005-14CF-4893-9137-68FFA9E5A0FD}"/>
              </c:ext>
            </c:extLst>
          </c:dPt>
          <c:dPt>
            <c:idx val="3"/>
            <c:bubble3D val="0"/>
            <c:spPr>
              <a:solidFill>
                <a:srgbClr val="8A5C9B"/>
              </a:solidFill>
              <a:ln w="12700" cap="flat">
                <a:noFill/>
                <a:miter lim="400000"/>
              </a:ln>
              <a:effectLst>
                <a:outerShdw blurRad="127000" dir="7320000" algn="tl">
                  <a:srgbClr val="000000">
                    <a:alpha val="55000"/>
                  </a:srgbClr>
                </a:outerShdw>
              </a:effectLst>
              <a:sp3d prstMaterial="matte"/>
            </c:spPr>
            <c:extLst>
              <c:ext xmlns:c16="http://schemas.microsoft.com/office/drawing/2014/chart" uri="{C3380CC4-5D6E-409C-BE32-E72D297353CC}">
                <c16:uniqueId val="{00000007-14CF-4893-9137-68FFA9E5A0FD}"/>
              </c:ext>
            </c:extLst>
          </c:dPt>
          <c:dPt>
            <c:idx val="4"/>
            <c:bubble3D val="0"/>
            <c:spPr>
              <a:solidFill>
                <a:srgbClr val="57789E"/>
              </a:solidFill>
              <a:ln w="12700" cap="flat">
                <a:noFill/>
                <a:miter lim="400000"/>
              </a:ln>
              <a:effectLst>
                <a:outerShdw blurRad="127000" dir="7320000" algn="tl">
                  <a:srgbClr val="000000">
                    <a:alpha val="55000"/>
                  </a:srgbClr>
                </a:outerShdw>
              </a:effectLst>
              <a:sp3d prstMaterial="matte"/>
            </c:spPr>
            <c:extLst>
              <c:ext xmlns:c16="http://schemas.microsoft.com/office/drawing/2014/chart" uri="{C3380CC4-5D6E-409C-BE32-E72D297353CC}">
                <c16:uniqueId val="{00000009-14CF-4893-9137-68FFA9E5A0FD}"/>
              </c:ext>
            </c:extLst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5000" b="0" i="0" u="none" strike="noStrike">
                      <a:solidFill>
                        <a:srgbClr val="FFFFFF"/>
                      </a:solidFill>
                      <a:latin typeface="Graphik"/>
                    </a:defRPr>
                  </a:pPr>
                  <a:endParaRPr lang="ko-KR"/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314240205335231"/>
                      <c:h val="0.2246777408657717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14CF-4893-9137-68FFA9E5A0FD}"/>
                </c:ext>
              </c:extLst>
            </c:dLbl>
            <c:dLbl>
              <c:idx val="1"/>
              <c:layout>
                <c:manualLayout>
                  <c:x val="4.168748207927183E-2"/>
                  <c:y val="2.1332985002927594E-2"/>
                </c:manualLayout>
              </c:layout>
              <c:numFmt formatCode="#,##0%" sourceLinked="0"/>
              <c:spPr/>
              <c:txPr>
                <a:bodyPr/>
                <a:lstStyle/>
                <a:p>
                  <a:pPr>
                    <a:defRPr sz="5000" b="0" i="0" u="none" strike="noStrike">
                      <a:solidFill>
                        <a:srgbClr val="FFFFFF"/>
                      </a:solidFill>
                      <a:latin typeface="Graphik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875266679382228"/>
                      <c:h val="0.3886357130452324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14CF-4893-9137-68FFA9E5A0FD}"/>
                </c:ext>
              </c:extLst>
            </c:dLbl>
            <c:dLbl>
              <c:idx val="2"/>
              <c:layout>
                <c:manualLayout>
                  <c:x val="0.16172099305149423"/>
                  <c:y val="9.0371095823663761E-2"/>
                </c:manualLayout>
              </c:layout>
              <c:numFmt formatCode="#,##0%" sourceLinked="0"/>
              <c:spPr/>
              <c:txPr>
                <a:bodyPr/>
                <a:lstStyle/>
                <a:p>
                  <a:pPr>
                    <a:defRPr sz="5000" b="0" i="0" u="none" strike="noStrike">
                      <a:solidFill>
                        <a:srgbClr val="FFFFFF"/>
                      </a:solidFill>
                      <a:latin typeface="Graphik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98859515385616"/>
                      <c:h val="0.2626068304914638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14CF-4893-9137-68FFA9E5A0FD}"/>
                </c:ext>
              </c:extLst>
            </c:dLbl>
            <c:dLbl>
              <c:idx val="3"/>
              <c:layout>
                <c:manualLayout>
                  <c:x val="0.19973559426081963"/>
                  <c:y val="6.0891494879498229E-2"/>
                </c:manualLayout>
              </c:layout>
              <c:numFmt formatCode="#,##0%" sourceLinked="0"/>
              <c:spPr/>
              <c:txPr>
                <a:bodyPr/>
                <a:lstStyle/>
                <a:p>
                  <a:pPr>
                    <a:defRPr sz="5000" b="0" i="0" u="none" strike="noStrike">
                      <a:solidFill>
                        <a:srgbClr val="FFFFFF"/>
                      </a:solidFill>
                      <a:latin typeface="Graphik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CF-4893-9137-68FFA9E5A0FD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CF-4893-9137-68FFA9E5A0FD}"/>
                </c:ext>
              </c:extLst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5000" b="0" i="0" u="none" strike="noStrike">
                    <a:solidFill>
                      <a:srgbClr val="FFFFFF"/>
                    </a:solidFill>
                    <a:latin typeface="Graphik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하이트제로</c:v>
                </c:pt>
                <c:pt idx="1">
                  <c:v>클라우드 클리어제로</c:v>
                </c:pt>
                <c:pt idx="2">
                  <c:v>클라우스탈러</c:v>
                </c:pt>
                <c:pt idx="3">
                  <c:v>체링거</c:v>
                </c:pt>
                <c:pt idx="4">
                  <c:v>애딩거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63.5</c:v>
                </c:pt>
                <c:pt idx="1">
                  <c:v>19.5</c:v>
                </c:pt>
                <c:pt idx="2">
                  <c:v>9.4</c:v>
                </c:pt>
                <c:pt idx="3">
                  <c:v>2.8</c:v>
                </c:pt>
                <c:pt idx="4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4CF-4893-9137-68FFA9E5A0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Title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Subtitle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95400" y="8117284"/>
            <a:ext cx="21869400" cy="592456"/>
          </a:xfrm>
          <a:prstGeom prst="rect">
            <a:avLst/>
          </a:prstGeom>
        </p:spPr>
        <p:txBody>
          <a:bodyPr/>
          <a:lstStyle>
            <a:lvl1pPr algn="ctr" defTabSz="490727">
              <a:spcBef>
                <a:spcPts val="2600"/>
              </a:spcBef>
              <a:defRPr sz="2940" spc="-88"/>
            </a:lvl1pPr>
          </a:lstStyle>
          <a:p>
            <a:r>
              <a:t>Fact information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95400" y="3587043"/>
            <a:ext cx="21869400" cy="4730168"/>
          </a:xfrm>
          <a:prstGeom prst="rect">
            <a:avLst/>
          </a:prstGeom>
        </p:spPr>
        <p:txBody>
          <a:bodyPr anchor="b"/>
          <a:lstStyle>
            <a:lvl1pPr algn="ctr" defTabSz="825500">
              <a:lnSpc>
                <a:spcPct val="70000"/>
              </a:lnSpc>
              <a:defRPr sz="22400" b="1" spc="-448">
                <a:latin typeface="+mn-lt"/>
                <a:ea typeface="+mn-ea"/>
                <a:cs typeface="+mn-cs"/>
                <a:sym typeface="Graphik"/>
              </a:defRPr>
            </a:lvl1pPr>
            <a:lvl2pPr algn="ctr" defTabSz="825500">
              <a:lnSpc>
                <a:spcPct val="70000"/>
              </a:lnSpc>
              <a:defRPr sz="22400" b="1" spc="-448">
                <a:latin typeface="+mn-lt"/>
                <a:ea typeface="+mn-ea"/>
                <a:cs typeface="+mn-cs"/>
                <a:sym typeface="Graphik"/>
              </a:defRPr>
            </a:lvl2pPr>
            <a:lvl3pPr algn="ctr" defTabSz="825500">
              <a:lnSpc>
                <a:spcPct val="70000"/>
              </a:lnSpc>
              <a:defRPr sz="22400" b="1" spc="-448">
                <a:latin typeface="+mn-lt"/>
                <a:ea typeface="+mn-ea"/>
                <a:cs typeface="+mn-cs"/>
                <a:sym typeface="Graphik"/>
              </a:defRPr>
            </a:lvl3pPr>
            <a:lvl4pPr algn="ctr" defTabSz="825500">
              <a:lnSpc>
                <a:spcPct val="70000"/>
              </a:lnSpc>
              <a:defRPr sz="22400" b="1" spc="-448">
                <a:latin typeface="+mn-lt"/>
                <a:ea typeface="+mn-ea"/>
                <a:cs typeface="+mn-cs"/>
                <a:sym typeface="Graphik"/>
              </a:defRPr>
            </a:lvl4pPr>
            <a:lvl5pPr algn="ctr" defTabSz="825500">
              <a:lnSpc>
                <a:spcPct val="70000"/>
              </a:lnSpc>
              <a:defRPr sz="22400" b="1" spc="-448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z="2200" spc="-44">
                <a:latin typeface="Graphik Semibold"/>
                <a:ea typeface="Graphik Semibold"/>
                <a:cs typeface="Graphik Semibold"/>
                <a:sym typeface="Graphik Semibold"/>
              </a:defRPr>
            </a:pPr>
            <a:endParaRPr/>
          </a:p>
        </p:txBody>
      </p:sp>
      <p:sp>
        <p:nvSpPr>
          <p:cNvPr id="120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z="2200" spc="-44">
                <a:latin typeface="Graphik Semibold"/>
                <a:ea typeface="Graphik Semibold"/>
                <a:cs typeface="Graphik Semibold"/>
                <a:sym typeface="Graphik Semibold"/>
              </a:defRPr>
            </a:pPr>
            <a:endParaRPr/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252674" y="10353079"/>
            <a:ext cx="20691414" cy="567945"/>
          </a:xfrm>
          <a:prstGeom prst="rect">
            <a:avLst/>
          </a:prstGeom>
        </p:spPr>
        <p:txBody>
          <a:bodyPr/>
          <a:lstStyle>
            <a:lvl1pPr defTabSz="584200">
              <a:defRPr sz="2800" spc="-84"/>
            </a:lvl1pPr>
          </a:lstStyle>
          <a:p>
            <a:r>
              <a:t>Attribution </a:t>
            </a:r>
          </a:p>
        </p:txBody>
      </p:sp>
      <p:sp>
        <p:nvSpPr>
          <p:cNvPr id="129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z="2200" spc="-44">
                <a:latin typeface="Graphik Semibold"/>
                <a:ea typeface="Graphik Semibold"/>
                <a:cs typeface="Graphik Semibold"/>
                <a:sym typeface="Graphik Semibold"/>
              </a:defRPr>
            </a:pPr>
            <a:endParaRPr/>
          </a:p>
        </p:txBody>
      </p:sp>
      <p:sp>
        <p:nvSpPr>
          <p:cNvPr id="130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z="2200" spc="-44">
                <a:latin typeface="Graphik Semibold"/>
                <a:ea typeface="Graphik Semibold"/>
                <a:cs typeface="Graphik Semibold"/>
                <a:sym typeface="Graphik Semibold"/>
              </a:defRPr>
            </a:pPr>
            <a:endParaRPr/>
          </a:p>
        </p:txBody>
      </p:sp>
      <p:sp>
        <p:nvSpPr>
          <p:cNvPr id="13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439912" y="4332885"/>
            <a:ext cx="21504176" cy="5497468"/>
          </a:xfrm>
          <a:prstGeom prst="rect">
            <a:avLst/>
          </a:prstGeom>
        </p:spPr>
        <p:txBody>
          <a:bodyPr anchor="b"/>
          <a:lstStyle>
            <a:lvl1pPr marL="714375" indent="-714375" defTabSz="1160859">
              <a:lnSpc>
                <a:spcPct val="70000"/>
              </a:lnSpc>
              <a:defRPr sz="13300" b="1" i="1" spc="-532">
                <a:latin typeface="+mn-lt"/>
                <a:ea typeface="+mn-ea"/>
                <a:cs typeface="+mn-cs"/>
                <a:sym typeface="Graphik"/>
              </a:defRPr>
            </a:lvl1pPr>
            <a:lvl2pPr marL="714375" indent="-257175" defTabSz="1160859">
              <a:lnSpc>
                <a:spcPct val="70000"/>
              </a:lnSpc>
              <a:defRPr sz="13300" b="1" i="1" spc="-532">
                <a:latin typeface="+mn-lt"/>
                <a:ea typeface="+mn-ea"/>
                <a:cs typeface="+mn-cs"/>
                <a:sym typeface="Graphik"/>
              </a:defRPr>
            </a:lvl2pPr>
            <a:lvl3pPr marL="714375" indent="200025" defTabSz="1160859">
              <a:lnSpc>
                <a:spcPct val="70000"/>
              </a:lnSpc>
              <a:defRPr sz="13300" b="1" i="1" spc="-532">
                <a:latin typeface="+mn-lt"/>
                <a:ea typeface="+mn-ea"/>
                <a:cs typeface="+mn-cs"/>
                <a:sym typeface="Graphik"/>
              </a:defRPr>
            </a:lvl3pPr>
            <a:lvl4pPr marL="714375" indent="657225" defTabSz="1160859">
              <a:lnSpc>
                <a:spcPct val="70000"/>
              </a:lnSpc>
              <a:defRPr sz="13300" b="1" i="1" spc="-532">
                <a:latin typeface="+mn-lt"/>
                <a:ea typeface="+mn-ea"/>
                <a:cs typeface="+mn-cs"/>
                <a:sym typeface="Graphik"/>
              </a:defRPr>
            </a:lvl4pPr>
            <a:lvl5pPr marL="714375" indent="1114425" defTabSz="1160859">
              <a:lnSpc>
                <a:spcPct val="70000"/>
              </a:lnSpc>
              <a:defRPr sz="13300" b="1" i="1" spc="-532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518839134_3132x2088.jpg"/>
          <p:cNvSpPr>
            <a:spLocks noGrp="1"/>
          </p:cNvSpPr>
          <p:nvPr>
            <p:ph type="pic" idx="21"/>
          </p:nvPr>
        </p:nvSpPr>
        <p:spPr>
          <a:xfrm>
            <a:off x="4076700" y="-3937000"/>
            <a:ext cx="26492200" cy="17661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0" name="766363123_1851x1194.jpg"/>
          <p:cNvSpPr>
            <a:spLocks noGrp="1"/>
          </p:cNvSpPr>
          <p:nvPr>
            <p:ph type="pic" sz="half" idx="22"/>
          </p:nvPr>
        </p:nvSpPr>
        <p:spPr>
          <a:xfrm>
            <a:off x="-1" y="-525805"/>
            <a:ext cx="12065001" cy="77826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1" name="981594838_2460x1641.jpg"/>
          <p:cNvSpPr>
            <a:spLocks noGrp="1"/>
          </p:cNvSpPr>
          <p:nvPr>
            <p:ph type="pic" sz="half" idx="23"/>
          </p:nvPr>
        </p:nvSpPr>
        <p:spPr>
          <a:xfrm>
            <a:off x="-1" y="6384784"/>
            <a:ext cx="12065001" cy="80482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463013163_3048x2031.jpg"/>
          <p:cNvSpPr>
            <a:spLocks noGrp="1"/>
          </p:cNvSpPr>
          <p:nvPr>
            <p:ph type="pic" idx="21"/>
          </p:nvPr>
        </p:nvSpPr>
        <p:spPr>
          <a:xfrm>
            <a:off x="0" y="-1266000"/>
            <a:ext cx="24384000" cy="16248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98277" y="4927600"/>
            <a:ext cx="21863646" cy="3853767"/>
          </a:xfrm>
          <a:prstGeom prst="rect">
            <a:avLst/>
          </a:prstGeom>
        </p:spPr>
        <p:txBody>
          <a:bodyPr anchor="ctr"/>
          <a:lstStyle>
            <a:lvl1pPr algn="ctr" defTabSz="1160859">
              <a:defRPr sz="10200" b="1" spc="-408">
                <a:latin typeface="+mn-lt"/>
                <a:ea typeface="+mn-ea"/>
                <a:cs typeface="+mn-cs"/>
                <a:sym typeface="Graphik"/>
              </a:defRPr>
            </a:lvl1pPr>
            <a:lvl2pPr algn="ctr" defTabSz="1160859">
              <a:defRPr sz="10200" b="1" spc="-408">
                <a:latin typeface="+mn-lt"/>
                <a:ea typeface="+mn-ea"/>
                <a:cs typeface="+mn-cs"/>
                <a:sym typeface="Graphik"/>
              </a:defRPr>
            </a:lvl2pPr>
            <a:lvl3pPr algn="ctr" defTabSz="1160859">
              <a:defRPr sz="10200" b="1" spc="-408">
                <a:latin typeface="+mn-lt"/>
                <a:ea typeface="+mn-ea"/>
                <a:cs typeface="+mn-cs"/>
                <a:sym typeface="Graphik"/>
              </a:defRPr>
            </a:lvl3pPr>
            <a:lvl4pPr algn="ctr" defTabSz="1160859">
              <a:defRPr sz="10200" b="1" spc="-408">
                <a:latin typeface="+mn-lt"/>
                <a:ea typeface="+mn-ea"/>
                <a:cs typeface="+mn-cs"/>
                <a:sym typeface="Graphik"/>
              </a:defRPr>
            </a:lvl4pPr>
            <a:lvl5pPr algn="ctr" defTabSz="1160859">
              <a:defRPr sz="10200" b="1" spc="-408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57977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014407370_Retouch_4050x2379.jpg"/>
          <p:cNvSpPr>
            <a:spLocks noGrp="1"/>
          </p:cNvSpPr>
          <p:nvPr>
            <p:ph type="pic" idx="21"/>
          </p:nvPr>
        </p:nvSpPr>
        <p:spPr>
          <a:xfrm>
            <a:off x="-685800" y="-6146800"/>
            <a:ext cx="34201100" cy="200899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95400" y="4384675"/>
            <a:ext cx="21869400" cy="4699000"/>
          </a:xfrm>
          <a:prstGeom prst="rect">
            <a:avLst/>
          </a:prstGeom>
        </p:spPr>
        <p:txBody>
          <a:bodyPr/>
          <a:lstStyle/>
          <a:p>
            <a:r>
              <a:t>Presentation Title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95400" y="9268776"/>
            <a:ext cx="21869400" cy="1422714"/>
          </a:xfrm>
          <a:prstGeom prst="rect">
            <a:avLst/>
          </a:prstGeom>
        </p:spPr>
        <p:txBody>
          <a:bodyPr/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518839134_3132x2088.jpg"/>
          <p:cNvSpPr>
            <a:spLocks noGrp="1"/>
          </p:cNvSpPr>
          <p:nvPr>
            <p:ph type="pic" idx="21"/>
          </p:nvPr>
        </p:nvSpPr>
        <p:spPr>
          <a:xfrm>
            <a:off x="8922063" y="-1"/>
            <a:ext cx="20573998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95400" y="3743016"/>
            <a:ext cx="11442700" cy="533400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95400" y="9271000"/>
            <a:ext cx="11442700" cy="3175000"/>
          </a:xfrm>
          <a:prstGeom prst="rect">
            <a:avLst/>
          </a:prstGeom>
        </p:spPr>
        <p:txBody>
          <a:bodyPr/>
          <a:lstStyle/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z="2000" spc="-59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41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/>
          <a:p>
            <a:r>
              <a:t>Slide Subtitle</a:t>
            </a:r>
          </a:p>
        </p:txBody>
      </p:sp>
      <p:sp>
        <p:nvSpPr>
          <p:cNvPr id="42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z="2200" spc="-44">
                <a:latin typeface="Graphik Semibold"/>
                <a:ea typeface="Graphik Semibold"/>
                <a:cs typeface="Graphik Semibold"/>
                <a:sym typeface="Graphik Semibold"/>
              </a:defRPr>
            </a:pPr>
            <a:endParaRPr/>
          </a:p>
        </p:txBody>
      </p:sp>
      <p:sp>
        <p:nvSpPr>
          <p:cNvPr id="43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z="2200" spc="-44">
                <a:latin typeface="Graphik Semibold"/>
                <a:ea typeface="Graphik Semibold"/>
                <a:cs typeface="Graphik Semibold"/>
                <a:sym typeface="Graphik Semibold"/>
              </a:defRPr>
            </a:pPr>
            <a:endParaRPr/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95400" y="1620697"/>
            <a:ext cx="21869400" cy="1778386"/>
          </a:xfrm>
          <a:prstGeom prst="rect">
            <a:avLst/>
          </a:prstGeom>
        </p:spPr>
        <p:txBody>
          <a:bodyPr anchor="t"/>
          <a:lstStyle>
            <a:lvl1pPr defTabSz="584200">
              <a:defRPr sz="10000" spc="-400"/>
            </a:lvl1pPr>
          </a:lstStyle>
          <a:p>
            <a:r>
              <a:t>Slide Title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95400" y="5270500"/>
            <a:ext cx="21869400" cy="7137400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300"/>
              </a:spcBef>
              <a:defRPr sz="4000" cap="none" spc="0"/>
            </a:lvl1pPr>
            <a:lvl2pPr defTabSz="584200">
              <a:spcBef>
                <a:spcPts val="3300"/>
              </a:spcBef>
              <a:defRPr sz="4000" cap="none" spc="0"/>
            </a:lvl2pPr>
            <a:lvl3pPr defTabSz="584200">
              <a:spcBef>
                <a:spcPts val="3300"/>
              </a:spcBef>
              <a:defRPr sz="4000" cap="none" spc="0"/>
            </a:lvl3pPr>
            <a:lvl4pPr defTabSz="584200">
              <a:spcBef>
                <a:spcPts val="3300"/>
              </a:spcBef>
              <a:defRPr sz="4000" cap="none" spc="0"/>
            </a:lvl4pPr>
            <a:lvl5pPr defTabSz="584200">
              <a:spcBef>
                <a:spcPts val="3300"/>
              </a:spcBef>
              <a:defRPr sz="4000" cap="none" spc="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793706" y="12981031"/>
            <a:ext cx="361189" cy="4041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z="2000" spc="-59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95400" y="5270500"/>
            <a:ext cx="21869400" cy="7135317"/>
          </a:xfrm>
          <a:prstGeom prst="rect">
            <a:avLst/>
          </a:prstGeom>
        </p:spPr>
        <p:txBody>
          <a:bodyPr numCol="2" spcCol="1093469"/>
          <a:lstStyle>
            <a:lvl1pPr defTabSz="584200">
              <a:spcBef>
                <a:spcPts val="3300"/>
              </a:spcBef>
              <a:defRPr sz="4000" cap="none" spc="0"/>
            </a:lvl1pPr>
            <a:lvl2pPr defTabSz="584200">
              <a:spcBef>
                <a:spcPts val="3300"/>
              </a:spcBef>
              <a:defRPr sz="4000" cap="none" spc="0"/>
            </a:lvl2pPr>
            <a:lvl3pPr defTabSz="584200">
              <a:spcBef>
                <a:spcPts val="3300"/>
              </a:spcBef>
              <a:defRPr sz="4000" cap="none" spc="0"/>
            </a:lvl3pPr>
            <a:lvl4pPr defTabSz="584200">
              <a:spcBef>
                <a:spcPts val="3300"/>
              </a:spcBef>
              <a:defRPr sz="4000" cap="none" spc="0"/>
            </a:lvl4pPr>
            <a:lvl5pPr defTabSz="584200">
              <a:spcBef>
                <a:spcPts val="3300"/>
              </a:spcBef>
              <a:defRPr sz="4000" cap="none" spc="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z="2200" spc="-44">
                <a:latin typeface="Graphik Semibold"/>
                <a:ea typeface="Graphik Semibold"/>
                <a:cs typeface="Graphik Semibold"/>
                <a:sym typeface="Graphik Semibold"/>
              </a:defRPr>
            </a:pPr>
            <a:endParaRPr/>
          </a:p>
        </p:txBody>
      </p:sp>
      <p:sp>
        <p:nvSpPr>
          <p:cNvPr id="56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z="2200" spc="-44">
                <a:latin typeface="Graphik Semibold"/>
                <a:ea typeface="Graphik Semibold"/>
                <a:cs typeface="Graphik Semibold"/>
                <a:sym typeface="Graphik Semibold"/>
              </a:defRPr>
            </a:pPr>
            <a:endParaRPr/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981594838_2460x1641.jpg"/>
          <p:cNvSpPr>
            <a:spLocks noGrp="1"/>
          </p:cNvSpPr>
          <p:nvPr>
            <p:ph type="pic" idx="21"/>
          </p:nvPr>
        </p:nvSpPr>
        <p:spPr>
          <a:xfrm>
            <a:off x="10236489" y="-1"/>
            <a:ext cx="2056146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95400" y="5257800"/>
            <a:ext cx="11442700" cy="6886575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300"/>
              </a:spcBef>
              <a:defRPr sz="4000" cap="none" spc="0"/>
            </a:lvl1pPr>
            <a:lvl2pPr defTabSz="584200">
              <a:spcBef>
                <a:spcPts val="3300"/>
              </a:spcBef>
              <a:defRPr sz="4000" cap="none" spc="0"/>
            </a:lvl2pPr>
            <a:lvl3pPr defTabSz="584200">
              <a:spcBef>
                <a:spcPts val="3300"/>
              </a:spcBef>
              <a:defRPr sz="4000" cap="none" spc="0"/>
            </a:lvl3pPr>
            <a:lvl4pPr defTabSz="584200">
              <a:spcBef>
                <a:spcPts val="3300"/>
              </a:spcBef>
              <a:defRPr sz="4000" cap="none" spc="0"/>
            </a:lvl4pPr>
            <a:lvl5pPr defTabSz="584200">
              <a:spcBef>
                <a:spcPts val="3300"/>
              </a:spcBef>
              <a:defRPr sz="4000" cap="none" spc="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6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95400" y="12955885"/>
            <a:ext cx="114427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z="2000" spc="-59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67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95400" y="1625600"/>
            <a:ext cx="11442700" cy="2466975"/>
          </a:xfrm>
          <a:prstGeom prst="rect">
            <a:avLst/>
          </a:prstGeom>
        </p:spPr>
        <p:txBody>
          <a:bodyPr anchor="t"/>
          <a:lstStyle>
            <a:lvl1pPr defTabSz="584200">
              <a:defRPr sz="10000" spc="-400"/>
            </a:lvl1pPr>
          </a:lstStyle>
          <a:p>
            <a:r>
              <a:t>Slide Title</a:t>
            </a:r>
          </a:p>
        </p:txBody>
      </p:sp>
      <p:sp>
        <p:nvSpPr>
          <p:cNvPr id="68" name="Slide Subtitle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295400" y="4092575"/>
            <a:ext cx="11442701" cy="678372"/>
          </a:xfrm>
          <a:prstGeom prst="rect">
            <a:avLst/>
          </a:prstGeom>
        </p:spPr>
        <p:txBody>
          <a:bodyPr/>
          <a:lstStyle>
            <a:lvl1pPr defTabSz="566674">
              <a:defRPr sz="3395" spc="-101"/>
            </a:lvl1pPr>
          </a:lstStyle>
          <a:p>
            <a:r>
              <a:t>Slide Subtitle</a:t>
            </a:r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95400" y="5404408"/>
            <a:ext cx="21869400" cy="2881785"/>
          </a:xfrm>
          <a:prstGeom prst="rect">
            <a:avLst/>
          </a:prstGeom>
        </p:spPr>
        <p:txBody>
          <a:bodyPr anchor="ctr"/>
          <a:lstStyle>
            <a:lvl1pPr defTabSz="825500">
              <a:defRPr sz="10200" spc="-408"/>
            </a:lvl1pPr>
          </a:lstStyle>
          <a:p>
            <a:r>
              <a:t>Section Title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z="2000" spc="-59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85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/>
          <a:p>
            <a:r>
              <a:t>Slide Subtitle </a:t>
            </a:r>
          </a:p>
        </p:txBody>
      </p:sp>
      <p:sp>
        <p:nvSpPr>
          <p:cNvPr id="86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z="2200" spc="-44">
                <a:latin typeface="Graphik Semibold"/>
                <a:ea typeface="Graphik Semibold"/>
                <a:cs typeface="Graphik Semibold"/>
                <a:sym typeface="Graphik Semibold"/>
              </a:defRPr>
            </a:pPr>
            <a:endParaRPr/>
          </a:p>
        </p:txBody>
      </p:sp>
      <p:sp>
        <p:nvSpPr>
          <p:cNvPr id="87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z="2200" spc="-44">
                <a:latin typeface="Graphik Semibold"/>
                <a:ea typeface="Graphik Semibold"/>
                <a:cs typeface="Graphik Semibold"/>
                <a:sym typeface="Graphik Semibold"/>
              </a:defRPr>
            </a:pPr>
            <a:endParaRPr/>
          </a:p>
        </p:txBody>
      </p:sp>
      <p:sp>
        <p:nvSpPr>
          <p:cNvPr id="88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95400" y="1620697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sz="10000" spc="-400"/>
            </a:lvl1pPr>
          </a:lstStyle>
          <a:p>
            <a:r>
              <a:t>Slide Title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z="2000" spc="-59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97" name="Agenda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/>
          <a:p>
            <a:r>
              <a:t>Agenda Subtitle</a:t>
            </a:r>
          </a:p>
        </p:txBody>
      </p:sp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95400" y="5118100"/>
            <a:ext cx="21869400" cy="7137400"/>
          </a:xfrm>
          <a:prstGeom prst="rect">
            <a:avLst/>
          </a:prstGeom>
        </p:spPr>
        <p:txBody>
          <a:bodyPr/>
          <a:lstStyle>
            <a:lvl1pPr defTabSz="825500">
              <a:spcBef>
                <a:spcPts val="3200"/>
              </a:spcBef>
              <a:defRPr sz="5400" b="1" u="sng" cap="none" spc="-53">
                <a:latin typeface="+mn-lt"/>
                <a:ea typeface="+mn-ea"/>
                <a:cs typeface="+mn-cs"/>
                <a:sym typeface="Graphik"/>
              </a:defRPr>
            </a:lvl1pPr>
            <a:lvl2pPr defTabSz="825500">
              <a:spcBef>
                <a:spcPts val="3200"/>
              </a:spcBef>
              <a:defRPr sz="5400" b="1" u="sng" cap="none" spc="-53">
                <a:latin typeface="+mn-lt"/>
                <a:ea typeface="+mn-ea"/>
                <a:cs typeface="+mn-cs"/>
                <a:sym typeface="Graphik"/>
              </a:defRPr>
            </a:lvl2pPr>
            <a:lvl3pPr defTabSz="825500">
              <a:spcBef>
                <a:spcPts val="3200"/>
              </a:spcBef>
              <a:defRPr sz="5400" b="1" u="sng" cap="none" spc="-53">
                <a:latin typeface="+mn-lt"/>
                <a:ea typeface="+mn-ea"/>
                <a:cs typeface="+mn-cs"/>
                <a:sym typeface="Graphik"/>
              </a:defRPr>
            </a:lvl3pPr>
            <a:lvl4pPr defTabSz="825500">
              <a:spcBef>
                <a:spcPts val="3200"/>
              </a:spcBef>
              <a:defRPr sz="5400" b="1" u="sng" cap="none" spc="-53">
                <a:latin typeface="+mn-lt"/>
                <a:ea typeface="+mn-ea"/>
                <a:cs typeface="+mn-cs"/>
                <a:sym typeface="Graphik"/>
              </a:defRPr>
            </a:lvl4pPr>
            <a:lvl5pPr defTabSz="825500">
              <a:spcBef>
                <a:spcPts val="3200"/>
              </a:spcBef>
              <a:defRPr sz="5400" b="1" u="sng" cap="none" spc="-53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z="2200" spc="-44">
                <a:latin typeface="Graphik Semibold"/>
                <a:ea typeface="Graphik Semibold"/>
                <a:cs typeface="Graphik Semibold"/>
                <a:sym typeface="Graphik Semibold"/>
              </a:defRPr>
            </a:pPr>
            <a:endParaRPr/>
          </a:p>
        </p:txBody>
      </p:sp>
      <p:sp>
        <p:nvSpPr>
          <p:cNvPr id="100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z="2200" spc="-44">
                <a:latin typeface="Graphik Semibold"/>
                <a:ea typeface="Graphik Semibold"/>
                <a:cs typeface="Graphik Semibold"/>
                <a:sym typeface="Graphik Semibold"/>
              </a:defRPr>
            </a:pPr>
            <a:endParaRPr/>
          </a:p>
        </p:txBody>
      </p:sp>
      <p:sp>
        <p:nvSpPr>
          <p:cNvPr id="101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95400" y="1620697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sz="10000" spc="-400"/>
            </a:lvl1pPr>
          </a:lstStyle>
          <a:p>
            <a:r>
              <a:t>Agenda Title</a:t>
            </a:r>
          </a:p>
        </p:txBody>
      </p:sp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98349" y="4384675"/>
            <a:ext cx="21869401" cy="469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Presentation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98349" y="9268776"/>
            <a:ext cx="21869401" cy="140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Presentation Subtitle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797516" y="12979146"/>
            <a:ext cx="361189" cy="4041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3428914">
              <a:lnSpc>
                <a:spcPct val="100000"/>
              </a:lnSpc>
              <a:spcBef>
                <a:spcPts val="0"/>
              </a:spcBef>
              <a:tabLst/>
              <a:defRPr sz="1800" spc="0"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ransition spd="med"/>
  <p:txStyles>
    <p:titleStyle>
      <a:lvl1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00" b="1" i="0" u="none" strike="noStrike" cap="all" spc="-665" baseline="0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00" b="1" i="0" u="none" strike="noStrike" cap="all" spc="-665" baseline="0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00" b="1" i="0" u="none" strike="noStrike" cap="all" spc="-665" baseline="0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00" b="1" i="0" u="none" strike="noStrike" cap="all" spc="-665" baseline="0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00" b="1" i="0" u="none" strike="noStrike" cap="all" spc="-665" baseline="0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00" b="1" i="0" u="none" strike="noStrike" cap="all" spc="-665" baseline="0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00" b="1" i="0" u="none" strike="noStrike" cap="all" spc="-665" baseline="0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00" b="1" i="0" u="none" strike="noStrike" cap="all" spc="-665" baseline="0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00" b="1" i="0" u="none" strike="noStrike" cap="all" spc="-665" baseline="0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all" spc="-104" baseline="0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all" spc="-104" baseline="0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all" spc="-104" baseline="0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all" spc="-104" baseline="0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all" spc="-104" baseline="0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all" spc="-104" baseline="0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all" spc="-104" baseline="0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all" spc="-104" baseline="0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all" spc="-104" baseline="0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9pPr>
    </p:bodyStyle>
    <p:otherStyle>
      <a:lvl1pPr marL="0" marR="0" indent="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00j00ng.github.io/repo/HK/&#45348;&#51060;&#48260;_&#45684;&#49828;_&#53356;&#47204;&#47553;.html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00j00ng.github.io/repo/HK/%EC%BF%A0%ED%8C%A1_%ED%95%98%EC%9D%B4%ED%8A%B8_%EC%A0%9C%EB%A1%9C.html" TargetMode="External"/><Relationship Id="rId4" Type="http://schemas.openxmlformats.org/officeDocument/2006/relationships/hyperlink" Target="https://w00j00ng.github.io/repo/HK/&#53216;&#54049;_&#53364;&#46972;&#50864;&#46300;_&#51228;&#47196;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yth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Python</a:t>
            </a:r>
            <a:r>
              <a:rPr lang="en-US" dirty="0"/>
              <a:t> B</a:t>
            </a:r>
            <a:r>
              <a:rPr lang="ko-KR" altLang="en-US" sz="11100" dirty="0"/>
              <a:t>조</a:t>
            </a:r>
            <a:endParaRPr dirty="0"/>
          </a:p>
        </p:txBody>
      </p:sp>
      <p:sp>
        <p:nvSpPr>
          <p:cNvPr id="167" name="Kloud clear zero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무알콜</a:t>
            </a:r>
            <a:r>
              <a:rPr lang="ko-KR" altLang="en-US" dirty="0"/>
              <a:t> 맥주 소비시장 분석 및 마케팅 전략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mage" descr="Image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18470" r="31194"/>
          <a:stretch>
            <a:fillRect/>
          </a:stretch>
        </p:blipFill>
        <p:spPr>
          <a:xfrm>
            <a:off x="14034291" y="-1"/>
            <a:ext cx="10349536" cy="13716000"/>
          </a:xfrm>
          <a:prstGeom prst="rect">
            <a:avLst/>
          </a:prstGeom>
        </p:spPr>
      </p:pic>
      <p:sp>
        <p:nvSpPr>
          <p:cNvPr id="207" name="- 용우중: 자료분석 및 발표…"/>
          <p:cNvSpPr txBox="1">
            <a:spLocks noGrp="1"/>
          </p:cNvSpPr>
          <p:nvPr>
            <p:ph type="body" sz="half" idx="1"/>
          </p:nvPr>
        </p:nvSpPr>
        <p:spPr>
          <a:xfrm>
            <a:off x="1422400" y="3098800"/>
            <a:ext cx="11442700" cy="10057284"/>
          </a:xfrm>
          <a:prstGeom prst="rect">
            <a:avLst/>
          </a:prstGeom>
        </p:spPr>
        <p:txBody>
          <a:bodyPr/>
          <a:lstStyle/>
          <a:p>
            <a:pPr defTabSz="484886">
              <a:spcBef>
                <a:spcPts val="2700"/>
              </a:spcBef>
              <a:defRPr sz="3818"/>
            </a:pPr>
            <a:r>
              <a:rPr dirty="0"/>
              <a:t>- 용우중: </a:t>
            </a:r>
            <a:r>
              <a:rPr lang="ko-KR" altLang="en-US" dirty="0"/>
              <a:t>뉴스 </a:t>
            </a:r>
            <a:r>
              <a:rPr lang="ko-KR" altLang="en-US" dirty="0" err="1"/>
              <a:t>크롤링</a:t>
            </a:r>
            <a:r>
              <a:rPr lang="ko-KR" altLang="en-US" dirty="0"/>
              <a:t> 자료조사</a:t>
            </a:r>
            <a:r>
              <a:rPr dirty="0"/>
              <a:t> 및 </a:t>
            </a:r>
            <a:r>
              <a:rPr dirty="0" err="1"/>
              <a:t>발표</a:t>
            </a:r>
            <a:endParaRPr dirty="0"/>
          </a:p>
          <a:p>
            <a:pPr defTabSz="484886">
              <a:spcBef>
                <a:spcPts val="2700"/>
              </a:spcBef>
              <a:defRPr sz="3818"/>
            </a:pPr>
            <a:r>
              <a:rPr dirty="0"/>
              <a:t>- </a:t>
            </a:r>
            <a:r>
              <a:rPr dirty="0" err="1"/>
              <a:t>임혜민</a:t>
            </a:r>
            <a:r>
              <a:rPr dirty="0"/>
              <a:t>: </a:t>
            </a:r>
            <a:r>
              <a:rPr lang="ko-KR" altLang="en-US" dirty="0" err="1"/>
              <a:t>쿠팡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자료조사</a:t>
            </a:r>
            <a:endParaRPr dirty="0"/>
          </a:p>
          <a:p>
            <a:pPr defTabSz="484886">
              <a:spcBef>
                <a:spcPts val="2700"/>
              </a:spcBef>
              <a:defRPr sz="3818"/>
            </a:pPr>
            <a:r>
              <a:rPr dirty="0"/>
              <a:t>- </a:t>
            </a:r>
            <a:r>
              <a:rPr dirty="0" err="1"/>
              <a:t>엄태경</a:t>
            </a:r>
            <a:r>
              <a:rPr dirty="0"/>
              <a:t>: </a:t>
            </a:r>
            <a:r>
              <a:rPr dirty="0" err="1"/>
              <a:t>그래프</a:t>
            </a:r>
            <a:r>
              <a:rPr lang="en-US" dirty="0"/>
              <a:t>, </a:t>
            </a:r>
            <a:r>
              <a:rPr lang="ko-KR" altLang="en-US" dirty="0"/>
              <a:t>차트</a:t>
            </a:r>
            <a:r>
              <a:rPr dirty="0"/>
              <a:t> </a:t>
            </a:r>
            <a:r>
              <a:rPr lang="ko-KR" altLang="en-US" dirty="0"/>
              <a:t>제작</a:t>
            </a:r>
            <a:endParaRPr dirty="0"/>
          </a:p>
          <a:p>
            <a:pPr defTabSz="484886">
              <a:spcBef>
                <a:spcPts val="2700"/>
              </a:spcBef>
              <a:defRPr sz="3818"/>
            </a:pPr>
            <a:r>
              <a:rPr dirty="0"/>
              <a:t>- </a:t>
            </a:r>
            <a:r>
              <a:rPr dirty="0" err="1"/>
              <a:t>최성준</a:t>
            </a:r>
            <a:r>
              <a:rPr dirty="0"/>
              <a:t>: PPT</a:t>
            </a:r>
            <a:r>
              <a:rPr lang="en-US" dirty="0"/>
              <a:t> </a:t>
            </a:r>
            <a:r>
              <a:rPr lang="ko-KR" altLang="en-US" dirty="0"/>
              <a:t>제작</a:t>
            </a:r>
            <a:endParaRPr dirty="0"/>
          </a:p>
          <a:p>
            <a:pPr defTabSz="484886">
              <a:spcBef>
                <a:spcPts val="2700"/>
              </a:spcBef>
              <a:defRPr sz="3818"/>
            </a:pPr>
            <a:r>
              <a:rPr dirty="0"/>
              <a:t>- </a:t>
            </a:r>
            <a:r>
              <a:rPr dirty="0" err="1"/>
              <a:t>엄주상</a:t>
            </a:r>
            <a:r>
              <a:rPr dirty="0"/>
              <a:t>: </a:t>
            </a:r>
            <a:r>
              <a:rPr dirty="0" err="1"/>
              <a:t>입원상태로</a:t>
            </a:r>
            <a:r>
              <a:rPr dirty="0"/>
              <a:t> </a:t>
            </a:r>
            <a:r>
              <a:rPr dirty="0" err="1"/>
              <a:t>참여</a:t>
            </a:r>
            <a:r>
              <a:rPr dirty="0"/>
              <a:t> 불</a:t>
            </a:r>
            <a:r>
              <a:rPr lang="ko-KR" altLang="en-US" dirty="0"/>
              <a:t>가</a:t>
            </a:r>
            <a:endParaRPr lang="en-US" dirty="0"/>
          </a:p>
          <a:p>
            <a:pPr defTabSz="484886">
              <a:spcBef>
                <a:spcPts val="2700"/>
              </a:spcBef>
              <a:defRPr sz="3818"/>
            </a:pPr>
            <a:endParaRPr lang="en-US" dirty="0"/>
          </a:p>
          <a:p>
            <a:pPr defTabSz="484886">
              <a:spcBef>
                <a:spcPts val="2700"/>
              </a:spcBef>
              <a:defRPr sz="3818"/>
            </a:pPr>
            <a:r>
              <a:rPr lang="en-US" dirty="0"/>
              <a:t>[</a:t>
            </a:r>
            <a:r>
              <a:rPr lang="ko-KR" altLang="en-US" dirty="0"/>
              <a:t>소스코드</a:t>
            </a:r>
            <a:r>
              <a:rPr lang="en-US" altLang="ko-KR" dirty="0"/>
              <a:t>]</a:t>
            </a:r>
            <a:endParaRPr lang="en-US" dirty="0"/>
          </a:p>
          <a:p>
            <a:pPr defTabSz="484886">
              <a:spcBef>
                <a:spcPts val="2700"/>
              </a:spcBef>
              <a:defRPr sz="3818"/>
            </a:pPr>
            <a:r>
              <a:rPr sz="3200" dirty="0"/>
              <a:t> </a:t>
            </a:r>
            <a:r>
              <a:rPr sz="3200" dirty="0">
                <a:hlinkClick r:id="rId3"/>
              </a:rPr>
              <a:t>https://w00j00ng.github.io/repo/HK/네이버_뉴스_크롤링.html</a:t>
            </a:r>
            <a:endParaRPr lang="en-US" sz="3200" dirty="0"/>
          </a:p>
          <a:p>
            <a:pPr defTabSz="484886">
              <a:spcBef>
                <a:spcPts val="2700"/>
              </a:spcBef>
              <a:defRPr sz="3818"/>
            </a:pPr>
            <a:r>
              <a:rPr sz="3200" dirty="0">
                <a:hlinkClick r:id="rId4"/>
              </a:rPr>
              <a:t>https://w00j00ng.github.io/repo/HK/쿠팡_클라우드_제로.html</a:t>
            </a:r>
            <a:endParaRPr lang="en-US" sz="3200" dirty="0"/>
          </a:p>
          <a:p>
            <a:pPr defTabSz="484886">
              <a:spcBef>
                <a:spcPts val="2700"/>
              </a:spcBef>
              <a:defRPr sz="3818"/>
            </a:pPr>
            <a:r>
              <a:rPr sz="3200" u="sng" dirty="0">
                <a:hlinkClick r:id="rId5"/>
              </a:rPr>
              <a:t>https://w00j00ng.github.io/repo/HK/쿠팡_하이트_제로.html</a:t>
            </a:r>
          </a:p>
        </p:txBody>
      </p:sp>
      <p:sp>
        <p:nvSpPr>
          <p:cNvPr id="208" name="역할 분담"/>
          <p:cNvSpPr txBox="1">
            <a:spLocks noGrp="1"/>
          </p:cNvSpPr>
          <p:nvPr>
            <p:ph type="title"/>
          </p:nvPr>
        </p:nvSpPr>
        <p:spPr>
          <a:xfrm>
            <a:off x="1422400" y="1317523"/>
            <a:ext cx="11442700" cy="246697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역할</a:t>
            </a:r>
            <a:r>
              <a:rPr dirty="0"/>
              <a:t> </a:t>
            </a:r>
            <a:r>
              <a:rPr dirty="0" err="1"/>
              <a:t>분담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워드1.png"/>
          <p:cNvPicPr>
            <a:picLocks noGrp="1"/>
          </p:cNvPicPr>
          <p:nvPr>
            <p:ph type="pic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61078" y="677549"/>
            <a:ext cx="12422753" cy="12422753"/>
          </a:xfrm>
          <a:prstGeom prst="rect">
            <a:avLst/>
          </a:prstGeom>
        </p:spPr>
      </p:pic>
      <p:sp>
        <p:nvSpPr>
          <p:cNvPr id="170" name="WOrd…"/>
          <p:cNvSpPr txBox="1">
            <a:spLocks noGrp="1"/>
          </p:cNvSpPr>
          <p:nvPr>
            <p:ph type="title"/>
          </p:nvPr>
        </p:nvSpPr>
        <p:spPr>
          <a:xfrm>
            <a:off x="1295400" y="3743016"/>
            <a:ext cx="9974948" cy="53340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WOrd</a:t>
            </a:r>
            <a:endParaRPr dirty="0"/>
          </a:p>
          <a:p>
            <a:r>
              <a:rPr dirty="0"/>
              <a:t>Cloud</a:t>
            </a:r>
          </a:p>
        </p:txBody>
      </p:sp>
      <p:sp>
        <p:nvSpPr>
          <p:cNvPr id="171" name="네이버 뉴스 검색"/>
          <p:cNvSpPr txBox="1">
            <a:spLocks noGrp="1"/>
          </p:cNvSpPr>
          <p:nvPr>
            <p:ph type="body" sz="quarter" idx="1"/>
          </p:nvPr>
        </p:nvSpPr>
        <p:spPr>
          <a:xfrm>
            <a:off x="1295400" y="9271000"/>
            <a:ext cx="10217310" cy="3175000"/>
          </a:xfrm>
          <a:prstGeom prst="rect">
            <a:avLst/>
          </a:prstGeom>
        </p:spPr>
        <p:txBody>
          <a:bodyPr/>
          <a:lstStyle>
            <a:lvl1pPr>
              <a:defRPr sz="4500" spc="-135"/>
            </a:lvl1pPr>
          </a:lstStyle>
          <a:p>
            <a:r>
              <a:t>네이버 뉴스 검색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워드2.jpeg"/>
          <p:cNvPicPr>
            <a:picLocks noGrp="1"/>
          </p:cNvPicPr>
          <p:nvPr>
            <p:ph type="pic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77" y="738824"/>
            <a:ext cx="12422755" cy="12422755"/>
          </a:xfrm>
          <a:prstGeom prst="rect">
            <a:avLst/>
          </a:prstGeom>
        </p:spPr>
      </p:pic>
      <p:sp>
        <p:nvSpPr>
          <p:cNvPr id="174" name="WOrd…"/>
          <p:cNvSpPr txBox="1">
            <a:spLocks noGrp="1"/>
          </p:cNvSpPr>
          <p:nvPr>
            <p:ph type="title"/>
          </p:nvPr>
        </p:nvSpPr>
        <p:spPr>
          <a:xfrm>
            <a:off x="12778650" y="3590616"/>
            <a:ext cx="9974948" cy="5334001"/>
          </a:xfrm>
          <a:prstGeom prst="rect">
            <a:avLst/>
          </a:prstGeom>
        </p:spPr>
        <p:txBody>
          <a:bodyPr/>
          <a:lstStyle/>
          <a:p>
            <a:pPr algn="r"/>
            <a:r>
              <a:t>WOrd</a:t>
            </a:r>
          </a:p>
          <a:p>
            <a:pPr algn="r"/>
            <a:r>
              <a:t>Cloud</a:t>
            </a:r>
          </a:p>
        </p:txBody>
      </p:sp>
      <p:sp>
        <p:nvSpPr>
          <p:cNvPr id="175" name="인터넷 쇼핑몰 검색"/>
          <p:cNvSpPr txBox="1">
            <a:spLocks noGrp="1"/>
          </p:cNvSpPr>
          <p:nvPr>
            <p:ph type="body" sz="quarter" idx="1"/>
          </p:nvPr>
        </p:nvSpPr>
        <p:spPr>
          <a:xfrm>
            <a:off x="12657469" y="9120385"/>
            <a:ext cx="10217310" cy="3175001"/>
          </a:xfrm>
          <a:prstGeom prst="rect">
            <a:avLst/>
          </a:prstGeom>
        </p:spPr>
        <p:txBody>
          <a:bodyPr/>
          <a:lstStyle>
            <a:lvl1pPr algn="r">
              <a:defRPr sz="4500" spc="-135"/>
            </a:lvl1pPr>
          </a:lstStyle>
          <a:p>
            <a:r>
              <a:t>인터넷 쇼핑몰 검색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Table"/>
          <p:cNvGraphicFramePr/>
          <p:nvPr/>
        </p:nvGraphicFramePr>
        <p:xfrm>
          <a:off x="2806269" y="2337388"/>
          <a:ext cx="18771456" cy="10616640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2346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6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6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6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46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46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46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84720">
                <a:tc gridSpan="2">
                  <a:txBody>
                    <a:bodyPr/>
                    <a:lstStyle/>
                    <a:p>
                      <a:pPr defTabSz="914400"/>
                      <a:r>
                        <a:rPr sz="3200"/>
                        <a:t>무알콜맥주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>
                        <a:hueOff val="-512129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3200"/>
                        <a:t>맥주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-379808"/>
                        <a:lumOff val="12973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3200"/>
                        <a:t>소주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satOff val="10700"/>
                        <a:lumOff val="23212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3200"/>
                        <a:t>와인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hueOff val="-229149"/>
                        <a:lumOff val="13811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72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음료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1396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호프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603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대통령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705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세트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2734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2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맛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1010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맛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585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도수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669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선물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1972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472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제로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515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카스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536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문화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562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설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1116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472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칭따오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414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와인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409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하이트진로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560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프리미엄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1077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472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브랜드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412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스페셜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409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진로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497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상품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928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472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건강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402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세트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롯데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337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호텔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866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472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향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398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패키지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처음처럼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제품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765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8472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칼로리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387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친환경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398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방송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323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커피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736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8472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와인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383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오비맥주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379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와인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308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패키지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693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8472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롯데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374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하이트진로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376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나주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306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한우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688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8472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여름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335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팩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373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경제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303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쇼룸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641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8" name="주종별 상위 키워드"/>
          <p:cNvSpPr txBox="1">
            <a:spLocks noGrp="1"/>
          </p:cNvSpPr>
          <p:nvPr>
            <p:ph type="title" idx="4294967295"/>
          </p:nvPr>
        </p:nvSpPr>
        <p:spPr>
          <a:xfrm>
            <a:off x="4028848" y="307309"/>
            <a:ext cx="16326304" cy="1670547"/>
          </a:xfrm>
          <a:prstGeom prst="rect">
            <a:avLst/>
          </a:prstGeom>
        </p:spPr>
        <p:txBody>
          <a:bodyPr anchor="ctr"/>
          <a:lstStyle>
            <a:lvl1pPr algn="ctr" defTabSz="1021556">
              <a:defRPr sz="8800" spc="-440"/>
            </a:lvl1pPr>
          </a:lstStyle>
          <a:p>
            <a:r>
              <a:rPr dirty="0" err="1"/>
              <a:t>주종별</a:t>
            </a:r>
            <a:r>
              <a:rPr dirty="0"/>
              <a:t> </a:t>
            </a:r>
            <a:r>
              <a:rPr dirty="0" err="1"/>
              <a:t>상위</a:t>
            </a:r>
            <a:r>
              <a:rPr dirty="0"/>
              <a:t> </a:t>
            </a:r>
            <a:r>
              <a:rPr dirty="0" err="1"/>
              <a:t>키워드</a:t>
            </a:r>
            <a:r>
              <a:rPr lang="en-US" dirty="0"/>
              <a:t> (</a:t>
            </a:r>
            <a:r>
              <a:rPr lang="ko-KR" altLang="en-US" dirty="0"/>
              <a:t>뉴스</a:t>
            </a:r>
            <a:r>
              <a:rPr lang="en-US" altLang="ko-KR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3D Pie Chart"/>
          <p:cNvGraphicFramePr/>
          <p:nvPr>
            <p:extLst>
              <p:ext uri="{D42A27DB-BD31-4B8C-83A1-F6EECF244321}">
                <p14:modId xmlns:p14="http://schemas.microsoft.com/office/powerpoint/2010/main" val="2613603300"/>
              </p:ext>
            </p:extLst>
          </p:nvPr>
        </p:nvGraphicFramePr>
        <p:xfrm>
          <a:off x="11152917" y="-32217"/>
          <a:ext cx="12666896" cy="13393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7" name="국 내 무알코올…"/>
          <p:cNvSpPr txBox="1">
            <a:spLocks noGrp="1"/>
          </p:cNvSpPr>
          <p:nvPr>
            <p:ph type="title" idx="4294967295"/>
          </p:nvPr>
        </p:nvSpPr>
        <p:spPr>
          <a:xfrm>
            <a:off x="-149950" y="2429415"/>
            <a:ext cx="9974948" cy="53340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50000"/>
              </a:lnSpc>
              <a:defRPr sz="10000" spc="-500"/>
            </a:pPr>
            <a:r>
              <a:rPr dirty="0"/>
              <a:t>국 내 </a:t>
            </a:r>
            <a:r>
              <a:rPr dirty="0" err="1"/>
              <a:t>무알코올</a:t>
            </a:r>
            <a:r>
              <a:rPr dirty="0"/>
              <a:t> </a:t>
            </a:r>
          </a:p>
          <a:p>
            <a:pPr algn="r">
              <a:lnSpc>
                <a:spcPct val="150000"/>
              </a:lnSpc>
              <a:defRPr sz="10000" spc="-500"/>
            </a:pPr>
            <a:r>
              <a:rPr dirty="0" err="1"/>
              <a:t>맥주</a:t>
            </a:r>
            <a:r>
              <a:rPr dirty="0"/>
              <a:t> </a:t>
            </a:r>
            <a:r>
              <a:rPr dirty="0" err="1"/>
              <a:t>시장</a:t>
            </a:r>
            <a:r>
              <a:rPr dirty="0"/>
              <a:t> </a:t>
            </a:r>
            <a:r>
              <a:rPr dirty="0" err="1"/>
              <a:t>점유율</a:t>
            </a:r>
            <a:endParaRPr dirty="0"/>
          </a:p>
        </p:txBody>
      </p:sp>
      <p:sp>
        <p:nvSpPr>
          <p:cNvPr id="188" name="2020년 1분기 기준"/>
          <p:cNvSpPr txBox="1">
            <a:spLocks noGrp="1"/>
          </p:cNvSpPr>
          <p:nvPr>
            <p:ph type="body" sz="quarter" idx="1"/>
          </p:nvPr>
        </p:nvSpPr>
        <p:spPr>
          <a:xfrm>
            <a:off x="-398131" y="8111584"/>
            <a:ext cx="10217310" cy="3175001"/>
          </a:xfrm>
          <a:prstGeom prst="rect">
            <a:avLst/>
          </a:prstGeom>
        </p:spPr>
        <p:txBody>
          <a:bodyPr anchor="t"/>
          <a:lstStyle>
            <a:lvl1pPr algn="r" defTabSz="584200">
              <a:defRPr sz="4500" b="0" spc="-135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2020년 1분기 기준</a:t>
            </a:r>
          </a:p>
        </p:txBody>
      </p:sp>
    </p:spTree>
    <p:extLst>
      <p:ext uri="{BB962C8B-B14F-4D97-AF65-F5344CB8AC3E}">
        <p14:creationId xmlns:p14="http://schemas.microsoft.com/office/powerpoint/2010/main" val="90167170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클라우드 빈도수"/>
          <p:cNvSpPr txBox="1">
            <a:spLocks noGrp="1"/>
          </p:cNvSpPr>
          <p:nvPr>
            <p:ph type="title" idx="4294967295"/>
          </p:nvPr>
        </p:nvSpPr>
        <p:spPr>
          <a:xfrm>
            <a:off x="6923090" y="999816"/>
            <a:ext cx="10537820" cy="1625196"/>
          </a:xfrm>
          <a:prstGeom prst="rect">
            <a:avLst/>
          </a:prstGeom>
        </p:spPr>
        <p:txBody>
          <a:bodyPr anchor="t"/>
          <a:lstStyle>
            <a:lvl1pPr algn="ctr">
              <a:defRPr sz="7000" spc="-350"/>
            </a:lvl1pPr>
          </a:lstStyle>
          <a:p>
            <a:r>
              <a:rPr dirty="0" err="1"/>
              <a:t>클라우드</a:t>
            </a:r>
            <a:r>
              <a:rPr dirty="0"/>
              <a:t> </a:t>
            </a:r>
            <a:r>
              <a:rPr dirty="0" err="1"/>
              <a:t>빈도수</a:t>
            </a:r>
            <a:r>
              <a:rPr lang="en-US" dirty="0"/>
              <a:t> (</a:t>
            </a:r>
            <a:r>
              <a:rPr lang="ko-KR" altLang="en-US" dirty="0" err="1"/>
              <a:t>쿠팡</a:t>
            </a:r>
            <a:r>
              <a:rPr lang="ko-KR" altLang="en-US" dirty="0"/>
              <a:t> 리뷰</a:t>
            </a:r>
            <a:r>
              <a:rPr lang="en-US" altLang="ko-KR" dirty="0"/>
              <a:t>)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2991ED-4AB9-40FA-BBEF-F652F348A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5012"/>
            <a:ext cx="23997756" cy="1109098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하이트 빈도수"/>
          <p:cNvSpPr txBox="1">
            <a:spLocks noGrp="1"/>
          </p:cNvSpPr>
          <p:nvPr>
            <p:ph type="title" idx="4294967295"/>
          </p:nvPr>
        </p:nvSpPr>
        <p:spPr>
          <a:xfrm>
            <a:off x="6923090" y="898216"/>
            <a:ext cx="10537820" cy="1625196"/>
          </a:xfrm>
          <a:prstGeom prst="rect">
            <a:avLst/>
          </a:prstGeom>
        </p:spPr>
        <p:txBody>
          <a:bodyPr anchor="t"/>
          <a:lstStyle>
            <a:lvl1pPr algn="ctr">
              <a:defRPr sz="7000" spc="-350"/>
            </a:lvl1pPr>
          </a:lstStyle>
          <a:p>
            <a:r>
              <a:rPr dirty="0" err="1"/>
              <a:t>하이트</a:t>
            </a:r>
            <a:r>
              <a:rPr dirty="0"/>
              <a:t> </a:t>
            </a:r>
            <a:r>
              <a:rPr dirty="0" err="1"/>
              <a:t>빈도수</a:t>
            </a:r>
            <a:r>
              <a:rPr lang="en-US" dirty="0"/>
              <a:t> (</a:t>
            </a:r>
            <a:r>
              <a:rPr lang="ko-KR" altLang="en-US" dirty="0" err="1"/>
              <a:t>쿠팡</a:t>
            </a:r>
            <a:r>
              <a:rPr lang="ko-KR" altLang="en-US" dirty="0"/>
              <a:t> 리뷰</a:t>
            </a:r>
            <a:r>
              <a:rPr lang="en-US" altLang="ko-KR" dirty="0"/>
              <a:t>)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4CD5BA-4AFC-4AB2-B963-A38E03887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7449"/>
            <a:ext cx="24384000" cy="115542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KakaoTalk_Photo_2021-01-26-19-30-47.png" descr="KakaoTalk_Photo_2021-01-26-19-30-47.pn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/>
          <a:stretch>
            <a:fillRect/>
          </a:stretch>
        </p:blipFill>
        <p:spPr>
          <a:xfrm>
            <a:off x="12765347" y="0"/>
            <a:ext cx="9317935" cy="13715999"/>
          </a:xfrm>
          <a:prstGeom prst="rect">
            <a:avLst/>
          </a:prstGeom>
          <a:effectLst>
            <a:outerShdw blurRad="190500" dist="635000" dir="5400000" rotWithShape="0">
              <a:srgbClr val="000000"/>
            </a:outerShdw>
          </a:effectLst>
        </p:spPr>
      </p:pic>
      <p:sp>
        <p:nvSpPr>
          <p:cNvPr id="191" name="과일향이 나서좋다"/>
          <p:cNvSpPr/>
          <p:nvPr/>
        </p:nvSpPr>
        <p:spPr>
          <a:xfrm>
            <a:off x="20713700" y="811086"/>
            <a:ext cx="3132454" cy="2222565"/>
          </a:xfrm>
          <a:prstGeom prst="wedgeEllipseCallout">
            <a:avLst>
              <a:gd name="adj1" fmla="val -49380"/>
              <a:gd name="adj2" fmla="val 63991"/>
            </a:avLst>
          </a:prstGeom>
          <a:gradFill>
            <a:gsLst>
              <a:gs pos="0">
                <a:srgbClr val="FFBE56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z="3500" spc="-7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과일향이 나서좋다</a:t>
            </a:r>
          </a:p>
        </p:txBody>
      </p:sp>
      <p:sp>
        <p:nvSpPr>
          <p:cNvPr id="192" name="칼로리가 낮다"/>
          <p:cNvSpPr/>
          <p:nvPr/>
        </p:nvSpPr>
        <p:spPr>
          <a:xfrm>
            <a:off x="21043900" y="3884486"/>
            <a:ext cx="3132454" cy="2222565"/>
          </a:xfrm>
          <a:prstGeom prst="wedgeEllipseCallout">
            <a:avLst>
              <a:gd name="adj1" fmla="val -49380"/>
              <a:gd name="adj2" fmla="val 63991"/>
            </a:avLst>
          </a:prstGeom>
          <a:gradFill>
            <a:gsLst>
              <a:gs pos="0">
                <a:srgbClr val="FFBE56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0"/>
              </a:lnSpc>
              <a:spcBef>
                <a:spcPts val="0"/>
              </a:spcBef>
              <a:tabLst/>
              <a:defRPr sz="3500" spc="-7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칼로리가 낮다 </a:t>
            </a:r>
          </a:p>
        </p:txBody>
      </p:sp>
      <p:sp>
        <p:nvSpPr>
          <p:cNvPr id="193" name="Quote Bubble"/>
          <p:cNvSpPr/>
          <p:nvPr/>
        </p:nvSpPr>
        <p:spPr>
          <a:xfrm flipH="1">
            <a:off x="11256664" y="614948"/>
            <a:ext cx="3132436" cy="2229852"/>
          </a:xfrm>
          <a:prstGeom prst="wedgeEllipseCallout">
            <a:avLst>
              <a:gd name="adj1" fmla="val -49385"/>
              <a:gd name="adj2" fmla="val 63832"/>
            </a:avLst>
          </a:prstGeom>
          <a:gradFill>
            <a:gsLst>
              <a:gs pos="0">
                <a:srgbClr val="64D1FE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z="2200" spc="-44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  <a:endParaRPr/>
          </a:p>
        </p:txBody>
      </p:sp>
      <p:sp>
        <p:nvSpPr>
          <p:cNvPr id="194" name="맛이 없다"/>
          <p:cNvSpPr txBox="1"/>
          <p:nvPr/>
        </p:nvSpPr>
        <p:spPr>
          <a:xfrm>
            <a:off x="11395531" y="1316147"/>
            <a:ext cx="2854604" cy="729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tabLst/>
              <a:defRPr sz="3500" spc="-7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맛이 없다</a:t>
            </a:r>
          </a:p>
        </p:txBody>
      </p:sp>
      <p:sp>
        <p:nvSpPr>
          <p:cNvPr id="195" name="Quote Bubble"/>
          <p:cNvSpPr/>
          <p:nvPr/>
        </p:nvSpPr>
        <p:spPr>
          <a:xfrm flipH="1">
            <a:off x="10367664" y="4450348"/>
            <a:ext cx="3132436" cy="2229852"/>
          </a:xfrm>
          <a:prstGeom prst="wedgeEllipseCallout">
            <a:avLst>
              <a:gd name="adj1" fmla="val -49385"/>
              <a:gd name="adj2" fmla="val 63832"/>
            </a:avLst>
          </a:prstGeom>
          <a:gradFill>
            <a:gsLst>
              <a:gs pos="0">
                <a:srgbClr val="64D1FE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z="2200" spc="-44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pPr>
            <a:endParaRPr/>
          </a:p>
        </p:txBody>
      </p:sp>
      <p:sp>
        <p:nvSpPr>
          <p:cNvPr id="196" name="탄산이 적어…"/>
          <p:cNvSpPr txBox="1"/>
          <p:nvPr/>
        </p:nvSpPr>
        <p:spPr>
          <a:xfrm>
            <a:off x="10506531" y="4876274"/>
            <a:ext cx="2854604" cy="128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tabLst/>
              <a:defRPr sz="3500" spc="-7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탄산이 적어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/>
              <a:defRPr sz="3500" spc="-7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맹물같다</a:t>
            </a:r>
          </a:p>
        </p:txBody>
      </p:sp>
      <p:sp>
        <p:nvSpPr>
          <p:cNvPr id="197" name="분석 내용"/>
          <p:cNvSpPr txBox="1">
            <a:spLocks noGrp="1"/>
          </p:cNvSpPr>
          <p:nvPr>
            <p:ph type="title"/>
          </p:nvPr>
        </p:nvSpPr>
        <p:spPr>
          <a:xfrm>
            <a:off x="1285279" y="2818581"/>
            <a:ext cx="11442701" cy="5334001"/>
          </a:xfrm>
          <a:prstGeom prst="rect">
            <a:avLst/>
          </a:prstGeom>
        </p:spPr>
        <p:txBody>
          <a:bodyPr/>
          <a:lstStyle/>
          <a:p>
            <a:r>
              <a:t>분석 내용</a:t>
            </a:r>
          </a:p>
        </p:txBody>
      </p:sp>
      <p:sp>
        <p:nvSpPr>
          <p:cNvPr id="198" name="1. 맛이 중요 요소…"/>
          <p:cNvSpPr txBox="1">
            <a:spLocks noGrp="1"/>
          </p:cNvSpPr>
          <p:nvPr>
            <p:ph type="body" sz="quarter" idx="1"/>
          </p:nvPr>
        </p:nvSpPr>
        <p:spPr>
          <a:xfrm>
            <a:off x="1285279" y="8468200"/>
            <a:ext cx="11442701" cy="31750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5600" spc="-168"/>
            </a:pPr>
            <a:r>
              <a:t>1. 맛이 중요 요소</a:t>
            </a:r>
          </a:p>
          <a:p>
            <a:pPr>
              <a:defRPr sz="5600" spc="-168"/>
            </a:pPr>
            <a:r>
              <a:t>2. 임산부의  높은 고객비중</a:t>
            </a:r>
          </a:p>
          <a:p>
            <a:pPr>
              <a:defRPr sz="5600" spc="-168"/>
            </a:pPr>
            <a:r>
              <a:t>3. 경쟁사 하이트제로보다 맛 평가가 저조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KakaoTalk_Photo_2021-01-26-19-30-47.png" descr="KakaoTalk_Photo_2021-01-26-19-30-47.pn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/>
          <a:stretch>
            <a:fillRect/>
          </a:stretch>
        </p:blipFill>
        <p:spPr>
          <a:xfrm>
            <a:off x="1105676" y="1008919"/>
            <a:ext cx="3167793" cy="4662991"/>
          </a:xfrm>
          <a:prstGeom prst="rect">
            <a:avLst/>
          </a:prstGeom>
          <a:effectLst>
            <a:outerShdw blurRad="190500" dist="635000" dir="5400000" rotWithShape="0">
              <a:srgbClr val="000000"/>
            </a:outerShdw>
          </a:effectLst>
        </p:spPr>
      </p:pic>
      <p:sp>
        <p:nvSpPr>
          <p:cNvPr id="201" name="개선 방향 및 판매전략"/>
          <p:cNvSpPr txBox="1">
            <a:spLocks noGrp="1"/>
          </p:cNvSpPr>
          <p:nvPr>
            <p:ph type="title"/>
          </p:nvPr>
        </p:nvSpPr>
        <p:spPr>
          <a:xfrm>
            <a:off x="9602226" y="2011738"/>
            <a:ext cx="12992303" cy="2657248"/>
          </a:xfrm>
          <a:prstGeom prst="rect">
            <a:avLst/>
          </a:prstGeom>
        </p:spPr>
        <p:txBody>
          <a:bodyPr anchor="ctr"/>
          <a:lstStyle>
            <a:lvl1pPr>
              <a:defRPr sz="10300" spc="-515"/>
            </a:lvl1pPr>
          </a:lstStyle>
          <a:p>
            <a:r>
              <a:rPr dirty="0" err="1"/>
              <a:t>개선</a:t>
            </a:r>
            <a:r>
              <a:rPr dirty="0"/>
              <a:t> </a:t>
            </a:r>
            <a:r>
              <a:rPr dirty="0" err="1"/>
              <a:t>방향</a:t>
            </a:r>
            <a:r>
              <a:rPr dirty="0"/>
              <a:t> 및 </a:t>
            </a:r>
            <a:r>
              <a:rPr dirty="0" err="1"/>
              <a:t>판매전략</a:t>
            </a:r>
            <a:endParaRPr dirty="0"/>
          </a:p>
        </p:txBody>
      </p:sp>
      <p:sp>
        <p:nvSpPr>
          <p:cNvPr id="202" name="1. 맛의 개선 필요…"/>
          <p:cNvSpPr txBox="1">
            <a:spLocks noGrp="1"/>
          </p:cNvSpPr>
          <p:nvPr>
            <p:ph type="body" sz="half" idx="1"/>
          </p:nvPr>
        </p:nvSpPr>
        <p:spPr>
          <a:xfrm>
            <a:off x="9602040" y="5484842"/>
            <a:ext cx="13877541" cy="6033395"/>
          </a:xfrm>
          <a:prstGeom prst="rect">
            <a:avLst/>
          </a:prstGeom>
        </p:spPr>
        <p:txBody>
          <a:bodyPr anchor="ctr"/>
          <a:lstStyle/>
          <a:p>
            <a:pPr>
              <a:defRPr sz="6600" spc="-197"/>
            </a:pPr>
            <a:r>
              <a:t>1. 맛의 개선 필요</a:t>
            </a:r>
          </a:p>
          <a:p>
            <a:pPr>
              <a:defRPr sz="6600" spc="-197"/>
            </a:pPr>
            <a:r>
              <a:t>2. 칼로리가 적다는 점을 강조</a:t>
            </a:r>
          </a:p>
          <a:p>
            <a:pPr>
              <a:defRPr sz="6600" spc="-197"/>
            </a:pPr>
            <a:r>
              <a:t>3. 가격 할인 혹은 플러스원 행사</a:t>
            </a:r>
          </a:p>
          <a:p>
            <a:pPr>
              <a:defRPr sz="6600" spc="-197"/>
            </a:pPr>
            <a:r>
              <a:t>4. 수제 제품의 생산 방식 고려</a:t>
            </a:r>
          </a:p>
        </p:txBody>
      </p:sp>
      <p:pic>
        <p:nvPicPr>
          <p:cNvPr id="203" name="KakaoTalk_Photo_2021-01-26-19-30-47.png" descr="KakaoTalk_Photo_2021-01-26-19-30-4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39276" y="1560229"/>
            <a:ext cx="3167793" cy="4662991"/>
          </a:xfrm>
          <a:prstGeom prst="rect">
            <a:avLst/>
          </a:prstGeom>
          <a:ln w="12700">
            <a:miter lim="400000"/>
          </a:ln>
          <a:effectLst>
            <a:outerShdw blurRad="190500" dist="635000" dir="5400000" rotWithShape="0">
              <a:srgbClr val="000000"/>
            </a:outerShdw>
          </a:effectLst>
        </p:spPr>
      </p:pic>
      <p:pic>
        <p:nvPicPr>
          <p:cNvPr id="204" name="KakaoTalk_Photo_2021-01-26-19-30-47.png" descr="KakaoTalk_Photo_2021-01-26-19-30-47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72876" y="1008919"/>
            <a:ext cx="3167793" cy="4662991"/>
          </a:xfrm>
          <a:prstGeom prst="rect">
            <a:avLst/>
          </a:prstGeom>
          <a:ln w="12700">
            <a:miter lim="400000"/>
          </a:ln>
          <a:effectLst>
            <a:outerShdw blurRad="190500" dist="635000" dir="5400000" rotWithShape="0">
              <a:srgbClr val="000000"/>
            </a:outerShdw>
          </a:effec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-44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>
            <a:tab pos="812800" algn="l"/>
          </a:tabLst>
          <a:defRPr kumimoji="0" sz="2600" b="0" i="0" u="none" strike="noStrike" cap="none" spc="-26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Compact Regular"/>
            <a:ea typeface="Graphik Compact Regular"/>
            <a:cs typeface="Graphik Compact Regular"/>
            <a:sym typeface="Graphik Compac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-44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>
            <a:tab pos="812800" algn="l"/>
          </a:tabLst>
          <a:defRPr kumimoji="0" sz="2600" b="0" i="0" u="none" strike="noStrike" cap="none" spc="-26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Compact Regular"/>
            <a:ea typeface="Graphik Compact Regular"/>
            <a:cs typeface="Graphik Compact Regular"/>
            <a:sym typeface="Graphik Compac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306</Words>
  <Application>Microsoft Office PowerPoint</Application>
  <PresentationFormat>사용자 지정</PresentationFormat>
  <Paragraphs>135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Graphik</vt:lpstr>
      <vt:lpstr>Graphik Compact Regular</vt:lpstr>
      <vt:lpstr>Graphik Medium</vt:lpstr>
      <vt:lpstr>Graphik Semibold</vt:lpstr>
      <vt:lpstr>Helvetica Neue</vt:lpstr>
      <vt:lpstr>27_Showcase</vt:lpstr>
      <vt:lpstr>Python B조</vt:lpstr>
      <vt:lpstr>WOrd Cloud</vt:lpstr>
      <vt:lpstr>WOrd Cloud</vt:lpstr>
      <vt:lpstr>주종별 상위 키워드 (뉴스)</vt:lpstr>
      <vt:lpstr>국 내 무알코올  맥주 시장 점유율</vt:lpstr>
      <vt:lpstr>클라우드 빈도수 (쿠팡 리뷰)</vt:lpstr>
      <vt:lpstr>하이트 빈도수 (쿠팡 리뷰)</vt:lpstr>
      <vt:lpstr>분석 내용</vt:lpstr>
      <vt:lpstr>개선 방향 및 판매전략</vt:lpstr>
      <vt:lpstr>역할 분담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Yong</dc:creator>
  <cp:lastModifiedBy>Yong WooJoong</cp:lastModifiedBy>
  <cp:revision>3</cp:revision>
  <dcterms:modified xsi:type="dcterms:W3CDTF">2021-01-26T15:13:22Z</dcterms:modified>
</cp:coreProperties>
</file>