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70A"/>
    <a:srgbClr val="312E2D"/>
    <a:srgbClr val="191800"/>
    <a:srgbClr val="33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94563-1901-4FCE-9ECB-8939B800D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BB9816-2D9B-4205-82F0-DCB103B8E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B26E9-F853-4217-903F-07FCBC83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2A95-CA53-4E15-B1D2-DA8A84208268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375BB-C192-4564-B870-4C85823D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EAF19-1562-4AC7-961B-47AA824A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F1B2-566F-48FA-8A1E-0B1BB1C0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81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3F0A4-68B6-4832-A5F5-CDE9A989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6AB9E-6D94-449D-994D-39ABCE968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6F831-59D4-46AE-8531-EDFEEA64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2A95-CA53-4E15-B1D2-DA8A84208268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012D4-908E-4004-92AF-6956CB5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48E26-80E9-40F1-BD12-66F979FD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F1B2-566F-48FA-8A1E-0B1BB1C0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9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437601-DEEB-4139-ABD9-79BCFE149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2310FD-10D9-4BFD-AF64-FB0F6642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E7EC-BF9B-4576-9977-870DD00A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2A95-CA53-4E15-B1D2-DA8A84208268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A9E90-1252-4C0E-AB32-D939D946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F959A-5CF3-445A-A9BC-929F78EA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F1B2-566F-48FA-8A1E-0B1BB1C0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18042-07CF-4C85-AF8D-5BF305F7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B4CF6-A34C-4DBC-98B0-5D0C9DD04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96300-28FE-4991-97EB-3946E708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2A95-CA53-4E15-B1D2-DA8A84208268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3992E-49ED-42FB-868D-7B6A8D7B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B6B2-40B8-43B1-B539-D73A1496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F1B2-566F-48FA-8A1E-0B1BB1C0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3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7CF64-BDF5-46A4-91E1-1D1AB968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12099-F75E-41B3-AA27-1CEB1E5A5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79D5B-FC26-4A5C-A1F5-D14739CB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2A95-CA53-4E15-B1D2-DA8A84208268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99217-0384-436A-ACAA-C380707A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F248D-BA38-4C31-B174-1DD97A92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F1B2-566F-48FA-8A1E-0B1BB1C0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5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BFF0A-2FCC-4717-BFC6-C4098909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B23DB-2A29-4DC5-9DF0-2E517DE2D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690B2-4330-4797-B6FB-9F2C13E8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0DA8EE-B714-4E9D-86E4-0BE4D0F9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2A95-CA53-4E15-B1D2-DA8A84208268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EC00CE-547A-470B-8D58-3122F002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7F83B-61A5-48AE-A8E3-3AEAE01F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F1B2-566F-48FA-8A1E-0B1BB1C0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9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4D716-606F-4FD3-AB75-F63A240C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F868C-D9B4-4D67-A2A5-D9E4B6C2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7211A9-7FEC-492D-822F-F575E5D2F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76EAA7-79BC-4615-9CDA-A8D7A219A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A490BC-7D53-4DEC-9B2E-A5AA6D3D7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BFA8C-64D5-4887-937A-357D1F55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2A95-CA53-4E15-B1D2-DA8A84208268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E0838C-48A5-4B95-BBBF-7600A57D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FA04E5-AEBB-4D2F-A0EA-373A0984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F1B2-566F-48FA-8A1E-0B1BB1C0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1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6C74E-170A-48F3-B31B-BB66F1D5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504DF4-ABA2-471B-89B5-3D5E87DA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2A95-CA53-4E15-B1D2-DA8A84208268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869C34-4D55-4577-B189-134B74E7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01460-3ED1-4D4D-86DD-8973ED6C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F1B2-566F-48FA-8A1E-0B1BB1C0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22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E9E7CB-0BA9-4641-984F-A263647F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2A95-CA53-4E15-B1D2-DA8A84208268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BAB44E-2281-4A8D-B802-AC1D75F1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4E02F-A1FF-4FD3-9E00-6E7613C5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F1B2-566F-48FA-8A1E-0B1BB1C0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4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3A0E5-63C2-4537-BD19-B1DD39C8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D5122-7996-4F7B-AE3B-0316B3E9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75A38-9BA4-4102-9770-1ABA762F4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50910-3E7C-4C52-AD6B-B28DCFA5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2A95-CA53-4E15-B1D2-DA8A84208268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04D11A-588F-4AEA-956E-937147DA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73096-64C2-44A5-A6E6-7644A9C6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F1B2-566F-48FA-8A1E-0B1BB1C0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B486A-7703-444F-8980-B234DE09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A12858-CCDC-4651-BDE3-256EF9A86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384C0D-F4F5-4244-9CEE-90A53200E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604160-5B3D-4627-85E0-472DAD6D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2A95-CA53-4E15-B1D2-DA8A84208268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CEA87-6190-435E-AE8D-5B57F15F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474D68-1877-4BA7-A991-FAC6E230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F1B2-566F-48FA-8A1E-0B1BB1C0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8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76A8AA-2870-4185-A8D4-E28A75A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465524-6A06-4C79-9A8D-015301C2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4085-D4AF-486C-B48D-F68B0FC6C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2A95-CA53-4E15-B1D2-DA8A84208268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31ED9-CDAE-4C53-9656-76B921C73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C3E22-FA21-4E55-9D96-E8146E7EF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F1B2-566F-48FA-8A1E-0B1BB1C0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85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84AB31-E6F5-418A-A724-B85529BB7BA4}"/>
              </a:ext>
            </a:extLst>
          </p:cNvPr>
          <p:cNvSpPr/>
          <p:nvPr/>
        </p:nvSpPr>
        <p:spPr>
          <a:xfrm>
            <a:off x="211711" y="981958"/>
            <a:ext cx="1495530" cy="978569"/>
          </a:xfrm>
          <a:prstGeom prst="rect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대화 시작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4B988D-1340-414F-B0AE-9513B953AC0D}"/>
              </a:ext>
            </a:extLst>
          </p:cNvPr>
          <p:cNvSpPr/>
          <p:nvPr/>
        </p:nvSpPr>
        <p:spPr>
          <a:xfrm>
            <a:off x="2386588" y="981957"/>
            <a:ext cx="1495530" cy="978569"/>
          </a:xfrm>
          <a:prstGeom prst="rect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+mn-ea"/>
              </a:rPr>
              <a:t>기능별</a:t>
            </a:r>
            <a:endParaRPr lang="en-US" altLang="ko-KR" sz="1600">
              <a:latin typeface="+mn-ea"/>
            </a:endParaRPr>
          </a:p>
          <a:p>
            <a:pPr algn="ctr"/>
            <a:r>
              <a:rPr lang="en-US" altLang="ko-KR" sz="1600">
                <a:latin typeface="+mn-ea"/>
              </a:rPr>
              <a:t>Button</a:t>
            </a:r>
            <a:r>
              <a:rPr lang="ko-KR" altLang="en-US" sz="1600">
                <a:latin typeface="+mn-ea"/>
              </a:rPr>
              <a:t> 선택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7265FCC-1810-473F-B432-0F1F24F9BF78}"/>
              </a:ext>
            </a:extLst>
          </p:cNvPr>
          <p:cNvSpPr/>
          <p:nvPr/>
        </p:nvSpPr>
        <p:spPr>
          <a:xfrm>
            <a:off x="10626080" y="750843"/>
            <a:ext cx="1238542" cy="540517"/>
          </a:xfrm>
          <a:prstGeom prst="rect">
            <a:avLst/>
          </a:prstGeom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구매 요청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3609E8C-270D-4F99-BB5E-47034F1B75BE}"/>
              </a:ext>
            </a:extLst>
          </p:cNvPr>
          <p:cNvSpPr/>
          <p:nvPr/>
        </p:nvSpPr>
        <p:spPr>
          <a:xfrm>
            <a:off x="10609568" y="1619948"/>
            <a:ext cx="1271565" cy="540517"/>
          </a:xfrm>
          <a:prstGeom prst="rect">
            <a:avLst/>
          </a:prstGeom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CBCE9E1-2FFE-47FA-88A7-77A2409FDEC9}"/>
              </a:ext>
            </a:extLst>
          </p:cNvPr>
          <p:cNvSpPr/>
          <p:nvPr/>
        </p:nvSpPr>
        <p:spPr>
          <a:xfrm>
            <a:off x="316009" y="4711445"/>
            <a:ext cx="1495530" cy="461666"/>
          </a:xfrm>
          <a:prstGeom prst="rect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대화 시나리오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DE9344-B59D-4425-AF3C-6DA18555438E}"/>
              </a:ext>
            </a:extLst>
          </p:cNvPr>
          <p:cNvSpPr/>
          <p:nvPr/>
        </p:nvSpPr>
        <p:spPr>
          <a:xfrm>
            <a:off x="316009" y="3989402"/>
            <a:ext cx="1495530" cy="461666"/>
          </a:xfrm>
          <a:prstGeom prst="rect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+mn-ea"/>
              </a:rPr>
              <a:t>업무 프로세스</a:t>
            </a:r>
            <a:endParaRPr lang="en-US" altLang="ko-KR" sz="1400">
              <a:latin typeface="+mn-ea"/>
            </a:endParaRPr>
          </a:p>
          <a:p>
            <a:pPr algn="ctr"/>
            <a:r>
              <a:rPr lang="en-US" altLang="ko-KR" sz="1400">
                <a:latin typeface="+mn-ea"/>
              </a:rPr>
              <a:t>(Legacy</a:t>
            </a:r>
            <a:r>
              <a:rPr lang="ko-KR" altLang="en-US" sz="1400">
                <a:latin typeface="+mn-ea"/>
              </a:rPr>
              <a:t> 연계</a:t>
            </a:r>
            <a:r>
              <a:rPr lang="en-US" altLang="ko-KR" sz="1400">
                <a:latin typeface="+mn-ea"/>
              </a:rPr>
              <a:t>)</a:t>
            </a:r>
            <a:endParaRPr lang="ko-KR" altLang="en-US" sz="1400">
              <a:latin typeface="+mn-ea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193DA13-7DE1-4BBA-B5E1-FD1EBE215676}"/>
              </a:ext>
            </a:extLst>
          </p:cNvPr>
          <p:cNvSpPr/>
          <p:nvPr/>
        </p:nvSpPr>
        <p:spPr>
          <a:xfrm>
            <a:off x="10593057" y="2467383"/>
            <a:ext cx="1271565" cy="540517"/>
          </a:xfrm>
          <a:prstGeom prst="rect">
            <a:avLst/>
          </a:prstGeom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+mn-ea"/>
              </a:rPr>
              <a:t>제품 페이지 </a:t>
            </a:r>
            <a:endParaRPr lang="en-US" altLang="ko-KR" sz="1400">
              <a:latin typeface="+mn-ea"/>
            </a:endParaRPr>
          </a:p>
          <a:p>
            <a:pPr algn="ctr"/>
            <a:r>
              <a:rPr lang="ko-KR" altLang="en-US" sz="1400">
                <a:latin typeface="+mn-ea"/>
              </a:rPr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0803A2-7BE4-4C92-8382-DCF9F32ABDA3}"/>
              </a:ext>
            </a:extLst>
          </p:cNvPr>
          <p:cNvSpPr/>
          <p:nvPr/>
        </p:nvSpPr>
        <p:spPr>
          <a:xfrm>
            <a:off x="4759776" y="981957"/>
            <a:ext cx="1495530" cy="978569"/>
          </a:xfrm>
          <a:prstGeom prst="rect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+mn-ea"/>
              </a:rPr>
              <a:t>Food</a:t>
            </a:r>
            <a:r>
              <a:rPr lang="ko-KR" altLang="en-US" sz="1600">
                <a:latin typeface="+mn-ea"/>
              </a:rPr>
              <a:t>라인</a:t>
            </a:r>
            <a:endParaRPr lang="en-US" altLang="ko-KR" sz="160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D1FF335-2A5F-4B26-BC64-1F27AD3A958D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707241" y="1471242"/>
            <a:ext cx="67934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3077EA-A3AB-4A24-AC50-5FBE6A5B5C1D}"/>
              </a:ext>
            </a:extLst>
          </p:cNvPr>
          <p:cNvSpPr/>
          <p:nvPr/>
        </p:nvSpPr>
        <p:spPr>
          <a:xfrm>
            <a:off x="7163263" y="410266"/>
            <a:ext cx="1338023" cy="681155"/>
          </a:xfrm>
          <a:prstGeom prst="rect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+mn-ea"/>
              </a:rPr>
              <a:t>피부 타입별 제품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추천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D781EE0-24C2-41D9-8DBF-750690AFFE9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882118" y="1471242"/>
            <a:ext cx="877658" cy="1601690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DBE5D7-8BED-49B7-A9AE-08C31FE507B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255911" y="1471242"/>
            <a:ext cx="50386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C58E7E5-EB5B-41C1-9857-069E9D790FD3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 flipV="1">
            <a:off x="6255306" y="750844"/>
            <a:ext cx="907957" cy="720398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AE6D740-9DD3-44E3-B4FC-79BD34FF60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96901" y="1483628"/>
            <a:ext cx="489284" cy="464512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4B078D9-583E-4D93-8F5E-A12DFD37177F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501286" y="750844"/>
            <a:ext cx="1534536" cy="1209680"/>
          </a:xfrm>
          <a:prstGeom prst="bentConnector3">
            <a:avLst>
              <a:gd name="adj1" fmla="val 713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8374D19-0411-4540-8F0E-A4345431902F}"/>
              </a:ext>
            </a:extLst>
          </p:cNvPr>
          <p:cNvCxnSpPr>
            <a:cxnSpLocks/>
          </p:cNvCxnSpPr>
          <p:nvPr/>
        </p:nvCxnSpPr>
        <p:spPr>
          <a:xfrm flipV="1">
            <a:off x="6255306" y="1960524"/>
            <a:ext cx="3780516" cy="1112408"/>
          </a:xfrm>
          <a:prstGeom prst="bentConnector3">
            <a:avLst>
              <a:gd name="adj1" fmla="val 8852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885620B-5621-4A0C-90C6-D8692134F002}"/>
              </a:ext>
            </a:extLst>
          </p:cNvPr>
          <p:cNvCxnSpPr>
            <a:cxnSpLocks/>
          </p:cNvCxnSpPr>
          <p:nvPr/>
        </p:nvCxnSpPr>
        <p:spPr>
          <a:xfrm flipV="1">
            <a:off x="8511822" y="1960524"/>
            <a:ext cx="1401633" cy="2607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02CBAA4-E456-4479-AABB-EB6D07AFB0FC}"/>
              </a:ext>
            </a:extLst>
          </p:cNvPr>
          <p:cNvCxnSpPr/>
          <p:nvPr/>
        </p:nvCxnSpPr>
        <p:spPr>
          <a:xfrm flipV="1">
            <a:off x="9567699" y="1091421"/>
            <a:ext cx="1030324" cy="869103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29A46-96AA-491F-AD7D-BA20AF1ED942}"/>
              </a:ext>
            </a:extLst>
          </p:cNvPr>
          <p:cNvCxnSpPr>
            <a:cxnSpLocks/>
          </p:cNvCxnSpPr>
          <p:nvPr/>
        </p:nvCxnSpPr>
        <p:spPr>
          <a:xfrm>
            <a:off x="9913455" y="1960524"/>
            <a:ext cx="6845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F7C92DCA-F727-4F38-9A26-EEF15F8E8D37}"/>
              </a:ext>
            </a:extLst>
          </p:cNvPr>
          <p:cNvCxnSpPr>
            <a:cxnSpLocks/>
          </p:cNvCxnSpPr>
          <p:nvPr/>
        </p:nvCxnSpPr>
        <p:spPr>
          <a:xfrm>
            <a:off x="9618483" y="1966379"/>
            <a:ext cx="938233" cy="771262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58572E0-9871-4331-A616-E18C38411C9E}"/>
              </a:ext>
            </a:extLst>
          </p:cNvPr>
          <p:cNvSpPr/>
          <p:nvPr/>
        </p:nvSpPr>
        <p:spPr>
          <a:xfrm>
            <a:off x="4759776" y="4079713"/>
            <a:ext cx="1495530" cy="978569"/>
          </a:xfrm>
          <a:prstGeom prst="rect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600">
                <a:latin typeface="+mn-ea"/>
              </a:rPr>
              <a:t>이달의</a:t>
            </a:r>
            <a:endParaRPr lang="en-US" altLang="ko-KR" sz="1600">
              <a:latin typeface="+mn-ea"/>
            </a:endParaRPr>
          </a:p>
          <a:p>
            <a:pPr algn="ctr"/>
            <a:r>
              <a:rPr lang="ko-KR" altLang="en-US" sz="1600">
                <a:latin typeface="+mn-ea"/>
              </a:rPr>
              <a:t>신제품 </a:t>
            </a:r>
            <a:endParaRPr lang="en-US" altLang="ko-KR" sz="1600">
              <a:latin typeface="+mn-ea"/>
            </a:endParaRPr>
          </a:p>
          <a:p>
            <a:pPr algn="ctr"/>
            <a:r>
              <a:rPr lang="ko-KR" altLang="en-US" sz="1600">
                <a:ea typeface="타이포_홍익인간 M" panose="02020503020101020101" pitchFamily="18" charset="-127"/>
              </a:rPr>
              <a:t> </a:t>
            </a:r>
            <a:endParaRPr lang="en-US" altLang="ko-KR" sz="1600">
              <a:ea typeface="타이포_홍익인간 M" panose="02020503020101020101" pitchFamily="18" charset="-127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78C19DDB-2657-467E-B18B-0025E57947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84752" y="3609125"/>
            <a:ext cx="1496067" cy="423677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75E3B7-4F36-4680-9315-41680B584804}"/>
              </a:ext>
            </a:extLst>
          </p:cNvPr>
          <p:cNvSpPr/>
          <p:nvPr/>
        </p:nvSpPr>
        <p:spPr>
          <a:xfrm>
            <a:off x="4759776" y="2530835"/>
            <a:ext cx="1495530" cy="978569"/>
          </a:xfrm>
          <a:prstGeom prst="rect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+mn-ea"/>
              </a:rPr>
              <a:t>날씨</a:t>
            </a:r>
            <a:r>
              <a:rPr lang="en-US" altLang="ko-KR" sz="1600">
                <a:latin typeface="+mn-ea"/>
              </a:rPr>
              <a:t>/</a:t>
            </a:r>
            <a:r>
              <a:rPr lang="ko-KR" altLang="en-US" sz="1600">
                <a:latin typeface="+mn-ea"/>
              </a:rPr>
              <a:t>상황별 </a:t>
            </a:r>
            <a:endParaRPr lang="en-US" altLang="ko-KR" sz="1600">
              <a:latin typeface="+mn-ea"/>
            </a:endParaRPr>
          </a:p>
          <a:p>
            <a:pPr algn="ctr"/>
            <a:r>
              <a:rPr lang="ko-KR" altLang="en-US" sz="1600">
                <a:latin typeface="+mn-ea"/>
              </a:rPr>
              <a:t>제품 </a:t>
            </a:r>
            <a:endParaRPr lang="en-US" altLang="ko-KR" sz="1600">
              <a:latin typeface="+mn-ea"/>
            </a:endParaRPr>
          </a:p>
          <a:p>
            <a:pPr algn="ctr"/>
            <a:r>
              <a:rPr lang="ko-KR" altLang="en-US" sz="1600">
                <a:latin typeface="+mn-ea"/>
              </a:rPr>
              <a:t>추천</a:t>
            </a:r>
            <a:endParaRPr lang="en-US" altLang="ko-KR" sz="1600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7142D9-64EF-4493-9030-79E4DB91136A}"/>
              </a:ext>
            </a:extLst>
          </p:cNvPr>
          <p:cNvSpPr/>
          <p:nvPr/>
        </p:nvSpPr>
        <p:spPr>
          <a:xfrm>
            <a:off x="7158663" y="1517796"/>
            <a:ext cx="1325102" cy="681156"/>
          </a:xfrm>
          <a:prstGeom prst="rect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+mn-ea"/>
              </a:rPr>
              <a:t>피부 고민 및 </a:t>
            </a:r>
            <a:endParaRPr lang="en-US" altLang="ko-KR" sz="1400">
              <a:latin typeface="+mn-ea"/>
            </a:endParaRPr>
          </a:p>
          <a:p>
            <a:pPr algn="ctr"/>
            <a:r>
              <a:rPr lang="ko-KR" altLang="en-US" sz="1400">
                <a:latin typeface="+mn-ea"/>
              </a:rPr>
              <a:t>선호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제품 </a:t>
            </a:r>
            <a:endParaRPr lang="en-US" altLang="ko-KR" sz="1400">
              <a:latin typeface="+mn-ea"/>
            </a:endParaRPr>
          </a:p>
          <a:p>
            <a:pPr algn="ctr"/>
            <a:r>
              <a:rPr lang="ko-KR" altLang="en-US" sz="1400">
                <a:latin typeface="+mn-ea"/>
              </a:rPr>
              <a:t>추천</a:t>
            </a:r>
            <a:endParaRPr lang="en-US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578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443601-DA10-43D3-8BF1-52506CBA9729}"/>
              </a:ext>
            </a:extLst>
          </p:cNvPr>
          <p:cNvSpPr/>
          <p:nvPr/>
        </p:nvSpPr>
        <p:spPr>
          <a:xfrm>
            <a:off x="469619" y="981959"/>
            <a:ext cx="1495530" cy="694442"/>
          </a:xfrm>
          <a:prstGeom prst="rect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챗봇 실행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71627E7-E86D-44E7-B631-52C3D578F354}"/>
              </a:ext>
            </a:extLst>
          </p:cNvPr>
          <p:cNvCxnSpPr/>
          <p:nvPr/>
        </p:nvCxnSpPr>
        <p:spPr>
          <a:xfrm flipV="1">
            <a:off x="1965149" y="1471242"/>
            <a:ext cx="67934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CA398B-36D0-477D-9DD1-17103EEAA709}"/>
              </a:ext>
            </a:extLst>
          </p:cNvPr>
          <p:cNvSpPr/>
          <p:nvPr/>
        </p:nvSpPr>
        <p:spPr>
          <a:xfrm>
            <a:off x="2644496" y="981958"/>
            <a:ext cx="1495530" cy="694443"/>
          </a:xfrm>
          <a:prstGeom prst="rect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ai</a:t>
            </a:r>
            <a:endParaRPr lang="ko-KR" altLang="en-US" sz="1600"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62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4C1047F-5FB0-4FF1-B908-5E04EB560BA4}"/>
              </a:ext>
            </a:extLst>
          </p:cNvPr>
          <p:cNvSpPr/>
          <p:nvPr/>
        </p:nvSpPr>
        <p:spPr>
          <a:xfrm>
            <a:off x="22352" y="3105867"/>
            <a:ext cx="4365137" cy="1905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1B740AE-A864-4A2C-B1E9-03B5EB8C8414}"/>
              </a:ext>
            </a:extLst>
          </p:cNvPr>
          <p:cNvSpPr/>
          <p:nvPr/>
        </p:nvSpPr>
        <p:spPr>
          <a:xfrm>
            <a:off x="8414680" y="1649564"/>
            <a:ext cx="3472683" cy="2259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3A0095E-0A70-4202-BA5F-311784A9BEFA}"/>
              </a:ext>
            </a:extLst>
          </p:cNvPr>
          <p:cNvSpPr/>
          <p:nvPr/>
        </p:nvSpPr>
        <p:spPr>
          <a:xfrm>
            <a:off x="4850059" y="819876"/>
            <a:ext cx="3472683" cy="3083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BBFD05C-058D-4102-8C06-F37EDEAFF8BF}"/>
              </a:ext>
            </a:extLst>
          </p:cNvPr>
          <p:cNvSpPr/>
          <p:nvPr/>
        </p:nvSpPr>
        <p:spPr>
          <a:xfrm>
            <a:off x="22352" y="124178"/>
            <a:ext cx="4365137" cy="29238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B4ABD0-EF4E-4A59-A593-E83905D62B97}"/>
              </a:ext>
            </a:extLst>
          </p:cNvPr>
          <p:cNvSpPr/>
          <p:nvPr/>
        </p:nvSpPr>
        <p:spPr>
          <a:xfrm>
            <a:off x="953910" y="1027288"/>
            <a:ext cx="1778001" cy="547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요즘 피부가 건조하고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수분이 부족한거 같아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.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0241D4-1387-40F9-94E0-F680B664D43B}"/>
              </a:ext>
            </a:extLst>
          </p:cNvPr>
          <p:cNvSpPr/>
          <p:nvPr/>
        </p:nvSpPr>
        <p:spPr>
          <a:xfrm>
            <a:off x="3506601" y="1655236"/>
            <a:ext cx="699911" cy="5475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Bot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9466F7-0754-4D75-822F-DFB0B01DE4DE}"/>
              </a:ext>
            </a:extLst>
          </p:cNvPr>
          <p:cNvSpPr/>
          <p:nvPr/>
        </p:nvSpPr>
        <p:spPr>
          <a:xfrm>
            <a:off x="1619947" y="1655237"/>
            <a:ext cx="1778001" cy="547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평소 피부가 건조하셨나요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3D13D9-103B-4C8A-BB9F-F001A8470C7C}"/>
              </a:ext>
            </a:extLst>
          </p:cNvPr>
          <p:cNvSpPr/>
          <p:nvPr/>
        </p:nvSpPr>
        <p:spPr>
          <a:xfrm>
            <a:off x="146755" y="1027288"/>
            <a:ext cx="699911" cy="547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Human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A07B9B-AEC6-42F4-9FD6-53C8609C6F93}"/>
              </a:ext>
            </a:extLst>
          </p:cNvPr>
          <p:cNvSpPr/>
          <p:nvPr/>
        </p:nvSpPr>
        <p:spPr>
          <a:xfrm>
            <a:off x="953910" y="2407344"/>
            <a:ext cx="1778001" cy="547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맞아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. 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원래도 건조한 타입이였는데 봄이라 그런지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피부가 더 건조해진거 같아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D4A67C-F9DA-4107-866F-DBBBC348B9B7}"/>
              </a:ext>
            </a:extLst>
          </p:cNvPr>
          <p:cNvSpPr/>
          <p:nvPr/>
        </p:nvSpPr>
        <p:spPr>
          <a:xfrm>
            <a:off x="129823" y="2407342"/>
            <a:ext cx="699911" cy="5475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Human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0459E8-5A1B-4126-9854-6EB9E7DE83EC}"/>
              </a:ext>
            </a:extLst>
          </p:cNvPr>
          <p:cNvSpPr/>
          <p:nvPr/>
        </p:nvSpPr>
        <p:spPr>
          <a:xfrm>
            <a:off x="1646761" y="3159451"/>
            <a:ext cx="1778002" cy="547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Human 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피부타입에 맞는 제품 몇 개를 추천해 드려도 될까요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?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15E275-BFEE-4C4C-90AA-2E2EEBF8DAAE}"/>
              </a:ext>
            </a:extLst>
          </p:cNvPr>
          <p:cNvSpPr/>
          <p:nvPr/>
        </p:nvSpPr>
        <p:spPr>
          <a:xfrm>
            <a:off x="3546118" y="3155239"/>
            <a:ext cx="699911" cy="5475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Bot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276457-3560-487C-90D2-ED0627B8A97F}"/>
              </a:ext>
            </a:extLst>
          </p:cNvPr>
          <p:cNvSpPr/>
          <p:nvPr/>
        </p:nvSpPr>
        <p:spPr>
          <a:xfrm>
            <a:off x="953909" y="3905229"/>
            <a:ext cx="1778001" cy="547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좋아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03BE8F-4A61-4A75-9CF6-C9FCCE706CA5}"/>
              </a:ext>
            </a:extLst>
          </p:cNvPr>
          <p:cNvSpPr/>
          <p:nvPr/>
        </p:nvSpPr>
        <p:spPr>
          <a:xfrm>
            <a:off x="146755" y="3903136"/>
            <a:ext cx="699911" cy="547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Human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E8DBDC-7F66-4CB0-BC70-123EF408C170}"/>
              </a:ext>
            </a:extLst>
          </p:cNvPr>
          <p:cNvSpPr/>
          <p:nvPr/>
        </p:nvSpPr>
        <p:spPr>
          <a:xfrm>
            <a:off x="4926534" y="1372326"/>
            <a:ext cx="1778002" cy="547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피부 타입에 맞는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제품 추천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추천 해드린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상품을 구매하시겠어요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?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B76932-8DD4-41FC-9C86-A8C0CC7CC37E}"/>
              </a:ext>
            </a:extLst>
          </p:cNvPr>
          <p:cNvSpPr/>
          <p:nvPr/>
        </p:nvSpPr>
        <p:spPr>
          <a:xfrm>
            <a:off x="6781008" y="1372326"/>
            <a:ext cx="699911" cy="5475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Bot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9188E1-5DF9-4E49-8045-48E9A8930A63}"/>
              </a:ext>
            </a:extLst>
          </p:cNvPr>
          <p:cNvSpPr/>
          <p:nvPr/>
        </p:nvSpPr>
        <p:spPr>
          <a:xfrm>
            <a:off x="1619946" y="260355"/>
            <a:ext cx="1778001" cy="547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궁금한게 있으신가요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?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E076D2-120B-4DC6-AF88-EF06CA2591AA}"/>
              </a:ext>
            </a:extLst>
          </p:cNvPr>
          <p:cNvSpPr/>
          <p:nvPr/>
        </p:nvSpPr>
        <p:spPr>
          <a:xfrm>
            <a:off x="3505192" y="272355"/>
            <a:ext cx="694263" cy="5475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Bot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A41C358-DEA4-49C2-A724-90679B8ADE5F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 rot="5400000">
            <a:off x="2066223" y="584564"/>
            <a:ext cx="219412" cy="666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1BA4445F-83C2-4D79-BB52-D4506952553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731910" y="1919848"/>
            <a:ext cx="2621053" cy="2259142"/>
          </a:xfrm>
          <a:prstGeom prst="curvedConnector3">
            <a:avLst>
              <a:gd name="adj1" fmla="val 86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560038-5C4C-41F6-890C-D12E79035F61}"/>
              </a:ext>
            </a:extLst>
          </p:cNvPr>
          <p:cNvSpPr/>
          <p:nvPr/>
        </p:nvSpPr>
        <p:spPr>
          <a:xfrm>
            <a:off x="6048357" y="2946406"/>
            <a:ext cx="1778001" cy="7563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추천 제품 중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구매할 제품 선택 후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, </a:t>
            </a: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구매 양식 작성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페이지로 이동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A30400-BE40-44AE-8B26-6E3AC323BED2}"/>
              </a:ext>
            </a:extLst>
          </p:cNvPr>
          <p:cNvSpPr/>
          <p:nvPr/>
        </p:nvSpPr>
        <p:spPr>
          <a:xfrm>
            <a:off x="5698402" y="2124793"/>
            <a:ext cx="699911" cy="547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Human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A3788AC-EA07-4608-925C-8F7652B3E8B6}"/>
              </a:ext>
            </a:extLst>
          </p:cNvPr>
          <p:cNvSpPr/>
          <p:nvPr/>
        </p:nvSpPr>
        <p:spPr>
          <a:xfrm>
            <a:off x="6464926" y="2120773"/>
            <a:ext cx="1778001" cy="547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좋아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4E8488E-A8AE-4A71-AC12-69944E329B56}"/>
              </a:ext>
            </a:extLst>
          </p:cNvPr>
          <p:cNvSpPr/>
          <p:nvPr/>
        </p:nvSpPr>
        <p:spPr>
          <a:xfrm>
            <a:off x="10504210" y="2101003"/>
            <a:ext cx="699911" cy="547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Human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8FDF2D-444C-4A59-96D9-B6BB1A856770}"/>
              </a:ext>
            </a:extLst>
          </p:cNvPr>
          <p:cNvSpPr/>
          <p:nvPr/>
        </p:nvSpPr>
        <p:spPr>
          <a:xfrm>
            <a:off x="8659596" y="2101003"/>
            <a:ext cx="1778001" cy="547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싫어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.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 다른 제품들도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보여줘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!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63D8B4E-0117-4839-A262-9CD79516817B}"/>
              </a:ext>
            </a:extLst>
          </p:cNvPr>
          <p:cNvCxnSpPr>
            <a:stCxn id="6" idx="2"/>
          </p:cNvCxnSpPr>
          <p:nvPr/>
        </p:nvCxnSpPr>
        <p:spPr>
          <a:xfrm>
            <a:off x="1842911" y="1574809"/>
            <a:ext cx="333018" cy="8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15A0D46-4DF2-46C9-90A8-15B4D8D10C72}"/>
              </a:ext>
            </a:extLst>
          </p:cNvPr>
          <p:cNvCxnSpPr/>
          <p:nvPr/>
        </p:nvCxnSpPr>
        <p:spPr>
          <a:xfrm flipH="1">
            <a:off x="1615722" y="2202757"/>
            <a:ext cx="301979" cy="19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E2804D1-70A9-4FA6-9263-9F35613E1FA6}"/>
              </a:ext>
            </a:extLst>
          </p:cNvPr>
          <p:cNvCxnSpPr>
            <a:stCxn id="10" idx="2"/>
          </p:cNvCxnSpPr>
          <p:nvPr/>
        </p:nvCxnSpPr>
        <p:spPr>
          <a:xfrm>
            <a:off x="1842911" y="2954866"/>
            <a:ext cx="329493" cy="19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D41263E-AD43-4B16-AF69-A08951002875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842910" y="3688273"/>
            <a:ext cx="164748" cy="21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03157DD-A87F-4C36-AF7C-DBB71B74CA76}"/>
              </a:ext>
            </a:extLst>
          </p:cNvPr>
          <p:cNvCxnSpPr/>
          <p:nvPr/>
        </p:nvCxnSpPr>
        <p:spPr>
          <a:xfrm>
            <a:off x="6398313" y="1919848"/>
            <a:ext cx="440726" cy="20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5C60DF19-7ED7-4C37-BA09-BE675B1E2D67}"/>
              </a:ext>
            </a:extLst>
          </p:cNvPr>
          <p:cNvCxnSpPr>
            <a:stCxn id="69" idx="2"/>
            <a:endCxn id="30" idx="0"/>
          </p:cNvCxnSpPr>
          <p:nvPr/>
        </p:nvCxnSpPr>
        <p:spPr>
          <a:xfrm rot="5400000">
            <a:off x="7006587" y="2599066"/>
            <a:ext cx="278112" cy="416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구부러짐 102">
            <a:extLst>
              <a:ext uri="{FF2B5EF4-FFF2-40B4-BE49-F238E27FC236}">
                <a16:creationId xmlns:a16="http://schemas.microsoft.com/office/drawing/2014/main" id="{9315914D-78C6-4192-83EA-22935D4AE540}"/>
              </a:ext>
            </a:extLst>
          </p:cNvPr>
          <p:cNvCxnSpPr>
            <a:stCxn id="17" idx="0"/>
            <a:endCxn id="71" idx="0"/>
          </p:cNvCxnSpPr>
          <p:nvPr/>
        </p:nvCxnSpPr>
        <p:spPr>
          <a:xfrm rot="16200000" flipH="1">
            <a:off x="7317727" y="-129867"/>
            <a:ext cx="728677" cy="3733062"/>
          </a:xfrm>
          <a:prstGeom prst="curvedConnector3">
            <a:avLst>
              <a:gd name="adj1" fmla="val -31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9583BFC-9EE1-4A23-9AE9-85CE6E7E7B59}"/>
              </a:ext>
            </a:extLst>
          </p:cNvPr>
          <p:cNvSpPr/>
          <p:nvPr/>
        </p:nvSpPr>
        <p:spPr>
          <a:xfrm>
            <a:off x="9214890" y="2946405"/>
            <a:ext cx="1778001" cy="7563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문의한 피부 타입별 제품 카테고리 페이지로 이동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cxnSp>
        <p:nvCxnSpPr>
          <p:cNvPr id="106" name="연결선: 구부러짐 105">
            <a:extLst>
              <a:ext uri="{FF2B5EF4-FFF2-40B4-BE49-F238E27FC236}">
                <a16:creationId xmlns:a16="http://schemas.microsoft.com/office/drawing/2014/main" id="{3CCA491A-A57B-4FF8-AC10-2FD569F3E6CE}"/>
              </a:ext>
            </a:extLst>
          </p:cNvPr>
          <p:cNvCxnSpPr>
            <a:stCxn id="71" idx="2"/>
            <a:endCxn id="104" idx="0"/>
          </p:cNvCxnSpPr>
          <p:nvPr/>
        </p:nvCxnSpPr>
        <p:spPr>
          <a:xfrm rot="16200000" flipH="1">
            <a:off x="9677304" y="2519817"/>
            <a:ext cx="297881" cy="5552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AA52811-1C9C-412A-8A76-0F4F56CC68B6}"/>
              </a:ext>
            </a:extLst>
          </p:cNvPr>
          <p:cNvSpPr txBox="1"/>
          <p:nvPr/>
        </p:nvSpPr>
        <p:spPr>
          <a:xfrm>
            <a:off x="0" y="194753"/>
            <a:ext cx="1302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피부타입 </a:t>
            </a:r>
            <a:r>
              <a:rPr lang="en-US" altLang="ko-KR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flow</a:t>
            </a:r>
            <a:endParaRPr lang="ko-KR" altLang="en-US" sz="1200"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BF8C46-CEE3-4D85-9E2B-229555BDDB88}"/>
              </a:ext>
            </a:extLst>
          </p:cNvPr>
          <p:cNvSpPr txBox="1"/>
          <p:nvPr/>
        </p:nvSpPr>
        <p:spPr>
          <a:xfrm>
            <a:off x="4926534" y="893971"/>
            <a:ext cx="128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추천 제품 구매 </a:t>
            </a:r>
            <a:r>
              <a:rPr lang="en-US" altLang="ko-KR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flow</a:t>
            </a:r>
            <a:endParaRPr lang="ko-KR" altLang="en-US" sz="1200"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210BB4-0D24-42CA-B817-A4B1172DB08D}"/>
              </a:ext>
            </a:extLst>
          </p:cNvPr>
          <p:cNvSpPr txBox="1"/>
          <p:nvPr/>
        </p:nvSpPr>
        <p:spPr>
          <a:xfrm>
            <a:off x="10437597" y="1689015"/>
            <a:ext cx="1383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제품 페이지 이동 </a:t>
            </a:r>
            <a:r>
              <a:rPr lang="en-US" altLang="ko-KR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flow</a:t>
            </a:r>
            <a:endParaRPr lang="ko-KR" altLang="en-US" sz="1200"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08F0AB-C0B4-443C-A8ED-176949F40232}"/>
              </a:ext>
            </a:extLst>
          </p:cNvPr>
          <p:cNvSpPr txBox="1"/>
          <p:nvPr/>
        </p:nvSpPr>
        <p:spPr>
          <a:xfrm>
            <a:off x="3867" y="3267412"/>
            <a:ext cx="1302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제품 추천 </a:t>
            </a:r>
            <a:r>
              <a:rPr lang="en-US" altLang="ko-KR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flow</a:t>
            </a:r>
            <a:endParaRPr lang="ko-KR" altLang="en-US" sz="1200"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14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B9C3E5-73CB-41AA-8B48-6495DD6795A1}"/>
              </a:ext>
            </a:extLst>
          </p:cNvPr>
          <p:cNvSpPr/>
          <p:nvPr/>
        </p:nvSpPr>
        <p:spPr>
          <a:xfrm>
            <a:off x="101599" y="3206361"/>
            <a:ext cx="4365137" cy="1591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AD9FD3-8610-4759-BF67-AB15E7F20C2B}"/>
              </a:ext>
            </a:extLst>
          </p:cNvPr>
          <p:cNvSpPr/>
          <p:nvPr/>
        </p:nvSpPr>
        <p:spPr>
          <a:xfrm>
            <a:off x="101600" y="149597"/>
            <a:ext cx="4365137" cy="29238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BBEF6E-4A0B-4596-AAF5-9345ED996990}"/>
              </a:ext>
            </a:extLst>
          </p:cNvPr>
          <p:cNvSpPr/>
          <p:nvPr/>
        </p:nvSpPr>
        <p:spPr>
          <a:xfrm>
            <a:off x="1055510" y="982132"/>
            <a:ext cx="1778001" cy="547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최근에 얼굴이 좀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칙칙하고 어두워진것 같아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700CBE-6FDE-4F28-84DD-81E0F63CFD85}"/>
              </a:ext>
            </a:extLst>
          </p:cNvPr>
          <p:cNvSpPr/>
          <p:nvPr/>
        </p:nvSpPr>
        <p:spPr>
          <a:xfrm>
            <a:off x="248355" y="982132"/>
            <a:ext cx="699911" cy="547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Human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9234E0-69FE-46F9-9D9C-EC3145BBF8AE}"/>
              </a:ext>
            </a:extLst>
          </p:cNvPr>
          <p:cNvSpPr/>
          <p:nvPr/>
        </p:nvSpPr>
        <p:spPr>
          <a:xfrm>
            <a:off x="1721546" y="215199"/>
            <a:ext cx="1778001" cy="547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궁금한게 있으신가요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6390C5-9E87-47FA-83C1-319E04063F56}"/>
              </a:ext>
            </a:extLst>
          </p:cNvPr>
          <p:cNvSpPr/>
          <p:nvPr/>
        </p:nvSpPr>
        <p:spPr>
          <a:xfrm>
            <a:off x="3606792" y="227199"/>
            <a:ext cx="694263" cy="5475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Bot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21D0B-06F7-48FB-9299-8F94649F809C}"/>
              </a:ext>
            </a:extLst>
          </p:cNvPr>
          <p:cNvSpPr txBox="1"/>
          <p:nvPr/>
        </p:nvSpPr>
        <p:spPr>
          <a:xfrm>
            <a:off x="101600" y="149597"/>
            <a:ext cx="1302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피부 고민 </a:t>
            </a:r>
            <a:r>
              <a:rPr lang="en-US" altLang="ko-KR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flow</a:t>
            </a:r>
            <a:endParaRPr lang="ko-KR" altLang="en-US" sz="1200"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C39DAD-4A23-4D22-9CAF-71255B547396}"/>
              </a:ext>
            </a:extLst>
          </p:cNvPr>
          <p:cNvSpPr/>
          <p:nvPr/>
        </p:nvSpPr>
        <p:spPr>
          <a:xfrm>
            <a:off x="1721546" y="1749065"/>
            <a:ext cx="1778001" cy="547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피부 브라이트닝과 관련된 고민을 갖고 있군요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1A685E-0E19-4B55-B8AB-29105AE2F8F3}"/>
              </a:ext>
            </a:extLst>
          </p:cNvPr>
          <p:cNvSpPr/>
          <p:nvPr/>
        </p:nvSpPr>
        <p:spPr>
          <a:xfrm>
            <a:off x="3606792" y="1753313"/>
            <a:ext cx="694263" cy="5475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Bot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ECF8BF-1BD2-4837-8A28-E7CCDA5B6369}"/>
              </a:ext>
            </a:extLst>
          </p:cNvPr>
          <p:cNvSpPr/>
          <p:nvPr/>
        </p:nvSpPr>
        <p:spPr>
          <a:xfrm>
            <a:off x="278510" y="2515997"/>
            <a:ext cx="699911" cy="547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Human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CA5FC-783B-4C4A-AE7D-46D006EB68B5}"/>
              </a:ext>
            </a:extLst>
          </p:cNvPr>
          <p:cNvSpPr/>
          <p:nvPr/>
        </p:nvSpPr>
        <p:spPr>
          <a:xfrm>
            <a:off x="1055510" y="2515997"/>
            <a:ext cx="1778001" cy="547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응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. 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피부가 지금보다 좀 더 밝아졌으면 좋겠어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5FED6A-C74B-421E-ADE6-031410F24615}"/>
              </a:ext>
            </a:extLst>
          </p:cNvPr>
          <p:cNvCxnSpPr/>
          <p:nvPr/>
        </p:nvCxnSpPr>
        <p:spPr>
          <a:xfrm flipH="1">
            <a:off x="1873956" y="774720"/>
            <a:ext cx="361244" cy="2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48E352C-410C-44E3-A17F-3FEF390F745F}"/>
              </a:ext>
            </a:extLst>
          </p:cNvPr>
          <p:cNvCxnSpPr>
            <a:stCxn id="4" idx="2"/>
          </p:cNvCxnSpPr>
          <p:nvPr/>
        </p:nvCxnSpPr>
        <p:spPr>
          <a:xfrm>
            <a:off x="1944511" y="1529653"/>
            <a:ext cx="301978" cy="21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9699607-905B-4081-A335-A6A1CA71805F}"/>
              </a:ext>
            </a:extLst>
          </p:cNvPr>
          <p:cNvCxnSpPr>
            <a:cxnSpLocks/>
          </p:cNvCxnSpPr>
          <p:nvPr/>
        </p:nvCxnSpPr>
        <p:spPr>
          <a:xfrm flipH="1">
            <a:off x="1873957" y="2296586"/>
            <a:ext cx="282221" cy="21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0C38BF-8B9F-4A3F-B02A-1A45024AABB6}"/>
              </a:ext>
            </a:extLst>
          </p:cNvPr>
          <p:cNvSpPr/>
          <p:nvPr/>
        </p:nvSpPr>
        <p:spPr>
          <a:xfrm>
            <a:off x="1721546" y="3358432"/>
            <a:ext cx="1778002" cy="547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Human 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피부타입에 맞는 제품 몇 개를 추천해 드려도 될까요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?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323113-51D3-43DF-A600-37ED2E2FC3D8}"/>
              </a:ext>
            </a:extLst>
          </p:cNvPr>
          <p:cNvSpPr/>
          <p:nvPr/>
        </p:nvSpPr>
        <p:spPr>
          <a:xfrm>
            <a:off x="3620903" y="3354220"/>
            <a:ext cx="699911" cy="5475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Bot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691AC3-CEEC-404C-9A37-A924A47AC2B2}"/>
              </a:ext>
            </a:extLst>
          </p:cNvPr>
          <p:cNvSpPr/>
          <p:nvPr/>
        </p:nvSpPr>
        <p:spPr>
          <a:xfrm>
            <a:off x="1028694" y="4104210"/>
            <a:ext cx="1778001" cy="547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좋아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61CE39-5236-4FBC-933F-9C4EFD765233}"/>
              </a:ext>
            </a:extLst>
          </p:cNvPr>
          <p:cNvSpPr/>
          <p:nvPr/>
        </p:nvSpPr>
        <p:spPr>
          <a:xfrm>
            <a:off x="221540" y="4102117"/>
            <a:ext cx="699911" cy="547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Human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1FFB20-8517-4441-9EC9-012274A10F43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917695" y="3887254"/>
            <a:ext cx="164748" cy="21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91CE3A-761F-4848-8219-A078351BB26D}"/>
              </a:ext>
            </a:extLst>
          </p:cNvPr>
          <p:cNvSpPr txBox="1"/>
          <p:nvPr/>
        </p:nvSpPr>
        <p:spPr>
          <a:xfrm>
            <a:off x="3867" y="3267412"/>
            <a:ext cx="1302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제품 추천 </a:t>
            </a:r>
            <a:r>
              <a:rPr lang="en-US" altLang="ko-KR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flow</a:t>
            </a:r>
            <a:endParaRPr lang="ko-KR" altLang="en-US" sz="1200"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42EBD00F-CB3C-44B5-88E8-752012322176}"/>
              </a:ext>
            </a:extLst>
          </p:cNvPr>
          <p:cNvCxnSpPr>
            <a:stCxn id="14" idx="2"/>
            <a:endCxn id="26" idx="0"/>
          </p:cNvCxnSpPr>
          <p:nvPr/>
        </p:nvCxnSpPr>
        <p:spPr>
          <a:xfrm rot="16200000" flipH="1">
            <a:off x="2130072" y="2877957"/>
            <a:ext cx="294914" cy="666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318067-4E46-45D4-9662-F19E4E84CE74}"/>
              </a:ext>
            </a:extLst>
          </p:cNvPr>
          <p:cNvSpPr/>
          <p:nvPr/>
        </p:nvSpPr>
        <p:spPr>
          <a:xfrm>
            <a:off x="5024177" y="227199"/>
            <a:ext cx="6332445" cy="2836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3379FD-205A-4A2A-AD06-2E93B933DB1C}"/>
              </a:ext>
            </a:extLst>
          </p:cNvPr>
          <p:cNvSpPr/>
          <p:nvPr/>
        </p:nvSpPr>
        <p:spPr>
          <a:xfrm>
            <a:off x="101600" y="149596"/>
            <a:ext cx="4365137" cy="52577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5F0C24-5AD8-4651-91A8-A8C801BB68BA}"/>
              </a:ext>
            </a:extLst>
          </p:cNvPr>
          <p:cNvSpPr/>
          <p:nvPr/>
        </p:nvSpPr>
        <p:spPr>
          <a:xfrm>
            <a:off x="1055510" y="982132"/>
            <a:ext cx="1778001" cy="547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Ex)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당근은 어떤 피부에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좋아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?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ABD4DD-2053-4B69-AA4D-E8186F706ED8}"/>
              </a:ext>
            </a:extLst>
          </p:cNvPr>
          <p:cNvSpPr/>
          <p:nvPr/>
        </p:nvSpPr>
        <p:spPr>
          <a:xfrm>
            <a:off x="248355" y="982132"/>
            <a:ext cx="699911" cy="547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Human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7CAF9C-C1CF-4AEE-B7C7-F0236E1E4708}"/>
              </a:ext>
            </a:extLst>
          </p:cNvPr>
          <p:cNvSpPr/>
          <p:nvPr/>
        </p:nvSpPr>
        <p:spPr>
          <a:xfrm>
            <a:off x="1721546" y="215199"/>
            <a:ext cx="1778001" cy="547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스킨푸드 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Food Line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중 어떤 재료의 성분이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궁금하신지 입력하세요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.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FD41C-7D24-4DEB-8DBD-54B31CF8AA1F}"/>
              </a:ext>
            </a:extLst>
          </p:cNvPr>
          <p:cNvSpPr/>
          <p:nvPr/>
        </p:nvSpPr>
        <p:spPr>
          <a:xfrm>
            <a:off x="3606792" y="227199"/>
            <a:ext cx="694263" cy="5475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Bot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3A661-9CF3-445D-9D41-8FCF83A20B80}"/>
              </a:ext>
            </a:extLst>
          </p:cNvPr>
          <p:cNvSpPr txBox="1"/>
          <p:nvPr/>
        </p:nvSpPr>
        <p:spPr>
          <a:xfrm>
            <a:off x="101600" y="149597"/>
            <a:ext cx="1302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Food</a:t>
            </a:r>
            <a:r>
              <a:rPr lang="ko-KR" altLang="en-US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 </a:t>
            </a:r>
            <a:r>
              <a:rPr lang="en-US" altLang="ko-KR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Line</a:t>
            </a:r>
            <a:r>
              <a:rPr lang="ko-KR" altLang="en-US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 </a:t>
            </a:r>
            <a:r>
              <a:rPr lang="en-US" altLang="ko-KR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flow</a:t>
            </a:r>
            <a:endParaRPr lang="ko-KR" altLang="en-US" sz="1200"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3CB17C-A575-47D8-BE05-04B789398744}"/>
              </a:ext>
            </a:extLst>
          </p:cNvPr>
          <p:cNvSpPr/>
          <p:nvPr/>
        </p:nvSpPr>
        <p:spPr>
          <a:xfrm>
            <a:off x="1721546" y="1749065"/>
            <a:ext cx="1778001" cy="547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제품 상세 페이지에 있는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recommendation 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부분 설명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53E673-3A05-440B-B5DB-8EF71BC29531}"/>
              </a:ext>
            </a:extLst>
          </p:cNvPr>
          <p:cNvSpPr/>
          <p:nvPr/>
        </p:nvSpPr>
        <p:spPr>
          <a:xfrm>
            <a:off x="3606792" y="1753313"/>
            <a:ext cx="694263" cy="5475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Bot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6FD575-3C5F-4EBF-B493-06B0179EAEAD}"/>
              </a:ext>
            </a:extLst>
          </p:cNvPr>
          <p:cNvSpPr/>
          <p:nvPr/>
        </p:nvSpPr>
        <p:spPr>
          <a:xfrm>
            <a:off x="278510" y="2515997"/>
            <a:ext cx="699911" cy="547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Human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2C87C9-7583-4FCB-83BF-26BDB5D65B83}"/>
              </a:ext>
            </a:extLst>
          </p:cNvPr>
          <p:cNvSpPr/>
          <p:nvPr/>
        </p:nvSpPr>
        <p:spPr>
          <a:xfrm>
            <a:off x="1055510" y="2515997"/>
            <a:ext cx="1778001" cy="547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그렇구나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.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Ex) 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당근 라인 제품에는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어떤 성분이 들어있어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?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B3FA4C-C98C-4A81-9B1B-BE2407DB8DC6}"/>
              </a:ext>
            </a:extLst>
          </p:cNvPr>
          <p:cNvCxnSpPr/>
          <p:nvPr/>
        </p:nvCxnSpPr>
        <p:spPr>
          <a:xfrm flipH="1">
            <a:off x="1873956" y="774720"/>
            <a:ext cx="361244" cy="2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C5FD574-F4CC-40F9-95A8-ECC45D021CB3}"/>
              </a:ext>
            </a:extLst>
          </p:cNvPr>
          <p:cNvCxnSpPr>
            <a:stCxn id="6" idx="2"/>
          </p:cNvCxnSpPr>
          <p:nvPr/>
        </p:nvCxnSpPr>
        <p:spPr>
          <a:xfrm>
            <a:off x="1944511" y="1529653"/>
            <a:ext cx="301978" cy="21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8AF7AA-6025-49DF-A0E6-A8CCE1619058}"/>
              </a:ext>
            </a:extLst>
          </p:cNvPr>
          <p:cNvCxnSpPr>
            <a:cxnSpLocks/>
          </p:cNvCxnSpPr>
          <p:nvPr/>
        </p:nvCxnSpPr>
        <p:spPr>
          <a:xfrm flipH="1">
            <a:off x="1873957" y="2296586"/>
            <a:ext cx="282221" cy="21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B425C0-0341-480F-972E-BAF0CDD5F9FE}"/>
              </a:ext>
            </a:extLst>
          </p:cNvPr>
          <p:cNvSpPr/>
          <p:nvPr/>
        </p:nvSpPr>
        <p:spPr>
          <a:xfrm>
            <a:off x="1721546" y="3358432"/>
            <a:ext cx="1778002" cy="547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해당 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Food 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라인 제품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상세 페이지에 있는 성분에 대해 설명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)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9ECB3D32-A33C-4C85-B531-01A893211BF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 rot="16200000" flipH="1">
            <a:off x="2130072" y="2877957"/>
            <a:ext cx="294914" cy="666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D4CC71-6CE9-4B02-B979-6C9EE440E957}"/>
              </a:ext>
            </a:extLst>
          </p:cNvPr>
          <p:cNvSpPr/>
          <p:nvPr/>
        </p:nvSpPr>
        <p:spPr>
          <a:xfrm>
            <a:off x="284154" y="4071016"/>
            <a:ext cx="699911" cy="547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Human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2A7615-C359-4DC4-B9EB-6754E96B3245}"/>
              </a:ext>
            </a:extLst>
          </p:cNvPr>
          <p:cNvSpPr/>
          <p:nvPr/>
        </p:nvSpPr>
        <p:spPr>
          <a:xfrm>
            <a:off x="1055510" y="4071016"/>
            <a:ext cx="1778001" cy="547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그래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468281-F896-48D1-8A72-3655A4AF97C0}"/>
              </a:ext>
            </a:extLst>
          </p:cNvPr>
          <p:cNvSpPr/>
          <p:nvPr/>
        </p:nvSpPr>
        <p:spPr>
          <a:xfrm>
            <a:off x="3636011" y="3349274"/>
            <a:ext cx="694263" cy="5475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Bot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281C7B-CF5F-45BC-8AFD-C411BDE56D3F}"/>
              </a:ext>
            </a:extLst>
          </p:cNvPr>
          <p:cNvSpPr/>
          <p:nvPr/>
        </p:nvSpPr>
        <p:spPr>
          <a:xfrm>
            <a:off x="1721545" y="4762520"/>
            <a:ext cx="1778002" cy="547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감사합니다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267CAB8-F0F3-421E-8FA2-9DC23B77D403}"/>
              </a:ext>
            </a:extLst>
          </p:cNvPr>
          <p:cNvSpPr/>
          <p:nvPr/>
        </p:nvSpPr>
        <p:spPr>
          <a:xfrm>
            <a:off x="948266" y="4783599"/>
            <a:ext cx="694263" cy="5475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Bot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63F794-EEE9-4187-9287-29144335555A}"/>
              </a:ext>
            </a:extLst>
          </p:cNvPr>
          <p:cNvSpPr/>
          <p:nvPr/>
        </p:nvSpPr>
        <p:spPr>
          <a:xfrm>
            <a:off x="5961335" y="488959"/>
            <a:ext cx="1778002" cy="547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해당 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Food Line 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제품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페이지로 이동하시겠어요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?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C641C5-B8C9-4D06-A962-B9D8BCC430DF}"/>
              </a:ext>
            </a:extLst>
          </p:cNvPr>
          <p:cNvSpPr/>
          <p:nvPr/>
        </p:nvSpPr>
        <p:spPr>
          <a:xfrm>
            <a:off x="5119493" y="500959"/>
            <a:ext cx="694263" cy="5475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Bot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85BF886-6022-4878-B741-41E889E552BB}"/>
              </a:ext>
            </a:extLst>
          </p:cNvPr>
          <p:cNvCxnSpPr>
            <a:endCxn id="27" idx="0"/>
          </p:cNvCxnSpPr>
          <p:nvPr/>
        </p:nvCxnSpPr>
        <p:spPr>
          <a:xfrm flipH="1">
            <a:off x="1944511" y="3896795"/>
            <a:ext cx="301978" cy="17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BC53456-F4C7-474A-86D3-29BB3861633C}"/>
              </a:ext>
            </a:extLst>
          </p:cNvPr>
          <p:cNvCxnSpPr>
            <a:stCxn id="27" idx="2"/>
          </p:cNvCxnSpPr>
          <p:nvPr/>
        </p:nvCxnSpPr>
        <p:spPr>
          <a:xfrm>
            <a:off x="1944511" y="4618537"/>
            <a:ext cx="333018" cy="13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13ABC0-079A-4118-B056-D719BA1F2960}"/>
              </a:ext>
            </a:extLst>
          </p:cNvPr>
          <p:cNvSpPr/>
          <p:nvPr/>
        </p:nvSpPr>
        <p:spPr>
          <a:xfrm>
            <a:off x="5462982" y="1255892"/>
            <a:ext cx="699911" cy="547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Human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E0DA7B-5BB0-4B23-9818-CF8C63F3F450}"/>
              </a:ext>
            </a:extLst>
          </p:cNvPr>
          <p:cNvSpPr/>
          <p:nvPr/>
        </p:nvSpPr>
        <p:spPr>
          <a:xfrm>
            <a:off x="6234338" y="1255892"/>
            <a:ext cx="1778001" cy="547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좋아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740352-2F60-4669-B552-DF73B0754390}"/>
              </a:ext>
            </a:extLst>
          </p:cNvPr>
          <p:cNvSpPr/>
          <p:nvPr/>
        </p:nvSpPr>
        <p:spPr>
          <a:xfrm>
            <a:off x="10506685" y="1255892"/>
            <a:ext cx="699911" cy="547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Human</a:t>
            </a:r>
            <a:endParaRPr lang="ko-KR" altLang="en-US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1698E4-3DB2-49C5-A966-E24FFF47CF49}"/>
              </a:ext>
            </a:extLst>
          </p:cNvPr>
          <p:cNvSpPr/>
          <p:nvPr/>
        </p:nvSpPr>
        <p:spPr>
          <a:xfrm>
            <a:off x="8653737" y="1255892"/>
            <a:ext cx="1778001" cy="547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아니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. 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다른 성분들도 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더 알아볼래</a:t>
            </a:r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BF64E807-BB22-47BB-B8FC-20CD67E04171}"/>
              </a:ext>
            </a:extLst>
          </p:cNvPr>
          <p:cNvCxnSpPr>
            <a:stCxn id="31" idx="3"/>
            <a:endCxn id="42" idx="0"/>
          </p:cNvCxnSpPr>
          <p:nvPr/>
        </p:nvCxnSpPr>
        <p:spPr>
          <a:xfrm>
            <a:off x="7739337" y="762720"/>
            <a:ext cx="1803401" cy="4931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EFB4AB2-18CA-45FF-84BC-A9C565231495}"/>
              </a:ext>
            </a:extLst>
          </p:cNvPr>
          <p:cNvCxnSpPr/>
          <p:nvPr/>
        </p:nvCxnSpPr>
        <p:spPr>
          <a:xfrm flipH="1" flipV="1">
            <a:off x="7687523" y="899601"/>
            <a:ext cx="1659677" cy="35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F027245-E05F-48BD-89A6-A312841DFF55}"/>
              </a:ext>
            </a:extLst>
          </p:cNvPr>
          <p:cNvSpPr txBox="1"/>
          <p:nvPr/>
        </p:nvSpPr>
        <p:spPr>
          <a:xfrm>
            <a:off x="9990666" y="304293"/>
            <a:ext cx="1215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Food</a:t>
            </a:r>
            <a:r>
              <a:rPr lang="ko-KR" altLang="en-US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 </a:t>
            </a:r>
            <a:r>
              <a:rPr lang="en-US" altLang="ko-KR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Line</a:t>
            </a:r>
            <a:r>
              <a:rPr lang="ko-KR" altLang="en-US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 </a:t>
            </a:r>
            <a:endParaRPr lang="en-US" altLang="ko-KR" sz="1200"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제품 이동 </a:t>
            </a:r>
            <a:r>
              <a:rPr lang="en-US" altLang="ko-KR" sz="1200"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flow</a:t>
            </a:r>
            <a:endParaRPr lang="ko-KR" altLang="en-US" sz="1200"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2FA4362-59E2-48DF-81AB-880F41EE06C1}"/>
              </a:ext>
            </a:extLst>
          </p:cNvPr>
          <p:cNvCxnSpPr/>
          <p:nvPr/>
        </p:nvCxnSpPr>
        <p:spPr>
          <a:xfrm rot="5400000" flipH="1" flipV="1">
            <a:off x="2402037" y="2145992"/>
            <a:ext cx="4008879" cy="1813856"/>
          </a:xfrm>
          <a:prstGeom prst="curvedConnector3">
            <a:avLst>
              <a:gd name="adj1" fmla="val 24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37081B3-A75B-455D-946C-D68EDF1B5A87}"/>
              </a:ext>
            </a:extLst>
          </p:cNvPr>
          <p:cNvSpPr/>
          <p:nvPr/>
        </p:nvSpPr>
        <p:spPr>
          <a:xfrm>
            <a:off x="5719796" y="2091268"/>
            <a:ext cx="1778001" cy="7563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문의한 </a:t>
            </a:r>
            <a:r>
              <a:rPr lang="en-US" altLang="ko-KR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Food Line </a:t>
            </a:r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제품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타이포_홍익인간 M" panose="02020503020101020101" pitchFamily="18" charset="-127"/>
                <a:ea typeface="타이포_홍익인간 M" panose="02020503020101020101" pitchFamily="18" charset="-127"/>
              </a:rPr>
              <a:t> 카테고리 페이지로 이동</a:t>
            </a:r>
            <a:endParaRPr lang="en-US" altLang="ko-KR" sz="1100">
              <a:solidFill>
                <a:schemeClr val="tx1"/>
              </a:solidFill>
              <a:latin typeface="타이포_홍익인간 M" panose="02020503020101020101" pitchFamily="18" charset="-127"/>
              <a:ea typeface="타이포_홍익인간 M" panose="02020503020101020101" pitchFamily="18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1646B94-475C-4324-B51D-062A28924BA6}"/>
              </a:ext>
            </a:extLst>
          </p:cNvPr>
          <p:cNvCxnSpPr>
            <a:cxnSpLocks/>
          </p:cNvCxnSpPr>
          <p:nvPr/>
        </p:nvCxnSpPr>
        <p:spPr>
          <a:xfrm flipH="1">
            <a:off x="6425354" y="1801655"/>
            <a:ext cx="231421" cy="28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96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F7164E-678B-4ECE-AD26-6614CEB1CE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0"/>
                    </a14:imgEffect>
                    <a14:imgEffect>
                      <a14:saturation sat="1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382" y="12550"/>
            <a:ext cx="2888815" cy="6794650"/>
          </a:xfrm>
          <a:prstGeom prst="rect">
            <a:avLst/>
          </a:prstGeom>
        </p:spPr>
      </p:pic>
      <p:pic>
        <p:nvPicPr>
          <p:cNvPr id="13" name="그림 12" descr="지도이(가) 표시된 사진&#10;&#10;자동 생성된 설명">
            <a:extLst>
              <a:ext uri="{FF2B5EF4-FFF2-40B4-BE49-F238E27FC236}">
                <a16:creationId xmlns:a16="http://schemas.microsoft.com/office/drawing/2014/main" id="{FF0719DD-08D8-4B4C-B5A1-F9A31BDCF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3724"/>
                    </a14:imgEffect>
                    <a14:imgEffect>
                      <a14:saturation sat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30" y="433151"/>
            <a:ext cx="1507231" cy="1507231"/>
          </a:xfrm>
          <a:prstGeom prst="rect">
            <a:avLst/>
          </a:prstGeom>
        </p:spPr>
      </p:pic>
      <p:pic>
        <p:nvPicPr>
          <p:cNvPr id="17" name="그림 16" descr="당근, 야채, 당근조각이(가) 표시된 사진&#10;&#10;자동 생성된 설명">
            <a:extLst>
              <a:ext uri="{FF2B5EF4-FFF2-40B4-BE49-F238E27FC236}">
                <a16:creationId xmlns:a16="http://schemas.microsoft.com/office/drawing/2014/main" id="{461F827E-88BD-47AA-B007-15EDD8B77EC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1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249"/>
                    </a14:imgEffect>
                    <a14:imgEffect>
                      <a14:saturation sa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0284">
            <a:off x="9225792" y="2513762"/>
            <a:ext cx="1533993" cy="15339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55E88A-A3D4-46B6-A5DC-709449F82089}"/>
              </a:ext>
            </a:extLst>
          </p:cNvPr>
          <p:cNvSpPr txBox="1"/>
          <p:nvPr/>
        </p:nvSpPr>
        <p:spPr>
          <a:xfrm>
            <a:off x="9370117" y="1794630"/>
            <a:ext cx="122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312E2D"/>
                </a:solidFill>
                <a:latin typeface="Bahnschrift SemiLight" panose="020B0502040204020203" pitchFamily="34" charset="0"/>
                <a:cs typeface="AngsanaUPC" panose="02020603050405020304" pitchFamily="18" charset="-34"/>
              </a:rPr>
              <a:t>Carrot</a:t>
            </a:r>
          </a:p>
          <a:p>
            <a:pPr algn="ctr"/>
            <a:r>
              <a:rPr lang="en-US" altLang="ko-KR" b="1">
                <a:solidFill>
                  <a:srgbClr val="312E2D"/>
                </a:solidFill>
                <a:latin typeface="Bahnschrift SemiLight" panose="020B0502040204020203" pitchFamily="34" charset="0"/>
                <a:cs typeface="AngsanaUPC" panose="02020603050405020304" pitchFamily="18" charset="-34"/>
              </a:rPr>
              <a:t>Carotene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8AF857-8405-4D7E-93E8-D6E7B75C8EDD}"/>
              </a:ext>
            </a:extLst>
          </p:cNvPr>
          <p:cNvSpPr txBox="1"/>
          <p:nvPr/>
        </p:nvSpPr>
        <p:spPr>
          <a:xfrm>
            <a:off x="9141404" y="4260075"/>
            <a:ext cx="1691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  <a:cs typeface="AngsanaUPC" panose="02020603050405020304" pitchFamily="18" charset="-34"/>
              </a:rPr>
              <a:t>Sun Cream</a:t>
            </a:r>
          </a:p>
          <a:p>
            <a:pPr algn="ctr"/>
            <a:r>
              <a:rPr lang="en-US" altLang="ko-KR" sz="1200" b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  <a:cs typeface="AngsanaUPC" panose="02020603050405020304" pitchFamily="18" charset="-34"/>
              </a:rPr>
              <a:t>SPF50+ PA++++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CD2402-3FFC-4835-A8D5-E4147AB48008}"/>
              </a:ext>
            </a:extLst>
          </p:cNvPr>
          <p:cNvSpPr txBox="1"/>
          <p:nvPr/>
        </p:nvSpPr>
        <p:spPr>
          <a:xfrm>
            <a:off x="9141402" y="5116615"/>
            <a:ext cx="169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  <a:cs typeface="AngsanaUPC" panose="02020603050405020304" pitchFamily="18" charset="-34"/>
              </a:rPr>
              <a:t>40 ml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3A00CFF-C5C1-489C-8FDA-B4B15A4E1EFB}"/>
              </a:ext>
            </a:extLst>
          </p:cNvPr>
          <p:cNvSpPr/>
          <p:nvPr/>
        </p:nvSpPr>
        <p:spPr>
          <a:xfrm>
            <a:off x="9617549" y="3988517"/>
            <a:ext cx="730344" cy="246446"/>
          </a:xfrm>
          <a:prstGeom prst="roundRect">
            <a:avLst>
              <a:gd name="adj" fmla="val 39099"/>
            </a:avLst>
          </a:prstGeom>
          <a:solidFill>
            <a:srgbClr val="F6A70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latin typeface="Bahnschrift SemiLight" panose="020B0502040204020203" pitchFamily="34" charset="0"/>
              </a:rPr>
              <a:t>AIRY</a:t>
            </a:r>
            <a:endParaRPr lang="ko-KR" altLang="en-US" b="1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7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288</Words>
  <Application>Microsoft Office PowerPoint</Application>
  <PresentationFormat>와이드스크린</PresentationFormat>
  <Paragraphs>110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타이포_홍익인간 M</vt:lpstr>
      <vt:lpstr>Arial</vt:lpstr>
      <vt:lpstr>Bahnschrift SemiLight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hyemin0057@gmail.com</dc:creator>
  <cp:lastModifiedBy>hyemin0057@gmail.com</cp:lastModifiedBy>
  <cp:revision>32</cp:revision>
  <dcterms:created xsi:type="dcterms:W3CDTF">2021-03-23T08:30:53Z</dcterms:created>
  <dcterms:modified xsi:type="dcterms:W3CDTF">2021-03-24T17:04:46Z</dcterms:modified>
</cp:coreProperties>
</file>