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66" r:id="rId13"/>
    <p:sldId id="274" r:id="rId14"/>
    <p:sldId id="275" r:id="rId15"/>
    <p:sldId id="267" r:id="rId16"/>
    <p:sldId id="268" r:id="rId17"/>
    <p:sldId id="276" r:id="rId18"/>
    <p:sldId id="277" r:id="rId19"/>
    <p:sldId id="269" r:id="rId20"/>
    <p:sldId id="278" r:id="rId21"/>
    <p:sldId id="279" r:id="rId22"/>
    <p:sldId id="270" r:id="rId23"/>
    <p:sldId id="271" r:id="rId24"/>
    <p:sldId id="272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ofdOJwO+QMRMBJXaojbBSsaOi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4260" autoAdjust="0"/>
  </p:normalViewPr>
  <p:slideViewPr>
    <p:cSldViewPr snapToGrid="0">
      <p:cViewPr varScale="1">
        <p:scale>
          <a:sx n="79" d="100"/>
          <a:sy n="79" d="100"/>
        </p:scale>
        <p:origin x="278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830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718ff0158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d718ff0158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5266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4997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4137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3509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87924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41171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718ff015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d718ff015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718ff015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d718ff015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02.03167.pd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9.04747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7" Type="http://schemas.openxmlformats.org/officeDocument/2006/relationships/image" Target="../media/image3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48837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704109" y="2026364"/>
            <a:ext cx="8468591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파이토치 실습</a:t>
            </a:r>
            <a:endParaRPr lang="en-US" altLang="ko-KR" sz="4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2021.05.05 </a:t>
            </a:r>
            <a:r>
              <a:rPr lang="ko-KR" altLang="en-US" sz="1600" b="1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임혜민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7"/>
          <p:cNvSpPr txBox="1">
            <a:spLocks noGrp="1"/>
          </p:cNvSpPr>
          <p:nvPr>
            <p:ph type="title"/>
          </p:nvPr>
        </p:nvSpPr>
        <p:spPr>
          <a:xfrm>
            <a:off x="178633" y="134964"/>
            <a:ext cx="10515600" cy="445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1"/>
              <a:t>1-2.  Dropout</a:t>
            </a:r>
            <a:endParaRPr sz="2800" b="1"/>
          </a:p>
        </p:txBody>
      </p:sp>
      <p:sp>
        <p:nvSpPr>
          <p:cNvPr id="160" name="Google Shape;160;p7"/>
          <p:cNvSpPr txBox="1"/>
          <p:nvPr/>
        </p:nvSpPr>
        <p:spPr>
          <a:xfrm>
            <a:off x="552450" y="1009650"/>
            <a:ext cx="34616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dropout 에 대하여 정리합니다.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B62E7A-8D1A-4037-A550-43FBD8D6DE49}"/>
              </a:ext>
            </a:extLst>
          </p:cNvPr>
          <p:cNvSpPr txBox="1"/>
          <p:nvPr/>
        </p:nvSpPr>
        <p:spPr>
          <a:xfrm>
            <a:off x="637309" y="1683782"/>
            <a:ext cx="80079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Dropout</a:t>
            </a:r>
            <a:r>
              <a:rPr lang="ko-KR" altLang="en-US" b="1"/>
              <a:t>의 사용방법</a:t>
            </a:r>
            <a:endParaRPr lang="en-US" altLang="ko-KR" b="1"/>
          </a:p>
          <a:p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일부 뉴런이 동작하지 않도록 하는 것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각 뉴런이 존재할 확률 </a:t>
            </a:r>
            <a:r>
              <a:rPr lang="en-US" altLang="ko-KR"/>
              <a:t>p</a:t>
            </a:r>
            <a:r>
              <a:rPr lang="ko-KR" altLang="en-US"/>
              <a:t>를 가중치 </a:t>
            </a:r>
            <a:r>
              <a:rPr lang="en-US" altLang="ko-KR"/>
              <a:t>w</a:t>
            </a:r>
            <a:r>
              <a:rPr lang="ko-KR" altLang="en-US"/>
              <a:t>와 곱해주는 형태가 되어 존재할 확률이 </a:t>
            </a:r>
            <a:r>
              <a:rPr lang="en-US" altLang="ko-KR"/>
              <a:t>0</a:t>
            </a:r>
            <a:r>
              <a:rPr lang="ko-KR" altLang="en-US"/>
              <a:t>인 경우 동작하지 않게 된다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B0B973-F83B-4DFF-B624-150581678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513" y="3516514"/>
            <a:ext cx="5577840" cy="17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1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39EFF3E-A32F-47F8-8CA9-7E04A2900F4D}"/>
              </a:ext>
            </a:extLst>
          </p:cNvPr>
          <p:cNvSpPr/>
          <p:nvPr/>
        </p:nvSpPr>
        <p:spPr>
          <a:xfrm>
            <a:off x="390525" y="1304925"/>
            <a:ext cx="5095875" cy="4248150"/>
          </a:xfrm>
          <a:prstGeom prst="roundRect">
            <a:avLst>
              <a:gd name="adj" fmla="val 83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Google Shape;167;gd718ff0158_0_48"/>
          <p:cNvSpPr/>
          <p:nvPr/>
        </p:nvSpPr>
        <p:spPr>
          <a:xfrm>
            <a:off x="0" y="0"/>
            <a:ext cx="12192000" cy="705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d718ff0158_0_48"/>
          <p:cNvSpPr txBox="1">
            <a:spLocks noGrp="1"/>
          </p:cNvSpPr>
          <p:nvPr>
            <p:ph type="title"/>
          </p:nvPr>
        </p:nvSpPr>
        <p:spPr>
          <a:xfrm>
            <a:off x="178633" y="134964"/>
            <a:ext cx="105156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1"/>
              <a:t>1-2.  Dropout</a:t>
            </a:r>
            <a:endParaRPr sz="2800" b="1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02DA68C-08CB-4AFB-80DD-C8EC26739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02" y="1702424"/>
            <a:ext cx="4423519" cy="3564900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411D44A-9792-424C-91E0-CCDAC41E4DBB}"/>
              </a:ext>
            </a:extLst>
          </p:cNvPr>
          <p:cNvSpPr/>
          <p:nvPr/>
        </p:nvSpPr>
        <p:spPr>
          <a:xfrm>
            <a:off x="6648452" y="1304925"/>
            <a:ext cx="5095875" cy="4248150"/>
          </a:xfrm>
          <a:prstGeom prst="roundRect">
            <a:avLst>
              <a:gd name="adj" fmla="val 83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85C45C0-7F99-4995-9D9F-8CD87EB47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027" y="1702424"/>
            <a:ext cx="4682373" cy="3564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9967F9-929D-4B83-BAF2-01C4A1D9F5D5}"/>
              </a:ext>
            </a:extLst>
          </p:cNvPr>
          <p:cNvSpPr txBox="1"/>
          <p:nvPr/>
        </p:nvSpPr>
        <p:spPr>
          <a:xfrm>
            <a:off x="452436" y="6153000"/>
            <a:ext cx="11287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1-1(</a:t>
            </a:r>
            <a:r>
              <a:rPr lang="ko-KR" altLang="en-US"/>
              <a:t>왼쪽</a:t>
            </a:r>
            <a:r>
              <a:rPr lang="en-US" altLang="ko-KR"/>
              <a:t>)</a:t>
            </a:r>
            <a:r>
              <a:rPr lang="ko-KR" altLang="en-US"/>
              <a:t>은 </a:t>
            </a:r>
            <a:r>
              <a:rPr lang="en-US" altLang="ko-KR"/>
              <a:t>sigmoid</a:t>
            </a:r>
            <a:r>
              <a:rPr lang="ko-KR" altLang="en-US"/>
              <a:t>를 적용하였고 </a:t>
            </a:r>
            <a:r>
              <a:rPr lang="en-US" altLang="ko-KR"/>
              <a:t>1-2(</a:t>
            </a:r>
            <a:r>
              <a:rPr lang="ko-KR" altLang="en-US"/>
              <a:t>오른쪽</a:t>
            </a:r>
            <a:r>
              <a:rPr lang="en-US" altLang="ko-KR"/>
              <a:t>)</a:t>
            </a:r>
            <a:r>
              <a:rPr lang="ko-KR" altLang="en-US"/>
              <a:t>는 </a:t>
            </a:r>
            <a:r>
              <a:rPr lang="en-US" altLang="ko-KR"/>
              <a:t>dropout</a:t>
            </a:r>
            <a:r>
              <a:rPr lang="ko-KR" altLang="en-US"/>
              <a:t>을 적용하였다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A01D101-57CA-4275-B52B-B05213C08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201" y="5303519"/>
            <a:ext cx="3398520" cy="21336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9B809D1-CDD2-4A58-A2A0-1CEE161C7D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6179" y="5307959"/>
            <a:ext cx="3436620" cy="2438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8"/>
          <p:cNvSpPr txBox="1">
            <a:spLocks noGrp="1"/>
          </p:cNvSpPr>
          <p:nvPr>
            <p:ph type="title"/>
          </p:nvPr>
        </p:nvSpPr>
        <p:spPr>
          <a:xfrm>
            <a:off x="178633" y="134964"/>
            <a:ext cx="10515600" cy="445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1"/>
              <a:t>1-3.  Dropout_ReLU</a:t>
            </a:r>
            <a:endParaRPr sz="2800" b="1"/>
          </a:p>
        </p:txBody>
      </p:sp>
      <p:sp>
        <p:nvSpPr>
          <p:cNvPr id="177" name="Google Shape;177;p8"/>
          <p:cNvSpPr txBox="1"/>
          <p:nvPr/>
        </p:nvSpPr>
        <p:spPr>
          <a:xfrm>
            <a:off x="546929" y="1186838"/>
            <a:ext cx="427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ReLU함수의 종류에 대하여 작성합니다.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57341A-F60F-4650-A42C-75CAE722A963}"/>
              </a:ext>
            </a:extLst>
          </p:cNvPr>
          <p:cNvSpPr txBox="1"/>
          <p:nvPr/>
        </p:nvSpPr>
        <p:spPr>
          <a:xfrm>
            <a:off x="1396797" y="1842779"/>
            <a:ext cx="3189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/>
              <a:t>최근 가장 많이 사용되는 </a:t>
            </a:r>
            <a:endParaRPr lang="en-US" altLang="ko-KR" sz="1500"/>
          </a:p>
          <a:p>
            <a:pPr algn="ctr"/>
            <a:r>
              <a:rPr lang="ko-KR" altLang="en-US" sz="1500"/>
              <a:t>활성화 함수</a:t>
            </a:r>
            <a:endParaRPr lang="en-US" altLang="ko-KR" sz="1500"/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3A898C-1E73-467A-B050-114E3D78A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29" y="2501384"/>
            <a:ext cx="4889043" cy="34299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DA2BC1-D1EF-42C9-8FD9-F67D44212CF3}"/>
              </a:ext>
            </a:extLst>
          </p:cNvPr>
          <p:cNvSpPr txBox="1"/>
          <p:nvPr/>
        </p:nvSpPr>
        <p:spPr>
          <a:xfrm>
            <a:off x="6096000" y="2364972"/>
            <a:ext cx="49892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/>
              <a:t>ReLU</a:t>
            </a:r>
            <a:r>
              <a:rPr lang="ko-KR" altLang="en-US" sz="1500" b="1"/>
              <a:t>함수의 특징</a:t>
            </a:r>
            <a:endParaRPr lang="en-US" altLang="ko-KR" sz="1500" b="1"/>
          </a:p>
          <a:p>
            <a:endParaRPr lang="en-US" altLang="ko-KR" sz="1500" b="1"/>
          </a:p>
          <a:p>
            <a:pPr marL="285750" indent="-285750">
              <a:buFontTx/>
              <a:buChar char="-"/>
            </a:pPr>
            <a:r>
              <a:rPr lang="en-US" altLang="ko-KR" sz="1500"/>
              <a:t>x&gt;0 </a:t>
            </a:r>
            <a:r>
              <a:rPr lang="ko-KR" altLang="en-US" sz="1500"/>
              <a:t>이면 기울기가 </a:t>
            </a:r>
            <a:r>
              <a:rPr lang="en-US" altLang="ko-KR" sz="1500"/>
              <a:t>1</a:t>
            </a:r>
            <a:r>
              <a:rPr lang="ko-KR" altLang="en-US" sz="1500"/>
              <a:t>인 직선이고</a:t>
            </a:r>
            <a:r>
              <a:rPr lang="en-US" altLang="ko-KR" sz="1500"/>
              <a:t>, x&lt;0</a:t>
            </a:r>
            <a:r>
              <a:rPr lang="ko-KR" altLang="en-US" sz="1500"/>
              <a:t>이면 함수값이 </a:t>
            </a:r>
            <a:r>
              <a:rPr lang="en-US" altLang="ko-KR" sz="1500"/>
              <a:t>0</a:t>
            </a:r>
            <a:r>
              <a:rPr lang="ko-KR" altLang="en-US" sz="1500"/>
              <a:t>이된다</a:t>
            </a:r>
            <a:r>
              <a:rPr lang="en-US" altLang="ko-KR" sz="150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500"/>
              <a:t>Sigmoid, tanh </a:t>
            </a:r>
            <a:r>
              <a:rPr lang="ko-KR" altLang="en-US" sz="1500"/>
              <a:t>함수와 비교시 학습이 훨씬 빨라진다</a:t>
            </a:r>
            <a:r>
              <a:rPr lang="en-US" altLang="ko-KR" sz="150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/>
              <a:t>연산 비용이 크지 않고</a:t>
            </a:r>
            <a:r>
              <a:rPr lang="en-US" altLang="ko-KR" sz="1500"/>
              <a:t>, </a:t>
            </a:r>
            <a:r>
              <a:rPr lang="ko-KR" altLang="en-US" sz="1500"/>
              <a:t>구현이 매우 간단하다</a:t>
            </a:r>
            <a:r>
              <a:rPr lang="en-US" altLang="ko-KR" sz="150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500"/>
              <a:t>X&lt;0</a:t>
            </a:r>
            <a:r>
              <a:rPr lang="ko-KR" altLang="en-US" sz="1500"/>
              <a:t>인 값들에 대해서는 기울기가 </a:t>
            </a:r>
            <a:r>
              <a:rPr lang="en-US" altLang="ko-KR" sz="1500"/>
              <a:t>0</a:t>
            </a:r>
            <a:r>
              <a:rPr lang="ko-KR" altLang="en-US" sz="1500"/>
              <a:t>이기 때문에 뉴런이 죽을 수 있는 단점이 존재한다</a:t>
            </a:r>
            <a:r>
              <a:rPr lang="en-US" altLang="ko-KR" sz="1500"/>
              <a:t>.</a:t>
            </a:r>
            <a:endParaRPr lang="ko-KR" altLang="en-US"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8"/>
          <p:cNvSpPr txBox="1">
            <a:spLocks noGrp="1"/>
          </p:cNvSpPr>
          <p:nvPr>
            <p:ph type="title"/>
          </p:nvPr>
        </p:nvSpPr>
        <p:spPr>
          <a:xfrm>
            <a:off x="178633" y="134964"/>
            <a:ext cx="10515600" cy="445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1"/>
              <a:t>1-3.  Dropout_ReLU</a:t>
            </a:r>
            <a:endParaRPr sz="2800" b="1"/>
          </a:p>
        </p:txBody>
      </p:sp>
      <p:sp>
        <p:nvSpPr>
          <p:cNvPr id="177" name="Google Shape;177;p8"/>
          <p:cNvSpPr txBox="1"/>
          <p:nvPr/>
        </p:nvSpPr>
        <p:spPr>
          <a:xfrm>
            <a:off x="546929" y="1186838"/>
            <a:ext cx="427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ReLU함수의 종류에 대하여 작성합니다.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3775E7-1FD7-481B-B0B6-2E24B11FB9A8}"/>
                  </a:ext>
                </a:extLst>
              </p:cNvPr>
              <p:cNvSpPr txBox="1"/>
              <p:nvPr/>
            </p:nvSpPr>
            <p:spPr>
              <a:xfrm>
                <a:off x="657347" y="1930401"/>
                <a:ext cx="4275600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b="1"/>
                  <a:t>Leaky</a:t>
                </a:r>
                <a:r>
                  <a:rPr lang="ko-KR" altLang="en-US" sz="1500" b="1"/>
                  <a:t> </a:t>
                </a:r>
                <a:r>
                  <a:rPr lang="en-US" altLang="ko-KR" sz="1500" b="1"/>
                  <a:t>ReLU</a:t>
                </a:r>
              </a:p>
              <a:p>
                <a:endParaRPr lang="en-US" altLang="ko-KR" sz="1500" b="1"/>
              </a:p>
              <a:p>
                <a:pPr marL="285750" indent="-285750">
                  <a:buFontTx/>
                  <a:buChar char="-"/>
                </a:pPr>
                <a:r>
                  <a:rPr lang="en-US" altLang="ko-KR" sz="1500"/>
                  <a:t>ReLU</a:t>
                </a:r>
                <a:r>
                  <a:rPr lang="ko-KR" altLang="en-US" sz="1500"/>
                  <a:t>가 갖는 </a:t>
                </a:r>
                <a:r>
                  <a:rPr lang="en-US" altLang="ko-KR" sz="1500"/>
                  <a:t>Dying ReLU(</a:t>
                </a:r>
                <a:r>
                  <a:rPr lang="ko-KR" altLang="en-US" sz="1500"/>
                  <a:t>뉴런이 죽는 현상</a:t>
                </a:r>
                <a:r>
                  <a:rPr lang="en-US" altLang="ko-KR" sz="1500"/>
                  <a:t>)</a:t>
                </a:r>
                <a:r>
                  <a:rPr lang="ko-KR" altLang="en-US" sz="1500"/>
                  <a:t>을 해결하기 위해 나온 함수</a:t>
                </a:r>
                <a:endParaRPr lang="en-US" altLang="ko-KR" sz="150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ko-KR" altLang="en-US" sz="15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en-US" sz="15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5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ko-KR" altLang="en-US" sz="15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ko-KR" altLang="en-US" sz="15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ko-KR" altLang="en-US" sz="1500" i="1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ko-KR" altLang="en-US" sz="15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500" i="1" smtClean="0">
                                <a:latin typeface="Cambria Math" panose="02040503050406030204" pitchFamily="18" charset="0"/>
                              </a:rPr>
                              <m:t>0.01</m:t>
                            </m:r>
                            <m:r>
                              <a:rPr lang="ko-KR" altLang="en-US" sz="15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ko-KR" altLang="en-US" sz="15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15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 sz="1500"/>
                  <a:t> </a:t>
                </a:r>
                <a:endParaRPr lang="en-US" altLang="ko-KR" sz="1500"/>
              </a:p>
              <a:p>
                <a:r>
                  <a:rPr lang="en-US" altLang="ko-KR" sz="1500"/>
                  <a:t>     </a:t>
                </a:r>
                <a:r>
                  <a:rPr lang="ko-KR" altLang="en-US" sz="1500"/>
                  <a:t>→ </a:t>
                </a:r>
                <a:r>
                  <a:rPr lang="en-US" altLang="ko-KR" sz="1500"/>
                  <a:t>0.01</a:t>
                </a:r>
                <a:r>
                  <a:rPr lang="ko-KR" altLang="en-US" sz="1500"/>
                  <a:t>이</a:t>
                </a:r>
                <a:r>
                  <a:rPr lang="en-US" altLang="ko-KR" sz="1500"/>
                  <a:t> </a:t>
                </a:r>
                <a:r>
                  <a:rPr lang="ko-KR" altLang="en-US" sz="1500"/>
                  <a:t>아니라 매우 작은 값이라면   </a:t>
                </a:r>
                <a:endParaRPr lang="en-US" altLang="ko-KR" sz="1500"/>
              </a:p>
              <a:p>
                <a:r>
                  <a:rPr lang="en-US" altLang="ko-KR" sz="1500"/>
                  <a:t>         </a:t>
                </a:r>
                <a:r>
                  <a:rPr lang="ko-KR" altLang="en-US" sz="1500"/>
                  <a:t>무엇이든 사용 가능</a:t>
                </a:r>
                <a:endParaRPr lang="en-US" altLang="ko-KR" sz="1500"/>
              </a:p>
              <a:p>
                <a:pPr marL="285750" indent="-285750">
                  <a:buFontTx/>
                  <a:buChar char="-"/>
                </a:pPr>
                <a:r>
                  <a:rPr lang="en-US" altLang="ko-KR" sz="1500"/>
                  <a:t>X</a:t>
                </a:r>
                <a:r>
                  <a:rPr lang="ko-KR" altLang="en-US" sz="1500"/>
                  <a:t>가 음수인 영역의 값에 대해 미분값이 </a:t>
                </a:r>
                <a:r>
                  <a:rPr lang="en-US" altLang="ko-KR" sz="1500"/>
                  <a:t>0</a:t>
                </a:r>
                <a:r>
                  <a:rPr lang="ko-KR" altLang="en-US" sz="1500"/>
                  <a:t>이 되지   않는다는 점을 제외하면 </a:t>
                </a:r>
                <a:r>
                  <a:rPr lang="en-US" altLang="ko-KR" sz="1500"/>
                  <a:t>ReLU</a:t>
                </a:r>
                <a:r>
                  <a:rPr lang="ko-KR" altLang="en-US" sz="1500"/>
                  <a:t>의 특성을 동일하게 갖는다</a:t>
                </a:r>
                <a:r>
                  <a:rPr lang="en-US" altLang="ko-KR" sz="1500"/>
                  <a:t>.</a:t>
                </a:r>
              </a:p>
              <a:p>
                <a:endParaRPr lang="ko-KR" alt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3775E7-1FD7-481B-B0B6-2E24B11FB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47" y="1930401"/>
                <a:ext cx="4275600" cy="2616101"/>
              </a:xfrm>
              <a:prstGeom prst="rect">
                <a:avLst/>
              </a:prstGeom>
              <a:blipFill>
                <a:blip r:embed="rId3"/>
                <a:stretch>
                  <a:fillRect l="-571" t="-6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7840DF-69D6-4210-AFCE-75E4CCACFDD5}"/>
                  </a:ext>
                </a:extLst>
              </p:cNvPr>
              <p:cNvSpPr txBox="1"/>
              <p:nvPr/>
            </p:nvSpPr>
            <p:spPr>
              <a:xfrm>
                <a:off x="6096000" y="1930400"/>
                <a:ext cx="4275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b="1"/>
                  <a:t>PReLU</a:t>
                </a:r>
              </a:p>
              <a:p>
                <a:endParaRPr lang="en-US" altLang="ko-KR" sz="1500" b="1"/>
              </a:p>
              <a:p>
                <a:r>
                  <a:rPr lang="en-US" altLang="ko-KR"/>
                  <a:t>- Leaky ReLU</a:t>
                </a:r>
                <a:r>
                  <a:rPr lang="ko-KR" altLang="en-US"/>
                  <a:t>와 거의 유사하지만 새로운 파라미터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/>
                  <a:t>를 추가해 </a:t>
                </a:r>
                <a:r>
                  <a:rPr lang="en-US" altLang="ko-KR"/>
                  <a:t>x</a:t>
                </a:r>
                <a:r>
                  <a:rPr lang="ko-KR" altLang="en-US"/>
                  <a:t>가 음수인 영역에서도 기울기를 학습한다</a:t>
                </a:r>
                <a:r>
                  <a:rPr lang="en-US" altLang="ko-KR"/>
                  <a:t>.</a:t>
                </a:r>
                <a:endParaRPr lang="ko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7840DF-69D6-4210-AFCE-75E4CCACF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930400"/>
                <a:ext cx="4275600" cy="1200329"/>
              </a:xfrm>
              <a:prstGeom prst="rect">
                <a:avLst/>
              </a:prstGeom>
              <a:blipFill>
                <a:blip r:embed="rId4"/>
                <a:stretch>
                  <a:fillRect l="-571" t="-1523" b="-4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9628C1A9-99F6-415F-8385-49875553B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0901" y="3238451"/>
            <a:ext cx="4783332" cy="282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96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8"/>
          <p:cNvSpPr txBox="1">
            <a:spLocks noGrp="1"/>
          </p:cNvSpPr>
          <p:nvPr>
            <p:ph type="title"/>
          </p:nvPr>
        </p:nvSpPr>
        <p:spPr>
          <a:xfrm>
            <a:off x="178633" y="134964"/>
            <a:ext cx="10515600" cy="445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1"/>
              <a:t>1-3.  Dropout_ReLU</a:t>
            </a:r>
            <a:endParaRPr sz="2800" b="1"/>
          </a:p>
        </p:txBody>
      </p:sp>
      <p:sp>
        <p:nvSpPr>
          <p:cNvPr id="177" name="Google Shape;177;p8"/>
          <p:cNvSpPr txBox="1"/>
          <p:nvPr/>
        </p:nvSpPr>
        <p:spPr>
          <a:xfrm>
            <a:off x="546929" y="1186838"/>
            <a:ext cx="427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ReLU함수의 종류에 대하여 작성합니다.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706D5-48EF-477A-A085-391302B87584}"/>
              </a:ext>
            </a:extLst>
          </p:cNvPr>
          <p:cNvSpPr txBox="1"/>
          <p:nvPr/>
        </p:nvSpPr>
        <p:spPr>
          <a:xfrm>
            <a:off x="628073" y="1767189"/>
            <a:ext cx="7278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ELU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Exponential Linear Unit</a:t>
            </a:r>
            <a:r>
              <a:rPr lang="ko-KR" altLang="en-US"/>
              <a:t>은 </a:t>
            </a:r>
            <a:r>
              <a:rPr lang="en-US" altLang="ko-KR"/>
              <a:t>ReLU</a:t>
            </a:r>
            <a:r>
              <a:rPr lang="ko-KR" altLang="en-US"/>
              <a:t>의 모든 장점을 포함하며 </a:t>
            </a:r>
            <a:r>
              <a:rPr lang="en-US" altLang="ko-KR"/>
              <a:t>Dying ReLU </a:t>
            </a:r>
            <a:r>
              <a:rPr lang="ko-KR" altLang="en-US"/>
              <a:t>문제를 해결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출력값이 거의 </a:t>
            </a:r>
            <a:r>
              <a:rPr lang="en-US" altLang="ko-KR"/>
              <a:t>zero-centered</a:t>
            </a:r>
            <a:r>
              <a:rPr lang="ko-KR" altLang="en-US"/>
              <a:t>에 가까우며</a:t>
            </a:r>
            <a:r>
              <a:rPr lang="en-US" altLang="ko-KR"/>
              <a:t>, </a:t>
            </a:r>
            <a:r>
              <a:rPr lang="ko-KR" altLang="en-US"/>
              <a:t>일반적인 </a:t>
            </a:r>
            <a:r>
              <a:rPr lang="en-US" altLang="ko-KR"/>
              <a:t>ReLU</a:t>
            </a:r>
            <a:r>
              <a:rPr lang="ko-KR" altLang="en-US"/>
              <a:t>와 다르게 </a:t>
            </a:r>
            <a:r>
              <a:rPr lang="en-US" altLang="ko-KR"/>
              <a:t>exp </a:t>
            </a:r>
            <a:r>
              <a:rPr lang="ko-KR" altLang="en-US"/>
              <a:t>함수를 계산하는 비용이 발생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4A2375-B9E2-4475-9289-FEAC46479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780" y="3535488"/>
            <a:ext cx="2687897" cy="9604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85706A-60BA-4A1B-9771-C5B258257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819" y="2846604"/>
            <a:ext cx="5065017" cy="329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56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9"/>
          <p:cNvSpPr txBox="1">
            <a:spLocks noGrp="1"/>
          </p:cNvSpPr>
          <p:nvPr>
            <p:ph type="title"/>
          </p:nvPr>
        </p:nvSpPr>
        <p:spPr>
          <a:xfrm>
            <a:off x="178633" y="134964"/>
            <a:ext cx="10515600" cy="445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1"/>
              <a:t>1-4.  Dropout_ReLU_BN</a:t>
            </a:r>
            <a:endParaRPr sz="28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F8EEC2-1593-441C-AC6F-8C36FCC8D943}"/>
              </a:ext>
            </a:extLst>
          </p:cNvPr>
          <p:cNvSpPr txBox="1"/>
          <p:nvPr/>
        </p:nvSpPr>
        <p:spPr>
          <a:xfrm>
            <a:off x="526472" y="1336119"/>
            <a:ext cx="59944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Batch</a:t>
            </a:r>
            <a:r>
              <a:rPr lang="ko-KR" altLang="en-US"/>
              <a:t> </a:t>
            </a:r>
            <a:r>
              <a:rPr lang="en-US" altLang="ko-KR"/>
              <a:t>Normalization</a:t>
            </a:r>
            <a:r>
              <a:rPr lang="ko-KR" altLang="en-US"/>
              <a:t> 이란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r>
              <a:rPr lang="ko-KR" altLang="en-US" sz="1000"/>
              <a:t>참고</a:t>
            </a:r>
            <a:r>
              <a:rPr lang="en-US" altLang="ko-KR" sz="1000"/>
              <a:t>: </a:t>
            </a:r>
            <a:r>
              <a:rPr lang="en-US" altLang="ko-KR" sz="1000">
                <a:hlinkClick r:id="rId3"/>
              </a:rPr>
              <a:t>https://arxiv.org/pdf/1502.03167.pdf</a:t>
            </a:r>
            <a:endParaRPr lang="en-US" altLang="ko-KR" sz="1000"/>
          </a:p>
          <a:p>
            <a:endParaRPr lang="en-US" altLang="ko-KR" sz="1000"/>
          </a:p>
          <a:p>
            <a:pPr marL="171450" indent="-171450">
              <a:buFontTx/>
              <a:buChar char="-"/>
            </a:pPr>
            <a:r>
              <a:rPr lang="ko-KR" altLang="en-US" sz="1500"/>
              <a:t>평균과 분산을 조정하는 과정이 별도의 과정으로 떼어진 것이 아니라</a:t>
            </a:r>
            <a:r>
              <a:rPr lang="en-US" altLang="ko-KR" sz="1500"/>
              <a:t>, </a:t>
            </a:r>
            <a:r>
              <a:rPr lang="ko-KR" altLang="en-US" sz="1500"/>
              <a:t>신경망 안에 포함되어 학습 시 평균과 분산을 조정하는 과정 역시 같이 조절된다는 점이 단순 </a:t>
            </a:r>
            <a:r>
              <a:rPr lang="en-US" altLang="ko-KR" sz="1500"/>
              <a:t>Whitening</a:t>
            </a:r>
            <a:r>
              <a:rPr lang="ko-KR" altLang="en-US" sz="1500"/>
              <a:t>과는 구별된다</a:t>
            </a:r>
            <a:r>
              <a:rPr lang="en-US" altLang="ko-KR" sz="1500"/>
              <a:t>.</a:t>
            </a:r>
          </a:p>
          <a:p>
            <a:r>
              <a:rPr lang="en-US" altLang="ko-KR" sz="1500"/>
              <a:t>  </a:t>
            </a:r>
            <a:r>
              <a:rPr lang="ko-KR" altLang="en-US" sz="1500"/>
              <a:t>→ 각 레이어마다 정규화 하는 레이어를 두어</a:t>
            </a:r>
            <a:r>
              <a:rPr lang="en-US" altLang="ko-KR" sz="1500"/>
              <a:t>, </a:t>
            </a:r>
            <a:r>
              <a:rPr lang="ko-KR" altLang="en-US" sz="1500"/>
              <a:t>변형된 분포가 나오지  </a:t>
            </a:r>
            <a:endParaRPr lang="en-US" altLang="ko-KR" sz="1500"/>
          </a:p>
          <a:p>
            <a:r>
              <a:rPr lang="en-US" altLang="ko-KR" sz="1500"/>
              <a:t>       </a:t>
            </a:r>
            <a:r>
              <a:rPr lang="ko-KR" altLang="en-US" sz="1500"/>
              <a:t>않도록 조절하게 하는 것이 배치 정규화이다</a:t>
            </a:r>
            <a:r>
              <a:rPr lang="en-US" altLang="ko-KR" sz="1000"/>
              <a:t>.</a:t>
            </a:r>
          </a:p>
          <a:p>
            <a:br>
              <a:rPr lang="en-US" altLang="ko-KR"/>
            </a:br>
            <a:br>
              <a:rPr lang="en-US" altLang="ko-KR"/>
            </a:br>
            <a:endParaRPr lang="ko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0635BE6-1531-44F3-B104-9B0A165B7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322" y="1755005"/>
            <a:ext cx="4088820" cy="33479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9D4E89-A73F-4D7D-8AD5-DAC2C616552F}"/>
              </a:ext>
            </a:extLst>
          </p:cNvPr>
          <p:cNvSpPr txBox="1"/>
          <p:nvPr/>
        </p:nvSpPr>
        <p:spPr>
          <a:xfrm>
            <a:off x="7922459" y="5283201"/>
            <a:ext cx="3186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배치 정규화의 입력 및 출력 값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10"/>
          <p:cNvSpPr txBox="1">
            <a:spLocks noGrp="1"/>
          </p:cNvSpPr>
          <p:nvPr>
            <p:ph type="title"/>
          </p:nvPr>
        </p:nvSpPr>
        <p:spPr>
          <a:xfrm>
            <a:off x="178633" y="134964"/>
            <a:ext cx="10515600" cy="445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1"/>
              <a:t>1-5.  Dropout_ReLU_BN_he</a:t>
            </a:r>
            <a:endParaRPr sz="2800" b="1"/>
          </a:p>
        </p:txBody>
      </p:sp>
      <p:sp>
        <p:nvSpPr>
          <p:cNvPr id="192" name="Google Shape;192;p10"/>
          <p:cNvSpPr txBox="1"/>
          <p:nvPr/>
        </p:nvSpPr>
        <p:spPr>
          <a:xfrm>
            <a:off x="400050" y="867717"/>
            <a:ext cx="924483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신경망은 처음에 Weight를 랜덤하게 초기화하고 Loss가 최소화되는 부분을 찾아감.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이전에는 초기분포로 Uniform Distribution이나 Normal Distriburtion을 사용했음.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최적의 신경망 Loss를 갖기 위해서는 신경망을 어떻게 초기화하느냐에 따라 학습속도가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달라질수 있음.</a:t>
            </a:r>
            <a:endParaRPr/>
          </a:p>
        </p:txBody>
      </p:sp>
      <p:sp>
        <p:nvSpPr>
          <p:cNvPr id="193" name="Google Shape;193;p10"/>
          <p:cNvSpPr txBox="1"/>
          <p:nvPr/>
        </p:nvSpPr>
        <p:spPr>
          <a:xfrm>
            <a:off x="400050" y="2068046"/>
            <a:ext cx="4001416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LeCun initialization  에 대하여 조사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88CE5C-1AF8-4063-BF77-51ACAF930B1D}"/>
              </a:ext>
            </a:extLst>
          </p:cNvPr>
          <p:cNvSpPr txBox="1"/>
          <p:nvPr/>
        </p:nvSpPr>
        <p:spPr>
          <a:xfrm>
            <a:off x="400050" y="2781300"/>
            <a:ext cx="99631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+mn-ea"/>
                <a:ea typeface="+mn-ea"/>
              </a:rPr>
              <a:t>Keras</a:t>
            </a:r>
            <a:r>
              <a:rPr lang="ko-KR" altLang="en-US">
                <a:latin typeface="+mn-ea"/>
                <a:ea typeface="+mn-ea"/>
              </a:rPr>
              <a:t> 구현체</a:t>
            </a:r>
            <a:endParaRPr lang="en-US" altLang="ko-KR"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>
                <a:latin typeface="+mn-ea"/>
                <a:ea typeface="+mn-ea"/>
              </a:rPr>
              <a:t>lecun_uniform</a:t>
            </a:r>
          </a:p>
          <a:p>
            <a:pPr marL="285750" indent="-285750">
              <a:buFontTx/>
              <a:buChar char="-"/>
            </a:pPr>
            <a:r>
              <a:rPr lang="en-US" altLang="ko-KR">
                <a:latin typeface="+mn-ea"/>
                <a:ea typeface="+mn-ea"/>
              </a:rPr>
              <a:t>lecun_normal</a:t>
            </a:r>
          </a:p>
          <a:p>
            <a:endParaRPr lang="en-US" altLang="ko-KR">
              <a:latin typeface="+mn-ea"/>
              <a:ea typeface="+mn-ea"/>
            </a:endParaRPr>
          </a:p>
          <a:p>
            <a:r>
              <a:rPr lang="en-US" altLang="ko-KR">
                <a:latin typeface="+mn-ea"/>
                <a:ea typeface="+mn-ea"/>
              </a:rPr>
              <a:t>LeCun Initialization</a:t>
            </a:r>
            <a:r>
              <a:rPr lang="ko-KR" altLang="en-US">
                <a:latin typeface="+mn-ea"/>
                <a:ea typeface="+mn-ea"/>
              </a:rPr>
              <a:t>이란</a:t>
            </a:r>
            <a:r>
              <a:rPr lang="en-US" altLang="ko-KR">
                <a:latin typeface="+mn-ea"/>
                <a:ea typeface="+mn-ea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>
                <a:latin typeface="+mn-ea"/>
                <a:ea typeface="+mn-ea"/>
              </a:rPr>
              <a:t>초기 </a:t>
            </a:r>
            <a:r>
              <a:rPr lang="en-US" altLang="ko-KR">
                <a:latin typeface="+mn-ea"/>
                <a:ea typeface="+mn-ea"/>
              </a:rPr>
              <a:t>CNN</a:t>
            </a:r>
            <a:r>
              <a:rPr lang="ko-KR" altLang="en-US">
                <a:latin typeface="+mn-ea"/>
                <a:ea typeface="+mn-ea"/>
              </a:rPr>
              <a:t>인 </a:t>
            </a:r>
            <a:r>
              <a:rPr lang="en-US" altLang="ko-KR">
                <a:latin typeface="+mn-ea"/>
                <a:ea typeface="+mn-ea"/>
              </a:rPr>
              <a:t>lenet</a:t>
            </a:r>
            <a:r>
              <a:rPr lang="ko-KR" altLang="en-US">
                <a:latin typeface="+mn-ea"/>
                <a:ea typeface="+mn-ea"/>
              </a:rPr>
              <a:t>으로 유명한 </a:t>
            </a:r>
            <a:r>
              <a:rPr lang="en-US" altLang="ko-KR">
                <a:latin typeface="+mn-ea"/>
                <a:ea typeface="+mn-ea"/>
              </a:rPr>
              <a:t>Yann Lecun </a:t>
            </a:r>
            <a:r>
              <a:rPr lang="ko-KR" altLang="en-US">
                <a:latin typeface="+mn-ea"/>
                <a:ea typeface="+mn-ea"/>
              </a:rPr>
              <a:t>교수님의 </a:t>
            </a:r>
            <a:r>
              <a:rPr lang="en-US" altLang="ko-KR">
                <a:latin typeface="+mn-ea"/>
                <a:ea typeface="+mn-ea"/>
              </a:rPr>
              <a:t>1998</a:t>
            </a:r>
            <a:r>
              <a:rPr lang="ko-KR" altLang="en-US">
                <a:latin typeface="+mn-ea"/>
                <a:ea typeface="+mn-ea"/>
              </a:rPr>
              <a:t>년 페이퍼에서 제안된 기법</a:t>
            </a:r>
            <a:endParaRPr lang="en-US" altLang="ko-KR"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>
                <a:latin typeface="+mn-ea"/>
                <a:ea typeface="+mn-ea"/>
              </a:rPr>
              <a:t>Uniform distribution </a:t>
            </a:r>
            <a:r>
              <a:rPr lang="ko-KR" altLang="en-US">
                <a:latin typeface="+mn-ea"/>
                <a:ea typeface="+mn-ea"/>
              </a:rPr>
              <a:t>혹은 </a:t>
            </a:r>
            <a:r>
              <a:rPr lang="en-US" altLang="ko-KR">
                <a:latin typeface="+mn-ea"/>
                <a:ea typeface="+mn-ea"/>
              </a:rPr>
              <a:t>normal distributio</a:t>
            </a:r>
            <a:r>
              <a:rPr lang="ko-KR" altLang="en-US">
                <a:latin typeface="+mn-ea"/>
                <a:ea typeface="+mn-ea"/>
              </a:rPr>
              <a:t>에서 추출한 랜덤 값으로 웨이트를 초기화 시키되</a:t>
            </a:r>
            <a:r>
              <a:rPr lang="en-US" altLang="ko-KR">
                <a:latin typeface="+mn-ea"/>
                <a:ea typeface="+mn-ea"/>
              </a:rPr>
              <a:t>, </a:t>
            </a:r>
            <a:r>
              <a:rPr lang="ko-KR" altLang="en-US">
                <a:latin typeface="+mn-ea"/>
                <a:ea typeface="+mn-ea"/>
              </a:rPr>
              <a:t>이 확률 분포를 </a:t>
            </a:r>
            <a:r>
              <a:rPr lang="en-US" altLang="ko-KR">
                <a:latin typeface="+mn-ea"/>
                <a:ea typeface="+mn-ea"/>
              </a:rPr>
              <a:t>fan in</a:t>
            </a:r>
            <a:r>
              <a:rPr lang="ko-KR" altLang="en-US">
                <a:latin typeface="+mn-ea"/>
                <a:ea typeface="+mn-ea"/>
              </a:rPr>
              <a:t>값으로 조절하자는 아이디어</a:t>
            </a:r>
            <a:endParaRPr lang="en-US" altLang="ko-KR"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b="1">
                <a:latin typeface="+mn-ea"/>
                <a:ea typeface="+mn-ea"/>
              </a:rPr>
              <a:t>수식</a:t>
            </a:r>
            <a:r>
              <a:rPr lang="en-US" altLang="ko-KR" b="1">
                <a:latin typeface="+mn-ea"/>
                <a:ea typeface="+mn-ea"/>
              </a:rPr>
              <a:t>:</a:t>
            </a:r>
          </a:p>
          <a:p>
            <a:pPr marL="285750" indent="-285750">
              <a:buFontTx/>
              <a:buChar char="-"/>
            </a:pPr>
            <a:endParaRPr lang="en-US" altLang="ko-KR"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endParaRPr lang="en-US" altLang="ko-KR"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endParaRPr lang="en-US" altLang="ko-KR"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endParaRPr lang="en-US" altLang="ko-KR"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endParaRPr lang="en-US" altLang="ko-KR"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endParaRPr lang="en-US" altLang="ko-KR"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+mn-ea"/>
                <a:ea typeface="+mn-ea"/>
              </a:rPr>
              <a:t>핵심 아이디어</a:t>
            </a:r>
            <a:r>
              <a:rPr lang="en-US" altLang="ko-KR">
                <a:latin typeface="+mn-ea"/>
                <a:ea typeface="+mn-ea"/>
              </a:rPr>
              <a:t>: </a:t>
            </a:r>
            <a:r>
              <a:rPr lang="ko-KR" altLang="en-US" b="1">
                <a:latin typeface="+mn-ea"/>
                <a:ea typeface="+mn-ea"/>
              </a:rPr>
              <a:t>신경망에 들어오는 </a:t>
            </a:r>
            <a:r>
              <a:rPr lang="en-US" altLang="ko-KR" b="1">
                <a:latin typeface="+mn-ea"/>
                <a:ea typeface="+mn-ea"/>
              </a:rPr>
              <a:t>input</a:t>
            </a:r>
            <a:r>
              <a:rPr lang="ko-KR" altLang="en-US" b="1">
                <a:latin typeface="+mn-ea"/>
                <a:ea typeface="+mn-ea"/>
              </a:rPr>
              <a:t>의 크기가 커질수록 초기화 값의 분산을 작게 만들자는 것</a:t>
            </a:r>
            <a:endParaRPr lang="en-US" altLang="ko-KR" b="1">
              <a:latin typeface="+mn-ea"/>
              <a:ea typeface="+mn-ea"/>
            </a:endParaRPr>
          </a:p>
          <a:p>
            <a:endParaRPr lang="en-US" altLang="ko-KR" b="1">
              <a:latin typeface="+mn-ea"/>
              <a:ea typeface="+mn-ea"/>
            </a:endParaRPr>
          </a:p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EA6D11C-0183-4490-958C-7592169B3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90" y="4815731"/>
            <a:ext cx="5646420" cy="11125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10"/>
          <p:cNvSpPr txBox="1">
            <a:spLocks noGrp="1"/>
          </p:cNvSpPr>
          <p:nvPr>
            <p:ph type="title"/>
          </p:nvPr>
        </p:nvSpPr>
        <p:spPr>
          <a:xfrm>
            <a:off x="178633" y="134964"/>
            <a:ext cx="10515600" cy="445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1"/>
              <a:t>1-5.  Dropout_ReLU_BN_he</a:t>
            </a:r>
            <a:endParaRPr sz="2800" b="1"/>
          </a:p>
        </p:txBody>
      </p:sp>
      <p:sp>
        <p:nvSpPr>
          <p:cNvPr id="192" name="Google Shape;192;p10"/>
          <p:cNvSpPr txBox="1"/>
          <p:nvPr/>
        </p:nvSpPr>
        <p:spPr>
          <a:xfrm>
            <a:off x="400050" y="867717"/>
            <a:ext cx="924483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신경망은 처음에 Weight를 랜덤하게 초기화하고 Loss가 최소화되는 부분을 찾아감.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이전에는 초기분포로 Uniform Distribution이나 Normal Distriburtion을 사용했음.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최적의 신경망 Loss를 갖기 위해서는 신경망을 어떻게 초기화하느냐에 따라 학습속도가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달라질수 있음.</a:t>
            </a:r>
            <a:endParaRPr/>
          </a:p>
        </p:txBody>
      </p:sp>
      <p:sp>
        <p:nvSpPr>
          <p:cNvPr id="194" name="Google Shape;194;p10"/>
          <p:cNvSpPr txBox="1"/>
          <p:nvPr/>
        </p:nvSpPr>
        <p:spPr>
          <a:xfrm>
            <a:off x="476250" y="2201907"/>
            <a:ext cx="3926075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Xavier initialization 에 대하여 조사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A46AC3-509B-48F7-92C7-DB2850C86777}"/>
              </a:ext>
            </a:extLst>
          </p:cNvPr>
          <p:cNvSpPr txBox="1"/>
          <p:nvPr/>
        </p:nvSpPr>
        <p:spPr>
          <a:xfrm>
            <a:off x="476250" y="2705100"/>
            <a:ext cx="101282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Keras </a:t>
            </a:r>
            <a:r>
              <a:rPr lang="ko-KR" altLang="en-US" b="1">
                <a:latin typeface="+mn-ea"/>
                <a:ea typeface="+mn-ea"/>
              </a:rPr>
              <a:t>구현체</a:t>
            </a: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>
                <a:latin typeface="+mn-ea"/>
                <a:ea typeface="+mn-ea"/>
              </a:rPr>
              <a:t>glorot_uniform</a:t>
            </a:r>
          </a:p>
          <a:p>
            <a:pPr marL="285750" indent="-285750">
              <a:buFontTx/>
              <a:buChar char="-"/>
            </a:pPr>
            <a:r>
              <a:rPr lang="en-US" altLang="ko-KR">
                <a:latin typeface="+mn-ea"/>
                <a:ea typeface="+mn-ea"/>
              </a:rPr>
              <a:t>glorot_normal</a:t>
            </a:r>
          </a:p>
          <a:p>
            <a:endParaRPr lang="en-US" altLang="ko-KR">
              <a:latin typeface="+mn-ea"/>
              <a:ea typeface="+mn-ea"/>
            </a:endParaRPr>
          </a:p>
          <a:p>
            <a:r>
              <a:rPr lang="en-US" altLang="ko-KR" b="1">
                <a:latin typeface="+mn-ea"/>
                <a:ea typeface="+mn-ea"/>
              </a:rPr>
              <a:t>Xavier</a:t>
            </a:r>
            <a:r>
              <a:rPr lang="ko-KR" altLang="en-US" b="1">
                <a:latin typeface="+mn-ea"/>
                <a:ea typeface="+mn-ea"/>
              </a:rPr>
              <a:t> </a:t>
            </a:r>
            <a:r>
              <a:rPr lang="en-US" altLang="ko-KR" b="1">
                <a:latin typeface="+mn-ea"/>
                <a:ea typeface="+mn-ea"/>
              </a:rPr>
              <a:t>initialization</a:t>
            </a:r>
            <a:r>
              <a:rPr lang="ko-KR" altLang="en-US" b="1">
                <a:latin typeface="+mn-ea"/>
                <a:ea typeface="+mn-ea"/>
              </a:rPr>
              <a:t>이란</a:t>
            </a:r>
            <a:r>
              <a:rPr lang="en-US" altLang="ko-KR" b="1">
                <a:latin typeface="+mn-ea"/>
                <a:ea typeface="+mn-ea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>
                <a:latin typeface="+mn-ea"/>
                <a:ea typeface="+mn-ea"/>
              </a:rPr>
              <a:t>핵심 아이디어</a:t>
            </a:r>
            <a:r>
              <a:rPr lang="en-US" altLang="ko-KR">
                <a:latin typeface="+mn-ea"/>
                <a:ea typeface="+mn-ea"/>
              </a:rPr>
              <a:t>: </a:t>
            </a:r>
            <a:r>
              <a:rPr lang="en-US" altLang="ko-KR" b="1">
                <a:latin typeface="+mn-ea"/>
                <a:ea typeface="+mn-ea"/>
              </a:rPr>
              <a:t>fan in</a:t>
            </a:r>
            <a:r>
              <a:rPr lang="ko-KR" altLang="en-US" b="1">
                <a:latin typeface="+mn-ea"/>
                <a:ea typeface="+mn-ea"/>
              </a:rPr>
              <a:t>과 </a:t>
            </a:r>
            <a:r>
              <a:rPr lang="en-US" altLang="ko-KR" b="1">
                <a:latin typeface="+mn-ea"/>
                <a:ea typeface="+mn-ea"/>
              </a:rPr>
              <a:t>fan out</a:t>
            </a:r>
            <a:r>
              <a:rPr lang="ko-KR" altLang="en-US" b="1">
                <a:latin typeface="+mn-ea"/>
                <a:ea typeface="+mn-ea"/>
              </a:rPr>
              <a:t>을 모두 고려하여 확률 분포를 조정해준다는 것</a:t>
            </a: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b="1">
                <a:latin typeface="+mn-ea"/>
                <a:ea typeface="+mn-ea"/>
              </a:rPr>
              <a:t>수식</a:t>
            </a:r>
            <a:r>
              <a:rPr lang="en-US" altLang="ko-KR" b="1">
                <a:latin typeface="+mn-ea"/>
                <a:ea typeface="+mn-ea"/>
              </a:rPr>
              <a:t>:</a:t>
            </a:r>
          </a:p>
          <a:p>
            <a:pPr marL="285750" indent="-285750">
              <a:buFontTx/>
              <a:buChar char="-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endParaRPr lang="en-US" altLang="ko-KR" b="1">
              <a:latin typeface="+mn-ea"/>
              <a:ea typeface="+mn-ea"/>
            </a:endParaRPr>
          </a:p>
          <a:p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>
                <a:latin typeface="+mn-ea"/>
                <a:ea typeface="+mn-ea"/>
              </a:rPr>
              <a:t>Tanh</a:t>
            </a:r>
            <a:r>
              <a:rPr lang="ko-KR" altLang="en-US">
                <a:latin typeface="+mn-ea"/>
                <a:ea typeface="+mn-ea"/>
              </a:rPr>
              <a:t>를 활성화 함수로 사용하는 신경망에서 많이 사용된다</a:t>
            </a:r>
            <a:r>
              <a:rPr lang="en-US" altLang="ko-KR">
                <a:latin typeface="+mn-ea"/>
                <a:ea typeface="+mn-ea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>
                <a:latin typeface="+mn-ea"/>
                <a:ea typeface="+mn-ea"/>
              </a:rPr>
              <a:t>ReLU</a:t>
            </a:r>
            <a:r>
              <a:rPr lang="ko-KR" altLang="en-US">
                <a:latin typeface="+mn-ea"/>
                <a:ea typeface="+mn-ea"/>
              </a:rPr>
              <a:t>를 활성화 함수로 사용할 때에는 잘 작동하지 않는 모습을 보인다고 하며</a:t>
            </a:r>
            <a:r>
              <a:rPr lang="en-US" altLang="ko-KR">
                <a:latin typeface="+mn-ea"/>
                <a:ea typeface="+mn-ea"/>
              </a:rPr>
              <a:t>, </a:t>
            </a:r>
            <a:r>
              <a:rPr lang="ko-KR" altLang="en-US">
                <a:latin typeface="+mn-ea"/>
                <a:ea typeface="+mn-ea"/>
              </a:rPr>
              <a:t>후에 </a:t>
            </a:r>
            <a:r>
              <a:rPr lang="en-US" altLang="ko-KR">
                <a:latin typeface="+mn-ea"/>
                <a:ea typeface="+mn-ea"/>
              </a:rPr>
              <a:t>He Initialization</a:t>
            </a:r>
            <a:r>
              <a:rPr lang="ko-KR" altLang="en-US">
                <a:latin typeface="+mn-ea"/>
                <a:ea typeface="+mn-ea"/>
              </a:rPr>
              <a:t>이 제안되는 배경이 된다</a:t>
            </a:r>
            <a:r>
              <a:rPr lang="en-US" altLang="ko-KR">
                <a:latin typeface="+mn-ea"/>
                <a:ea typeface="+mn-ea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>
              <a:latin typeface="+mn-ea"/>
              <a:ea typeface="+mn-ea"/>
            </a:endParaRPr>
          </a:p>
          <a:p>
            <a:r>
              <a:rPr lang="en-US" altLang="ko-KR">
                <a:latin typeface="+mn-ea"/>
                <a:ea typeface="+mn-ea"/>
              </a:rPr>
              <a:t>   </a:t>
            </a:r>
            <a:endParaRPr lang="ko-KR" altLang="en-US">
              <a:latin typeface="+mn-ea"/>
              <a:ea typeface="+mn-ea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37DA2CD-75F8-4795-97DD-6FD07804D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" y="4356259"/>
            <a:ext cx="6431280" cy="105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77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10"/>
          <p:cNvSpPr txBox="1">
            <a:spLocks noGrp="1"/>
          </p:cNvSpPr>
          <p:nvPr>
            <p:ph type="title"/>
          </p:nvPr>
        </p:nvSpPr>
        <p:spPr>
          <a:xfrm>
            <a:off x="178633" y="134964"/>
            <a:ext cx="10515600" cy="445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1"/>
              <a:t>1-5.  Dropout_ReLU_BN_he</a:t>
            </a:r>
            <a:endParaRPr sz="2800" b="1"/>
          </a:p>
        </p:txBody>
      </p:sp>
      <p:sp>
        <p:nvSpPr>
          <p:cNvPr id="192" name="Google Shape;192;p10"/>
          <p:cNvSpPr txBox="1"/>
          <p:nvPr/>
        </p:nvSpPr>
        <p:spPr>
          <a:xfrm>
            <a:off x="400050" y="867717"/>
            <a:ext cx="924483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신경망은 처음에 Weight를 랜덤하게 초기화하고 Loss가 최소화되는 부분을 찾아감.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이전에는 초기분포로 Uniform Distribution이나 Normal Distriburtion을 사용했음.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최적의 신경망 Loss를 갖기 위해서는 신경망을 어떻게 초기화하느냐에 따라 학습속도가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달라질수 있음.</a:t>
            </a:r>
            <a:endParaRPr/>
          </a:p>
        </p:txBody>
      </p:sp>
      <p:sp>
        <p:nvSpPr>
          <p:cNvPr id="195" name="Google Shape;195;p10"/>
          <p:cNvSpPr txBox="1"/>
          <p:nvPr/>
        </p:nvSpPr>
        <p:spPr>
          <a:xfrm>
            <a:off x="400050" y="2230913"/>
            <a:ext cx="3549370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 initialization 에 대하여 조사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5518A1-A89A-4A72-A050-D0C1829C8E1F}"/>
              </a:ext>
            </a:extLst>
          </p:cNvPr>
          <p:cNvSpPr txBox="1"/>
          <p:nvPr/>
        </p:nvSpPr>
        <p:spPr>
          <a:xfrm>
            <a:off x="400049" y="2908300"/>
            <a:ext cx="102941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Keras</a:t>
            </a:r>
            <a:r>
              <a:rPr lang="ko-KR" altLang="en-US" b="1"/>
              <a:t> 구현체</a:t>
            </a:r>
            <a:endParaRPr lang="en-US" altLang="ko-KR" b="1"/>
          </a:p>
          <a:p>
            <a:pPr marL="285750" indent="-285750">
              <a:buFontTx/>
              <a:buChar char="-"/>
            </a:pPr>
            <a:r>
              <a:rPr lang="en-US" altLang="ko-KR"/>
              <a:t>he_uniform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He_normal</a:t>
            </a:r>
          </a:p>
          <a:p>
            <a:r>
              <a:rPr lang="en-US" altLang="ko-KR" b="1"/>
              <a:t>He</a:t>
            </a:r>
            <a:r>
              <a:rPr lang="ko-KR" altLang="en-US" b="1"/>
              <a:t> </a:t>
            </a:r>
            <a:r>
              <a:rPr lang="en-US" altLang="ko-KR" b="1"/>
              <a:t>initialization</a:t>
            </a:r>
            <a:r>
              <a:rPr lang="ko-KR" altLang="en-US" b="1"/>
              <a:t>이란</a:t>
            </a:r>
            <a:r>
              <a:rPr lang="en-US" altLang="ko-KR" b="1"/>
              <a:t>?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Glorot</a:t>
            </a:r>
            <a:r>
              <a:rPr lang="ko-KR" altLang="en-US"/>
              <a:t>기법의 한계를 극복하기 위해 </a:t>
            </a:r>
            <a:r>
              <a:rPr lang="en-US" altLang="ko-KR"/>
              <a:t>Kaming He</a:t>
            </a:r>
            <a:r>
              <a:rPr lang="ko-KR" altLang="en-US"/>
              <a:t>가 </a:t>
            </a:r>
            <a:r>
              <a:rPr lang="en-US" altLang="ko-KR"/>
              <a:t>2010</a:t>
            </a:r>
            <a:r>
              <a:rPr lang="ko-KR" altLang="en-US"/>
              <a:t>년 발표한 페이퍼에서 제안한 기법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ResNet</a:t>
            </a:r>
            <a:r>
              <a:rPr lang="ko-KR" altLang="en-US"/>
              <a:t>을 학습시킬 때 이 기법을 사용하여 실제로 깊은 </a:t>
            </a:r>
            <a:r>
              <a:rPr lang="en-US" altLang="ko-KR"/>
              <a:t>CNN </a:t>
            </a:r>
            <a:r>
              <a:rPr lang="ko-KR" altLang="en-US"/>
              <a:t>신경망을 학습시킬 때 잘 작동함을 보여주었다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b="1"/>
              <a:t>수식</a:t>
            </a:r>
            <a:r>
              <a:rPr lang="en-US" altLang="ko-KR"/>
              <a:t>:</a:t>
            </a:r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endParaRPr lang="ko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7F28000-397E-48B9-ACAF-4BF80853D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99" y="4506793"/>
            <a:ext cx="5858509" cy="131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09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11"/>
          <p:cNvSpPr txBox="1">
            <a:spLocks noGrp="1"/>
          </p:cNvSpPr>
          <p:nvPr>
            <p:ph type="title"/>
          </p:nvPr>
        </p:nvSpPr>
        <p:spPr>
          <a:xfrm>
            <a:off x="178633" y="134964"/>
            <a:ext cx="10515600" cy="445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1"/>
              <a:t>1-6.  Dropout_ReLU_BN_Adam</a:t>
            </a:r>
            <a:endParaRPr sz="2800" b="1"/>
          </a:p>
        </p:txBody>
      </p:sp>
      <p:sp>
        <p:nvSpPr>
          <p:cNvPr id="202" name="Google Shape;202;p11"/>
          <p:cNvSpPr txBox="1"/>
          <p:nvPr/>
        </p:nvSpPr>
        <p:spPr>
          <a:xfrm>
            <a:off x="400050" y="867717"/>
            <a:ext cx="56159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Optimizer: Bacth 단위로 역전파 하는 과정을 (SGD)</a:t>
            </a:r>
            <a:endParaRPr/>
          </a:p>
        </p:txBody>
      </p:sp>
      <p:sp>
        <p:nvSpPr>
          <p:cNvPr id="203" name="Google Shape;203;p11"/>
          <p:cNvSpPr txBox="1"/>
          <p:nvPr/>
        </p:nvSpPr>
        <p:spPr>
          <a:xfrm>
            <a:off x="400050" y="1538232"/>
            <a:ext cx="2541080" cy="36933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Adam  에 대하여 조사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50B822-5FC6-4F7D-AFE7-EED810A7F793}"/>
              </a:ext>
            </a:extLst>
          </p:cNvPr>
          <p:cNvSpPr txBox="1"/>
          <p:nvPr/>
        </p:nvSpPr>
        <p:spPr>
          <a:xfrm>
            <a:off x="400050" y="2184400"/>
            <a:ext cx="68897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>
                <a:latin typeface="+mn-ea"/>
                <a:ea typeface="+mn-ea"/>
              </a:rPr>
              <a:t>adam:</a:t>
            </a:r>
            <a:r>
              <a:rPr lang="ko-KR" altLang="en-US">
                <a:latin typeface="+mn-ea"/>
                <a:ea typeface="+mn-ea"/>
              </a:rPr>
              <a:t> </a:t>
            </a:r>
            <a:r>
              <a:rPr lang="en-US" altLang="ko-KR">
                <a:latin typeface="+mn-ea"/>
                <a:ea typeface="+mn-ea"/>
              </a:rPr>
              <a:t>Momentum</a:t>
            </a:r>
            <a:r>
              <a:rPr lang="ko-KR" altLang="en-US">
                <a:latin typeface="+mn-ea"/>
                <a:ea typeface="+mn-ea"/>
              </a:rPr>
              <a:t>과 </a:t>
            </a:r>
            <a:r>
              <a:rPr lang="en-US" altLang="ko-KR">
                <a:latin typeface="+mn-ea"/>
                <a:ea typeface="+mn-ea"/>
              </a:rPr>
              <a:t>gradient </a:t>
            </a:r>
            <a:r>
              <a:rPr lang="ko-KR" altLang="en-US">
                <a:latin typeface="+mn-ea"/>
                <a:ea typeface="+mn-ea"/>
              </a:rPr>
              <a:t>히스토리 모두를 고려하는 방식의 등장</a:t>
            </a:r>
            <a:endParaRPr lang="en-US" altLang="ko-KR"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>
                <a:latin typeface="+mn-ea"/>
                <a:ea typeface="+mn-ea"/>
              </a:rPr>
              <a:t>Adagrad+RMSProp</a:t>
            </a:r>
            <a:r>
              <a:rPr lang="ko-KR" altLang="en-US">
                <a:latin typeface="+mn-ea"/>
                <a:ea typeface="+mn-ea"/>
              </a:rPr>
              <a:t>의 장점을 섞어 놓은것</a:t>
            </a:r>
            <a:endParaRPr lang="en-US" altLang="ko-KR"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+mn-ea"/>
                <a:ea typeface="+mn-ea"/>
              </a:rPr>
              <a:t>최근 거의 디폴트로 사용되고 있는 </a:t>
            </a:r>
            <a:r>
              <a:rPr lang="en-US" altLang="ko-KR">
                <a:latin typeface="+mn-ea"/>
                <a:ea typeface="+mn-ea"/>
              </a:rPr>
              <a:t>optimizer</a:t>
            </a:r>
          </a:p>
          <a:p>
            <a:endParaRPr lang="en-US" altLang="ko-KR">
              <a:latin typeface="+mn-ea"/>
              <a:ea typeface="+mn-ea"/>
            </a:endParaRPr>
          </a:p>
          <a:p>
            <a:r>
              <a:rPr lang="ko-KR" altLang="en-US" b="1">
                <a:latin typeface="+mn-ea"/>
                <a:ea typeface="+mn-ea"/>
              </a:rPr>
              <a:t>장점</a:t>
            </a: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>
                <a:latin typeface="+mn-ea"/>
                <a:ea typeface="+mn-ea"/>
              </a:rPr>
              <a:t>stepsize</a:t>
            </a:r>
            <a:r>
              <a:rPr lang="ko-KR" altLang="en-US">
                <a:latin typeface="+mn-ea"/>
                <a:ea typeface="+mn-ea"/>
              </a:rPr>
              <a:t>가 </a:t>
            </a:r>
            <a:r>
              <a:rPr lang="en-US" altLang="ko-KR">
                <a:latin typeface="+mn-ea"/>
                <a:ea typeface="+mn-ea"/>
              </a:rPr>
              <a:t>gradient</a:t>
            </a:r>
            <a:r>
              <a:rPr lang="ko-KR" altLang="en-US">
                <a:latin typeface="+mn-ea"/>
                <a:ea typeface="+mn-ea"/>
              </a:rPr>
              <a:t>의 </a:t>
            </a:r>
            <a:r>
              <a:rPr lang="en-US" altLang="ko-KR">
                <a:latin typeface="+mn-ea"/>
                <a:ea typeface="+mn-ea"/>
              </a:rPr>
              <a:t>rescaling</a:t>
            </a:r>
            <a:r>
              <a:rPr lang="ko-KR" altLang="en-US">
                <a:latin typeface="+mn-ea"/>
                <a:ea typeface="+mn-ea"/>
              </a:rPr>
              <a:t>에 영향 받지 않는다</a:t>
            </a:r>
            <a:endParaRPr lang="en-US" altLang="ko-KR"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>
                <a:latin typeface="+mn-ea"/>
                <a:ea typeface="+mn-ea"/>
              </a:rPr>
              <a:t>gradient</a:t>
            </a:r>
            <a:r>
              <a:rPr lang="ko-KR" altLang="en-US">
                <a:latin typeface="+mn-ea"/>
                <a:ea typeface="+mn-ea"/>
              </a:rPr>
              <a:t>가 커져도 </a:t>
            </a:r>
            <a:r>
              <a:rPr lang="en-US" altLang="ko-KR">
                <a:latin typeface="+mn-ea"/>
                <a:ea typeface="+mn-ea"/>
              </a:rPr>
              <a:t>stepsize</a:t>
            </a:r>
            <a:r>
              <a:rPr lang="ko-KR" altLang="en-US">
                <a:latin typeface="+mn-ea"/>
                <a:ea typeface="+mn-ea"/>
              </a:rPr>
              <a:t>는 </a:t>
            </a:r>
            <a:r>
              <a:rPr lang="en-US" altLang="ko-KR">
                <a:latin typeface="+mn-ea"/>
                <a:ea typeface="+mn-ea"/>
              </a:rPr>
              <a:t>bound</a:t>
            </a:r>
            <a:r>
              <a:rPr lang="ko-KR" altLang="en-US">
                <a:latin typeface="+mn-ea"/>
                <a:ea typeface="+mn-ea"/>
              </a:rPr>
              <a:t>되어 있어서 어떠한 </a:t>
            </a:r>
            <a:r>
              <a:rPr lang="en-US" altLang="ko-KR">
                <a:latin typeface="+mn-ea"/>
                <a:ea typeface="+mn-ea"/>
              </a:rPr>
              <a:t>objective function</a:t>
            </a:r>
            <a:r>
              <a:rPr lang="ko-KR" altLang="en-US">
                <a:latin typeface="+mn-ea"/>
                <a:ea typeface="+mn-ea"/>
              </a:rPr>
              <a:t>을 사용한다 하더라도 안정적으로 최적화를 위한 하강이 가능하다</a:t>
            </a:r>
            <a:r>
              <a:rPr lang="en-US" altLang="ko-KR">
                <a:latin typeface="+mn-ea"/>
                <a:ea typeface="+mn-ea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>
                <a:latin typeface="+mn-ea"/>
                <a:ea typeface="+mn-ea"/>
              </a:rPr>
              <a:t>Stepsize</a:t>
            </a:r>
            <a:r>
              <a:rPr lang="ko-KR" altLang="en-US">
                <a:latin typeface="+mn-ea"/>
                <a:ea typeface="+mn-ea"/>
              </a:rPr>
              <a:t>를 과거의 </a:t>
            </a:r>
            <a:r>
              <a:rPr lang="en-US" altLang="ko-KR">
                <a:latin typeface="+mn-ea"/>
                <a:ea typeface="+mn-ea"/>
              </a:rPr>
              <a:t>gradient </a:t>
            </a:r>
            <a:r>
              <a:rPr lang="ko-KR" altLang="en-US">
                <a:latin typeface="+mn-ea"/>
                <a:ea typeface="+mn-ea"/>
              </a:rPr>
              <a:t>크기를 참고하여 </a:t>
            </a:r>
            <a:r>
              <a:rPr lang="en-US" altLang="ko-KR">
                <a:latin typeface="+mn-ea"/>
                <a:ea typeface="+mn-ea"/>
              </a:rPr>
              <a:t>adapted </a:t>
            </a:r>
            <a:r>
              <a:rPr lang="ko-KR" altLang="en-US">
                <a:latin typeface="+mn-ea"/>
                <a:ea typeface="+mn-ea"/>
              </a:rPr>
              <a:t>시킬 수 있다</a:t>
            </a:r>
            <a:r>
              <a:rPr lang="en-US" altLang="ko-KR">
                <a:latin typeface="+mn-ea"/>
                <a:ea typeface="+mn-ea"/>
              </a:rPr>
              <a:t>.</a:t>
            </a:r>
          </a:p>
          <a:p>
            <a:pPr marL="285750" indent="-285750">
              <a:buFontTx/>
              <a:buChar char="-"/>
            </a:pP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178633" y="134964"/>
            <a:ext cx="10515600" cy="445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1"/>
              <a:t>1-1. 파이토치 MNIST</a:t>
            </a:r>
            <a:endParaRPr sz="2800" b="1"/>
          </a:p>
        </p:txBody>
      </p:sp>
      <p:sp>
        <p:nvSpPr>
          <p:cNvPr id="92" name="Google Shape;92;p2"/>
          <p:cNvSpPr txBox="1"/>
          <p:nvPr/>
        </p:nvSpPr>
        <p:spPr>
          <a:xfrm>
            <a:off x="552450" y="1009650"/>
            <a:ext cx="328166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 코드에 대한 설명</a:t>
            </a: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2450" y="1776115"/>
            <a:ext cx="6324600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7156505" y="2162785"/>
            <a:ext cx="4416600" cy="384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latin typeface="Malgun Gothic"/>
                <a:ea typeface="Malgun Gothic"/>
                <a:cs typeface="Malgun Gothic"/>
                <a:sym typeface="Malgun Gothic"/>
              </a:rPr>
              <a:t>합성곱 신경망</a:t>
            </a:r>
            <a:r>
              <a:rPr lang="en-US" altLang="ko-KR" b="1">
                <a:latin typeface="Malgun Gothic"/>
                <a:ea typeface="Malgun Gothic"/>
                <a:cs typeface="Malgun Gothic"/>
                <a:sym typeface="Malgun Gothic"/>
              </a:rPr>
              <a:t>(CNN) </a:t>
            </a:r>
            <a:r>
              <a:rPr lang="ko-KR" altLang="en-US" b="1">
                <a:latin typeface="Malgun Gothic"/>
                <a:ea typeface="Malgun Gothic"/>
                <a:cs typeface="Malgun Gothic"/>
                <a:sym typeface="Malgun Gothic"/>
              </a:rPr>
              <a:t>정의</a:t>
            </a:r>
            <a:endParaRPr lang="en-US" altLang="ko-KR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>
                <a:latin typeface="Malgun Gothic"/>
                <a:ea typeface="Malgun Gothic"/>
                <a:cs typeface="Malgun Gothic"/>
                <a:sym typeface="Malgun Gothic"/>
              </a:rPr>
              <a:t>이전의 신경망 섹션에서 신경망을 복사한 후</a:t>
            </a:r>
            <a:r>
              <a:rPr lang="en-US" altLang="ko-KR">
                <a:latin typeface="Malgun Gothic"/>
                <a:ea typeface="Malgun Gothic"/>
                <a:cs typeface="Malgun Gothic"/>
                <a:sym typeface="Malgun Gothic"/>
              </a:rPr>
              <a:t>, 3</a:t>
            </a:r>
            <a:r>
              <a:rPr lang="ko-KR" altLang="en-US">
                <a:latin typeface="Malgun Gothic"/>
                <a:ea typeface="Malgun Gothic"/>
                <a:cs typeface="Malgun Gothic"/>
                <a:sym typeface="Malgun Gothic"/>
              </a:rPr>
              <a:t>채널 이미지를 처리할 수 있도록 수정</a:t>
            </a:r>
            <a:endParaRPr lang="en-US" altLang="ko-KR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__init__(self)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생성자에서 3개의 nn.Linear 모듈을 생성하고, 멤버 변수로 지정한다.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forward(self,x)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x.view(-1,28*28): 텐서의 모양을 변경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fc1,fc2의 생성자의 출력은 시그모이드 함수를 거친다.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fc3는 x에 log_softmax를 적용해보고, y에는 log를 적용한다.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11"/>
          <p:cNvSpPr txBox="1">
            <a:spLocks noGrp="1"/>
          </p:cNvSpPr>
          <p:nvPr>
            <p:ph type="title"/>
          </p:nvPr>
        </p:nvSpPr>
        <p:spPr>
          <a:xfrm>
            <a:off x="178633" y="134964"/>
            <a:ext cx="10515600" cy="445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1"/>
              <a:t>1-6.  Dropout_ReLU_BN_Adam</a:t>
            </a:r>
            <a:endParaRPr sz="2800" b="1"/>
          </a:p>
        </p:txBody>
      </p:sp>
      <p:sp>
        <p:nvSpPr>
          <p:cNvPr id="202" name="Google Shape;202;p11"/>
          <p:cNvSpPr txBox="1"/>
          <p:nvPr/>
        </p:nvSpPr>
        <p:spPr>
          <a:xfrm>
            <a:off x="400050" y="867717"/>
            <a:ext cx="56159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Optimizer: Bacth 단위로 역전파 하는 과정을 (SGD)</a:t>
            </a:r>
            <a:endParaRPr/>
          </a:p>
        </p:txBody>
      </p:sp>
      <p:sp>
        <p:nvSpPr>
          <p:cNvPr id="204" name="Google Shape;204;p11"/>
          <p:cNvSpPr txBox="1"/>
          <p:nvPr/>
        </p:nvSpPr>
        <p:spPr>
          <a:xfrm>
            <a:off x="400050" y="1399916"/>
            <a:ext cx="5110694" cy="36933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Nesterov Accelerated Gradient에 대하여 조사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E1706-2F5B-481C-AF58-091775A2DBA2}"/>
              </a:ext>
            </a:extLst>
          </p:cNvPr>
          <p:cNvSpPr txBox="1"/>
          <p:nvPr/>
        </p:nvSpPr>
        <p:spPr>
          <a:xfrm>
            <a:off x="400050" y="1932115"/>
            <a:ext cx="115023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  <a:ea typeface="+mn-ea"/>
              </a:rPr>
              <a:t>앞을 미리 보고 현재의 관성을 조절하여 업데이트 크기를 바꾸는 방식으로 이 문제를 해결한다</a:t>
            </a:r>
            <a:r>
              <a:rPr lang="en-US" altLang="ko-KR">
                <a:latin typeface="+mn-ea"/>
                <a:ea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  <a:ea typeface="+mn-ea"/>
              </a:rPr>
              <a:t>NAG</a:t>
            </a:r>
            <a:r>
              <a:rPr lang="ko-KR" altLang="en-US">
                <a:latin typeface="+mn-ea"/>
                <a:ea typeface="+mn-ea"/>
              </a:rPr>
              <a:t>는 </a:t>
            </a:r>
            <a:r>
              <a:rPr lang="en-US" altLang="ko-KR">
                <a:latin typeface="+mn-ea"/>
                <a:ea typeface="+mn-ea"/>
              </a:rPr>
              <a:t>SGD</a:t>
            </a:r>
            <a:r>
              <a:rPr lang="ko-KR" altLang="en-US">
                <a:latin typeface="+mn-ea"/>
                <a:ea typeface="+mn-ea"/>
              </a:rPr>
              <a:t>가 관성에 의해 수렴 지점에서 요동치는 것을 방지해준다</a:t>
            </a:r>
            <a:r>
              <a:rPr lang="en-US" altLang="ko-KR">
                <a:latin typeface="+mn-ea"/>
                <a:ea typeface="+mn-ea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>
              <a:latin typeface="+mn-ea"/>
              <a:ea typeface="+mn-ea"/>
            </a:endParaRPr>
          </a:p>
          <a:p>
            <a:r>
              <a:rPr lang="en-US" altLang="ko-KR">
                <a:latin typeface="+mn-ea"/>
                <a:ea typeface="+mn-ea"/>
              </a:rPr>
              <a:t>Momentum </a:t>
            </a:r>
            <a:r>
              <a:rPr lang="ko-KR" altLang="en-US">
                <a:latin typeface="+mn-ea"/>
                <a:ea typeface="+mn-ea"/>
              </a:rPr>
              <a:t>방법</a:t>
            </a:r>
            <a:endParaRPr lang="en-US" altLang="ko-KR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  <a:ea typeface="+mn-ea"/>
              </a:rPr>
              <a:t>Momentum</a:t>
            </a:r>
            <a:r>
              <a:rPr lang="ko-KR" altLang="en-US">
                <a:latin typeface="+mn-ea"/>
                <a:ea typeface="+mn-ea"/>
              </a:rPr>
              <a:t>은 먼저 현재 </a:t>
            </a:r>
            <a:r>
              <a:rPr lang="en-US" altLang="ko-KR">
                <a:latin typeface="+mn-ea"/>
                <a:ea typeface="+mn-ea"/>
              </a:rPr>
              <a:t>parameter </a:t>
            </a:r>
            <a:r>
              <a:rPr lang="ko-KR" altLang="en-US">
                <a:latin typeface="+mn-ea"/>
                <a:ea typeface="+mn-ea"/>
              </a:rPr>
              <a:t>위치에서 </a:t>
            </a:r>
            <a:r>
              <a:rPr lang="en-US" altLang="ko-KR">
                <a:latin typeface="+mn-ea"/>
                <a:ea typeface="+mn-ea"/>
              </a:rPr>
              <a:t>gradient</a:t>
            </a:r>
            <a:r>
              <a:rPr lang="ko-KR" altLang="en-US">
                <a:latin typeface="+mn-ea"/>
                <a:ea typeface="+mn-ea"/>
              </a:rPr>
              <a:t>를 계산하고</a:t>
            </a:r>
            <a:r>
              <a:rPr lang="en-US" altLang="ko-KR">
                <a:latin typeface="+mn-ea"/>
                <a:ea typeface="+mn-ea"/>
              </a:rPr>
              <a:t>(</a:t>
            </a:r>
            <a:r>
              <a:rPr lang="el-GR" altLang="ko-KR"/>
              <a:t>→ ∇θ</a:t>
            </a:r>
            <a:r>
              <a:rPr lang="en-US" altLang="ko-KR"/>
              <a:t>tJ(</a:t>
            </a:r>
            <a:r>
              <a:rPr lang="el-GR" altLang="ko-KR"/>
              <a:t>θ</a:t>
            </a:r>
            <a:r>
              <a:rPr lang="en-US" altLang="ko-KR"/>
              <a:t>t)), </a:t>
            </a:r>
            <a:r>
              <a:rPr lang="ko-KR" altLang="en-US"/>
              <a:t>현재의 모먼트</a:t>
            </a:r>
            <a:r>
              <a:rPr lang="en-US" altLang="ko-KR"/>
              <a:t>(vt)</a:t>
            </a:r>
            <a:r>
              <a:rPr lang="ko-KR" altLang="en-US"/>
              <a:t>를 구하여</a:t>
            </a:r>
            <a:r>
              <a:rPr lang="en-US" altLang="ko-KR"/>
              <a:t>(→ vt=</a:t>
            </a:r>
            <a:r>
              <a:rPr lang="el-GR" altLang="ko-KR"/>
              <a:t>γ</a:t>
            </a:r>
            <a:r>
              <a:rPr lang="en-US" altLang="ko-KR"/>
              <a:t>vt−1+</a:t>
            </a:r>
            <a:r>
              <a:rPr lang="el-GR" altLang="ko-KR"/>
              <a:t>η∇θ</a:t>
            </a:r>
            <a:r>
              <a:rPr lang="en-US" altLang="ko-KR"/>
              <a:t>tJ(</a:t>
            </a:r>
            <a:r>
              <a:rPr lang="el-GR" altLang="ko-KR"/>
              <a:t>θ</a:t>
            </a:r>
            <a:r>
              <a:rPr lang="en-US" altLang="ko-KR"/>
              <a:t>t)),</a:t>
            </a:r>
          </a:p>
          <a:p>
            <a:r>
              <a:rPr lang="en-US" altLang="ko-KR"/>
              <a:t>      </a:t>
            </a:r>
            <a:r>
              <a:rPr lang="ko-KR" altLang="en-US"/>
              <a:t>모멘텀만큼 업데이트를 해주었다</a:t>
            </a:r>
            <a:r>
              <a:rPr lang="en-US" altLang="ko-KR"/>
              <a:t>.(</a:t>
            </a:r>
            <a:r>
              <a:rPr lang="el-GR" altLang="ko-KR"/>
              <a:t>→ θ</a:t>
            </a:r>
            <a:r>
              <a:rPr lang="en-US" altLang="ko-KR"/>
              <a:t>t+1=</a:t>
            </a:r>
            <a:r>
              <a:rPr lang="el-GR" altLang="ko-KR"/>
              <a:t>θ</a:t>
            </a:r>
            <a:r>
              <a:rPr lang="en-US" altLang="ko-KR"/>
              <a:t>t−vt</a:t>
            </a:r>
            <a:r>
              <a:rPr lang="el-GR" altLang="ko-KR"/>
              <a:t>θ</a:t>
            </a:r>
            <a:r>
              <a:rPr lang="en-US" altLang="ko-KR"/>
              <a:t>t+1=</a:t>
            </a:r>
            <a:r>
              <a:rPr lang="el-GR" altLang="ko-KR"/>
              <a:t>θ</a:t>
            </a:r>
            <a:r>
              <a:rPr lang="en-US" altLang="ko-KR"/>
              <a:t>t−vt)</a:t>
            </a:r>
          </a:p>
          <a:p>
            <a:endParaRPr lang="en-US" altLang="ko-KR"/>
          </a:p>
          <a:p>
            <a:r>
              <a:rPr lang="en-US" altLang="ko-KR"/>
              <a:t>NAG</a:t>
            </a:r>
            <a:r>
              <a:rPr lang="ko-KR" altLang="en-US"/>
              <a:t> 방법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현재 </a:t>
            </a:r>
            <a:r>
              <a:rPr lang="en-US" altLang="ko-KR"/>
              <a:t>parameter </a:t>
            </a:r>
            <a:r>
              <a:rPr lang="ko-KR" altLang="en-US"/>
              <a:t>위치로부터 현재 모멘텀 </a:t>
            </a:r>
            <a:r>
              <a:rPr lang="en-US" altLang="ko-KR"/>
              <a:t>vtvt</a:t>
            </a:r>
            <a:r>
              <a:rPr lang="ko-KR" altLang="en-US"/>
              <a:t>만큼 떨어진 위치의 </a:t>
            </a:r>
            <a:r>
              <a:rPr lang="en-US" altLang="ko-KR"/>
              <a:t>gradient</a:t>
            </a:r>
            <a:r>
              <a:rPr lang="ko-KR" altLang="en-US"/>
              <a:t>를 계산한다</a:t>
            </a:r>
            <a:r>
              <a:rPr lang="en-US" altLang="ko-KR"/>
              <a:t>.( → </a:t>
            </a:r>
            <a:r>
              <a:rPr lang="ko-KR" altLang="en-US"/>
              <a:t>∇</a:t>
            </a:r>
            <a:r>
              <a:rPr lang="en-US" altLang="ko-KR"/>
              <a:t>θtJ(θt</a:t>
            </a:r>
            <a:r>
              <a:rPr lang="ko-KR" altLang="en-US"/>
              <a:t>−</a:t>
            </a:r>
            <a:r>
              <a:rPr lang="en-US" altLang="ko-KR"/>
              <a:t>vt))</a:t>
            </a:r>
          </a:p>
          <a:p>
            <a:r>
              <a:rPr lang="en-US" altLang="ko-KR"/>
              <a:t>       - momentum </a:t>
            </a:r>
            <a:r>
              <a:rPr lang="ko-KR" altLang="en-US"/>
              <a:t>업데이트 식을 보면 </a:t>
            </a:r>
            <a:r>
              <a:rPr lang="el-GR" altLang="ko-KR"/>
              <a:t>θ</a:t>
            </a:r>
            <a:r>
              <a:rPr lang="en-US" altLang="ko-KR"/>
              <a:t>t+1=</a:t>
            </a:r>
            <a:r>
              <a:rPr lang="el-GR" altLang="ko-KR"/>
              <a:t>θ</a:t>
            </a:r>
            <a:r>
              <a:rPr lang="en-US" altLang="ko-KR"/>
              <a:t>t−vt </a:t>
            </a:r>
            <a:r>
              <a:rPr lang="ko-KR" altLang="en-US"/>
              <a:t>이므로 </a:t>
            </a:r>
            <a:r>
              <a:rPr lang="el-GR" altLang="ko-KR"/>
              <a:t>∇θ</a:t>
            </a:r>
            <a:r>
              <a:rPr lang="en-US" altLang="ko-KR"/>
              <a:t>tJ(</a:t>
            </a:r>
            <a:r>
              <a:rPr lang="el-GR" altLang="ko-KR"/>
              <a:t>θ</a:t>
            </a:r>
            <a:r>
              <a:rPr lang="en-US" altLang="ko-KR"/>
              <a:t>t+1)∇</a:t>
            </a:r>
            <a:r>
              <a:rPr lang="el-GR" altLang="ko-KR"/>
              <a:t>θ</a:t>
            </a:r>
            <a:r>
              <a:rPr lang="en-US" altLang="ko-KR"/>
              <a:t>tJ(</a:t>
            </a:r>
            <a:r>
              <a:rPr lang="el-GR" altLang="ko-KR"/>
              <a:t>θ</a:t>
            </a:r>
            <a:r>
              <a:rPr lang="en-US" altLang="ko-KR"/>
              <a:t>t+1) </a:t>
            </a:r>
            <a:r>
              <a:rPr lang="ko-KR" altLang="en-US"/>
              <a:t>계산하려는 시도인 것이다</a:t>
            </a:r>
            <a:r>
              <a:rPr lang="en-US" altLang="ko-KR"/>
              <a:t>.</a:t>
            </a:r>
          </a:p>
          <a:p>
            <a:r>
              <a:rPr lang="en-US" altLang="ko-KR"/>
              <a:t>       - </a:t>
            </a:r>
            <a:r>
              <a:rPr lang="ko-KR" altLang="en-US"/>
              <a:t>하지만 현재의 </a:t>
            </a:r>
            <a:r>
              <a:rPr lang="en-US" altLang="ko-KR"/>
              <a:t>gradient</a:t>
            </a:r>
            <a:r>
              <a:rPr lang="ko-KR" altLang="en-US"/>
              <a:t>를 구하기 전까지는 현재의 모멘텀을 알 수 없기 때문에 </a:t>
            </a:r>
            <a:r>
              <a:rPr lang="el-GR" altLang="ko-KR"/>
              <a:t>γ</a:t>
            </a:r>
            <a:r>
              <a:rPr lang="en-US" altLang="ko-KR"/>
              <a:t>vt−1</a:t>
            </a:r>
            <a:r>
              <a:rPr lang="ko-KR" altLang="en-US"/>
              <a:t>을 </a:t>
            </a:r>
            <a:r>
              <a:rPr lang="en-US" altLang="ko-KR"/>
              <a:t>vt </a:t>
            </a:r>
            <a:r>
              <a:rPr lang="ko-KR" altLang="en-US"/>
              <a:t>대신 사용해준다</a:t>
            </a:r>
            <a:r>
              <a:rPr lang="en-US" altLang="ko-KR"/>
              <a:t>.</a:t>
            </a:r>
          </a:p>
          <a:p>
            <a:r>
              <a:rPr lang="en-US" altLang="ko-KR"/>
              <a:t>       - 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el-GR" altLang="ko-KR"/>
              <a:t>∇θ</a:t>
            </a:r>
            <a:r>
              <a:rPr lang="en-US" altLang="ko-KR"/>
              <a:t>tJ(</a:t>
            </a:r>
            <a:r>
              <a:rPr lang="el-GR" altLang="ko-KR"/>
              <a:t>θ</a:t>
            </a:r>
            <a:r>
              <a:rPr lang="en-US" altLang="ko-KR"/>
              <a:t>t−</a:t>
            </a:r>
            <a:r>
              <a:rPr lang="el-GR" altLang="ko-KR"/>
              <a:t>γ</a:t>
            </a:r>
            <a:r>
              <a:rPr lang="en-US" altLang="ko-KR"/>
              <a:t>vt−1)</a:t>
            </a:r>
            <a:r>
              <a:rPr lang="ko-KR" altLang="en-US"/>
              <a:t>를 식에 사용한다</a:t>
            </a:r>
            <a:r>
              <a:rPr lang="en-US" altLang="ko-KR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 </a:t>
            </a:r>
            <a:r>
              <a:rPr lang="ko-KR" altLang="en-US"/>
              <a:t>다음으로 현재의 모멘텀을 계산해준다</a:t>
            </a:r>
            <a:r>
              <a:rPr lang="en-US" altLang="ko-KR"/>
              <a:t>.  (→ vt=</a:t>
            </a:r>
            <a:r>
              <a:rPr lang="el-GR" altLang="ko-KR"/>
              <a:t>γ</a:t>
            </a:r>
            <a:r>
              <a:rPr lang="en-US" altLang="ko-KR"/>
              <a:t>vt−1+</a:t>
            </a:r>
            <a:r>
              <a:rPr lang="el-GR" altLang="ko-KR"/>
              <a:t>η∇θ</a:t>
            </a:r>
            <a:r>
              <a:rPr lang="en-US" altLang="ko-KR"/>
              <a:t>tJ(</a:t>
            </a:r>
            <a:r>
              <a:rPr lang="el-GR" altLang="ko-KR"/>
              <a:t>θ</a:t>
            </a:r>
            <a:r>
              <a:rPr lang="en-US" altLang="ko-KR"/>
              <a:t>t−</a:t>
            </a:r>
            <a:r>
              <a:rPr lang="el-GR" altLang="ko-KR"/>
              <a:t>γ</a:t>
            </a:r>
            <a:r>
              <a:rPr lang="en-US" altLang="ko-KR"/>
              <a:t>vt−1))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그리고 모멘텀만큼 업데이트를 해준다</a:t>
            </a:r>
            <a:r>
              <a:rPr lang="en-US" altLang="ko-KR"/>
              <a:t>. (</a:t>
            </a:r>
            <a:r>
              <a:rPr lang="el-GR" altLang="ko-KR"/>
              <a:t> → θ</a:t>
            </a:r>
            <a:r>
              <a:rPr lang="en-US" altLang="ko-KR"/>
              <a:t>t+1=</a:t>
            </a:r>
            <a:r>
              <a:rPr lang="el-GR" altLang="ko-KR"/>
              <a:t>θ</a:t>
            </a:r>
            <a:r>
              <a:rPr lang="en-US" altLang="ko-KR"/>
              <a:t>t−vt</a:t>
            </a:r>
            <a:r>
              <a:rPr lang="el-GR" altLang="ko-KR"/>
              <a:t>θ</a:t>
            </a:r>
            <a:r>
              <a:rPr lang="en-US" altLang="ko-KR"/>
              <a:t>t+1=</a:t>
            </a:r>
            <a:r>
              <a:rPr lang="el-GR" altLang="ko-KR"/>
              <a:t>θ</a:t>
            </a:r>
            <a:r>
              <a:rPr lang="en-US" altLang="ko-KR"/>
              <a:t>t−vt)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r>
              <a:rPr lang="en-US" altLang="ko-KR" sz="1000"/>
              <a:t>NAG </a:t>
            </a:r>
            <a:r>
              <a:rPr lang="ko-KR" altLang="en-US" sz="1000"/>
              <a:t>참고문헌</a:t>
            </a:r>
          </a:p>
          <a:p>
            <a:r>
              <a:rPr lang="en-US" altLang="ko-KR" sz="1000"/>
              <a:t>[0] Optimizer overview </a:t>
            </a:r>
            <a:r>
              <a:rPr lang="ko-KR" altLang="en-US" sz="1000"/>
              <a:t>논문 </a:t>
            </a:r>
            <a:r>
              <a:rPr lang="en-US" altLang="ko-KR" sz="1000"/>
              <a:t>: </a:t>
            </a:r>
            <a:r>
              <a:rPr lang="en-US" altLang="ko-KR" sz="1000">
                <a:hlinkClick r:id="rId3"/>
              </a:rPr>
              <a:t>An overview of gradient descent optimization algorithms</a:t>
            </a:r>
            <a:endParaRPr lang="en-US" altLang="ko-KR" sz="1000"/>
          </a:p>
          <a:p>
            <a:br>
              <a:rPr lang="en-US" altLang="ko-KR"/>
            </a:br>
            <a:endParaRPr lang="en-US" altLang="ko-KR"/>
          </a:p>
          <a:p>
            <a:r>
              <a:rPr lang="en-US" altLang="ko-KR">
                <a:latin typeface="+mn-ea"/>
                <a:ea typeface="+mn-ea"/>
              </a:rPr>
              <a:t>    </a:t>
            </a:r>
            <a:endParaRPr lang="ko-KR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6224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11"/>
          <p:cNvSpPr txBox="1">
            <a:spLocks noGrp="1"/>
          </p:cNvSpPr>
          <p:nvPr>
            <p:ph type="title"/>
          </p:nvPr>
        </p:nvSpPr>
        <p:spPr>
          <a:xfrm>
            <a:off x="178633" y="134964"/>
            <a:ext cx="10515600" cy="445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1"/>
              <a:t>1-6.  Dropout_ReLU_BN_Adam</a:t>
            </a:r>
            <a:endParaRPr sz="2800" b="1"/>
          </a:p>
        </p:txBody>
      </p:sp>
      <p:sp>
        <p:nvSpPr>
          <p:cNvPr id="202" name="Google Shape;202;p11"/>
          <p:cNvSpPr txBox="1"/>
          <p:nvPr/>
        </p:nvSpPr>
        <p:spPr>
          <a:xfrm>
            <a:off x="400050" y="867717"/>
            <a:ext cx="56159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Optimizer: Bacth 단위로 역전파 하는 과정을 (SGD)</a:t>
            </a:r>
            <a:endParaRPr/>
          </a:p>
        </p:txBody>
      </p:sp>
      <p:sp>
        <p:nvSpPr>
          <p:cNvPr id="205" name="Google Shape;205;p11"/>
          <p:cNvSpPr txBox="1"/>
          <p:nvPr/>
        </p:nvSpPr>
        <p:spPr>
          <a:xfrm>
            <a:off x="427493" y="1399916"/>
            <a:ext cx="5588518" cy="36933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Rectified Adam optimizer(RAdam) 에 대하여 조사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8FBED8-6ACF-4A38-8F77-610BE8DA86ED}"/>
              </a:ext>
            </a:extLst>
          </p:cNvPr>
          <p:cNvSpPr txBox="1"/>
          <p:nvPr/>
        </p:nvSpPr>
        <p:spPr>
          <a:xfrm>
            <a:off x="400050" y="2133600"/>
            <a:ext cx="113804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>
                <a:latin typeface="+mn-ea"/>
                <a:ea typeface="+mn-ea"/>
              </a:rPr>
              <a:t>기존의 </a:t>
            </a:r>
            <a:r>
              <a:rPr lang="en-US" altLang="ko-KR">
                <a:latin typeface="+mn-ea"/>
                <a:ea typeface="+mn-ea"/>
              </a:rPr>
              <a:t>Adam optimizer</a:t>
            </a:r>
            <a:r>
              <a:rPr lang="ko-KR" altLang="en-US">
                <a:latin typeface="+mn-ea"/>
                <a:ea typeface="+mn-ea"/>
              </a:rPr>
              <a:t>의 새로운 버전이며</a:t>
            </a:r>
            <a:r>
              <a:rPr lang="en-US" altLang="ko-KR">
                <a:latin typeface="+mn-ea"/>
                <a:ea typeface="+mn-ea"/>
              </a:rPr>
              <a:t>, trainin</a:t>
            </a:r>
            <a:r>
              <a:rPr lang="ko-KR" altLang="en-US">
                <a:latin typeface="+mn-ea"/>
                <a:ea typeface="+mn-ea"/>
              </a:rPr>
              <a:t>동안의 </a:t>
            </a:r>
            <a:r>
              <a:rPr lang="en-US" altLang="ko-KR">
                <a:latin typeface="+mn-ea"/>
                <a:ea typeface="+mn-ea"/>
              </a:rPr>
              <a:t>variance</a:t>
            </a:r>
            <a:r>
              <a:rPr lang="ko-KR" altLang="en-US">
                <a:latin typeface="+mn-ea"/>
                <a:ea typeface="+mn-ea"/>
              </a:rPr>
              <a:t>와 </a:t>
            </a:r>
            <a:r>
              <a:rPr lang="en-US" altLang="ko-KR">
                <a:latin typeface="+mn-ea"/>
                <a:ea typeface="+mn-ea"/>
              </a:rPr>
              <a:t>momentu</a:t>
            </a:r>
            <a:r>
              <a:rPr lang="ko-KR" altLang="en-US">
                <a:latin typeface="+mn-ea"/>
                <a:ea typeface="+mn-ea"/>
              </a:rPr>
              <a:t>의 </a:t>
            </a:r>
            <a:r>
              <a:rPr lang="en-US" altLang="ko-KR">
                <a:latin typeface="+mn-ea"/>
                <a:ea typeface="+mn-ea"/>
              </a:rPr>
              <a:t>effec</a:t>
            </a:r>
            <a:r>
              <a:rPr lang="ko-KR" altLang="en-US">
                <a:latin typeface="+mn-ea"/>
                <a:ea typeface="+mn-ea"/>
              </a:rPr>
              <a:t>의 연구에 기초한 </a:t>
            </a:r>
            <a:r>
              <a:rPr lang="en-US" altLang="ko-KR">
                <a:latin typeface="+mn-ea"/>
                <a:ea typeface="+mn-ea"/>
              </a:rPr>
              <a:t>dynamic adaptive learning rate </a:t>
            </a:r>
            <a:r>
              <a:rPr lang="ko-KR" altLang="en-US">
                <a:latin typeface="+mn-ea"/>
                <a:ea typeface="+mn-ea"/>
              </a:rPr>
              <a:t>조절을 해줌 </a:t>
            </a:r>
            <a:endParaRPr lang="en-US" altLang="ko-KR"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>
                <a:latin typeface="+mn-ea"/>
                <a:ea typeface="+mn-ea"/>
              </a:rPr>
              <a:t>Adam</a:t>
            </a:r>
            <a:r>
              <a:rPr lang="ko-KR" altLang="en-US">
                <a:latin typeface="+mn-ea"/>
                <a:ea typeface="+mn-ea"/>
              </a:rPr>
              <a:t>과 비교 했을때 아래 그림처럼 어느정도의 향상을 기대할 수 있다</a:t>
            </a:r>
            <a:r>
              <a:rPr lang="en-US" altLang="ko-KR">
                <a:latin typeface="+mn-ea"/>
                <a:ea typeface="+mn-ea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>
                <a:latin typeface="+mn-ea"/>
                <a:ea typeface="+mn-ea"/>
              </a:rPr>
              <a:t>classic adam</a:t>
            </a:r>
            <a:r>
              <a:rPr lang="ko-KR" altLang="en-US">
                <a:latin typeface="+mn-ea"/>
                <a:ea typeface="+mn-ea"/>
              </a:rPr>
              <a:t>보다 </a:t>
            </a:r>
            <a:r>
              <a:rPr lang="en-US" altLang="ko-KR">
                <a:latin typeface="+mn-ea"/>
                <a:ea typeface="+mn-ea"/>
              </a:rPr>
              <a:t>convergence</a:t>
            </a:r>
            <a:r>
              <a:rPr lang="ko-KR" altLang="en-US">
                <a:latin typeface="+mn-ea"/>
                <a:ea typeface="+mn-ea"/>
              </a:rPr>
              <a:t>와 더 좋은 안정성 및 정확도를 보임 </a:t>
            </a:r>
            <a:r>
              <a:rPr lang="en-US" altLang="ko-KR">
                <a:latin typeface="+mn-ea"/>
                <a:ea typeface="+mn-ea"/>
              </a:rPr>
              <a:t>(adam</a:t>
            </a:r>
            <a:r>
              <a:rPr lang="ko-KR" altLang="en-US">
                <a:latin typeface="+mn-ea"/>
                <a:ea typeface="+mn-ea"/>
              </a:rPr>
              <a:t>에 비해서 선택한 </a:t>
            </a:r>
            <a:r>
              <a:rPr lang="en-US" altLang="ko-KR">
                <a:latin typeface="+mn-ea"/>
                <a:ea typeface="+mn-ea"/>
              </a:rPr>
              <a:t>learning rate</a:t>
            </a:r>
            <a:r>
              <a:rPr lang="ko-KR" altLang="en-US">
                <a:latin typeface="+mn-ea"/>
                <a:ea typeface="+mn-ea"/>
              </a:rPr>
              <a:t>에 덜 민감하다</a:t>
            </a:r>
            <a:r>
              <a:rPr lang="en-US" altLang="ko-KR">
                <a:latin typeface="+mn-ea"/>
                <a:ea typeface="+mn-ea"/>
              </a:rPr>
              <a:t>.)</a:t>
            </a:r>
          </a:p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88A3D8-E8AE-42B1-A037-C5F40C506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682" y="3303151"/>
            <a:ext cx="5839502" cy="328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8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12"/>
          <p:cNvSpPr txBox="1">
            <a:spLocks noGrp="1"/>
          </p:cNvSpPr>
          <p:nvPr>
            <p:ph type="title"/>
          </p:nvPr>
        </p:nvSpPr>
        <p:spPr>
          <a:xfrm>
            <a:off x="178633" y="134964"/>
            <a:ext cx="10515600" cy="445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1"/>
              <a:t>1-6.  Dropout_ReLU_BN_Adam</a:t>
            </a:r>
            <a:endParaRPr sz="2800" b="1"/>
          </a:p>
        </p:txBody>
      </p:sp>
      <p:sp>
        <p:nvSpPr>
          <p:cNvPr id="212" name="Google Shape;212;p12"/>
          <p:cNvSpPr txBox="1"/>
          <p:nvPr/>
        </p:nvSpPr>
        <p:spPr>
          <a:xfrm>
            <a:off x="400050" y="867717"/>
            <a:ext cx="56159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Optimizer: Bacth 단위로 역전파 하는 과정을 (SGD)</a:t>
            </a:r>
            <a:endParaRPr/>
          </a:p>
        </p:txBody>
      </p:sp>
      <p:sp>
        <p:nvSpPr>
          <p:cNvPr id="213" name="Google Shape;213;p12"/>
          <p:cNvSpPr txBox="1"/>
          <p:nvPr/>
        </p:nvSpPr>
        <p:spPr>
          <a:xfrm>
            <a:off x="400050" y="1538232"/>
            <a:ext cx="3267241" cy="36933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Momentum   에 대하여 조사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8F24FA-A9B4-459F-908F-D0E91D568B8F}"/>
              </a:ext>
            </a:extLst>
          </p:cNvPr>
          <p:cNvSpPr txBox="1"/>
          <p:nvPr/>
        </p:nvSpPr>
        <p:spPr>
          <a:xfrm>
            <a:off x="400050" y="2194560"/>
            <a:ext cx="112890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Momentum</a:t>
            </a:r>
            <a:r>
              <a:rPr lang="ko-KR" altLang="en-US"/>
              <a:t>은 빠른 학습속도와 </a:t>
            </a:r>
            <a:r>
              <a:rPr lang="en-US" altLang="ko-KR"/>
              <a:t>local minima</a:t>
            </a:r>
            <a:r>
              <a:rPr lang="ko-KR" altLang="en-US"/>
              <a:t> 문제를 개선하고자 </a:t>
            </a:r>
            <a:r>
              <a:rPr lang="en-US" altLang="ko-KR"/>
              <a:t>SGD</a:t>
            </a:r>
            <a:r>
              <a:rPr lang="ko-KR" altLang="en-US"/>
              <a:t>에 관성의 개념을 적용했다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br>
              <a:rPr lang="ko-KR" altLang="en-US"/>
            </a:b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Vt</a:t>
            </a:r>
            <a:r>
              <a:rPr lang="ko-KR" altLang="en-US"/>
              <a:t>는 이전 이동거리와 관성계수 </a:t>
            </a:r>
            <a:r>
              <a:rPr lang="en-US" altLang="ko-KR"/>
              <a:t>m</a:t>
            </a:r>
            <a:r>
              <a:rPr lang="ko-KR" altLang="en-US"/>
              <a:t>에따라 </a:t>
            </a:r>
            <a:r>
              <a:rPr lang="en-US" altLang="ko-KR"/>
              <a:t>parameter</a:t>
            </a:r>
            <a:r>
              <a:rPr lang="ko-KR" altLang="en-US"/>
              <a:t>를 </a:t>
            </a:r>
            <a:r>
              <a:rPr lang="en-US" altLang="ko-KR"/>
              <a:t>update</a:t>
            </a:r>
            <a:r>
              <a:rPr lang="ko-KR" altLang="en-US"/>
              <a:t>하도록 수식이 적용되었다</a:t>
            </a:r>
            <a:r>
              <a:rPr lang="en-US" altLang="ko-KR"/>
              <a:t>. (</a:t>
            </a:r>
            <a:r>
              <a:rPr lang="ko-KR" altLang="en-US"/>
              <a:t>일반적으로 관성계수 </a:t>
            </a:r>
            <a:r>
              <a:rPr lang="en-US" altLang="ko-KR"/>
              <a:t>m</a:t>
            </a:r>
            <a:r>
              <a:rPr lang="ko-KR" altLang="en-US"/>
              <a:t>은 </a:t>
            </a:r>
            <a:r>
              <a:rPr lang="en-US" altLang="ko-KR"/>
              <a:t>0.9</a:t>
            </a:r>
            <a:r>
              <a:rPr lang="ko-KR" altLang="en-US"/>
              <a:t>를 사용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관성개념이 적용되어 수렴되는 최적 </a:t>
            </a:r>
            <a:r>
              <a:rPr lang="en-US" altLang="ko-KR"/>
              <a:t>parameter</a:t>
            </a:r>
            <a:r>
              <a:rPr lang="ko-KR" altLang="en-US"/>
              <a:t>를 더욱 빠르게 학습할 수 있으며 </a:t>
            </a:r>
            <a:r>
              <a:rPr lang="en-US" altLang="ko-KR"/>
              <a:t>gradient</a:t>
            </a:r>
            <a:r>
              <a:rPr lang="ko-KR" altLang="en-US"/>
              <a:t>값이 </a:t>
            </a:r>
            <a:r>
              <a:rPr lang="en-US" altLang="ko-KR"/>
              <a:t>0</a:t>
            </a:r>
            <a:r>
              <a:rPr lang="ko-KR" altLang="en-US"/>
              <a:t>인 곳에서도 관성에 의해 업데이트가 수행될   </a:t>
            </a:r>
            <a:endParaRPr lang="en-US" altLang="ko-KR"/>
          </a:p>
          <a:p>
            <a:r>
              <a:rPr lang="en-US" altLang="ko-KR"/>
              <a:t>  </a:t>
            </a:r>
            <a:r>
              <a:rPr lang="ko-KR" altLang="en-US"/>
              <a:t>수 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ECF0E6-0421-4906-BD84-CC729F526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" y="2499314"/>
            <a:ext cx="3238500" cy="5014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CE85F5-DA5D-4129-A5D5-336B6D23E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" y="3413998"/>
            <a:ext cx="2298285" cy="50144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13"/>
          <p:cNvSpPr txBox="1">
            <a:spLocks noGrp="1"/>
          </p:cNvSpPr>
          <p:nvPr>
            <p:ph type="title"/>
          </p:nvPr>
        </p:nvSpPr>
        <p:spPr>
          <a:xfrm>
            <a:off x="178633" y="134964"/>
            <a:ext cx="10515600" cy="445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1"/>
              <a:t>1-6.  Dropout_ReLU_BN_Adam</a:t>
            </a:r>
            <a:endParaRPr sz="2800" b="1"/>
          </a:p>
        </p:txBody>
      </p:sp>
      <p:sp>
        <p:nvSpPr>
          <p:cNvPr id="221" name="Google Shape;221;p13"/>
          <p:cNvSpPr txBox="1"/>
          <p:nvPr/>
        </p:nvSpPr>
        <p:spPr>
          <a:xfrm>
            <a:off x="400050" y="867717"/>
            <a:ext cx="56159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Optimizer: Bacth 단위로 역전파 하는 과정을 (SGD)</a:t>
            </a:r>
            <a:endParaRPr/>
          </a:p>
        </p:txBody>
      </p:sp>
      <p:sp>
        <p:nvSpPr>
          <p:cNvPr id="222" name="Google Shape;222;p13"/>
          <p:cNvSpPr txBox="1"/>
          <p:nvPr/>
        </p:nvSpPr>
        <p:spPr>
          <a:xfrm>
            <a:off x="400050" y="1538232"/>
            <a:ext cx="3982885" cy="36933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Adaptive Gradient   에 대하여 조사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0ACB2C-7718-4870-B693-76B94162BD59}"/>
              </a:ext>
            </a:extLst>
          </p:cNvPr>
          <p:cNvSpPr txBox="1"/>
          <p:nvPr/>
        </p:nvSpPr>
        <p:spPr>
          <a:xfrm>
            <a:off x="400050" y="2225040"/>
            <a:ext cx="113042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동일 기준으로 </a:t>
            </a:r>
            <a:r>
              <a:rPr lang="en-US" altLang="ko-KR"/>
              <a:t>update</a:t>
            </a:r>
            <a:r>
              <a:rPr lang="ko-KR" altLang="en-US"/>
              <a:t>되던 각각의 </a:t>
            </a:r>
            <a:r>
              <a:rPr lang="en-US" altLang="ko-KR"/>
              <a:t>parameter</a:t>
            </a:r>
            <a:r>
              <a:rPr lang="ko-KR" altLang="en-US"/>
              <a:t>에 개별 기준을 적용하였다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지속적으로 변화하던 </a:t>
            </a:r>
            <a:r>
              <a:rPr lang="en-US" altLang="ko-KR"/>
              <a:t>parameter</a:t>
            </a:r>
            <a:r>
              <a:rPr lang="ko-KR" altLang="en-US"/>
              <a:t>는 최적값에 가까워졌을것이고 한 번도 변하지 않은 </a:t>
            </a:r>
            <a:r>
              <a:rPr lang="en-US" altLang="ko-KR"/>
              <a:t>parameter</a:t>
            </a:r>
            <a:r>
              <a:rPr lang="ko-KR" altLang="en-US"/>
              <a:t>는 더 큰 변화를 줘야한다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Update </a:t>
            </a:r>
            <a:r>
              <a:rPr lang="ko-KR" altLang="en-US"/>
              <a:t>수식</a:t>
            </a:r>
            <a:r>
              <a:rPr lang="en-US" altLang="ko-KR"/>
              <a:t>:</a:t>
            </a:r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Gt: Network</a:t>
            </a:r>
            <a:r>
              <a:rPr lang="ko-KR" altLang="en-US"/>
              <a:t>의 </a:t>
            </a:r>
            <a:r>
              <a:rPr lang="en-US" altLang="ko-KR"/>
              <a:t>paramete</a:t>
            </a:r>
            <a:r>
              <a:rPr lang="ko-KR" altLang="en-US"/>
              <a:t>수 </a:t>
            </a:r>
            <a:r>
              <a:rPr lang="en-US" altLang="ko-KR"/>
              <a:t>k</a:t>
            </a:r>
            <a:r>
              <a:rPr lang="ko-KR" altLang="en-US"/>
              <a:t>차원의 벡터로 이동한 거리를 나타내는 척도로 사용되어 </a:t>
            </a:r>
            <a:r>
              <a:rPr lang="en-US" altLang="ko-KR"/>
              <a:t>Gradient</a:t>
            </a:r>
            <a:r>
              <a:rPr lang="ko-KR" altLang="en-US"/>
              <a:t>의 </a:t>
            </a:r>
            <a:r>
              <a:rPr lang="en-US" altLang="ko-KR"/>
              <a:t>sum of squares</a:t>
            </a:r>
            <a:r>
              <a:rPr lang="ko-KR" altLang="en-US"/>
              <a:t>를 저장하고 있다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parameter updat</a:t>
            </a:r>
            <a:r>
              <a:rPr lang="ko-KR" altLang="en-US"/>
              <a:t>시 </a:t>
            </a:r>
            <a:r>
              <a:rPr lang="en-US" altLang="ko-KR"/>
              <a:t>learning rate</a:t>
            </a:r>
            <a:r>
              <a:rPr lang="ko-KR" altLang="en-US"/>
              <a:t>에 반비례로 적용되어 높은 값을 가지는 </a:t>
            </a:r>
            <a:r>
              <a:rPr lang="en-US" altLang="ko-KR"/>
              <a:t>parameter</a:t>
            </a:r>
            <a:r>
              <a:rPr lang="ko-KR" altLang="en-US"/>
              <a:t>에서는 상대적으로 적은 변화를 주고 반대로 적게 이동한 </a:t>
            </a:r>
            <a:r>
              <a:rPr lang="en-US" altLang="ko-KR"/>
              <a:t>parameter</a:t>
            </a:r>
            <a:r>
              <a:rPr lang="ko-KR" altLang="en-US"/>
              <a:t>에서는 큰 변화를 주게 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단점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parameter</a:t>
            </a:r>
            <a:r>
              <a:rPr lang="ko-KR" altLang="en-US"/>
              <a:t>별 상대적인 변화로 </a:t>
            </a:r>
            <a:r>
              <a:rPr lang="en-US" altLang="ko-KR"/>
              <a:t>update</a:t>
            </a:r>
            <a:r>
              <a:rPr lang="ko-KR" altLang="en-US"/>
              <a:t>를 수행하는 개념은 좋았으나 학습이 진행됨에 따라 변화 폭이 눈에 띄게 줄어들어 결국 움직이지 </a:t>
            </a:r>
            <a:endParaRPr lang="en-US" altLang="ko-KR"/>
          </a:p>
          <a:p>
            <a:r>
              <a:rPr lang="en-US" altLang="ko-KR"/>
              <a:t>      </a:t>
            </a:r>
            <a:r>
              <a:rPr lang="ko-KR" altLang="en-US"/>
              <a:t>않게 된다</a:t>
            </a:r>
            <a:r>
              <a:rPr lang="en-US" altLang="ko-KR"/>
              <a:t>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7303710-C5E6-4156-9A07-D06FAEE1F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32" y="2962574"/>
            <a:ext cx="3337560" cy="716280"/>
          </a:xfrm>
          <a:prstGeom prst="rect">
            <a:avLst/>
          </a:prstGeom>
        </p:spPr>
      </p:pic>
      <p:pic>
        <p:nvPicPr>
          <p:cNvPr id="6" name="그림 5" descr="텍스트, 시계, 게이지이(가) 표시된 사진&#10;&#10;자동 생성된 설명">
            <a:extLst>
              <a:ext uri="{FF2B5EF4-FFF2-40B4-BE49-F238E27FC236}">
                <a16:creationId xmlns:a16="http://schemas.microsoft.com/office/drawing/2014/main" id="{35F790EC-8653-4EE4-A6C4-B33B13283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935" y="3092763"/>
            <a:ext cx="2659380" cy="4343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p14"/>
          <p:cNvSpPr txBox="1">
            <a:spLocks noGrp="1"/>
          </p:cNvSpPr>
          <p:nvPr>
            <p:ph type="title"/>
          </p:nvPr>
        </p:nvSpPr>
        <p:spPr>
          <a:xfrm>
            <a:off x="178633" y="134964"/>
            <a:ext cx="10515600" cy="445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1"/>
              <a:t>1-6.  Dropout_ReLU_BN_Adam</a:t>
            </a:r>
            <a:endParaRPr sz="2800" b="1"/>
          </a:p>
        </p:txBody>
      </p:sp>
      <p:sp>
        <p:nvSpPr>
          <p:cNvPr id="230" name="Google Shape;230;p14"/>
          <p:cNvSpPr txBox="1"/>
          <p:nvPr/>
        </p:nvSpPr>
        <p:spPr>
          <a:xfrm>
            <a:off x="400050" y="867717"/>
            <a:ext cx="56159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Optimizer: Bacth 단위로 역전파 하는 과정을 (SGD)</a:t>
            </a:r>
            <a:endParaRPr/>
          </a:p>
        </p:txBody>
      </p:sp>
      <p:sp>
        <p:nvSpPr>
          <p:cNvPr id="6" name="Google Shape;223;p13">
            <a:extLst>
              <a:ext uri="{FF2B5EF4-FFF2-40B4-BE49-F238E27FC236}">
                <a16:creationId xmlns:a16="http://schemas.microsoft.com/office/drawing/2014/main" id="{34DB8B28-D2AA-4E67-AED5-DA85C268EAAE}"/>
              </a:ext>
            </a:extLst>
          </p:cNvPr>
          <p:cNvSpPr txBox="1"/>
          <p:nvPr/>
        </p:nvSpPr>
        <p:spPr>
          <a:xfrm>
            <a:off x="400050" y="1525022"/>
            <a:ext cx="2838085" cy="36933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RMSProp 에 대하여 조사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8261BA-D4A5-4171-87AC-7D8521FF4416}"/>
              </a:ext>
            </a:extLst>
          </p:cNvPr>
          <p:cNvSpPr txBox="1"/>
          <p:nvPr/>
        </p:nvSpPr>
        <p:spPr>
          <a:xfrm>
            <a:off x="400050" y="2106127"/>
            <a:ext cx="113804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/>
              <a:t>Adagrad</a:t>
            </a:r>
            <a:r>
              <a:rPr lang="ko-KR" altLang="en-US"/>
              <a:t>에서 문제점을 개선하기 위해 </a:t>
            </a:r>
            <a:r>
              <a:rPr lang="en-US" altLang="ko-KR"/>
              <a:t>Gt</a:t>
            </a:r>
            <a:r>
              <a:rPr lang="ko-KR" altLang="en-US"/>
              <a:t>계산식에 지수이동평균을 적용하였다</a:t>
            </a:r>
            <a:r>
              <a:rPr lang="en-US" altLang="ko-KR"/>
              <a:t>. (</a:t>
            </a:r>
            <a:r>
              <a:rPr lang="ko-KR" altLang="en-US"/>
              <a:t>학습의 최소 </a:t>
            </a:r>
            <a:r>
              <a:rPr lang="en-US" altLang="ko-KR"/>
              <a:t>step </a:t>
            </a:r>
            <a:r>
              <a:rPr lang="ko-KR" altLang="en-US"/>
              <a:t>유지</a:t>
            </a:r>
            <a:r>
              <a:rPr lang="en-US" altLang="ko-KR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update </a:t>
            </a:r>
            <a:r>
              <a:rPr lang="ko-KR" altLang="en-US"/>
              <a:t>식</a:t>
            </a:r>
            <a:r>
              <a:rPr lang="en-US" altLang="ko-KR"/>
              <a:t>: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285750" indent="-285750">
              <a:buFontTx/>
              <a:buChar char="-"/>
            </a:pPr>
            <a:r>
              <a:rPr lang="el-GR" altLang="ko-KR"/>
              <a:t>Γ</a:t>
            </a:r>
            <a:r>
              <a:rPr lang="ko-KR" altLang="en-US"/>
              <a:t>는 지수이동평균 필터링에서 보통 </a:t>
            </a:r>
            <a:r>
              <a:rPr lang="en-US" altLang="ko-KR"/>
              <a:t>forgetting factor, decaying factor</a:t>
            </a:r>
            <a:r>
              <a:rPr lang="ko-KR" altLang="en-US"/>
              <a:t>라 불리며 </a:t>
            </a:r>
            <a:r>
              <a:rPr lang="en-US" altLang="ko-KR"/>
              <a:t>hyperparameter</a:t>
            </a:r>
            <a:r>
              <a:rPr lang="ko-KR" altLang="en-US"/>
              <a:t>로 </a:t>
            </a:r>
            <a:r>
              <a:rPr lang="en-US" altLang="ko-KR"/>
              <a:t>0.9~0.999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값을 취한다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/>
              <a:t>식에서와 같이 학습이 진행됨에 따라 </a:t>
            </a:r>
            <a:r>
              <a:rPr lang="en-US" altLang="ko-KR"/>
              <a:t>paramete</a:t>
            </a:r>
            <a:r>
              <a:rPr lang="ko-KR" altLang="en-US"/>
              <a:t>사이 차별화는 유지하되 학습속도가 지속적으로 줄어들어 </a:t>
            </a:r>
            <a:r>
              <a:rPr lang="en-US" altLang="ko-KR"/>
              <a:t>0</a:t>
            </a:r>
            <a:r>
              <a:rPr lang="ko-KR" altLang="en-US"/>
              <a:t>에 수렴하는 것은 방지 할 수 있게 된다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endParaRPr lang="en-US" altLang="ko-KR"/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113779-7F29-4240-BD05-D34B66D0A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55" y="2638326"/>
            <a:ext cx="2705100" cy="350520"/>
          </a:xfrm>
          <a:prstGeom prst="rect">
            <a:avLst/>
          </a:prstGeom>
        </p:spPr>
      </p:pic>
      <p:pic>
        <p:nvPicPr>
          <p:cNvPr id="7" name="그림 6" descr="텍스트, 시계, 손목시계이(가) 표시된 사진&#10;&#10;자동 생성된 설명">
            <a:extLst>
              <a:ext uri="{FF2B5EF4-FFF2-40B4-BE49-F238E27FC236}">
                <a16:creationId xmlns:a16="http://schemas.microsoft.com/office/drawing/2014/main" id="{A8FCA4BB-FC8A-4084-A176-8BC3FB21D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060" y="2537460"/>
            <a:ext cx="2636520" cy="525780"/>
          </a:xfrm>
          <a:prstGeom prst="rect">
            <a:avLst/>
          </a:prstGeom>
        </p:spPr>
      </p:pic>
      <p:sp>
        <p:nvSpPr>
          <p:cNvPr id="12" name="Google Shape;231;p14">
            <a:extLst>
              <a:ext uri="{FF2B5EF4-FFF2-40B4-BE49-F238E27FC236}">
                <a16:creationId xmlns:a16="http://schemas.microsoft.com/office/drawing/2014/main" id="{54B20BD0-B98B-4365-B199-639476569A5A}"/>
              </a:ext>
            </a:extLst>
          </p:cNvPr>
          <p:cNvSpPr txBox="1"/>
          <p:nvPr/>
        </p:nvSpPr>
        <p:spPr>
          <a:xfrm>
            <a:off x="411480" y="3984586"/>
            <a:ext cx="3365730" cy="36933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Adaptive Delta에 대하여 조사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631028-2633-4ACB-99B8-63142EA56CD7}"/>
              </a:ext>
            </a:extLst>
          </p:cNvPr>
          <p:cNvSpPr txBox="1"/>
          <p:nvPr/>
        </p:nvSpPr>
        <p:spPr>
          <a:xfrm>
            <a:off x="411480" y="4564669"/>
            <a:ext cx="110947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/>
              <a:t>RMSProp</a:t>
            </a:r>
            <a:r>
              <a:rPr lang="ko-KR" altLang="en-US"/>
              <a:t>와 </a:t>
            </a:r>
            <a:r>
              <a:rPr lang="en-US" altLang="ko-KR"/>
              <a:t>Momentum</a:t>
            </a:r>
            <a:r>
              <a:rPr lang="ko-KR" altLang="en-US"/>
              <a:t> 기법을 합친 </a:t>
            </a:r>
            <a:r>
              <a:rPr lang="en-US" altLang="ko-KR"/>
              <a:t>optimizer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Gt</a:t>
            </a:r>
            <a:r>
              <a:rPr lang="ko-KR" altLang="en-US"/>
              <a:t>계산식은 </a:t>
            </a:r>
            <a:r>
              <a:rPr lang="en-US" altLang="ko-KR"/>
              <a:t>RMSProp</a:t>
            </a:r>
            <a:r>
              <a:rPr lang="ko-KR" altLang="en-US"/>
              <a:t>과 동일하게 수행되지만</a:t>
            </a:r>
            <a:r>
              <a:rPr lang="en-US" altLang="ko-KR"/>
              <a:t>, update</a:t>
            </a:r>
            <a:r>
              <a:rPr lang="ko-KR" altLang="en-US"/>
              <a:t>과정에서 </a:t>
            </a:r>
            <a:r>
              <a:rPr lang="en-US" altLang="ko-KR"/>
              <a:t>learning rate</a:t>
            </a:r>
            <a:r>
              <a:rPr lang="ko-KR" altLang="en-US"/>
              <a:t>를 사용하는 대신 이를 대신하는 무언가가 추가되었다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endParaRPr lang="en-US" altLang="ko-KR"/>
          </a:p>
        </p:txBody>
      </p:sp>
      <p:pic>
        <p:nvPicPr>
          <p:cNvPr id="10" name="그림 9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E48F2492-4DFA-4A98-B56A-3AF65C1028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292" y="5095981"/>
            <a:ext cx="2133600" cy="685800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64266EF6-4DEB-4CA8-A75A-0AD942C0EF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8144" y="5244571"/>
            <a:ext cx="1417320" cy="388620"/>
          </a:xfrm>
          <a:prstGeom prst="rect">
            <a:avLst/>
          </a:prstGeom>
        </p:spPr>
      </p:pic>
      <p:pic>
        <p:nvPicPr>
          <p:cNvPr id="15" name="그림 14" descr="텍스트, 시계, 게이지이(가) 표시된 사진&#10;&#10;자동 생성된 설명">
            <a:extLst>
              <a:ext uri="{FF2B5EF4-FFF2-40B4-BE49-F238E27FC236}">
                <a16:creationId xmlns:a16="http://schemas.microsoft.com/office/drawing/2014/main" id="{F2C8B0A3-A32C-4AAD-851B-6AF35B0AD9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2040" y="5221974"/>
            <a:ext cx="1737360" cy="3886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178633" y="134964"/>
            <a:ext cx="10515600" cy="445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1"/>
              <a:t>1-1. 파이토치 MNIST</a:t>
            </a:r>
            <a:endParaRPr sz="2800" b="1"/>
          </a:p>
        </p:txBody>
      </p:sp>
      <p:sp>
        <p:nvSpPr>
          <p:cNvPr id="101" name="Google Shape;101;p3"/>
          <p:cNvSpPr txBox="1"/>
          <p:nvPr/>
        </p:nvSpPr>
        <p:spPr>
          <a:xfrm>
            <a:off x="552450" y="1009650"/>
            <a:ext cx="432522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아래코드 설명</a:t>
            </a:r>
            <a:endParaRPr sz="2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그중 SGD에 대하여 따로 조사</a:t>
            </a:r>
            <a:endParaRPr/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2450" y="2038350"/>
            <a:ext cx="7134225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/>
          <p:nvPr/>
        </p:nvSpPr>
        <p:spPr>
          <a:xfrm>
            <a:off x="552450" y="3626700"/>
            <a:ext cx="8312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#원하는 장치에 텐서를 넣는다. (1)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# 여기서 lr은 learning rate이며, 미분값을 얼만큼 이동시킬지를 결정한다. 초기값이 크다면 초반에 loss값이 빠르게 줄겠지만, 나중에 가면 underfitting이 발생한다. (2)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# nn.CrossEntropyLoss(): nn.LogSoftmax와 nn.NLLLoss의 연산의 조합 (3)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568500" y="4871100"/>
            <a:ext cx="11055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SGD의 원리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우리가 data를 model에 입력했을때, model은 그 data의 실제 값과 model의 예측값을 비교하여 loss를 알려준다.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SGD란 loss를 줄이기 위해 고안된 방법으로, loss의 미분을 이용하여 loss를 줄이는 것이 그 목표이다.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9A90B2-E21E-47BE-9334-75F85FD420DC}"/>
              </a:ext>
            </a:extLst>
          </p:cNvPr>
          <p:cNvSpPr txBox="1"/>
          <p:nvPr/>
        </p:nvSpPr>
        <p:spPr>
          <a:xfrm>
            <a:off x="3029527" y="2281382"/>
            <a:ext cx="360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solidFill>
                  <a:srgbClr val="0070C0"/>
                </a:solidFill>
              </a:rPr>
              <a:t>(1)</a:t>
            </a:r>
            <a:endParaRPr lang="ko-KR" altLang="en-US" sz="1000" b="1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1D2ACA-8B75-45CB-A098-355D78C46BEA}"/>
              </a:ext>
            </a:extLst>
          </p:cNvPr>
          <p:cNvSpPr txBox="1"/>
          <p:nvPr/>
        </p:nvSpPr>
        <p:spPr>
          <a:xfrm>
            <a:off x="6876472" y="2487454"/>
            <a:ext cx="360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solidFill>
                  <a:srgbClr val="0070C0"/>
                </a:solidFill>
              </a:rPr>
              <a:t>(2)</a:t>
            </a:r>
            <a:endParaRPr lang="ko-KR" altLang="en-US" sz="1000" b="1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6D1883-0D3A-4A1D-A18D-A53025221E43}"/>
              </a:ext>
            </a:extLst>
          </p:cNvPr>
          <p:cNvSpPr txBox="1"/>
          <p:nvPr/>
        </p:nvSpPr>
        <p:spPr>
          <a:xfrm>
            <a:off x="3759344" y="2696021"/>
            <a:ext cx="360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solidFill>
                  <a:srgbClr val="0070C0"/>
                </a:solidFill>
              </a:rPr>
              <a:t>(3)</a:t>
            </a:r>
            <a:endParaRPr lang="ko-KR" altLang="en-US" sz="1000"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178633" y="134964"/>
            <a:ext cx="10515600" cy="445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1"/>
              <a:t>1-1. 파이토치 MNIST</a:t>
            </a:r>
            <a:endParaRPr sz="2800" b="1"/>
          </a:p>
        </p:txBody>
      </p:sp>
      <p:sp>
        <p:nvSpPr>
          <p:cNvPr id="111" name="Google Shape;111;p4"/>
          <p:cNvSpPr txBox="1"/>
          <p:nvPr/>
        </p:nvSpPr>
        <p:spPr>
          <a:xfrm>
            <a:off x="552450" y="1009650"/>
            <a:ext cx="17331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 코드 설명</a:t>
            </a:r>
            <a:endParaRPr/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2450" y="1509712"/>
            <a:ext cx="8677275" cy="3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"/>
          <p:cNvSpPr txBox="1"/>
          <p:nvPr/>
        </p:nvSpPr>
        <p:spPr>
          <a:xfrm>
            <a:off x="528938" y="5479000"/>
            <a:ext cx="872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F148635-8EA0-4D91-8700-4A58F423D0EA}"/>
              </a:ext>
            </a:extLst>
          </p:cNvPr>
          <p:cNvCxnSpPr/>
          <p:nvPr/>
        </p:nvCxnSpPr>
        <p:spPr>
          <a:xfrm>
            <a:off x="3306618" y="2844800"/>
            <a:ext cx="1653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B19348-A2BE-4C7E-86A4-EDC52BC0F20C}"/>
              </a:ext>
            </a:extLst>
          </p:cNvPr>
          <p:cNvSpPr txBox="1"/>
          <p:nvPr/>
        </p:nvSpPr>
        <p:spPr>
          <a:xfrm>
            <a:off x="4959927" y="2691815"/>
            <a:ext cx="3943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기로을 추적하는 것</a:t>
            </a:r>
            <a:r>
              <a:rPr lang="en-US" altLang="ko-KR" sz="1000"/>
              <a:t>(</a:t>
            </a:r>
            <a:r>
              <a:rPr lang="ko-KR" altLang="en-US" sz="1000"/>
              <a:t>메모리를 사용하는 것</a:t>
            </a:r>
            <a:r>
              <a:rPr lang="en-US" altLang="ko-KR" sz="1000"/>
              <a:t>)</a:t>
            </a:r>
            <a:r>
              <a:rPr lang="ko-KR" altLang="en-US" sz="1000"/>
              <a:t>을 방지하기위해</a:t>
            </a:r>
            <a:r>
              <a:rPr lang="en-US" altLang="ko-KR" sz="1000"/>
              <a:t>, </a:t>
            </a:r>
            <a:r>
              <a:rPr lang="ko-KR" altLang="en-US" sz="1000"/>
              <a:t>코드 블록을 감쌈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F5BDB5C-6C58-4B48-B5B3-100CAB38381F}"/>
              </a:ext>
            </a:extLst>
          </p:cNvPr>
          <p:cNvCxnSpPr>
            <a:cxnSpLocks/>
          </p:cNvCxnSpPr>
          <p:nvPr/>
        </p:nvCxnSpPr>
        <p:spPr>
          <a:xfrm>
            <a:off x="2581564" y="2045855"/>
            <a:ext cx="420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B2E5C24-8CD8-4CDF-BED4-F758B256AF44}"/>
              </a:ext>
            </a:extLst>
          </p:cNvPr>
          <p:cNvSpPr txBox="1"/>
          <p:nvPr/>
        </p:nvSpPr>
        <p:spPr>
          <a:xfrm>
            <a:off x="3001817" y="1925543"/>
            <a:ext cx="5255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Evaluation</a:t>
            </a:r>
            <a:r>
              <a:rPr lang="ko-KR" altLang="en-US" sz="1000"/>
              <a:t> 과정에서 사용하지 않아야 하는 </a:t>
            </a:r>
            <a:r>
              <a:rPr lang="en-US" altLang="ko-KR" sz="1000"/>
              <a:t>layer</a:t>
            </a:r>
            <a:r>
              <a:rPr lang="ko-KR" altLang="en-US" sz="1000"/>
              <a:t>들을 </a:t>
            </a:r>
            <a:r>
              <a:rPr lang="en-US" altLang="ko-KR" sz="1000"/>
              <a:t>off </a:t>
            </a:r>
            <a:r>
              <a:rPr lang="ko-KR" altLang="en-US" sz="1000"/>
              <a:t>시키도록 하는 함수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5A33DB-728A-4EF0-A34A-AB99C2226837}"/>
              </a:ext>
            </a:extLst>
          </p:cNvPr>
          <p:cNvSpPr txBox="1"/>
          <p:nvPr/>
        </p:nvSpPr>
        <p:spPr>
          <a:xfrm>
            <a:off x="528937" y="5386577"/>
            <a:ext cx="8700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※ evaluation/validation </a:t>
            </a:r>
            <a:r>
              <a:rPr lang="ko-KR" altLang="en-US"/>
              <a:t>과정에선 보통 </a:t>
            </a:r>
            <a:r>
              <a:rPr lang="en-US" altLang="ko-KR"/>
              <a:t>model.eval() </a:t>
            </a:r>
            <a:r>
              <a:rPr lang="ko-KR" altLang="en-US"/>
              <a:t>과 </a:t>
            </a:r>
            <a:r>
              <a:rPr lang="en-US" altLang="ko-KR"/>
              <a:t>torch.no_grad()</a:t>
            </a:r>
            <a:r>
              <a:rPr lang="ko-KR" altLang="en-US"/>
              <a:t>를 함께 사용한다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5"/>
          <p:cNvSpPr txBox="1">
            <a:spLocks noGrp="1"/>
          </p:cNvSpPr>
          <p:nvPr>
            <p:ph type="title"/>
          </p:nvPr>
        </p:nvSpPr>
        <p:spPr>
          <a:xfrm>
            <a:off x="178633" y="134964"/>
            <a:ext cx="10515600" cy="445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1"/>
              <a:t>1-1. 파이토치 MNIST</a:t>
            </a:r>
            <a:endParaRPr sz="2800" b="1"/>
          </a:p>
        </p:txBody>
      </p:sp>
      <p:sp>
        <p:nvSpPr>
          <p:cNvPr id="120" name="Google Shape;120;p5"/>
          <p:cNvSpPr txBox="1"/>
          <p:nvPr/>
        </p:nvSpPr>
        <p:spPr>
          <a:xfrm>
            <a:off x="552450" y="1009650"/>
            <a:ext cx="39533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성능지표에 대하여 정리하여 봅니다.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685800" y="1603851"/>
            <a:ext cx="2730500" cy="386399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성능지표</a:t>
            </a:r>
            <a:endParaRPr/>
          </a:p>
        </p:txBody>
      </p:sp>
      <p:pic>
        <p:nvPicPr>
          <p:cNvPr id="122" name="Google Shape;12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2520763"/>
            <a:ext cx="7087224" cy="147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"/>
          <p:cNvSpPr txBox="1"/>
          <p:nvPr/>
        </p:nvSpPr>
        <p:spPr>
          <a:xfrm>
            <a:off x="1025375" y="4525050"/>
            <a:ext cx="8359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MSE는 실제 종속 변수와 예측한 종속 변수간의 차이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MSE가 작을 수록 좋지만, MSE를 과도하게 줄이면 과적합의 오류를 범할 가능성이 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따라서, 검증 집합의 MSE를 줄이는 방향으로 f를 추정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718ff0158_0_14"/>
          <p:cNvSpPr/>
          <p:nvPr/>
        </p:nvSpPr>
        <p:spPr>
          <a:xfrm>
            <a:off x="0" y="0"/>
            <a:ext cx="12192000" cy="705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gd718ff0158_0_14"/>
          <p:cNvSpPr txBox="1">
            <a:spLocks noGrp="1"/>
          </p:cNvSpPr>
          <p:nvPr>
            <p:ph type="title"/>
          </p:nvPr>
        </p:nvSpPr>
        <p:spPr>
          <a:xfrm>
            <a:off x="178633" y="134964"/>
            <a:ext cx="105156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1"/>
              <a:t>1-1. 파이토치 MNIST</a:t>
            </a:r>
            <a:endParaRPr sz="2800" b="1"/>
          </a:p>
        </p:txBody>
      </p:sp>
      <p:sp>
        <p:nvSpPr>
          <p:cNvPr id="130" name="Google Shape;130;gd718ff0158_0_14"/>
          <p:cNvSpPr txBox="1"/>
          <p:nvPr/>
        </p:nvSpPr>
        <p:spPr>
          <a:xfrm>
            <a:off x="552450" y="1009650"/>
            <a:ext cx="395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성능지표에 대하여 정리하여 봅니다.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gd718ff0158_0_14"/>
          <p:cNvSpPr/>
          <p:nvPr/>
        </p:nvSpPr>
        <p:spPr>
          <a:xfrm>
            <a:off x="657725" y="1578326"/>
            <a:ext cx="2730600" cy="386400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MAPE 성능지표</a:t>
            </a:r>
            <a:endParaRPr/>
          </a:p>
        </p:txBody>
      </p:sp>
      <p:sp>
        <p:nvSpPr>
          <p:cNvPr id="132" name="Google Shape;132;gd718ff0158_0_14"/>
          <p:cNvSpPr txBox="1"/>
          <p:nvPr/>
        </p:nvSpPr>
        <p:spPr>
          <a:xfrm>
            <a:off x="657725" y="4615550"/>
            <a:ext cx="9054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MAPE는 퍼센트 값을 가지며 0에 가까울수록 회귀 모형의 성능이 좋다고 해석할 수 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0~100% 사이의 값을 가져 이해하기 쉬우므로 성능 비교 해석이 가능하다.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3" name="Google Shape;133;gd718ff0158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50" y="2210975"/>
            <a:ext cx="5972574" cy="197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178633" y="134964"/>
            <a:ext cx="10515600" cy="445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1"/>
              <a:t>1-1. 파이토치 MNIST</a:t>
            </a:r>
            <a:endParaRPr sz="2800" b="1"/>
          </a:p>
        </p:txBody>
      </p:sp>
      <p:sp>
        <p:nvSpPr>
          <p:cNvPr id="140" name="Google Shape;140;p6"/>
          <p:cNvSpPr txBox="1"/>
          <p:nvPr/>
        </p:nvSpPr>
        <p:spPr>
          <a:xfrm>
            <a:off x="552450" y="1009650"/>
            <a:ext cx="39533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성능지표에 대하여 정리하여 봅니다.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6"/>
          <p:cNvSpPr/>
          <p:nvPr/>
        </p:nvSpPr>
        <p:spPr>
          <a:xfrm>
            <a:off x="664750" y="4042157"/>
            <a:ext cx="2730600" cy="386400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정확도</a:t>
            </a:r>
            <a:endParaRPr/>
          </a:p>
        </p:txBody>
      </p:sp>
      <p:sp>
        <p:nvSpPr>
          <p:cNvPr id="142" name="Google Shape;142;p6"/>
          <p:cNvSpPr txBox="1"/>
          <p:nvPr/>
        </p:nvSpPr>
        <p:spPr>
          <a:xfrm>
            <a:off x="673825" y="4527250"/>
            <a:ext cx="93072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전체 데이터 중에서 모형으로 판단한 값이 실제 값과 부합하는 비율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분모는 전체 데이터가 되고 분자는 모형이 실제 정상을 정상으로 그리고 실제 이상을 이상으로 옳게 분류한 데이터 이다.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일반적인 분류문제에서는 정확도를 많이 사용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3" name="Google Shape;14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795" y="5637275"/>
            <a:ext cx="4335754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749" y="1614250"/>
            <a:ext cx="4715731" cy="213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718ff0158_0_33"/>
          <p:cNvSpPr/>
          <p:nvPr/>
        </p:nvSpPr>
        <p:spPr>
          <a:xfrm>
            <a:off x="0" y="0"/>
            <a:ext cx="12192000" cy="705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gd718ff0158_0_33"/>
          <p:cNvSpPr txBox="1">
            <a:spLocks noGrp="1"/>
          </p:cNvSpPr>
          <p:nvPr>
            <p:ph type="title"/>
          </p:nvPr>
        </p:nvSpPr>
        <p:spPr>
          <a:xfrm>
            <a:off x="178633" y="134964"/>
            <a:ext cx="105156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1"/>
              <a:t>1-1. 파이토치 MNIST</a:t>
            </a:r>
            <a:endParaRPr sz="2800" b="1"/>
          </a:p>
        </p:txBody>
      </p:sp>
      <p:sp>
        <p:nvSpPr>
          <p:cNvPr id="151" name="Google Shape;151;gd718ff0158_0_33"/>
          <p:cNvSpPr txBox="1"/>
          <p:nvPr/>
        </p:nvSpPr>
        <p:spPr>
          <a:xfrm>
            <a:off x="552450" y="1009650"/>
            <a:ext cx="395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성능지표에 대하여 정리하여 봅니다.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gd718ff0158_0_33"/>
          <p:cNvSpPr/>
          <p:nvPr/>
        </p:nvSpPr>
        <p:spPr>
          <a:xfrm>
            <a:off x="711850" y="1593751"/>
            <a:ext cx="2730600" cy="386400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F1-Score</a:t>
            </a:r>
            <a:endParaRPr sz="1600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gd718ff0158_0_33"/>
          <p:cNvSpPr txBox="1"/>
          <p:nvPr/>
        </p:nvSpPr>
        <p:spPr>
          <a:xfrm>
            <a:off x="711850" y="2367000"/>
            <a:ext cx="72858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f1-score은 precision과 recall 조화평균이다.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공식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F1=2*(precision*recall)/precision+recall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공식을 보면 일반 평균이 아닌 조화평균을 계산하였는데, 그 이유는 precision과 recall이 0에 가까울수록 F1 score도 동일하게 낮은 값을 갖도록 하기 위함이다.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f1값 해석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f1값이 높으면 precision과 recall 모두 좋은 결과를 보인다는 것을 이해할 수 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즉, 하나의 값으로 2가지 정보를 유추 가능하다는 것이다.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그러나 f1값이 낮으면 false positive가 문제가 있는 것인지 false negative가 문제인지를 정확히 알 수 없기때문에 이 경우는 디버깅이 필요하다.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7"/>
          <p:cNvSpPr txBox="1">
            <a:spLocks noGrp="1"/>
          </p:cNvSpPr>
          <p:nvPr>
            <p:ph type="title"/>
          </p:nvPr>
        </p:nvSpPr>
        <p:spPr>
          <a:xfrm>
            <a:off x="178633" y="134964"/>
            <a:ext cx="10515600" cy="445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1"/>
              <a:t>1-2.  Dropout</a:t>
            </a:r>
            <a:endParaRPr sz="2800" b="1"/>
          </a:p>
        </p:txBody>
      </p:sp>
      <p:sp>
        <p:nvSpPr>
          <p:cNvPr id="160" name="Google Shape;160;p7"/>
          <p:cNvSpPr txBox="1"/>
          <p:nvPr/>
        </p:nvSpPr>
        <p:spPr>
          <a:xfrm>
            <a:off x="552450" y="1009650"/>
            <a:ext cx="34616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dropout 에 대하여 정리합니다.</a:t>
            </a:r>
            <a:endParaRPr/>
          </a:p>
        </p:txBody>
      </p:sp>
      <p:sp>
        <p:nvSpPr>
          <p:cNvPr id="161" name="Google Shape;161;p7"/>
          <p:cNvSpPr txBox="1"/>
          <p:nvPr/>
        </p:nvSpPr>
        <p:spPr>
          <a:xfrm>
            <a:off x="636900" y="1455750"/>
            <a:ext cx="109182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dropout이란?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딥러닝 학습에 있어서의 문제 중 하나인 Overffiting을 해소하기 위한 방법이다. 즉, hidden layer의 일부 유닛이 동작하지 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    않게 하여 overfitting 되는 것을 막는 방법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네트워크의 유닛의 일부만 동작하고 일부는 동작하지 않도록 하는 방법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-KR" altLang="en-US">
                <a:latin typeface="Malgun Gothic"/>
                <a:ea typeface="Malgun Gothic"/>
                <a:cs typeface="Malgun Gothic"/>
                <a:sym typeface="Malgun Gothic"/>
              </a:rPr>
              <a:t>여러 개의 네트워크를 훈련시키며 속도 문제를 해결하기위해 개발되었다</a:t>
            </a:r>
            <a:r>
              <a:rPr lang="en-US" altLang="ko-KR"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altLang="en-US">
                <a:latin typeface="Malgun Gothic"/>
                <a:ea typeface="Malgun Gothic"/>
                <a:cs typeface="Malgun Gothic"/>
                <a:sym typeface="Malgun Gothic"/>
              </a:rPr>
              <a:t>→여러 개의 모델을 만들지 않고 모델결합이 여러 형태를 가지게 한다</a:t>
            </a:r>
            <a:r>
              <a:rPr lang="en-US" altLang="ko-KR">
                <a:latin typeface="Malgun Gothic"/>
                <a:ea typeface="Malgun Gothic"/>
                <a:cs typeface="Malgun Gothic"/>
                <a:sym typeface="Malgun Gothic"/>
              </a:rPr>
              <a:t>. (</a:t>
            </a:r>
            <a:r>
              <a:rPr lang="ko-KR" altLang="en-US">
                <a:latin typeface="Malgun Gothic"/>
                <a:ea typeface="Malgun Gothic"/>
                <a:cs typeface="Malgun Gothic"/>
                <a:sym typeface="Malgun Gothic"/>
              </a:rPr>
              <a:t>아래 그림 참고</a:t>
            </a:r>
            <a:r>
              <a:rPr lang="en-US" altLang="ko-KR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2" name="Google Shape;16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6111" y="3363934"/>
            <a:ext cx="5410362" cy="3064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2027</Words>
  <Application>Microsoft Office PowerPoint</Application>
  <PresentationFormat>와이드스크린</PresentationFormat>
  <Paragraphs>262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맑은 고딕</vt:lpstr>
      <vt:lpstr>Arial</vt:lpstr>
      <vt:lpstr>Cambria Math</vt:lpstr>
      <vt:lpstr>Office 테마</vt:lpstr>
      <vt:lpstr>PowerPoint 프레젠테이션</vt:lpstr>
      <vt:lpstr>1-1. 파이토치 MNIST</vt:lpstr>
      <vt:lpstr>1-1. 파이토치 MNIST</vt:lpstr>
      <vt:lpstr>1-1. 파이토치 MNIST</vt:lpstr>
      <vt:lpstr>1-1. 파이토치 MNIST</vt:lpstr>
      <vt:lpstr>1-1. 파이토치 MNIST</vt:lpstr>
      <vt:lpstr>1-1. 파이토치 MNIST</vt:lpstr>
      <vt:lpstr>1-1. 파이토치 MNIST</vt:lpstr>
      <vt:lpstr>1-2.  Dropout</vt:lpstr>
      <vt:lpstr>1-2.  Dropout</vt:lpstr>
      <vt:lpstr>1-2.  Dropout</vt:lpstr>
      <vt:lpstr>1-3.  Dropout_ReLU</vt:lpstr>
      <vt:lpstr>1-3.  Dropout_ReLU</vt:lpstr>
      <vt:lpstr>1-3.  Dropout_ReLU</vt:lpstr>
      <vt:lpstr>1-4.  Dropout_ReLU_BN</vt:lpstr>
      <vt:lpstr>1-5.  Dropout_ReLU_BN_he</vt:lpstr>
      <vt:lpstr>1-5.  Dropout_ReLU_BN_he</vt:lpstr>
      <vt:lpstr>1-5.  Dropout_ReLU_BN_he</vt:lpstr>
      <vt:lpstr>1-6.  Dropout_ReLU_BN_Adam</vt:lpstr>
      <vt:lpstr>1-6.  Dropout_ReLU_BN_Adam</vt:lpstr>
      <vt:lpstr>1-6.  Dropout_ReLU_BN_Adam</vt:lpstr>
      <vt:lpstr>1-6.  Dropout_ReLU_BN_Adam</vt:lpstr>
      <vt:lpstr>1-6.  Dropout_ReLU_BN_Adam</vt:lpstr>
      <vt:lpstr>1-6.  Dropout_ReLU_BN_Adam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HKEDU</dc:creator>
  <cp:lastModifiedBy>hyemin0057@gmail.com</cp:lastModifiedBy>
  <cp:revision>23</cp:revision>
  <dcterms:created xsi:type="dcterms:W3CDTF">2021-05-04T00:50:37Z</dcterms:created>
  <dcterms:modified xsi:type="dcterms:W3CDTF">2021-05-05T14:43:18Z</dcterms:modified>
</cp:coreProperties>
</file>