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81" r:id="rId14"/>
    <p:sldId id="268" r:id="rId15"/>
    <p:sldId id="269" r:id="rId16"/>
    <p:sldId id="270" r:id="rId17"/>
    <p:sldId id="271" r:id="rId18"/>
    <p:sldId id="274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>
        <p:scale>
          <a:sx n="80" d="100"/>
          <a:sy n="80" d="100"/>
        </p:scale>
        <p:origin x="304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C6755-98F9-494E-8321-16B0288D0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9A1CCF-F05F-4FE5-AD21-694436639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F5FDC-A3AD-4BFA-B8FA-84F7BF4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D83-DE6F-4506-9EF0-53E3B7396F9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F453A-EFC2-4417-B916-EC186A85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5C4AA-DE1A-42D3-A90D-96A6B014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41AA-677C-4F2A-B9C7-A2976BF00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2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BBA90-1356-46C5-95E8-1CCB5691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6CFF9C-B5E3-418B-8278-9A7CF4C62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6DDB1-A129-4DCB-91C8-2919CB81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D83-DE6F-4506-9EF0-53E3B7396F9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7BF43-4750-4126-A870-6F4E824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7E1DC-E28C-4CE6-9E45-2CD9A4CA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41AA-677C-4F2A-B9C7-A2976BF00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6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9B119E-E147-45B7-9B59-621BAF83C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2A1AD-F238-44AC-BB8D-22FB005C7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C66B5-E458-4ED9-979B-A2C1CA7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D83-DE6F-4506-9EF0-53E3B7396F9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45001-ED46-4419-B3E6-B7FC4DA0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65080-BC80-4E7F-B83E-869F47AC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41AA-677C-4F2A-B9C7-A2976BF00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86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0228B-064C-4D3F-9071-DA6ED7D8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A07F4-929A-4ED6-BDE5-9B764130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FA7D1-98CE-4839-A200-291506B1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D83-DE6F-4506-9EF0-53E3B7396F9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76304-C64B-4BB2-9DBE-84687E53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2ACB3-B0D2-4D00-BF06-DBEEB6F1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41AA-677C-4F2A-B9C7-A2976BF00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6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FF7CC-1465-4FD0-9811-5B571E2C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76A8B-AA25-401E-BEEA-357A36DC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1A4A4-9E6C-47AC-A5E3-8F1D0125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D83-DE6F-4506-9EF0-53E3B7396F9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87A52-4735-42CF-A687-933AC900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EF792-5F14-4F43-8D1B-70D339CD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41AA-677C-4F2A-B9C7-A2976BF00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CD16C-EB04-4403-9386-8DBC55B8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A891F-F915-4846-BAD2-2FA00A6B0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19326-1706-4C85-BFBB-B08EC35A5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A68CB-E57B-488C-B783-47E714D7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D83-DE6F-4506-9EF0-53E3B7396F9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C7647-875F-4793-897B-31ADA5A3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5CE57-5DA1-44FD-A422-A3D34768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41AA-677C-4F2A-B9C7-A2976BF00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87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8E49A-C7FE-4608-8380-CB7438AB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4B75A-3B26-47B0-A400-D33E90A8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A6D7CE-DDE7-4E29-B3FD-1DAB72C3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97078F-B526-4D53-86EF-F316F81C0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DEB484-B95C-410D-B66B-494B0BEC1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052795-591D-46F2-8EEB-29E10ACC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D83-DE6F-4506-9EF0-53E3B7396F9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F8F7C0-7395-4D17-8A0A-E32E6B01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ACC179-682D-4973-B0D9-97A38B0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41AA-677C-4F2A-B9C7-A2976BF00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A4F7B-48E6-45AD-8DF3-A4ECAB1F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8AEB15-F4F9-40A8-8CEF-88AECF7E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D83-DE6F-4506-9EF0-53E3B7396F9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6C1A4-9773-4E36-9BF5-E6285E67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79F459-FC59-4735-B368-39AB6880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41AA-677C-4F2A-B9C7-A2976BF00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EA26BB-9AAE-4FAF-BE17-1F77FBE8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D83-DE6F-4506-9EF0-53E3B7396F9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18ADAF-D422-43BF-A639-9DAFE063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29D9D9-1D55-45CA-A86E-6A0D4088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41AA-677C-4F2A-B9C7-A2976BF00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0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D97FA-1414-4C9C-8AB4-C8FBA7CF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9F6F3-4791-4F1E-A6F0-12E560E6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B8A084-20D9-48FE-8E46-65C356BB2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0E23A2-06A6-4303-9B0E-10EF6273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D83-DE6F-4506-9EF0-53E3B7396F9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670DD-F438-4EA1-A7D9-D091BF73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1CBC7-3CF4-426B-BC93-633D8912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41AA-677C-4F2A-B9C7-A2976BF00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4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F5B1F-C947-49FD-BF85-782B4441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802CEF-61A5-4DE1-87FE-5BFDE3487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8AFF72-12D7-458A-B5DF-FDAAA4A82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1E325-80D6-44A3-9A9A-B417547C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D83-DE6F-4506-9EF0-53E3B7396F9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41E0E-9163-4951-A683-139A1B7C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908027-2253-456E-AC46-AED911D0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41AA-677C-4F2A-B9C7-A2976BF00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20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847705-586F-4EDF-965A-5809D225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D2DA81-2DA8-4883-99F9-B87E33D93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69905-D99E-488A-9B4E-35B1947BB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AD83-DE6F-4506-9EF0-53E3B7396F94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60FEA-E7CE-4DA0-8CBC-726498445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AF9F1-6421-403F-8341-7345CA4A7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41AA-677C-4F2A-B9C7-A2976BF00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3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6F5B4-1ECC-475E-A4C1-525014A0F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 dirty="0"/>
              <a:t>11: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심층 신경망 훈련하기</a:t>
            </a:r>
          </a:p>
        </p:txBody>
      </p:sp>
    </p:spTree>
    <p:extLst>
      <p:ext uri="{BB962C8B-B14F-4D97-AF65-F5344CB8AC3E}">
        <p14:creationId xmlns:p14="http://schemas.microsoft.com/office/powerpoint/2010/main" val="187130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7878DD7-39FC-496F-8714-1DE4A3A1A7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70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1.3 </a:t>
            </a:r>
            <a:r>
              <a:rPr lang="ko-KR" altLang="en-US" sz="3200" b="1" dirty="0"/>
              <a:t>배치 정규화</a:t>
            </a:r>
            <a:r>
              <a:rPr lang="en-US" altLang="ko-KR" sz="3200" b="1" dirty="0"/>
              <a:t>(Batch Normalization)</a:t>
            </a:r>
            <a:endParaRPr lang="ko-KR" altLang="en-US" sz="3200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3309293-1AD7-43AF-ADFC-D4E49D27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0" i="0" dirty="0">
                <a:solidFill>
                  <a:srgbClr val="4A4A4A"/>
                </a:solidFill>
                <a:effectLst/>
                <a:latin typeface="MJXc-TeX-math-I"/>
              </a:rPr>
              <a:t>배치 정규화 알고리즘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957BCCE-02FA-4F28-98AC-1D071682E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4797"/>
            <a:ext cx="3699413" cy="33729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ADE5A5-A1FF-4D84-9448-DF1018B29878}"/>
              </a:ext>
            </a:extLst>
          </p:cNvPr>
          <p:cNvSpPr txBox="1"/>
          <p:nvPr/>
        </p:nvSpPr>
        <p:spPr>
          <a:xfrm>
            <a:off x="4537613" y="2366689"/>
            <a:ext cx="6653463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미니배치마다 각 특성별로 배치 표본 평균</a:t>
            </a:r>
            <a:r>
              <a:rPr lang="en-US" altLang="ko-KR" dirty="0"/>
              <a:t>, </a:t>
            </a:r>
            <a:r>
              <a:rPr lang="ko-KR" altLang="en-US" dirty="0"/>
              <a:t>배치 표본분산을 구한다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입력 데이터에 배치평균을 빼고 </a:t>
            </a:r>
            <a:r>
              <a:rPr lang="ko-KR" altLang="en-US" dirty="0" err="1"/>
              <a:t>배치표준편차로</a:t>
            </a:r>
            <a:r>
              <a:rPr lang="ko-KR" altLang="en-US" dirty="0"/>
              <a:t> 나눠 </a:t>
            </a:r>
            <a:r>
              <a:rPr lang="ko-KR" altLang="en-US" dirty="0" err="1"/>
              <a:t>정규화한다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정규화된</a:t>
            </a:r>
            <a:r>
              <a:rPr lang="ko-KR" altLang="en-US" dirty="0"/>
              <a:t> 데이터에 </a:t>
            </a:r>
            <a:r>
              <a:rPr lang="el-GR" altLang="ko-KR" b="0" i="0" dirty="0">
                <a:solidFill>
                  <a:srgbClr val="4A4A4A"/>
                </a:solidFill>
                <a:effectLst/>
                <a:latin typeface="MJXc-TeX-math-I"/>
              </a:rPr>
              <a:t>γ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MJXc-TeX-math-I"/>
              </a:rPr>
              <a:t>(scaling)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MJXc-TeX-math-I"/>
              </a:rPr>
              <a:t>와 </a:t>
            </a:r>
            <a:r>
              <a:rPr lang="el-GR" altLang="ko-KR" b="0" i="0" dirty="0">
                <a:solidFill>
                  <a:srgbClr val="4A4A4A"/>
                </a:solidFill>
                <a:effectLst/>
                <a:latin typeface="MJXc-TeX-math-I"/>
              </a:rPr>
              <a:t>β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MJXc-TeX-math-I"/>
              </a:rPr>
              <a:t>(</a:t>
            </a:r>
            <a:r>
              <a:rPr lang="en-US" altLang="ko-KR" dirty="0">
                <a:solidFill>
                  <a:srgbClr val="4A4A4A"/>
                </a:solidFill>
                <a:latin typeface="MJXc-TeX-math-I"/>
              </a:rPr>
              <a:t>shifting)</a:t>
            </a:r>
            <a:r>
              <a:rPr lang="ko-KR" altLang="en-US" dirty="0">
                <a:solidFill>
                  <a:srgbClr val="4A4A4A"/>
                </a:solidFill>
                <a:latin typeface="MJXc-TeX-math-I"/>
              </a:rPr>
              <a:t>을 수행한다</a:t>
            </a:r>
            <a:r>
              <a:rPr lang="en-US" altLang="ko-KR" dirty="0">
                <a:solidFill>
                  <a:srgbClr val="4A4A4A"/>
                </a:solidFill>
                <a:latin typeface="MJXc-TeX-math-I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3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86EDE1D-3C2B-4C54-87E3-8266ACE184A7}"/>
              </a:ext>
            </a:extLst>
          </p:cNvPr>
          <p:cNvSpPr txBox="1">
            <a:spLocks/>
          </p:cNvSpPr>
          <p:nvPr/>
        </p:nvSpPr>
        <p:spPr>
          <a:xfrm>
            <a:off x="188494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1.3 </a:t>
            </a:r>
            <a:r>
              <a:rPr lang="ko-KR" altLang="en-US" sz="3200" b="1" dirty="0"/>
              <a:t>배치 정규화</a:t>
            </a:r>
            <a:r>
              <a:rPr lang="en-US" altLang="ko-KR" sz="3200" b="1" dirty="0"/>
              <a:t>(Batch Normalization)</a:t>
            </a:r>
            <a:endParaRPr lang="ko-KR" altLang="en-US" sz="3200" b="1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91BCE9B-1698-4F90-907C-AB177865B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7" y="1964670"/>
            <a:ext cx="9173166" cy="2594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5E358E-16DB-49DB-ABCF-164646F94E15}"/>
              </a:ext>
            </a:extLst>
          </p:cNvPr>
          <p:cNvSpPr txBox="1"/>
          <p:nvPr/>
        </p:nvSpPr>
        <p:spPr>
          <a:xfrm>
            <a:off x="680697" y="868238"/>
            <a:ext cx="7909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Keras</a:t>
            </a:r>
            <a:r>
              <a:rPr lang="ko-KR" altLang="en-US" sz="2000" b="1" dirty="0"/>
              <a:t>로 구현한 </a:t>
            </a:r>
            <a:r>
              <a:rPr lang="en-US" altLang="ko-KR" sz="2000" b="1" dirty="0"/>
              <a:t>batch normalization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 은닉층과 </a:t>
            </a:r>
            <a:r>
              <a:rPr lang="ko-KR" altLang="en-US" dirty="0" err="1"/>
              <a:t>입력층</a:t>
            </a:r>
            <a:r>
              <a:rPr lang="ko-KR" altLang="en-US" dirty="0"/>
              <a:t> 다음에 </a:t>
            </a:r>
            <a:r>
              <a:rPr lang="en-US" altLang="ko-KR" dirty="0" err="1"/>
              <a:t>batchnormalization</a:t>
            </a:r>
            <a:r>
              <a:rPr lang="en-US" altLang="ko-KR" dirty="0"/>
              <a:t> </a:t>
            </a:r>
            <a:r>
              <a:rPr lang="ko-KR" altLang="en-US" dirty="0"/>
              <a:t>층을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추가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52853EC-1960-4F25-8F8C-364F7D282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88" y="1588168"/>
            <a:ext cx="5406191" cy="47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4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11E1D-27F2-41EF-90B5-19802A56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464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2. </a:t>
            </a:r>
            <a:r>
              <a:rPr lang="ko-KR" altLang="en-US" sz="3000" dirty="0"/>
              <a:t>사전 훈련된 층 재사용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C60A3-84FF-44E4-939E-EA7E022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559"/>
            <a:ext cx="10515600" cy="5366084"/>
          </a:xfrm>
        </p:spPr>
        <p:txBody>
          <a:bodyPr/>
          <a:lstStyle/>
          <a:p>
            <a:r>
              <a:rPr lang="ko-KR" altLang="en-US" sz="2000" b="1" dirty="0"/>
              <a:t>전이 학습</a:t>
            </a:r>
            <a:r>
              <a:rPr lang="en-US" altLang="ko-KR" sz="2000" b="1" dirty="0"/>
              <a:t>(transfer learning)</a:t>
            </a:r>
          </a:p>
          <a:p>
            <a:pPr>
              <a:buFontTx/>
              <a:buChar char="-"/>
            </a:pPr>
            <a:r>
              <a:rPr lang="ko-KR" altLang="en-US" sz="2000" dirty="0"/>
              <a:t>큰 규모의 </a:t>
            </a:r>
            <a:r>
              <a:rPr lang="en-US" altLang="ko-KR" sz="2000" dirty="0"/>
              <a:t>DNN</a:t>
            </a:r>
            <a:r>
              <a:rPr lang="ko-KR" altLang="en-US" sz="2000" dirty="0"/>
              <a:t>을 처음부터 새로 훈련하는 것은 좋지 않으므로 비슷한 유형의 문제를 처리한 신경망이 이미 있는지 찾아보고 그 신경망의 하위층을 재사용 하는 것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→ 훈련 속도를 크게 높일 뿐 아니라 필요한 훈련 데이터도 크게 줄여준다 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5" name="그림 4" descr="텍스트, 계산기, 스크린샷이(가) 표시된 사진&#10;&#10;자동 생성된 설명">
            <a:extLst>
              <a:ext uri="{FF2B5EF4-FFF2-40B4-BE49-F238E27FC236}">
                <a16:creationId xmlns:a16="http://schemas.microsoft.com/office/drawing/2014/main" id="{B376EFC8-81E9-41DF-838D-31CC64F6E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16" y="2605145"/>
            <a:ext cx="5186294" cy="3887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DC006-9D2D-43D7-8E86-969C06215277}"/>
              </a:ext>
            </a:extLst>
          </p:cNvPr>
          <p:cNvSpPr txBox="1"/>
          <p:nvPr/>
        </p:nvSpPr>
        <p:spPr>
          <a:xfrm>
            <a:off x="1879274" y="6535154"/>
            <a:ext cx="3005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사전 훈련된 층 재사용하기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48BEC-B6B1-48E8-B268-9A02E2C44922}"/>
              </a:ext>
            </a:extLst>
          </p:cNvPr>
          <p:cNvSpPr txBox="1"/>
          <p:nvPr/>
        </p:nvSpPr>
        <p:spPr>
          <a:xfrm>
            <a:off x="7062536" y="2954273"/>
            <a:ext cx="4932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순서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재사용하는 층을 모두 동결한다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(</a:t>
            </a:r>
            <a:r>
              <a:rPr lang="ko-KR" altLang="en-US" dirty="0"/>
              <a:t>경사 하강법으로 가중치가 바뀌지 않도록  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고정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모델을 훈련하고 성능을 평가한다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 err="1"/>
              <a:t>동결층</a:t>
            </a:r>
            <a:r>
              <a:rPr lang="ko-KR" altLang="en-US" dirty="0"/>
              <a:t> 맨 위 한두개의 은닉층의 동결을  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해제하고 역전파를 통해 가중치를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조정하여 성능이 향상되는지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27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17383F6-082D-487E-8EE0-85D1A9586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76"/>
          <a:stretch/>
        </p:blipFill>
        <p:spPr>
          <a:xfrm>
            <a:off x="274154" y="1215190"/>
            <a:ext cx="5625220" cy="492091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F2EA727-6CBB-4018-BED9-730DC664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90"/>
          <a:stretch/>
        </p:blipFill>
        <p:spPr>
          <a:xfrm>
            <a:off x="6096000" y="1215190"/>
            <a:ext cx="5959642" cy="492091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98CBA7F-6BBE-48B8-A374-B1EA27FE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464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2.1. </a:t>
            </a:r>
            <a:r>
              <a:rPr lang="ko-KR" altLang="en-US" sz="3000" dirty="0"/>
              <a:t>사전 훈련된 층 재사용하기</a:t>
            </a:r>
          </a:p>
        </p:txBody>
      </p:sp>
    </p:spTree>
    <p:extLst>
      <p:ext uri="{BB962C8B-B14F-4D97-AF65-F5344CB8AC3E}">
        <p14:creationId xmlns:p14="http://schemas.microsoft.com/office/powerpoint/2010/main" val="2664703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85E49-7A0E-4C10-8215-CFD0B0A8F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 err="1"/>
              <a:t>오토인코더</a:t>
            </a:r>
            <a:r>
              <a:rPr lang="en-US" altLang="ko-KR" sz="2000" dirty="0"/>
              <a:t>(autoencoder)</a:t>
            </a:r>
            <a:r>
              <a:rPr lang="ko-KR" altLang="en-US" sz="2000" dirty="0"/>
              <a:t>나 </a:t>
            </a:r>
            <a:r>
              <a:rPr lang="ko-KR" altLang="en-US" sz="2000" dirty="0" err="1"/>
              <a:t>생성적</a:t>
            </a:r>
            <a:r>
              <a:rPr lang="ko-KR" altLang="en-US" sz="2000" dirty="0"/>
              <a:t> 적대 신경망</a:t>
            </a:r>
            <a:r>
              <a:rPr lang="en-US" altLang="ko-KR" sz="2000" dirty="0"/>
              <a:t>(GAN)</a:t>
            </a:r>
            <a:r>
              <a:rPr lang="ko-KR" altLang="en-US" sz="2000" dirty="0"/>
              <a:t>과 같은 비지도 학습 모델을 훈련시킨다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000" dirty="0" err="1"/>
              <a:t>오토인코더나</a:t>
            </a:r>
            <a:r>
              <a:rPr lang="ko-KR" altLang="en-US" sz="2000" dirty="0"/>
              <a:t> </a:t>
            </a:r>
            <a:r>
              <a:rPr lang="en-US" altLang="ko-KR" sz="2000" dirty="0"/>
              <a:t>GAN </a:t>
            </a:r>
            <a:r>
              <a:rPr lang="ko-KR" altLang="en-US" sz="2000" dirty="0"/>
              <a:t>판별자의 하위층을 재사용하고 그 위에 새로운 작업에 맞는 출력층을 추가한다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000" dirty="0"/>
              <a:t>지도 학습</a:t>
            </a:r>
            <a:r>
              <a:rPr lang="en-US" altLang="ko-KR" sz="2000" dirty="0"/>
              <a:t>(=</a:t>
            </a:r>
            <a:r>
              <a:rPr lang="ko-KR" altLang="en-US" sz="2000" dirty="0" err="1"/>
              <a:t>레이블된</a:t>
            </a:r>
            <a:r>
              <a:rPr lang="ko-KR" altLang="en-US" sz="2000" dirty="0"/>
              <a:t> 훈련 샘플</a:t>
            </a:r>
            <a:r>
              <a:rPr lang="en-US" altLang="ko-KR" sz="2000" dirty="0"/>
              <a:t>)</a:t>
            </a:r>
            <a:r>
              <a:rPr lang="ko-KR" altLang="en-US" sz="2000" dirty="0"/>
              <a:t>으로 최종 네트워크를 세밀하게 튜닝한다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BD13F64-094D-4B66-8AA2-D05FA895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464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2.2. </a:t>
            </a:r>
            <a:r>
              <a:rPr lang="ko-KR" altLang="en-US" sz="3000" dirty="0"/>
              <a:t>비지도 사전훈련</a:t>
            </a:r>
            <a:r>
              <a:rPr lang="en-US" altLang="ko-KR" sz="3000" dirty="0"/>
              <a:t>(unsupervised pretraining)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7736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BC740-CE84-4837-A7A1-12026F18B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821"/>
            <a:ext cx="10515600" cy="47211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D7CD4E4-2EF6-48EA-8D4B-BE4FD9678AD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70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3. </a:t>
            </a:r>
            <a:r>
              <a:rPr lang="ko-KR" altLang="en-US" sz="3200" b="1" dirty="0"/>
              <a:t>고속 </a:t>
            </a:r>
            <a:r>
              <a:rPr lang="ko-KR" altLang="en-US" sz="3200" b="1" dirty="0" err="1"/>
              <a:t>옵티마이저</a:t>
            </a:r>
            <a:endParaRPr lang="en-US" altLang="ko-KR" sz="3200" b="1" dirty="0"/>
          </a:p>
          <a:p>
            <a:r>
              <a:rPr lang="en-US" altLang="ko-KR" sz="3200" b="1" dirty="0"/>
              <a:t>- </a:t>
            </a:r>
            <a:r>
              <a:rPr lang="en-US" altLang="ko-KR" sz="2800" b="1" dirty="0"/>
              <a:t>3.1. </a:t>
            </a:r>
            <a:r>
              <a:rPr lang="ko-KR" altLang="en-US" sz="2800" b="1" dirty="0"/>
              <a:t>모멘텀 최적화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764217D-E55E-4943-9F51-C4C97B77D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90" y="2249493"/>
            <a:ext cx="2753109" cy="981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BDB1AB-4EAE-4C90-8AB7-78B034ECB6DA}"/>
              </a:ext>
            </a:extLst>
          </p:cNvPr>
          <p:cNvSpPr txBox="1"/>
          <p:nvPr/>
        </p:nvSpPr>
        <p:spPr>
          <a:xfrm>
            <a:off x="986590" y="1522545"/>
            <a:ext cx="8626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모멘텀 알고리즘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본인의 이전 </a:t>
            </a:r>
            <a:r>
              <a:rPr lang="ko-KR" altLang="en-US" dirty="0" err="1"/>
              <a:t>상태값에</a:t>
            </a:r>
            <a:r>
              <a:rPr lang="ko-KR" altLang="en-US" dirty="0"/>
              <a:t> 영향을 받는 모멘텀 벡터를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최적점에 도달시까지 빠르게 가속한다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마찰저항 </a:t>
            </a:r>
            <a:r>
              <a:rPr lang="el-GR" altLang="ko-KR" b="0" i="0" dirty="0">
                <a:solidFill>
                  <a:srgbClr val="4A4A4A"/>
                </a:solidFill>
                <a:effectLst/>
                <a:latin typeface="MJXc-TeX-math-I"/>
              </a:rPr>
              <a:t>β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MJXc-TeX-math-I"/>
              </a:rPr>
              <a:t>를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MJXc-TeX-math-I"/>
              </a:rPr>
              <a:t> 사용하여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MJXc-TeX-math-I"/>
              </a:rPr>
              <a:t>최적점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MJXc-TeX-math-I"/>
              </a:rPr>
              <a:t> 근처에서의 진동을 줄여 빠르게 수렴되도록 한다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MJXc-TeX-math-I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240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65475-1A4B-4794-981C-380CC7DB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모멘텀 최적화의 한 변종으로 현재 위치 </a:t>
            </a:r>
            <a:r>
              <a:rPr lang="en-US" altLang="ko-KR" sz="2000" dirty="0"/>
              <a:t>theta</a:t>
            </a:r>
            <a:r>
              <a:rPr lang="ko-KR" altLang="en-US" sz="2000" dirty="0"/>
              <a:t>가 아닌 모멘텀의 방향으로 조금 앞선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latin typeface="STIXGeneral-Italic"/>
              </a:rPr>
              <a:t>    </a:t>
            </a:r>
            <a:r>
              <a:rPr lang="el-GR" altLang="ko-KR" sz="2000" b="0" i="0" dirty="0">
                <a:solidFill>
                  <a:srgbClr val="222222"/>
                </a:solidFill>
                <a:effectLst/>
                <a:latin typeface="STIXGeneral-Italic"/>
              </a:rPr>
              <a:t>θ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STIXGeneral-Italic"/>
              </a:rPr>
              <a:t>+</a:t>
            </a:r>
            <a:r>
              <a:rPr lang="el-GR" altLang="ko-KR" sz="2000" b="0" i="0" dirty="0">
                <a:solidFill>
                  <a:srgbClr val="4A4A4A"/>
                </a:solidFill>
                <a:effectLst/>
                <a:latin typeface="MJXc-TeX-math-I"/>
              </a:rPr>
              <a:t> </a:t>
            </a:r>
            <a:r>
              <a:rPr lang="el-GR" altLang="ko-KR" sz="2000" b="0" i="0" dirty="0">
                <a:effectLst/>
                <a:latin typeface="MJXc-TeX-math-I"/>
              </a:rPr>
              <a:t>β </a:t>
            </a:r>
            <a:r>
              <a:rPr lang="en-US" altLang="ko-KR" sz="2000" b="0" i="0" dirty="0">
                <a:effectLst/>
                <a:latin typeface="MJXc-TeX-math-I"/>
              </a:rPr>
              <a:t>m </a:t>
            </a:r>
            <a:r>
              <a:rPr lang="ko-KR" altLang="en-US" sz="2000" b="0" i="0" dirty="0">
                <a:effectLst/>
                <a:latin typeface="MJXc-TeX-math-I"/>
              </a:rPr>
              <a:t>지점</a:t>
            </a:r>
            <a:r>
              <a:rPr lang="ko-KR" altLang="en-US" sz="2000" dirty="0"/>
              <a:t>에서 비용 함수의 </a:t>
            </a:r>
            <a:r>
              <a:rPr lang="en-US" altLang="ko-KR" sz="2000" dirty="0"/>
              <a:t>gradient</a:t>
            </a:r>
            <a:r>
              <a:rPr lang="ko-KR" altLang="en-US" sz="2000" dirty="0"/>
              <a:t>를 계산하는 것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2757C4C-BB4F-4773-8284-643B804258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70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3.2. </a:t>
            </a:r>
            <a:r>
              <a:rPr lang="ko-KR" altLang="en-US" sz="3200" b="1" dirty="0" err="1"/>
              <a:t>네스테로프</a:t>
            </a:r>
            <a:r>
              <a:rPr lang="ko-KR" altLang="en-US" sz="3200" b="1" dirty="0"/>
              <a:t> 가속 경사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6757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40009-9A1A-497A-AF11-BA25B534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30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sz="2000" dirty="0"/>
              <a:t>확률을 감소시키지만 경사가 완만한 차원보다 가파른 차원에 대해 더 빠르게 스케일을 감소시켜 적응적 </a:t>
            </a:r>
            <a:r>
              <a:rPr lang="ko-KR" altLang="en-US" sz="2000" dirty="0" err="1"/>
              <a:t>학습률</a:t>
            </a:r>
            <a:r>
              <a:rPr lang="en-US" altLang="ko-KR" sz="2000" dirty="0"/>
              <a:t>(adaptive learning rate)</a:t>
            </a:r>
            <a:r>
              <a:rPr lang="ko-KR" altLang="en-US" sz="2000" dirty="0"/>
              <a:t>을 구현한다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AdaGrad</a:t>
            </a:r>
            <a:r>
              <a:rPr lang="en-US" altLang="ko-KR" sz="2000" dirty="0"/>
              <a:t> </a:t>
            </a:r>
            <a:r>
              <a:rPr lang="ko-KR" altLang="en-US" sz="2000" dirty="0"/>
              <a:t>알고리즘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B9CFC5D-163E-4E49-AB01-310393CFF19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70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3.3. </a:t>
            </a:r>
            <a:r>
              <a:rPr lang="en-US" altLang="ko-KR" sz="3200" b="1" dirty="0" err="1"/>
              <a:t>AdaGrad</a:t>
            </a:r>
            <a:endParaRPr lang="ko-KR" altLang="en-US" sz="2800" b="1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A5BD871-8602-4AF0-9D95-7AE6AB9BB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0" y="2688703"/>
            <a:ext cx="343900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96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DC6052-CE73-45A1-983D-FC8B8A1D795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70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3.3. </a:t>
            </a:r>
            <a:r>
              <a:rPr lang="en-US" altLang="ko-KR" sz="3200" b="1" dirty="0" err="1"/>
              <a:t>AdaGrad</a:t>
            </a:r>
            <a:endParaRPr lang="ko-KR" altLang="en-US" sz="2800" b="1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823C4EB-72E4-49AB-B392-CCAF49F89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6" y="2646947"/>
            <a:ext cx="6761069" cy="3610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1C6834-6D61-4D8D-824D-BC8931DA8C7A}"/>
              </a:ext>
            </a:extLst>
          </p:cNvPr>
          <p:cNvSpPr txBox="1"/>
          <p:nvPr/>
        </p:nvSpPr>
        <p:spPr>
          <a:xfrm>
            <a:off x="1143000" y="1335505"/>
            <a:ext cx="1010652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최적점을 향해 더 일찍 갱신방향을 바꿀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→ 신경망을 훈련할 때 너무 일찍 멈추는 경우가 종종 있어 심층 신경망에는 사용이 부적절하다</a:t>
            </a:r>
            <a:r>
              <a:rPr lang="en-US" altLang="ko-KR" dirty="0"/>
              <a:t>.   </a:t>
            </a:r>
          </a:p>
          <a:p>
            <a:r>
              <a:rPr lang="en-US" altLang="ko-KR" dirty="0"/>
              <a:t>    (</a:t>
            </a:r>
            <a:r>
              <a:rPr lang="ko-KR" altLang="en-US" dirty="0" err="1"/>
              <a:t>학습률이</a:t>
            </a:r>
            <a:r>
              <a:rPr lang="ko-KR" altLang="en-US" dirty="0"/>
              <a:t> 너무 감소되어 전역 최적점에 도착하기 전에 알고리즘이 완전히 멈추기 때문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19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B9F0D-0018-47E6-85C8-E5FBC67C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en-US" altLang="ko-KR" sz="2000" dirty="0" err="1"/>
              <a:t>AdaGrad</a:t>
            </a:r>
            <a:r>
              <a:rPr lang="ko-KR" altLang="en-US" sz="2000" dirty="0"/>
              <a:t>는 너무 빨리 느려져 전역 최적점에 수렴하지 못하는 위험이 있음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→ </a:t>
            </a:r>
            <a:r>
              <a:rPr lang="en-US" altLang="ko-KR" sz="2000" dirty="0" err="1"/>
              <a:t>RMSProp</a:t>
            </a:r>
            <a:r>
              <a:rPr lang="ko-KR" altLang="en-US" sz="2000" dirty="0"/>
              <a:t>알고리즘은 지수 가중 이동 평균을 이용하여 과거 </a:t>
            </a:r>
            <a:r>
              <a:rPr lang="en-US" altLang="ko-KR" sz="2000" dirty="0"/>
              <a:t>gradient</a:t>
            </a:r>
            <a:r>
              <a:rPr lang="ko-KR" altLang="en-US" sz="2000" dirty="0"/>
              <a:t>의 영향력을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지수적으로 감소시킴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9FA9F34-5DF4-4646-850A-03AC778BA3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70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3.4. </a:t>
            </a:r>
            <a:r>
              <a:rPr lang="en-US" altLang="ko-KR" sz="3200" b="1" dirty="0" err="1"/>
              <a:t>RMSProp</a:t>
            </a:r>
            <a:endParaRPr lang="ko-KR" altLang="en-US" sz="2800" b="1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9B7CF35-63E3-41BD-85C3-B544D52B9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55336"/>
            <a:ext cx="414395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9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6CFA8-427B-406B-A606-5AE7ED5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Contents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71B6A-0DA3-48DE-B85D-C86FCC42F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1. </a:t>
            </a:r>
            <a:r>
              <a:rPr lang="ko-KR" altLang="en-US" sz="2400" dirty="0" err="1"/>
              <a:t>그레디언트</a:t>
            </a:r>
            <a:r>
              <a:rPr lang="ko-KR" altLang="en-US" sz="2400" dirty="0"/>
              <a:t> 소실</a:t>
            </a:r>
            <a:r>
              <a:rPr lang="en-US" altLang="ko-KR" sz="2400" dirty="0"/>
              <a:t>/ </a:t>
            </a:r>
            <a:r>
              <a:rPr lang="ko-KR" altLang="en-US" sz="2400" dirty="0" err="1"/>
              <a:t>그레디언트</a:t>
            </a:r>
            <a:r>
              <a:rPr lang="ko-KR" altLang="en-US" sz="2400" dirty="0"/>
              <a:t> 폭주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사전 훈련된 층 재사용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고속 </a:t>
            </a:r>
            <a:r>
              <a:rPr lang="ko-KR" altLang="en-US" sz="2400" dirty="0" err="1"/>
              <a:t>옵티마이저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대규모 신경망을 위한 규제 기법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42704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83F48-DCB9-4EC2-AEEC-097A360CA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625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Adam</a:t>
            </a:r>
          </a:p>
          <a:p>
            <a:pPr>
              <a:buFontTx/>
              <a:buChar char="-"/>
            </a:pPr>
            <a:r>
              <a:rPr lang="ko-KR" altLang="en-US" sz="2000" dirty="0"/>
              <a:t>적응적 모멘트 추정</a:t>
            </a:r>
            <a:r>
              <a:rPr lang="en-US" altLang="ko-KR" sz="2000" dirty="0"/>
              <a:t>(adaptive moment estimation)</a:t>
            </a:r>
            <a:r>
              <a:rPr lang="ko-KR" altLang="en-US" sz="2000" dirty="0"/>
              <a:t>을 의미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모멘텀 최적화와 </a:t>
            </a:r>
            <a:r>
              <a:rPr lang="en-US" altLang="ko-KR" sz="2000" dirty="0" err="1"/>
              <a:t>RMSProp</a:t>
            </a:r>
            <a:r>
              <a:rPr lang="ko-KR" altLang="en-US" sz="2000" dirty="0"/>
              <a:t>의 아이디어를 합친 것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7ECE024-6007-439C-AA6D-0D59CB3ADAE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70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3.5. Adam</a:t>
            </a:r>
            <a:r>
              <a:rPr lang="ko-KR" altLang="en-US" sz="3200" b="1" dirty="0"/>
              <a:t>과 </a:t>
            </a:r>
            <a:r>
              <a:rPr lang="en-US" altLang="ko-KR" sz="3200" b="1" dirty="0" err="1"/>
              <a:t>Nadam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최적화</a:t>
            </a:r>
            <a:endParaRPr lang="ko-KR" altLang="en-US" sz="2800" b="1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270122C-6298-48D9-858A-0CF4AAFDD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82" y="2763675"/>
            <a:ext cx="4420217" cy="188621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70E5425-9F06-4C4F-A816-29A8B2AD5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82" y="4745810"/>
            <a:ext cx="435353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9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BBD1F-3BFA-46B9-B965-B0E285B7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3.5. Adam</a:t>
            </a:r>
            <a:r>
              <a:rPr lang="ko-KR" altLang="en-US" sz="2800" b="1" dirty="0"/>
              <a:t>과 </a:t>
            </a:r>
            <a:r>
              <a:rPr lang="en-US" altLang="ko-KR" sz="2800" b="1" dirty="0" err="1"/>
              <a:t>Nadam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최적화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5B374-BD5F-4619-B39C-1BAB294A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906"/>
            <a:ext cx="10515600" cy="53859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Adam</a:t>
            </a:r>
            <a:r>
              <a:rPr lang="ko-KR" altLang="en-US" sz="2000" dirty="0"/>
              <a:t>의 두가지 변종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en-US" altLang="ko-KR" sz="2000" dirty="0" err="1"/>
              <a:t>AdaMax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Adam</a:t>
            </a:r>
            <a:r>
              <a:rPr lang="ko-KR" altLang="en-US" sz="2000" dirty="0"/>
              <a:t>은 </a:t>
            </a:r>
            <a:r>
              <a:rPr lang="en-US" altLang="ko-KR" sz="2000" dirty="0"/>
              <a:t>s</a:t>
            </a:r>
            <a:r>
              <a:rPr lang="ko-KR" altLang="en-US" sz="2000" dirty="0"/>
              <a:t>의 제곱근</a:t>
            </a:r>
            <a:r>
              <a:rPr lang="en-US" altLang="ko-KR" sz="2000" dirty="0"/>
              <a:t>(L2 Norm)</a:t>
            </a:r>
            <a:r>
              <a:rPr lang="ko-KR" altLang="en-US" sz="2000" dirty="0"/>
              <a:t>으로 파라미터 업데이트 스케일을 낮춤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en-US" altLang="ko-KR" sz="2000" dirty="0" err="1"/>
              <a:t>AdaMax</a:t>
            </a:r>
            <a:r>
              <a:rPr lang="ko-KR" altLang="en-US" sz="2000" dirty="0"/>
              <a:t>는 </a:t>
            </a:r>
            <a:r>
              <a:rPr lang="en-US" altLang="ko-KR" sz="2000" dirty="0"/>
              <a:t>L2 Norm </a:t>
            </a:r>
            <a:r>
              <a:rPr lang="ko-KR" altLang="en-US" sz="2000" dirty="0"/>
              <a:t>대신 </a:t>
            </a:r>
            <a:r>
              <a:rPr lang="en-US" altLang="ko-KR" sz="2000" dirty="0" err="1"/>
              <a:t>L_infinite</a:t>
            </a:r>
            <a:r>
              <a:rPr lang="ko-KR" altLang="en-US" sz="2000" dirty="0"/>
              <a:t> </a:t>
            </a:r>
            <a:r>
              <a:rPr lang="en-US" altLang="ko-KR" sz="2000" dirty="0"/>
              <a:t>Norm</a:t>
            </a:r>
            <a:r>
              <a:rPr lang="ko-KR" altLang="en-US" sz="2000" dirty="0"/>
              <a:t>으로 바꿔서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en-US" altLang="ko-KR" sz="2000" dirty="0" err="1"/>
              <a:t>Nadam</a:t>
            </a:r>
            <a:r>
              <a:rPr lang="en-US" altLang="ko-KR" sz="2000" dirty="0"/>
              <a:t>: Adam</a:t>
            </a:r>
            <a:r>
              <a:rPr lang="ko-KR" altLang="en-US" sz="2000" dirty="0" err="1"/>
              <a:t>옵티마이저에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네스테로프</a:t>
            </a:r>
            <a:r>
              <a:rPr lang="ko-KR" altLang="en-US" sz="2000" dirty="0"/>
              <a:t> 기법을 더한 것</a:t>
            </a:r>
            <a:endParaRPr lang="en-US" altLang="ko-KR" sz="2000" dirty="0"/>
          </a:p>
          <a:p>
            <a:r>
              <a:rPr lang="en-US" altLang="ko-KR" sz="2000" dirty="0"/>
              <a:t>Optimizer</a:t>
            </a:r>
            <a:r>
              <a:rPr lang="ko-KR" altLang="en-US" sz="2000" dirty="0"/>
              <a:t> 비교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→ 수렴속도와 수렴품질이 좋은 </a:t>
            </a:r>
            <a:r>
              <a:rPr lang="en-US" altLang="ko-KR" sz="2000" dirty="0"/>
              <a:t>RMSprop, Adam, </a:t>
            </a:r>
            <a:r>
              <a:rPr lang="en-US" altLang="ko-KR" sz="2000" dirty="0" err="1"/>
              <a:t>Ndam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Adamax</a:t>
            </a:r>
            <a:r>
              <a:rPr lang="ko-KR" altLang="en-US" sz="2000" dirty="0"/>
              <a:t>를 </a:t>
            </a:r>
            <a:r>
              <a:rPr lang="en-US" altLang="ko-KR" sz="2000" dirty="0"/>
              <a:t>1</a:t>
            </a:r>
            <a:r>
              <a:rPr lang="ko-KR" altLang="en-US" sz="2000" dirty="0"/>
              <a:t>순위로 사용하는 것을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추천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8FA97A6-5EDB-4FB5-ABC9-5ACEEAC82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20" y="2899697"/>
            <a:ext cx="7288828" cy="26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97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C7B80-734F-4954-956B-EDBD9DBA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96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4. </a:t>
            </a:r>
            <a:r>
              <a:rPr lang="ko-KR" altLang="en-US" sz="3000" dirty="0"/>
              <a:t>규제를 사용해 과대적합 피하기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73D85-C2F9-4022-BF21-A61AF26CE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442"/>
            <a:ext cx="10515600" cy="4865521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000" dirty="0"/>
              <a:t>심층 신경망은 수만 개</a:t>
            </a:r>
            <a:r>
              <a:rPr lang="en-US" altLang="ko-KR" sz="2000" dirty="0"/>
              <a:t>, </a:t>
            </a:r>
            <a:r>
              <a:rPr lang="ko-KR" altLang="en-US" sz="2000" dirty="0"/>
              <a:t>수백만 개의 파라미터를 가지고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→ 네트워크의 자유도가 높아 대규모의 복잡한 데이터셋을 학습할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→</a:t>
            </a:r>
            <a:r>
              <a:rPr lang="en-US" altLang="ko-KR" sz="2000" dirty="0"/>
              <a:t> </a:t>
            </a:r>
            <a:r>
              <a:rPr lang="ko-KR" altLang="en-US" sz="2000" dirty="0"/>
              <a:t>네트워크를 훈련 세트에 과대적합되기 쉽게 만든다</a:t>
            </a:r>
            <a:r>
              <a:rPr lang="en-US" altLang="ko-KR" sz="2000" dirty="0"/>
              <a:t>.(</a:t>
            </a:r>
            <a:r>
              <a:rPr lang="ko-KR" altLang="en-US" sz="2000" dirty="0"/>
              <a:t>규제 필요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081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3DC432D-FE93-4426-BF74-F4D00408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122704"/>
            <a:ext cx="10515600" cy="81396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4.1. </a:t>
            </a:r>
            <a:r>
              <a:rPr lang="ko-KR" altLang="en-US" sz="3000" dirty="0"/>
              <a:t> </a:t>
            </a:r>
            <a:r>
              <a:rPr lang="en-US" altLang="ko-KR" sz="3000" dirty="0"/>
              <a:t>L1</a:t>
            </a:r>
            <a:r>
              <a:rPr lang="ko-KR" altLang="en-US" sz="3000" dirty="0"/>
              <a:t>과 </a:t>
            </a:r>
            <a:r>
              <a:rPr lang="en-US" altLang="ko-KR" sz="3000" dirty="0"/>
              <a:t>L2</a:t>
            </a:r>
            <a:r>
              <a:rPr lang="ko-KR" altLang="en-US" sz="3000" dirty="0"/>
              <a:t>규제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6B2CDAE-F6E0-466A-B054-6EE63785F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29" y="1143000"/>
            <a:ext cx="8895941" cy="53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68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C3A4EC1-FEA6-41A6-9234-E0AE5884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58"/>
            <a:ext cx="10515600" cy="81396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4.2. </a:t>
            </a:r>
            <a:r>
              <a:rPr lang="ko-KR" altLang="en-US" sz="3000" dirty="0"/>
              <a:t> </a:t>
            </a:r>
            <a:r>
              <a:rPr lang="ko-KR" altLang="en-US" sz="3000" dirty="0" err="1"/>
              <a:t>드롭아웃</a:t>
            </a:r>
            <a:endParaRPr lang="ko-KR" altLang="en-US"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383FBA-2F06-46D4-8DC5-0932F175F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20" y="3429000"/>
            <a:ext cx="3773820" cy="3031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BF8E9E-569E-4477-9479-044E2388F250}"/>
              </a:ext>
            </a:extLst>
          </p:cNvPr>
          <p:cNvSpPr txBox="1"/>
          <p:nvPr/>
        </p:nvSpPr>
        <p:spPr>
          <a:xfrm>
            <a:off x="986589" y="1299411"/>
            <a:ext cx="70384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심층 신경망에서 가장 인기 있는 규제 기법 중 하나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</a:t>
            </a:r>
            <a:r>
              <a:rPr lang="en-US" altLang="ko-KR" dirty="0"/>
              <a:t> </a:t>
            </a:r>
            <a:r>
              <a:rPr lang="ko-KR" altLang="en-US" dirty="0"/>
              <a:t>훈련 스텝에서 모든 뉴런들에 대해 일정 확률 </a:t>
            </a:r>
            <a:r>
              <a:rPr lang="en-US" altLang="ko-KR" dirty="0"/>
              <a:t>p</a:t>
            </a:r>
            <a:r>
              <a:rPr lang="ko-KR" altLang="en-US" dirty="0"/>
              <a:t>로 훈련에서 제외시키고 나머지 </a:t>
            </a:r>
            <a:r>
              <a:rPr lang="ko-KR" altLang="en-US" dirty="0" err="1"/>
              <a:t>뉴런들로만</a:t>
            </a:r>
            <a:r>
              <a:rPr lang="ko-KR" altLang="en-US" dirty="0"/>
              <a:t> 훈련하는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드롭아웃비율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는 보통 </a:t>
            </a:r>
            <a:r>
              <a:rPr lang="en-US" altLang="ko-KR" dirty="0"/>
              <a:t>10% ~ 50%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훈련 종료 후 예측</a:t>
            </a:r>
            <a:r>
              <a:rPr lang="en-US" altLang="ko-KR" dirty="0"/>
              <a:t>, </a:t>
            </a:r>
            <a:r>
              <a:rPr lang="ko-KR" altLang="en-US" dirty="0"/>
              <a:t>테스트 시에 적용 </a:t>
            </a:r>
            <a:r>
              <a:rPr lang="en-US" altLang="ko-KR" dirty="0"/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558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1F280B-EC04-4B39-8566-E71B7052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58"/>
            <a:ext cx="10515600" cy="81396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4.2. </a:t>
            </a:r>
            <a:r>
              <a:rPr lang="ko-KR" altLang="en-US" sz="3000" dirty="0"/>
              <a:t> </a:t>
            </a:r>
            <a:r>
              <a:rPr lang="ko-KR" altLang="en-US" sz="3000" dirty="0" err="1"/>
              <a:t>드롭아웃</a:t>
            </a:r>
            <a:endParaRPr lang="ko-KR" altLang="en-US" sz="30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921BFB8-6736-4865-866A-4D92E4298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81" y="1407695"/>
            <a:ext cx="9430838" cy="2862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BC467-98BF-4644-ABF9-B9AAB3D5401C}"/>
              </a:ext>
            </a:extLst>
          </p:cNvPr>
          <p:cNvSpPr txBox="1"/>
          <p:nvPr/>
        </p:nvSpPr>
        <p:spPr>
          <a:xfrm>
            <a:off x="1199147" y="4848727"/>
            <a:ext cx="9793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모델이 </a:t>
            </a:r>
            <a:r>
              <a:rPr lang="ko-KR" altLang="en-US" dirty="0" err="1"/>
              <a:t>과대적합되어있다면</a:t>
            </a:r>
            <a:r>
              <a:rPr lang="ko-KR" altLang="en-US" dirty="0"/>
              <a:t> </a:t>
            </a:r>
            <a:r>
              <a:rPr lang="ko-KR" altLang="en-US" dirty="0" err="1"/>
              <a:t>드롭아웃</a:t>
            </a:r>
            <a:r>
              <a:rPr lang="ko-KR" altLang="en-US" dirty="0"/>
              <a:t> 비율을 늘릴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모델이 </a:t>
            </a:r>
            <a:r>
              <a:rPr lang="ko-KR" altLang="en-US" dirty="0" err="1"/>
              <a:t>과소적합되었다면</a:t>
            </a:r>
            <a:r>
              <a:rPr lang="ko-KR" altLang="en-US" dirty="0"/>
              <a:t> </a:t>
            </a:r>
            <a:r>
              <a:rPr lang="ko-KR" altLang="en-US" dirty="0" err="1"/>
              <a:t>드롭아웃</a:t>
            </a:r>
            <a:r>
              <a:rPr lang="ko-KR" altLang="en-US" dirty="0"/>
              <a:t> 비율을 낮춘다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층의 크기가 클 때는 </a:t>
            </a:r>
            <a:r>
              <a:rPr lang="ko-KR" altLang="en-US" dirty="0" err="1"/>
              <a:t>드롭아웃</a:t>
            </a:r>
            <a:r>
              <a:rPr lang="ko-KR" altLang="en-US" dirty="0"/>
              <a:t> 비율을 늘린다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작은 층에서는 </a:t>
            </a:r>
            <a:r>
              <a:rPr lang="ko-KR" altLang="en-US" dirty="0" err="1"/>
              <a:t>드롭아웃</a:t>
            </a:r>
            <a:r>
              <a:rPr lang="ko-KR" altLang="en-US" dirty="0"/>
              <a:t> 비율을 낮춘다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최신 신경망 구조에서는 주로 출력층을 제외한 최상위 층에서부터 </a:t>
            </a:r>
            <a:r>
              <a:rPr lang="en-US" altLang="ko-KR" dirty="0"/>
              <a:t>3</a:t>
            </a:r>
            <a:r>
              <a:rPr lang="ko-KR" altLang="en-US" dirty="0"/>
              <a:t>번째 층까지 있는 뉴런에만 </a:t>
            </a:r>
            <a:r>
              <a:rPr lang="ko-KR" altLang="en-US" dirty="0" err="1"/>
              <a:t>드롭아웃을</a:t>
            </a:r>
            <a:r>
              <a:rPr lang="ko-KR" altLang="en-US" dirty="0"/>
              <a:t>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128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33D9F6-DA85-487D-988D-B802CB2D4BA6}"/>
              </a:ext>
            </a:extLst>
          </p:cNvPr>
          <p:cNvSpPr txBox="1"/>
          <p:nvPr/>
        </p:nvSpPr>
        <p:spPr>
          <a:xfrm>
            <a:off x="1134978" y="2006698"/>
            <a:ext cx="9922043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모델이 </a:t>
            </a:r>
            <a:r>
              <a:rPr lang="ko-KR" altLang="en-US" dirty="0" err="1"/>
              <a:t>과대적합되어있다면</a:t>
            </a:r>
            <a:r>
              <a:rPr lang="ko-KR" altLang="en-US" dirty="0"/>
              <a:t> </a:t>
            </a:r>
            <a:r>
              <a:rPr lang="ko-KR" altLang="en-US" dirty="0" err="1"/>
              <a:t>드롭아웃</a:t>
            </a:r>
            <a:r>
              <a:rPr lang="ko-KR" altLang="en-US" dirty="0"/>
              <a:t> 비율을 늘릴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모델이 </a:t>
            </a:r>
            <a:r>
              <a:rPr lang="ko-KR" altLang="en-US" dirty="0" err="1"/>
              <a:t>과소적합되었다면</a:t>
            </a:r>
            <a:r>
              <a:rPr lang="ko-KR" altLang="en-US" dirty="0"/>
              <a:t> </a:t>
            </a:r>
            <a:r>
              <a:rPr lang="ko-KR" altLang="en-US" dirty="0" err="1"/>
              <a:t>드롭아웃</a:t>
            </a:r>
            <a:r>
              <a:rPr lang="ko-KR" altLang="en-US" dirty="0"/>
              <a:t> 비율을 낮춘다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층의 크기가 클 때는 </a:t>
            </a:r>
            <a:r>
              <a:rPr lang="ko-KR" altLang="en-US" dirty="0" err="1"/>
              <a:t>드롭아웃</a:t>
            </a:r>
            <a:r>
              <a:rPr lang="ko-KR" altLang="en-US" dirty="0"/>
              <a:t> 비율을 늘린다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작은 층에서는 </a:t>
            </a:r>
            <a:r>
              <a:rPr lang="ko-KR" altLang="en-US" dirty="0" err="1"/>
              <a:t>드롭아웃</a:t>
            </a:r>
            <a:r>
              <a:rPr lang="ko-KR" altLang="en-US" dirty="0"/>
              <a:t> 비율을 낮춘다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최신 신경망 구조에서는 주로 출력층을 제외한 최상위 층에서부터 </a:t>
            </a:r>
            <a:r>
              <a:rPr lang="en-US" altLang="ko-KR" dirty="0"/>
              <a:t>3</a:t>
            </a:r>
            <a:r>
              <a:rPr lang="ko-KR" altLang="en-US" dirty="0"/>
              <a:t>번째 층까지 있는 뉴런에만 </a:t>
            </a:r>
            <a:r>
              <a:rPr lang="ko-KR" altLang="en-US" dirty="0" err="1"/>
              <a:t>드롭아웃을</a:t>
            </a:r>
            <a:r>
              <a:rPr lang="ko-KR" altLang="en-US" dirty="0"/>
              <a:t>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E23C5-F5B4-422B-B231-F9B685C4CBA2}"/>
              </a:ext>
            </a:extLst>
          </p:cNvPr>
          <p:cNvSpPr txBox="1"/>
          <p:nvPr/>
        </p:nvSpPr>
        <p:spPr>
          <a:xfrm>
            <a:off x="1130968" y="312822"/>
            <a:ext cx="73242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/>
              <a:t>4.2. </a:t>
            </a:r>
            <a:r>
              <a:rPr lang="ko-KR" altLang="en-US" sz="3000" dirty="0"/>
              <a:t> </a:t>
            </a:r>
            <a:r>
              <a:rPr lang="ko-KR" altLang="en-US" sz="3000" dirty="0" err="1"/>
              <a:t>드롭아웃</a:t>
            </a:r>
            <a:endParaRPr lang="en-US" altLang="ko-KR" sz="3000" dirty="0"/>
          </a:p>
          <a:p>
            <a:r>
              <a:rPr lang="en-US" altLang="ko-KR" sz="3000" dirty="0"/>
              <a:t>- </a:t>
            </a:r>
            <a:r>
              <a:rPr lang="ko-KR" altLang="en-US" sz="2500" dirty="0" err="1"/>
              <a:t>드롭아웃</a:t>
            </a:r>
            <a:r>
              <a:rPr lang="ko-KR" altLang="en-US" sz="2500" dirty="0"/>
              <a:t> 특징</a:t>
            </a:r>
          </a:p>
        </p:txBody>
      </p:sp>
    </p:spTree>
    <p:extLst>
      <p:ext uri="{BB962C8B-B14F-4D97-AF65-F5344CB8AC3E}">
        <p14:creationId xmlns:p14="http://schemas.microsoft.com/office/powerpoint/2010/main" val="253464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E7023-58A3-41D8-BF8D-D86B99A9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심층 신경망 학습의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3ED7C-367F-4D6F-9204-7AD00625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- </a:t>
            </a:r>
            <a:r>
              <a:rPr lang="ko-KR" altLang="en-US" sz="2400" dirty="0" err="1"/>
              <a:t>그레디언트</a:t>
            </a:r>
            <a:r>
              <a:rPr lang="ko-KR" altLang="en-US" sz="2400" dirty="0"/>
              <a:t> 소실 또는 </a:t>
            </a:r>
            <a:r>
              <a:rPr lang="ko-KR" altLang="en-US" sz="2400" dirty="0" err="1"/>
              <a:t>그레디언트</a:t>
            </a:r>
            <a:r>
              <a:rPr lang="ko-KR" altLang="en-US" sz="2400" dirty="0"/>
              <a:t> 폭주 문제발생</a:t>
            </a:r>
            <a:endParaRPr lang="en-US" altLang="ko-KR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대규모 신경망을 위한 훈련 데이터의 부족</a:t>
            </a:r>
            <a:r>
              <a:rPr lang="en-US" altLang="ko-KR" sz="2400" dirty="0"/>
              <a:t>, </a:t>
            </a:r>
            <a:r>
              <a:rPr lang="ko-KR" altLang="en-US" sz="2400" dirty="0"/>
              <a:t>레이블링 작업에 많은 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비용이 듦</a:t>
            </a:r>
            <a:endParaRPr lang="en-US" altLang="ko-KR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훈련이 극단적으로 느려질 수 있음</a:t>
            </a:r>
            <a:endParaRPr lang="en-US" altLang="ko-KR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수백만 개의 파라미터를 가진 모델은 훈련 세트에 과대 적합 될 위험이 매우 큼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3262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E6CF0-AB1F-49B7-96F5-1AD95951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97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 err="1"/>
              <a:t>그레디언트</a:t>
            </a:r>
            <a:r>
              <a:rPr lang="ko-KR" altLang="en-US" sz="3200" b="1" dirty="0"/>
              <a:t> 소실과 폭주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45B73-F350-4223-B5D8-F55AF5BF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FF0000"/>
                </a:solidFill>
              </a:rPr>
              <a:t>그레디언트</a:t>
            </a:r>
            <a:r>
              <a:rPr lang="ko-KR" altLang="en-US" sz="2000" b="1" dirty="0">
                <a:solidFill>
                  <a:srgbClr val="FF0000"/>
                </a:solidFill>
              </a:rPr>
              <a:t> 소실</a:t>
            </a:r>
            <a:r>
              <a:rPr lang="en-US" altLang="ko-KR" sz="2000" b="1" dirty="0">
                <a:solidFill>
                  <a:srgbClr val="FF0000"/>
                </a:solidFill>
              </a:rPr>
              <a:t>(vanishing gradient)</a:t>
            </a:r>
            <a:r>
              <a:rPr lang="en-US" altLang="ko-KR" sz="2000" dirty="0"/>
              <a:t>: </a:t>
            </a:r>
            <a:r>
              <a:rPr lang="ko-KR" altLang="en-US" sz="2000" dirty="0"/>
              <a:t>심층 신경망 </a:t>
            </a:r>
            <a:r>
              <a:rPr lang="ko-KR" altLang="en-US" sz="2000" dirty="0" err="1"/>
              <a:t>학습시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역전파</a:t>
            </a:r>
            <a:r>
              <a:rPr lang="ko-KR" altLang="en-US" sz="2000" dirty="0"/>
              <a:t> 과정에서 입력층에 가까워질수록 </a:t>
            </a:r>
            <a:r>
              <a:rPr lang="ko-KR" altLang="en-US" sz="2000" dirty="0" err="1"/>
              <a:t>그레디언트가</a:t>
            </a:r>
            <a:r>
              <a:rPr lang="ko-KR" altLang="en-US" sz="2000" dirty="0"/>
              <a:t> 점점 작아지는 현상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  </a:t>
            </a:r>
            <a:r>
              <a:rPr lang="ko-KR" altLang="en-US" sz="2000" dirty="0"/>
              <a:t>→ 경사 하강법에서 하위층의 연결 가중치를 변경되지 않은 채로 둠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FF0000"/>
                </a:solidFill>
              </a:rPr>
              <a:t>그레디언트</a:t>
            </a:r>
            <a:r>
              <a:rPr lang="ko-KR" altLang="en-US" sz="2000" b="1" dirty="0">
                <a:solidFill>
                  <a:srgbClr val="FF0000"/>
                </a:solidFill>
              </a:rPr>
              <a:t> 폭주</a:t>
            </a:r>
            <a:r>
              <a:rPr lang="en-US" altLang="ko-KR" sz="2000" b="1" dirty="0">
                <a:solidFill>
                  <a:srgbClr val="FF0000"/>
                </a:solidFill>
              </a:rPr>
              <a:t>(exploding gradient)</a:t>
            </a:r>
            <a:r>
              <a:rPr lang="en-US" altLang="ko-KR" sz="2000" dirty="0"/>
              <a:t>: gradient</a:t>
            </a:r>
            <a:r>
              <a:rPr lang="ko-KR" altLang="en-US" sz="2000" dirty="0"/>
              <a:t>가 점점 커져서 여러 층이 비정상적으로 큰 가중치로 갱신되어 발산하는 현상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3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543C6-F199-4AF8-A644-0A9137307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39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로스틱</a:t>
            </a:r>
            <a:r>
              <a:rPr lang="ko-KR" altLang="en-US" sz="2000" dirty="0"/>
              <a:t> 활성화 함수의 경우 입력이 커지면 </a:t>
            </a:r>
            <a:r>
              <a:rPr lang="en-US" altLang="ko-KR" sz="2000" dirty="0"/>
              <a:t>0</a:t>
            </a:r>
            <a:r>
              <a:rPr lang="ko-KR" altLang="en-US" sz="2000" dirty="0"/>
              <a:t>이나 </a:t>
            </a:r>
            <a:r>
              <a:rPr lang="en-US" altLang="ko-KR" sz="2000" dirty="0"/>
              <a:t>1</a:t>
            </a:r>
            <a:r>
              <a:rPr lang="ko-KR" altLang="en-US" sz="2000" dirty="0"/>
              <a:t>로 수렴해서 기울기가 </a:t>
            </a:r>
            <a:r>
              <a:rPr lang="en-US" altLang="ko-KR" sz="2000" dirty="0"/>
              <a:t>0</a:t>
            </a:r>
            <a:r>
              <a:rPr lang="ko-KR" altLang="en-US" sz="2000" dirty="0"/>
              <a:t>에 매우 </a:t>
            </a:r>
            <a:r>
              <a:rPr lang="ko-KR" altLang="en-US" sz="2000" dirty="0" err="1"/>
              <a:t>가까워짐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→역전파가 될 때 </a:t>
            </a:r>
            <a:r>
              <a:rPr lang="ko-KR" altLang="en-US" sz="2000" dirty="0" err="1"/>
              <a:t>사실망</a:t>
            </a:r>
            <a:r>
              <a:rPr lang="ko-KR" altLang="en-US" sz="2000" dirty="0"/>
              <a:t> 신경망으로 전파할 </a:t>
            </a:r>
            <a:r>
              <a:rPr lang="ko-KR" altLang="en-US" sz="2000" dirty="0" err="1"/>
              <a:t>그레디언트가</a:t>
            </a:r>
            <a:r>
              <a:rPr lang="ko-KR" altLang="en-US" sz="2000" dirty="0"/>
              <a:t> 거의 없고 조금 있는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 err="1"/>
              <a:t>그레디언트는</a:t>
            </a:r>
            <a:r>
              <a:rPr lang="ko-KR" altLang="en-US" sz="2000" dirty="0"/>
              <a:t> 최상위층에서부터 역전파가 진행되면서 점차 약해져서 실제로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아래쪽 층에는 아무것도 도달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163070-7C69-4C1F-8619-205E120B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97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 err="1"/>
              <a:t>그레디언트</a:t>
            </a:r>
            <a:r>
              <a:rPr lang="ko-KR" altLang="en-US" sz="3200" b="1" dirty="0"/>
              <a:t> 소실과 폭주 문제</a:t>
            </a:r>
            <a:br>
              <a:rPr lang="en-US" altLang="ko-KR" sz="3200" b="1" dirty="0"/>
            </a:br>
            <a:r>
              <a:rPr lang="en-US" altLang="ko-KR" sz="3200" b="1" dirty="0"/>
              <a:t>- </a:t>
            </a:r>
            <a:r>
              <a:rPr lang="ko-KR" altLang="en-US" sz="2800" dirty="0" err="1"/>
              <a:t>그레디언트</a:t>
            </a:r>
            <a:r>
              <a:rPr lang="ko-KR" altLang="en-US" sz="2800" dirty="0"/>
              <a:t> 소실의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9C1FDE-5B0A-4F2C-813E-595216DC7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15" y="3429000"/>
            <a:ext cx="4016570" cy="2820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866C7-FC85-4BE2-A5EC-9430CC0618BC}"/>
              </a:ext>
            </a:extLst>
          </p:cNvPr>
          <p:cNvSpPr txBox="1"/>
          <p:nvPr/>
        </p:nvSpPr>
        <p:spPr>
          <a:xfrm>
            <a:off x="4087715" y="6249798"/>
            <a:ext cx="406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로지스틱 활성화 함수의 수렴</a:t>
            </a:r>
          </a:p>
        </p:txBody>
      </p:sp>
    </p:spTree>
    <p:extLst>
      <p:ext uri="{BB962C8B-B14F-4D97-AF65-F5344CB8AC3E}">
        <p14:creationId xmlns:p14="http://schemas.microsoft.com/office/powerpoint/2010/main" val="108340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CEA8E-105C-462B-B4F6-960543B5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1.1 </a:t>
            </a:r>
            <a:r>
              <a:rPr lang="ko-KR" altLang="en-US" sz="3200" b="1" dirty="0" err="1"/>
              <a:t>글로럿과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He </a:t>
            </a:r>
            <a:r>
              <a:rPr lang="ko-KR" altLang="en-US" sz="3200" b="1" dirty="0"/>
              <a:t>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BD8EE-A326-487C-87A0-FDF0FCCE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/>
              <a:t>글로럿과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벤지오가</a:t>
            </a:r>
            <a:r>
              <a:rPr lang="ko-KR" altLang="en-US" sz="2000" dirty="0"/>
              <a:t> 논문에서 불안정한 </a:t>
            </a:r>
            <a:r>
              <a:rPr lang="en-US" altLang="ko-KR" sz="2000" dirty="0"/>
              <a:t>gradient</a:t>
            </a:r>
            <a:r>
              <a:rPr lang="ko-KR" altLang="en-US" sz="2000" dirty="0"/>
              <a:t> 문제를 완화하는 방법을 제안</a:t>
            </a:r>
            <a:endParaRPr lang="en-US" altLang="ko-KR" sz="2000" dirty="0"/>
          </a:p>
          <a:p>
            <a:r>
              <a:rPr lang="ko-KR" altLang="en-US" sz="2000" dirty="0"/>
              <a:t>각 층의 출력에 대한 분산이 입력에 대한 분산과 같아야 한다고 주장</a:t>
            </a:r>
            <a:endParaRPr lang="en-US" altLang="ko-KR" sz="2000" dirty="0"/>
          </a:p>
          <a:p>
            <a:r>
              <a:rPr lang="ko-KR" altLang="en-US" sz="2000" dirty="0"/>
              <a:t>역방향에서 층을 통과하기 전과 후의 </a:t>
            </a:r>
            <a:r>
              <a:rPr lang="en-US" altLang="ko-KR" sz="2000" dirty="0"/>
              <a:t>gradient </a:t>
            </a:r>
            <a:r>
              <a:rPr lang="ko-KR" altLang="en-US" sz="2000" dirty="0"/>
              <a:t>분산이 같아야</a:t>
            </a:r>
            <a:r>
              <a:rPr lang="en-US" altLang="ko-KR" sz="2000" dirty="0"/>
              <a:t> </a:t>
            </a:r>
            <a:r>
              <a:rPr lang="ko-KR" altLang="en-US" sz="2000" dirty="0"/>
              <a:t>한다</a:t>
            </a:r>
            <a:endParaRPr lang="en-US" altLang="ko-KR" sz="2000" dirty="0"/>
          </a:p>
          <a:p>
            <a:r>
              <a:rPr lang="ko-KR" altLang="en-US" sz="2000" dirty="0" err="1"/>
              <a:t>글로럿</a:t>
            </a:r>
            <a:r>
              <a:rPr lang="ko-KR" altLang="en-US" sz="2000" dirty="0"/>
              <a:t> 초기화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르쿤</a:t>
            </a:r>
            <a:r>
              <a:rPr lang="ko-KR" altLang="en-US" sz="2000" dirty="0"/>
              <a:t> 초기화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글로럿</a:t>
            </a:r>
            <a:r>
              <a:rPr lang="ko-KR" altLang="en-US" sz="2000" dirty="0"/>
              <a:t> 초기화에서 </a:t>
            </a:r>
            <a:r>
              <a:rPr lang="en-US" altLang="ko-KR" sz="2000" dirty="0" err="1"/>
              <a:t>fan_avg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fan_in</a:t>
            </a:r>
            <a:r>
              <a:rPr lang="ko-KR" altLang="en-US" sz="2000" dirty="0"/>
              <a:t>으로 바꾼 것 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13D2D-EEC7-4688-8704-BCC46CFFC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0"/>
          <a:stretch/>
        </p:blipFill>
        <p:spPr>
          <a:xfrm>
            <a:off x="1140984" y="3429000"/>
            <a:ext cx="4486901" cy="139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9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65C85-848A-4D41-A925-58924C00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8349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1.2 </a:t>
            </a:r>
            <a:r>
              <a:rPr lang="ko-KR" altLang="en-US" sz="3200" b="1" dirty="0"/>
              <a:t>수렴하지 않는 활성화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A9479-1287-4A49-B36C-0CBEC6F8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ReLU</a:t>
            </a:r>
            <a:r>
              <a:rPr lang="ko-KR" altLang="en-US" sz="2000" dirty="0"/>
              <a:t>함수는 특정 </a:t>
            </a:r>
            <a:r>
              <a:rPr lang="ko-KR" altLang="en-US" sz="2000" dirty="0" err="1"/>
              <a:t>양수값에</a:t>
            </a:r>
            <a:r>
              <a:rPr lang="ko-KR" altLang="en-US" sz="2000" dirty="0"/>
              <a:t> 수렴하지 않는다는 장점이 있지만 </a:t>
            </a:r>
            <a:r>
              <a:rPr lang="en-US" altLang="ko-KR" sz="2000" dirty="0"/>
              <a:t>dying </a:t>
            </a:r>
            <a:r>
              <a:rPr lang="en-US" altLang="ko-KR" sz="2000" dirty="0" err="1"/>
              <a:t>ReLU</a:t>
            </a:r>
            <a:r>
              <a:rPr lang="ko-KR" altLang="en-US" sz="2000" dirty="0"/>
              <a:t>로 알려진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문제 有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→ 훈련하는 동안 일부 뉴런이 </a:t>
            </a:r>
            <a:r>
              <a:rPr lang="en-US" altLang="ko-KR" sz="2000" dirty="0"/>
              <a:t>0 </a:t>
            </a:r>
            <a:r>
              <a:rPr lang="ko-KR" altLang="en-US" sz="2000" dirty="0"/>
              <a:t>이외의 값 출력 </a:t>
            </a:r>
            <a:r>
              <a:rPr lang="en-US" altLang="ko-KR" sz="2000" dirty="0"/>
              <a:t>X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→ </a:t>
            </a:r>
            <a:r>
              <a:rPr lang="en-US" altLang="ko-KR" sz="2000" dirty="0"/>
              <a:t>INPUT</a:t>
            </a:r>
            <a:r>
              <a:rPr lang="ko-KR" altLang="en-US" sz="2000" dirty="0"/>
              <a:t>의 가중합이 음수이면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 </a:t>
            </a:r>
            <a:r>
              <a:rPr lang="ko-KR" altLang="en-US" sz="2000" dirty="0"/>
              <a:t>함수의 </a:t>
            </a:r>
            <a:r>
              <a:rPr lang="en-US" altLang="ko-KR" sz="2000" dirty="0"/>
              <a:t>gradient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이 되므로 경사 하강법이 더는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작동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46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FCAC842-4C02-4632-92AD-EBDF0C680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58893"/>
              </p:ext>
            </p:extLst>
          </p:nvPr>
        </p:nvGraphicFramePr>
        <p:xfrm>
          <a:off x="1058779" y="24893"/>
          <a:ext cx="9348538" cy="6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4269">
                  <a:extLst>
                    <a:ext uri="{9D8B030D-6E8A-4147-A177-3AD203B41FA5}">
                      <a16:colId xmlns:a16="http://schemas.microsoft.com/office/drawing/2014/main" val="2372745596"/>
                    </a:ext>
                  </a:extLst>
                </a:gridCol>
                <a:gridCol w="4674269">
                  <a:extLst>
                    <a:ext uri="{9D8B030D-6E8A-4147-A177-3AD203B41FA5}">
                      <a16:colId xmlns:a16="http://schemas.microsoft.com/office/drawing/2014/main" val="3939669537"/>
                    </a:ext>
                  </a:extLst>
                </a:gridCol>
              </a:tblGrid>
              <a:tr h="31506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97185"/>
                  </a:ext>
                </a:extLst>
              </a:tr>
              <a:tr h="3599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LeakyReLU_a</a:t>
                      </a:r>
                      <a:r>
                        <a:rPr lang="en-US" altLang="ko-KR" dirty="0"/>
                        <a:t>(z)-max(</a:t>
                      </a:r>
                      <a:r>
                        <a:rPr lang="en-US" altLang="ko-KR" dirty="0" err="1"/>
                        <a:t>az,z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/>
                        <a:t>하이퍼파라미터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a(z&lt;0</a:t>
                      </a:r>
                      <a:r>
                        <a:rPr lang="ko-KR" altLang="en-US" dirty="0"/>
                        <a:t>일 때 이 함수의 기울기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가 이 함수의 새는 정도를 결정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일반적으로 </a:t>
                      </a:r>
                      <a:r>
                        <a:rPr lang="en-US" altLang="ko-KR" dirty="0"/>
                        <a:t>0.01(</a:t>
                      </a:r>
                      <a:r>
                        <a:rPr lang="ko-KR" altLang="en-US" dirty="0"/>
                        <a:t>조금 통과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로 설정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(0.02</a:t>
                      </a:r>
                      <a:r>
                        <a:rPr lang="ko-KR" altLang="en-US" dirty="0"/>
                        <a:t>로 </a:t>
                      </a:r>
                      <a:r>
                        <a:rPr lang="ko-KR" altLang="en-US" dirty="0" err="1"/>
                        <a:t>설정시</a:t>
                      </a:r>
                      <a:r>
                        <a:rPr lang="ko-KR" altLang="en-US" dirty="0"/>
                        <a:t> 많이 통과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z&lt;0</a:t>
                      </a:r>
                      <a:r>
                        <a:rPr lang="ko-KR" altLang="en-US" dirty="0" err="1"/>
                        <a:t>일때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음수값이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output</a:t>
                      </a:r>
                      <a:r>
                        <a:rPr lang="ko-KR" altLang="en-US" dirty="0"/>
                        <a:t>이 되어 활성화 함수의 평균 출력이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에 더 가까워 진다</a:t>
                      </a:r>
                      <a:r>
                        <a:rPr lang="en-US" altLang="ko-KR" dirty="0"/>
                        <a:t>.(gradient</a:t>
                      </a:r>
                      <a:r>
                        <a:rPr lang="ko-KR" altLang="en-US" dirty="0"/>
                        <a:t>의 소실 문제 완화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z&lt;0</a:t>
                      </a:r>
                      <a:r>
                        <a:rPr lang="ko-KR" altLang="en-US" dirty="0"/>
                        <a:t>이어도 </a:t>
                      </a:r>
                      <a:r>
                        <a:rPr lang="en-US" altLang="ko-KR" dirty="0"/>
                        <a:t>gradient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이 아니므로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   </a:t>
                      </a:r>
                      <a:r>
                        <a:rPr lang="ko-KR" altLang="en-US" dirty="0"/>
                        <a:t>죽은 뉴런을 만들지 않는다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a=1</a:t>
                      </a:r>
                      <a:r>
                        <a:rPr lang="ko-KR" altLang="en-US" dirty="0" err="1"/>
                        <a:t>이되면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 함수는 </a:t>
                      </a:r>
                      <a:r>
                        <a:rPr lang="en-US" altLang="ko-KR" dirty="0"/>
                        <a:t>z=0</a:t>
                      </a:r>
                      <a:r>
                        <a:rPr lang="ko-KR" altLang="en-US" dirty="0"/>
                        <a:t>에서 급격히 변동하지 않으므로 </a:t>
                      </a:r>
                      <a:r>
                        <a:rPr lang="en-US" altLang="ko-KR" dirty="0"/>
                        <a:t>z=0</a:t>
                      </a:r>
                      <a:r>
                        <a:rPr lang="ko-KR" altLang="en-US" dirty="0"/>
                        <a:t>을 포함한 모든 구간에서 매끄러워 경사 하강법의 속도를 높여준다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But, </a:t>
                      </a:r>
                      <a:r>
                        <a:rPr lang="ko-KR" altLang="en-US" dirty="0"/>
                        <a:t>계산이 느려 테스트시에 느림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6555"/>
                  </a:ext>
                </a:extLst>
              </a:tr>
            </a:tbl>
          </a:graphicData>
        </a:graphic>
      </p:graphicFrame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75AD57B1-CC5A-4970-825C-73FB85341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83" y="89426"/>
            <a:ext cx="4480075" cy="2923617"/>
          </a:xfrm>
          <a:prstGeom prst="rect">
            <a:avLst/>
          </a:prstGeom>
        </p:spPr>
      </p:pic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70246640-5CE6-4B39-A2EC-7CC1C47E2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449" y="89426"/>
            <a:ext cx="4342567" cy="2957529"/>
          </a:xfr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102C3C4-05C0-4892-B4C6-9B9A7717A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66479"/>
            <a:ext cx="4001479" cy="76663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87F80-4923-4289-B137-1DF0D3FFACDE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심층 신경망의 은닉층에서 활성화 함수 사용시 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ELU&gt;</a:t>
            </a:r>
            <a:r>
              <a:rPr lang="en-US" altLang="ko-KR" sz="2400" b="1" dirty="0" err="1"/>
              <a:t>LeakyReLU</a:t>
            </a:r>
            <a:r>
              <a:rPr lang="en-US" altLang="ko-KR" sz="2400" b="1" dirty="0"/>
              <a:t>&gt;</a:t>
            </a:r>
            <a:r>
              <a:rPr lang="en-US" altLang="ko-KR" sz="2400" b="1" dirty="0" err="1"/>
              <a:t>ReLU</a:t>
            </a:r>
            <a:r>
              <a:rPr lang="en-US" altLang="ko-KR" sz="2400" b="1" dirty="0"/>
              <a:t>&gt;tanh&gt;</a:t>
            </a:r>
            <a:r>
              <a:rPr lang="ko-KR" altLang="en-US" sz="2400" b="1" dirty="0"/>
              <a:t>로지스틱 순으로 사용하면 된다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115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2D3BC77-6B71-43AC-89F5-B22A2C07C1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70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1.3 </a:t>
            </a:r>
            <a:r>
              <a:rPr lang="ko-KR" altLang="en-US" sz="3200" b="1" dirty="0"/>
              <a:t>배치 정규화</a:t>
            </a:r>
            <a:r>
              <a:rPr lang="en-US" altLang="ko-KR" sz="3200" b="1" dirty="0"/>
              <a:t>(Batch Normalization)</a:t>
            </a:r>
            <a:endParaRPr lang="ko-KR" altLang="en-US" sz="3200" b="1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FE38F08C-0079-4421-BD56-811D91A2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훈련하는 동안의 </a:t>
            </a:r>
            <a:r>
              <a:rPr lang="en-US" altLang="ko-KR" sz="2000" dirty="0"/>
              <a:t>gradient </a:t>
            </a:r>
            <a:r>
              <a:rPr lang="ko-KR" altLang="en-US" sz="2000" dirty="0"/>
              <a:t>소실이나</a:t>
            </a:r>
            <a:r>
              <a:rPr lang="en-US" altLang="ko-KR" sz="2000" dirty="0"/>
              <a:t> </a:t>
            </a:r>
            <a:r>
              <a:rPr lang="ko-KR" altLang="en-US" sz="2000" dirty="0"/>
              <a:t>폭주 문제를 해결하기 위한 방법</a:t>
            </a:r>
            <a:endParaRPr lang="en-US" altLang="ko-KR" sz="2000" dirty="0"/>
          </a:p>
          <a:p>
            <a:r>
              <a:rPr lang="ko-KR" altLang="en-US" sz="2000" dirty="0"/>
              <a:t>각 층에서 활성화 함수를 통과하기 전이나 후에 모델에 연산을 하나 추가</a:t>
            </a:r>
            <a:endParaRPr lang="en-US" altLang="ko-KR" sz="2000" dirty="0"/>
          </a:p>
          <a:p>
            <a:r>
              <a:rPr lang="ko-KR" altLang="en-US" sz="2000" dirty="0"/>
              <a:t>입력을 원점에 맞추고 </a:t>
            </a:r>
            <a:r>
              <a:rPr lang="ko-KR" altLang="en-US" sz="2000" dirty="0" err="1"/>
              <a:t>정규화한</a:t>
            </a:r>
            <a:r>
              <a:rPr lang="ko-KR" altLang="en-US" sz="2000" dirty="0"/>
              <a:t> 다음</a:t>
            </a:r>
            <a:r>
              <a:rPr lang="en-US" altLang="ko-KR" sz="2000" dirty="0"/>
              <a:t>, </a:t>
            </a:r>
            <a:r>
              <a:rPr lang="ko-KR" altLang="en-US" sz="2000" dirty="0"/>
              <a:t>각 층에서 두 개의 새로운 파라미터로 </a:t>
            </a:r>
            <a:r>
              <a:rPr lang="ko-KR" altLang="en-US" sz="2000" dirty="0" err="1"/>
              <a:t>결괏값이</a:t>
            </a:r>
            <a:r>
              <a:rPr lang="ko-KR" altLang="en-US" sz="2000" dirty="0"/>
              <a:t> 스케일을 조정하고 이동</a:t>
            </a:r>
            <a:endParaRPr lang="en-US" altLang="ko-KR" sz="2000" dirty="0"/>
          </a:p>
          <a:p>
            <a:r>
              <a:rPr lang="ko-KR" altLang="en-US" sz="2000" dirty="0"/>
              <a:t>신경망의 첫 번째 층으로 배치 정규화를 추가하면 훈련세트를 </a:t>
            </a:r>
            <a:r>
              <a:rPr lang="ko-KR" altLang="en-US" sz="2000" dirty="0" err="1"/>
              <a:t>표준화할</a:t>
            </a:r>
            <a:r>
              <a:rPr lang="ko-KR" altLang="en-US" sz="2000" dirty="0"/>
              <a:t> 필요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5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1146</Words>
  <Application>Microsoft Office PowerPoint</Application>
  <PresentationFormat>와이드스크린</PresentationFormat>
  <Paragraphs>159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MJXc-TeX-math-I</vt:lpstr>
      <vt:lpstr>STIXGeneral-Italic</vt:lpstr>
      <vt:lpstr>맑은 고딕</vt:lpstr>
      <vt:lpstr>Arial</vt:lpstr>
      <vt:lpstr>Office 테마</vt:lpstr>
      <vt:lpstr>Lecture 11:  심층 신경망 훈련하기</vt:lpstr>
      <vt:lpstr>Contents</vt:lpstr>
      <vt:lpstr>심층 신경망 학습의 문제점</vt:lpstr>
      <vt:lpstr>1. 그레디언트 소실과 폭주 문제</vt:lpstr>
      <vt:lpstr>1. 그레디언트 소실과 폭주 문제 - 그레디언트 소실의 예</vt:lpstr>
      <vt:lpstr>1.1 글로럿과 He 초기화</vt:lpstr>
      <vt:lpstr>1.2 수렴하지 않는 활성화 함수</vt:lpstr>
      <vt:lpstr>PowerPoint 프레젠테이션</vt:lpstr>
      <vt:lpstr>PowerPoint 프레젠테이션</vt:lpstr>
      <vt:lpstr>PowerPoint 프레젠테이션</vt:lpstr>
      <vt:lpstr>PowerPoint 프레젠테이션</vt:lpstr>
      <vt:lpstr>2. 사전 훈련된 층 재사용</vt:lpstr>
      <vt:lpstr>2.1. 사전 훈련된 층 재사용하기</vt:lpstr>
      <vt:lpstr>2.2. 비지도 사전훈련(unsupervised pretraining)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3.5. Adam과 Nadam 최적화</vt:lpstr>
      <vt:lpstr>4. 규제를 사용해 과대적합 피하기</vt:lpstr>
      <vt:lpstr>4.1.  L1과 L2규제</vt:lpstr>
      <vt:lpstr>4.2.  드롭아웃</vt:lpstr>
      <vt:lpstr>4.2.  드롭아웃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 심층 신경망 훈련하기</dc:title>
  <dc:creator>D1041361</dc:creator>
  <cp:lastModifiedBy>D1041361</cp:lastModifiedBy>
  <cp:revision>3</cp:revision>
  <dcterms:created xsi:type="dcterms:W3CDTF">2021-08-12T06:24:04Z</dcterms:created>
  <dcterms:modified xsi:type="dcterms:W3CDTF">2021-08-12T10:41:41Z</dcterms:modified>
</cp:coreProperties>
</file>