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74" r:id="rId14"/>
    <p:sldId id="275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ofdOJwO+QMRMBJXaojbBSsaOi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260" autoAdjust="0"/>
  </p:normalViewPr>
  <p:slideViewPr>
    <p:cSldViewPr snapToGrid="0">
      <p:cViewPr>
        <p:scale>
          <a:sx n="83" d="100"/>
          <a:sy n="83" d="100"/>
        </p:scale>
        <p:origin x="1157" y="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3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718ff015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718ff015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26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997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718ff01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d718ff01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718ff015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d718ff015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2.03167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48837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704109" y="2026364"/>
            <a:ext cx="846859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파이토치 실습 주석</a:t>
            </a:r>
            <a:endParaRPr sz="4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슬라이드 장수는 추가해도 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1-2.  Dropout</a:t>
            </a:r>
            <a:endParaRPr sz="2800" b="1"/>
          </a:p>
        </p:txBody>
      </p:sp>
      <p:sp>
        <p:nvSpPr>
          <p:cNvPr id="160" name="Google Shape;160;p7"/>
          <p:cNvSpPr txBox="1"/>
          <p:nvPr/>
        </p:nvSpPr>
        <p:spPr>
          <a:xfrm>
            <a:off x="552450" y="1009650"/>
            <a:ext cx="34616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 에 대하여 정리합니다.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62E7A-8D1A-4037-A550-43FBD8D6DE49}"/>
              </a:ext>
            </a:extLst>
          </p:cNvPr>
          <p:cNvSpPr txBox="1"/>
          <p:nvPr/>
        </p:nvSpPr>
        <p:spPr>
          <a:xfrm>
            <a:off x="637309" y="1683782"/>
            <a:ext cx="8007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Dropout</a:t>
            </a:r>
            <a:r>
              <a:rPr lang="ko-KR" altLang="en-US"/>
              <a:t>의 사용방법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일부 뉴런이 동작하지 않도록 하는 것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각 뉴런이 존재할 확률 </a:t>
            </a:r>
            <a:r>
              <a:rPr lang="en-US" altLang="ko-KR"/>
              <a:t>p</a:t>
            </a:r>
            <a:r>
              <a:rPr lang="ko-KR" altLang="en-US"/>
              <a:t>를 가중치 </a:t>
            </a:r>
            <a:r>
              <a:rPr lang="en-US" altLang="ko-KR"/>
              <a:t>w</a:t>
            </a:r>
            <a:r>
              <a:rPr lang="ko-KR" altLang="en-US"/>
              <a:t>와 곱해주는 형태가 되어 존재할 확률이 </a:t>
            </a:r>
            <a:r>
              <a:rPr lang="en-US" altLang="ko-KR"/>
              <a:t>0</a:t>
            </a:r>
            <a:r>
              <a:rPr lang="ko-KR" altLang="en-US"/>
              <a:t>인 경우 동작하지 않게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0B973-F83B-4DFF-B624-15058167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13" y="3516514"/>
            <a:ext cx="557784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718ff0158_0_48"/>
          <p:cNvSpPr/>
          <p:nvPr/>
        </p:nvSpPr>
        <p:spPr>
          <a:xfrm>
            <a:off x="0" y="0"/>
            <a:ext cx="12192000" cy="7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d718ff0158_0_4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1-2.  Dropout</a:t>
            </a:r>
            <a:endParaRPr sz="2800" b="1"/>
          </a:p>
        </p:txBody>
      </p:sp>
      <p:sp>
        <p:nvSpPr>
          <p:cNvPr id="169" name="Google Shape;169;gd718ff0158_0_48"/>
          <p:cNvSpPr txBox="1"/>
          <p:nvPr/>
        </p:nvSpPr>
        <p:spPr>
          <a:xfrm>
            <a:off x="552450" y="1009650"/>
            <a:ext cx="34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 에 대하여 정리합니다.</a:t>
            </a:r>
            <a:endParaRPr/>
          </a:p>
        </p:txBody>
      </p:sp>
      <p:sp>
        <p:nvSpPr>
          <p:cNvPr id="170" name="Google Shape;170;gd718ff0158_0_48"/>
          <p:cNvSpPr txBox="1"/>
          <p:nvPr/>
        </p:nvSpPr>
        <p:spPr>
          <a:xfrm>
            <a:off x="552450" y="1683600"/>
            <a:ext cx="588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1-2. 코드를 진행하였을때, 1-1과의 차이를 설명합니다.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1-3.  Dropout_ReLU</a:t>
            </a:r>
            <a:endParaRPr sz="2800" b="1"/>
          </a:p>
        </p:txBody>
      </p:sp>
      <p:sp>
        <p:nvSpPr>
          <p:cNvPr id="177" name="Google Shape;177;p8"/>
          <p:cNvSpPr txBox="1"/>
          <p:nvPr/>
        </p:nvSpPr>
        <p:spPr>
          <a:xfrm>
            <a:off x="546929" y="1186838"/>
            <a:ext cx="42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ReLU함수의 종류에 대하여 작성합니다.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7341A-F60F-4650-A42C-75CAE722A963}"/>
              </a:ext>
            </a:extLst>
          </p:cNvPr>
          <p:cNvSpPr txBox="1"/>
          <p:nvPr/>
        </p:nvSpPr>
        <p:spPr>
          <a:xfrm>
            <a:off x="1396797" y="1842779"/>
            <a:ext cx="318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/>
              <a:t>최근 가장 많이 사용되는 </a:t>
            </a:r>
            <a:endParaRPr lang="en-US" altLang="ko-KR" sz="1500"/>
          </a:p>
          <a:p>
            <a:pPr algn="ctr"/>
            <a:r>
              <a:rPr lang="ko-KR" altLang="en-US" sz="1500"/>
              <a:t>활성화 함수</a:t>
            </a:r>
            <a:endParaRPr lang="en-US" altLang="ko-KR" sz="1500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A898C-1E73-467A-B050-114E3D78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9" y="2501384"/>
            <a:ext cx="4889043" cy="3429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DA2BC1-D1EF-42C9-8FD9-F67D44212CF3}"/>
              </a:ext>
            </a:extLst>
          </p:cNvPr>
          <p:cNvSpPr txBox="1"/>
          <p:nvPr/>
        </p:nvSpPr>
        <p:spPr>
          <a:xfrm>
            <a:off x="6096000" y="2364972"/>
            <a:ext cx="4989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ReLU</a:t>
            </a:r>
            <a:r>
              <a:rPr lang="ko-KR" altLang="en-US" sz="1500" b="1"/>
              <a:t>함수의 특징</a:t>
            </a:r>
            <a:endParaRPr lang="en-US" altLang="ko-KR" sz="1500" b="1"/>
          </a:p>
          <a:p>
            <a:endParaRPr lang="en-US" altLang="ko-KR" sz="1500" b="1"/>
          </a:p>
          <a:p>
            <a:pPr marL="285750" indent="-285750">
              <a:buFontTx/>
              <a:buChar char="-"/>
            </a:pPr>
            <a:r>
              <a:rPr lang="en-US" altLang="ko-KR" sz="1500"/>
              <a:t>x&gt;0 </a:t>
            </a:r>
            <a:r>
              <a:rPr lang="ko-KR" altLang="en-US" sz="1500"/>
              <a:t>이면 기울기가 </a:t>
            </a:r>
            <a:r>
              <a:rPr lang="en-US" altLang="ko-KR" sz="1500"/>
              <a:t>1</a:t>
            </a:r>
            <a:r>
              <a:rPr lang="ko-KR" altLang="en-US" sz="1500"/>
              <a:t>인 직선이고</a:t>
            </a:r>
            <a:r>
              <a:rPr lang="en-US" altLang="ko-KR" sz="1500"/>
              <a:t>, x&lt;0</a:t>
            </a:r>
            <a:r>
              <a:rPr lang="ko-KR" altLang="en-US" sz="1500"/>
              <a:t>이면 함수값이 </a:t>
            </a:r>
            <a:r>
              <a:rPr lang="en-US" altLang="ko-KR" sz="1500"/>
              <a:t>0</a:t>
            </a:r>
            <a:r>
              <a:rPr lang="ko-KR" altLang="en-US" sz="1500"/>
              <a:t>이된다</a:t>
            </a:r>
            <a:r>
              <a:rPr lang="en-US" altLang="ko-KR" sz="150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/>
              <a:t>Sigmoid, tanh </a:t>
            </a:r>
            <a:r>
              <a:rPr lang="ko-KR" altLang="en-US" sz="1500"/>
              <a:t>함수와 비교시 학습이 훨씬 빨라진다</a:t>
            </a:r>
            <a:r>
              <a:rPr lang="en-US" altLang="ko-KR" sz="150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/>
              <a:t>연산 비용이 크지 않고</a:t>
            </a:r>
            <a:r>
              <a:rPr lang="en-US" altLang="ko-KR" sz="1500"/>
              <a:t>, </a:t>
            </a:r>
            <a:r>
              <a:rPr lang="ko-KR" altLang="en-US" sz="1500"/>
              <a:t>구현이 매우 간단하다</a:t>
            </a:r>
            <a:r>
              <a:rPr lang="en-US" altLang="ko-KR" sz="150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/>
              <a:t>X&lt;0</a:t>
            </a:r>
            <a:r>
              <a:rPr lang="ko-KR" altLang="en-US" sz="1500"/>
              <a:t>인 값들에 대해서는 기울기가 </a:t>
            </a:r>
            <a:r>
              <a:rPr lang="en-US" altLang="ko-KR" sz="1500"/>
              <a:t>0</a:t>
            </a:r>
            <a:r>
              <a:rPr lang="ko-KR" altLang="en-US" sz="1500"/>
              <a:t>이기 때문에 뉴런이 죽을 수 있는 단점이 존재한다</a:t>
            </a:r>
            <a:r>
              <a:rPr lang="en-US" altLang="ko-KR" sz="1500"/>
              <a:t>.</a:t>
            </a:r>
            <a:endParaRPr lang="ko-KR" altLang="en-US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1-3.  Dropout_ReLU</a:t>
            </a:r>
            <a:endParaRPr sz="2800" b="1"/>
          </a:p>
        </p:txBody>
      </p:sp>
      <p:sp>
        <p:nvSpPr>
          <p:cNvPr id="177" name="Google Shape;177;p8"/>
          <p:cNvSpPr txBox="1"/>
          <p:nvPr/>
        </p:nvSpPr>
        <p:spPr>
          <a:xfrm>
            <a:off x="546929" y="1186838"/>
            <a:ext cx="42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ReLU함수의 종류에 대하여 작성합니다.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775E7-1FD7-481B-B0B6-2E24B11FB9A8}"/>
                  </a:ext>
                </a:extLst>
              </p:cNvPr>
              <p:cNvSpPr txBox="1"/>
              <p:nvPr/>
            </p:nvSpPr>
            <p:spPr>
              <a:xfrm>
                <a:off x="657347" y="1930401"/>
                <a:ext cx="427560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/>
                  <a:t>Leaky</a:t>
                </a:r>
                <a:r>
                  <a:rPr lang="ko-KR" altLang="en-US" sz="1500" b="1"/>
                  <a:t> </a:t>
                </a:r>
                <a:r>
                  <a:rPr lang="en-US" altLang="ko-KR" sz="1500" b="1"/>
                  <a:t>ReLU</a:t>
                </a:r>
              </a:p>
              <a:p>
                <a:endParaRPr lang="en-US" altLang="ko-KR" sz="1500" b="1"/>
              </a:p>
              <a:p>
                <a:pPr marL="285750" indent="-285750">
                  <a:buFontTx/>
                  <a:buChar char="-"/>
                </a:pPr>
                <a:r>
                  <a:rPr lang="en-US" altLang="ko-KR" sz="1500"/>
                  <a:t>ReLU</a:t>
                </a:r>
                <a:r>
                  <a:rPr lang="ko-KR" altLang="en-US" sz="1500"/>
                  <a:t>가 갖는 </a:t>
                </a:r>
                <a:r>
                  <a:rPr lang="en-US" altLang="ko-KR" sz="1500"/>
                  <a:t>Dying ReLU(</a:t>
                </a:r>
                <a:r>
                  <a:rPr lang="ko-KR" altLang="en-US" sz="1500"/>
                  <a:t>뉴런이 죽는 현상</a:t>
                </a:r>
                <a:r>
                  <a:rPr lang="en-US" altLang="ko-KR" sz="1500"/>
                  <a:t>)</a:t>
                </a:r>
                <a:r>
                  <a:rPr lang="ko-KR" altLang="en-US" sz="1500"/>
                  <a:t>을 해결하기 위해 나온 함수</a:t>
                </a:r>
                <a:endParaRPr lang="en-US" altLang="ko-KR" sz="150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ko-KR" altLang="en-US" sz="15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500"/>
                  <a:t> </a:t>
                </a:r>
                <a:endParaRPr lang="en-US" altLang="ko-KR" sz="1500"/>
              </a:p>
              <a:p>
                <a:r>
                  <a:rPr lang="en-US" altLang="ko-KR" sz="1500"/>
                  <a:t>     </a:t>
                </a:r>
                <a:r>
                  <a:rPr lang="ko-KR" altLang="en-US" sz="1500"/>
                  <a:t>→ </a:t>
                </a:r>
                <a:r>
                  <a:rPr lang="en-US" altLang="ko-KR" sz="1500"/>
                  <a:t>0.01</a:t>
                </a:r>
                <a:r>
                  <a:rPr lang="ko-KR" altLang="en-US" sz="1500"/>
                  <a:t>이</a:t>
                </a:r>
                <a:r>
                  <a:rPr lang="en-US" altLang="ko-KR" sz="1500"/>
                  <a:t> </a:t>
                </a:r>
                <a:r>
                  <a:rPr lang="ko-KR" altLang="en-US" sz="1500"/>
                  <a:t>아니라 매우 작은 값이라면   </a:t>
                </a:r>
                <a:endParaRPr lang="en-US" altLang="ko-KR" sz="1500"/>
              </a:p>
              <a:p>
                <a:r>
                  <a:rPr lang="en-US" altLang="ko-KR" sz="1500"/>
                  <a:t>         </a:t>
                </a:r>
                <a:r>
                  <a:rPr lang="ko-KR" altLang="en-US" sz="1500"/>
                  <a:t>무엇이든 사용 가능</a:t>
                </a:r>
                <a:endParaRPr lang="en-US" altLang="ko-KR" sz="1500"/>
              </a:p>
              <a:p>
                <a:pPr marL="285750" indent="-285750">
                  <a:buFontTx/>
                  <a:buChar char="-"/>
                </a:pPr>
                <a:r>
                  <a:rPr lang="en-US" altLang="ko-KR" sz="1500"/>
                  <a:t>X</a:t>
                </a:r>
                <a:r>
                  <a:rPr lang="ko-KR" altLang="en-US" sz="1500"/>
                  <a:t>가 음수인 영역의 값에 대해 미분값이 </a:t>
                </a:r>
                <a:r>
                  <a:rPr lang="en-US" altLang="ko-KR" sz="1500"/>
                  <a:t>0</a:t>
                </a:r>
                <a:r>
                  <a:rPr lang="ko-KR" altLang="en-US" sz="1500"/>
                  <a:t>이 되지   않는다는 점을 제외하면 </a:t>
                </a:r>
                <a:r>
                  <a:rPr lang="en-US" altLang="ko-KR" sz="1500"/>
                  <a:t>ReLU</a:t>
                </a:r>
                <a:r>
                  <a:rPr lang="ko-KR" altLang="en-US" sz="1500"/>
                  <a:t>의 특성을 동일하게 갖는다</a:t>
                </a:r>
                <a:r>
                  <a:rPr lang="en-US" altLang="ko-KR" sz="1500"/>
                  <a:t>.</a:t>
                </a:r>
              </a:p>
              <a:p>
                <a:endParaRPr lang="ko-KR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775E7-1FD7-481B-B0B6-2E24B11F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47" y="1930401"/>
                <a:ext cx="4275600" cy="2616101"/>
              </a:xfrm>
              <a:prstGeom prst="rect">
                <a:avLst/>
              </a:prstGeom>
              <a:blipFill>
                <a:blip r:embed="rId3"/>
                <a:stretch>
                  <a:fillRect l="-571" t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840DF-69D6-4210-AFCE-75E4CCACFDD5}"/>
                  </a:ext>
                </a:extLst>
              </p:cNvPr>
              <p:cNvSpPr txBox="1"/>
              <p:nvPr/>
            </p:nvSpPr>
            <p:spPr>
              <a:xfrm>
                <a:off x="6096000" y="1930400"/>
                <a:ext cx="427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b="1"/>
                  <a:t>PReLU</a:t>
                </a:r>
              </a:p>
              <a:p>
                <a:endParaRPr lang="en-US" altLang="ko-KR" sz="1500" b="1"/>
              </a:p>
              <a:p>
                <a:r>
                  <a:rPr lang="en-US" altLang="ko-KR"/>
                  <a:t>- Leaky ReLU</a:t>
                </a:r>
                <a:r>
                  <a:rPr lang="ko-KR" altLang="en-US"/>
                  <a:t>와 거의 유사하지만 새로운 파라미터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/>
                  <a:t>를 추가해 </a:t>
                </a:r>
                <a:r>
                  <a:rPr lang="en-US" altLang="ko-KR"/>
                  <a:t>x</a:t>
                </a:r>
                <a:r>
                  <a:rPr lang="ko-KR" altLang="en-US"/>
                  <a:t>가 음수인 영역에서도 기울기를 학습한다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7840DF-69D6-4210-AFCE-75E4CC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30400"/>
                <a:ext cx="4275600" cy="1200329"/>
              </a:xfrm>
              <a:prstGeom prst="rect">
                <a:avLst/>
              </a:prstGeom>
              <a:blipFill>
                <a:blip r:embed="rId4"/>
                <a:stretch>
                  <a:fillRect l="-571" t="-1523" b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628C1A9-99F6-415F-8385-49875553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901" y="3238451"/>
            <a:ext cx="4783332" cy="28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1-3.  Dropout_ReLU</a:t>
            </a:r>
            <a:endParaRPr sz="2800" b="1"/>
          </a:p>
        </p:txBody>
      </p:sp>
      <p:sp>
        <p:nvSpPr>
          <p:cNvPr id="177" name="Google Shape;177;p8"/>
          <p:cNvSpPr txBox="1"/>
          <p:nvPr/>
        </p:nvSpPr>
        <p:spPr>
          <a:xfrm>
            <a:off x="546929" y="1186838"/>
            <a:ext cx="427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ReLU함수의 종류에 대하여 작성합니다.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706D5-48EF-477A-A085-391302B87584}"/>
              </a:ext>
            </a:extLst>
          </p:cNvPr>
          <p:cNvSpPr txBox="1"/>
          <p:nvPr/>
        </p:nvSpPr>
        <p:spPr>
          <a:xfrm>
            <a:off x="628073" y="1767189"/>
            <a:ext cx="727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ELU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Exponential Linear Unit</a:t>
            </a:r>
            <a:r>
              <a:rPr lang="ko-KR" altLang="en-US"/>
              <a:t>은 </a:t>
            </a:r>
            <a:r>
              <a:rPr lang="en-US" altLang="ko-KR"/>
              <a:t>ReLU</a:t>
            </a:r>
            <a:r>
              <a:rPr lang="ko-KR" altLang="en-US"/>
              <a:t>의 모든 장점을 포함하며 </a:t>
            </a:r>
            <a:r>
              <a:rPr lang="en-US" altLang="ko-KR"/>
              <a:t>Dying ReLU </a:t>
            </a:r>
            <a:r>
              <a:rPr lang="ko-KR" altLang="en-US"/>
              <a:t>문제를 해결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출력값이 거의 </a:t>
            </a:r>
            <a:r>
              <a:rPr lang="en-US" altLang="ko-KR"/>
              <a:t>zero-centered</a:t>
            </a:r>
            <a:r>
              <a:rPr lang="ko-KR" altLang="en-US"/>
              <a:t>에 가까우며</a:t>
            </a:r>
            <a:r>
              <a:rPr lang="en-US" altLang="ko-KR"/>
              <a:t>, </a:t>
            </a:r>
            <a:r>
              <a:rPr lang="ko-KR" altLang="en-US"/>
              <a:t>일반적인 </a:t>
            </a:r>
            <a:r>
              <a:rPr lang="en-US" altLang="ko-KR"/>
              <a:t>ReLU</a:t>
            </a:r>
            <a:r>
              <a:rPr lang="ko-KR" altLang="en-US"/>
              <a:t>와 다르게 </a:t>
            </a:r>
            <a:r>
              <a:rPr lang="en-US" altLang="ko-KR"/>
              <a:t>exp </a:t>
            </a:r>
            <a:r>
              <a:rPr lang="ko-KR" altLang="en-US"/>
              <a:t>함수를 계산하는 비용이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A2375-B9E2-4475-9289-FEAC4647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80" y="3535488"/>
            <a:ext cx="2687897" cy="960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5706A-60BA-4A1B-9771-C5B25825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19" y="2846604"/>
            <a:ext cx="5065017" cy="32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1-4.  Dropout_ReLU_BN</a:t>
            </a:r>
            <a:endParaRPr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8EEC2-1593-441C-AC6F-8C36FCC8D943}"/>
              </a:ext>
            </a:extLst>
          </p:cNvPr>
          <p:cNvSpPr txBox="1"/>
          <p:nvPr/>
        </p:nvSpPr>
        <p:spPr>
          <a:xfrm>
            <a:off x="526472" y="1336119"/>
            <a:ext cx="59944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Batch</a:t>
            </a:r>
            <a:r>
              <a:rPr lang="ko-KR" altLang="en-US"/>
              <a:t> </a:t>
            </a:r>
            <a:r>
              <a:rPr lang="en-US" altLang="ko-KR"/>
              <a:t>Normalization</a:t>
            </a:r>
            <a:r>
              <a:rPr lang="ko-KR" altLang="en-US"/>
              <a:t> 이란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 sz="1000"/>
              <a:t>참고</a:t>
            </a:r>
            <a:r>
              <a:rPr lang="en-US" altLang="ko-KR" sz="1000"/>
              <a:t>: </a:t>
            </a:r>
            <a:r>
              <a:rPr lang="en-US" altLang="ko-KR" sz="1000">
                <a:hlinkClick r:id="rId3"/>
              </a:rPr>
              <a:t>https://arxiv.org/pdf/1502.03167.pdf</a:t>
            </a:r>
            <a:endParaRPr lang="en-US" altLang="ko-KR" sz="1000"/>
          </a:p>
          <a:p>
            <a:endParaRPr lang="en-US" altLang="ko-KR" sz="1000"/>
          </a:p>
          <a:p>
            <a:pPr marL="171450" indent="-171450">
              <a:buFontTx/>
              <a:buChar char="-"/>
            </a:pPr>
            <a:r>
              <a:rPr lang="ko-KR" altLang="en-US" sz="1500"/>
              <a:t>평균과 분산을 조정하는 과정이 별도의 과정으로 떼어진 것이 아니라</a:t>
            </a:r>
            <a:r>
              <a:rPr lang="en-US" altLang="ko-KR" sz="1500"/>
              <a:t>, </a:t>
            </a:r>
            <a:r>
              <a:rPr lang="ko-KR" altLang="en-US" sz="1500"/>
              <a:t>신경망 안에 포함되어 학습 시 평균과 분산을 조정하는 과정 역시 같이 조절된다는 점이 단순 </a:t>
            </a:r>
            <a:r>
              <a:rPr lang="en-US" altLang="ko-KR" sz="1500"/>
              <a:t>Whitening</a:t>
            </a:r>
            <a:r>
              <a:rPr lang="ko-KR" altLang="en-US" sz="1500"/>
              <a:t>과는 구별된다</a:t>
            </a:r>
            <a:r>
              <a:rPr lang="en-US" altLang="ko-KR" sz="1500"/>
              <a:t>.</a:t>
            </a:r>
          </a:p>
          <a:p>
            <a:r>
              <a:rPr lang="en-US" altLang="ko-KR" sz="1500"/>
              <a:t>  </a:t>
            </a:r>
            <a:r>
              <a:rPr lang="ko-KR" altLang="en-US" sz="1500"/>
              <a:t>→ 각 레이어마다 정규화 하는 레이어를 두어</a:t>
            </a:r>
            <a:r>
              <a:rPr lang="en-US" altLang="ko-KR" sz="1500"/>
              <a:t>, </a:t>
            </a:r>
            <a:r>
              <a:rPr lang="ko-KR" altLang="en-US" sz="1500"/>
              <a:t>변형된 분포가 나오지  </a:t>
            </a:r>
            <a:endParaRPr lang="en-US" altLang="ko-KR" sz="1500"/>
          </a:p>
          <a:p>
            <a:r>
              <a:rPr lang="en-US" altLang="ko-KR" sz="1500"/>
              <a:t>       </a:t>
            </a:r>
            <a:r>
              <a:rPr lang="ko-KR" altLang="en-US" sz="1500"/>
              <a:t>않도록 조절하게 하는 것이 배치 정규화이다</a:t>
            </a:r>
            <a:r>
              <a:rPr lang="en-US" altLang="ko-KR" sz="1000"/>
              <a:t>.</a:t>
            </a:r>
          </a:p>
          <a:p>
            <a:br>
              <a:rPr lang="en-US" altLang="ko-KR"/>
            </a:br>
            <a:br>
              <a:rPr lang="en-US" altLang="ko-KR"/>
            </a:br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635BE6-1531-44F3-B104-9B0A165B7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22" y="1755005"/>
            <a:ext cx="4088820" cy="334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D4E89-A73F-4D7D-8AD5-DAC2C616552F}"/>
              </a:ext>
            </a:extLst>
          </p:cNvPr>
          <p:cNvSpPr txBox="1"/>
          <p:nvPr/>
        </p:nvSpPr>
        <p:spPr>
          <a:xfrm>
            <a:off x="7922459" y="5283201"/>
            <a:ext cx="3186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배치 정규화의 입력 및 출력 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1-5.  Dropout_ReLU_BN_he</a:t>
            </a:r>
            <a:endParaRPr sz="2800" b="1"/>
          </a:p>
        </p:txBody>
      </p:sp>
      <p:sp>
        <p:nvSpPr>
          <p:cNvPr id="192" name="Google Shape;192;p10"/>
          <p:cNvSpPr txBox="1"/>
          <p:nvPr/>
        </p:nvSpPr>
        <p:spPr>
          <a:xfrm>
            <a:off x="400050" y="867717"/>
            <a:ext cx="924483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신경망은 처음에 Weight를 랜덤하게 초기화하고 Loss가 최소화되는 부분을 찾아감.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이전에는 초기분포로 Uniform Distribution이나 Normal Distriburtion을 사용했음.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신경망 Loss를 갖기 위해서는 신경망을 어떻게 초기화하느냐에 따라 학습속도가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달라질수 있음.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552450" y="2635250"/>
            <a:ext cx="4001416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LeCun initialization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552450" y="4171950"/>
            <a:ext cx="3926075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Xavier initialization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552450" y="5663684"/>
            <a:ext cx="354937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 initialization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02" name="Google Shape;202;p11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400050" y="1538232"/>
            <a:ext cx="254108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Adam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325739" y="3790950"/>
            <a:ext cx="5110694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Nesterov Accelerated Gradient에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325739" y="3790950"/>
            <a:ext cx="5588518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Rectified Adam optimizer(RAdam)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12" name="Google Shape;212;p12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400050" y="1538232"/>
            <a:ext cx="3267241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Momentum 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325739" y="3790950"/>
            <a:ext cx="5110694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Nesterov Accelerated Gradient에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21" name="Google Shape;221;p13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400050" y="1538232"/>
            <a:ext cx="3982885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Adaptive Gradient  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325739" y="3790950"/>
            <a:ext cx="2838085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RMSProp 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92" name="Google Shape;92;p2"/>
          <p:cNvSpPr txBox="1"/>
          <p:nvPr/>
        </p:nvSpPr>
        <p:spPr>
          <a:xfrm>
            <a:off x="552450" y="1009650"/>
            <a:ext cx="32816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코드에 대한 설명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1776115"/>
            <a:ext cx="63246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7156505" y="2162785"/>
            <a:ext cx="44166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latin typeface="Malgun Gothic"/>
                <a:ea typeface="Malgun Gothic"/>
                <a:cs typeface="Malgun Gothic"/>
                <a:sym typeface="Malgun Gothic"/>
              </a:rPr>
              <a:t>합성곱 신경망</a:t>
            </a:r>
            <a:r>
              <a:rPr lang="en-US" altLang="ko-KR" b="1">
                <a:latin typeface="Malgun Gothic"/>
                <a:ea typeface="Malgun Gothic"/>
                <a:cs typeface="Malgun Gothic"/>
                <a:sym typeface="Malgun Gothic"/>
              </a:rPr>
              <a:t>(CNN) </a:t>
            </a:r>
            <a:r>
              <a:rPr lang="ko-KR" altLang="en-US" b="1"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 lang="en-US" altLang="ko-KR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이전의 신경망 섹션에서 신경망을 복사한 후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, 3</a:t>
            </a: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채널 이미지를 처리할 수 있도록 수정</a:t>
            </a:r>
            <a:endParaRPr lang="en-US" altLang="ko-KR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__init__(self)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생성자에서 3개의 nn.Linear 모듈을 생성하고, 멤버 변수로 지정한다.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forward(self,x)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x.view(-1,28*28): 텐서의 모양을 변경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fc1,fc2의 생성자의 출력은 시그모이드 함수를 거친다.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fc3는 x에 log_softmax를 적용해보고, y에는 log를 적용한다.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1-6.  Dropout_ReLU_BN_Adam</a:t>
            </a:r>
            <a:endParaRPr sz="2800" b="1"/>
          </a:p>
        </p:txBody>
      </p:sp>
      <p:sp>
        <p:nvSpPr>
          <p:cNvPr id="230" name="Google Shape;230;p14"/>
          <p:cNvSpPr txBox="1"/>
          <p:nvPr/>
        </p:nvSpPr>
        <p:spPr>
          <a:xfrm>
            <a:off x="400050" y="867717"/>
            <a:ext cx="5615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Optimizer: Bacth 단위로 역전파 하는 과정을 (SGD)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400050" y="1538232"/>
            <a:ext cx="336573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Adaptive Delta에 대하여 조사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01" name="Google Shape;101;p3"/>
          <p:cNvSpPr txBox="1"/>
          <p:nvPr/>
        </p:nvSpPr>
        <p:spPr>
          <a:xfrm>
            <a:off x="552450" y="1009650"/>
            <a:ext cx="43252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아래코드 설명</a:t>
            </a:r>
            <a:endParaRPr sz="2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그중 SGD에 대하여 따로 조사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2038350"/>
            <a:ext cx="71342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552450" y="3626700"/>
            <a:ext cx="8312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#원하는 장치에 텐서를 넣는다. (1)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# 여기서 lr은 learning rate이며, 미분값을 얼만큼 이동시킬지를 결정한다. 초기값이 크다면 초반에 loss값이 빠르게 줄겠지만, 나중에 가면 underfitting이 발생한다. (2)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# nn.CrossEntropyLoss(): nn.LogSoftmax와 nn.NLLLoss의 연산의 조합 (3)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568500" y="4871100"/>
            <a:ext cx="1105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SGD의 원리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우리가 data를 model에 입력했을때, model은 그 data의 실제 값과 model의 예측값을 비교하여 loss를 알려준다.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SGD란 loss를 줄이기 위해 고안된 방법으로, loss의 미분을 이용하여 loss를 줄이는 것이 그 목표이다.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A90B2-E21E-47BE-9334-75F85FD420DC}"/>
              </a:ext>
            </a:extLst>
          </p:cNvPr>
          <p:cNvSpPr txBox="1"/>
          <p:nvPr/>
        </p:nvSpPr>
        <p:spPr>
          <a:xfrm>
            <a:off x="3029527" y="2281382"/>
            <a:ext cx="36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(1)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D2ACA-8B75-45CB-A098-355D78C46BEA}"/>
              </a:ext>
            </a:extLst>
          </p:cNvPr>
          <p:cNvSpPr txBox="1"/>
          <p:nvPr/>
        </p:nvSpPr>
        <p:spPr>
          <a:xfrm>
            <a:off x="6876472" y="2487454"/>
            <a:ext cx="36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(2)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D1883-0D3A-4A1D-A18D-A53025221E43}"/>
              </a:ext>
            </a:extLst>
          </p:cNvPr>
          <p:cNvSpPr txBox="1"/>
          <p:nvPr/>
        </p:nvSpPr>
        <p:spPr>
          <a:xfrm>
            <a:off x="3759344" y="2696021"/>
            <a:ext cx="36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0070C0"/>
                </a:solidFill>
              </a:rPr>
              <a:t>(3)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11" name="Google Shape;111;p4"/>
          <p:cNvSpPr txBox="1"/>
          <p:nvPr/>
        </p:nvSpPr>
        <p:spPr>
          <a:xfrm>
            <a:off x="552450" y="100965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코드 설명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50" y="1509712"/>
            <a:ext cx="86772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528938" y="5479000"/>
            <a:ext cx="87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F148635-8EA0-4D91-8700-4A58F423D0EA}"/>
              </a:ext>
            </a:extLst>
          </p:cNvPr>
          <p:cNvCxnSpPr/>
          <p:nvPr/>
        </p:nvCxnSpPr>
        <p:spPr>
          <a:xfrm>
            <a:off x="3306618" y="2844800"/>
            <a:ext cx="1653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B19348-A2BE-4C7E-86A4-EDC52BC0F20C}"/>
              </a:ext>
            </a:extLst>
          </p:cNvPr>
          <p:cNvSpPr txBox="1"/>
          <p:nvPr/>
        </p:nvSpPr>
        <p:spPr>
          <a:xfrm>
            <a:off x="4959927" y="2691815"/>
            <a:ext cx="394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기로을 추적하는 것</a:t>
            </a:r>
            <a:r>
              <a:rPr lang="en-US" altLang="ko-KR" sz="1000"/>
              <a:t>(</a:t>
            </a:r>
            <a:r>
              <a:rPr lang="ko-KR" altLang="en-US" sz="1000"/>
              <a:t>메모리를 사용하는 것</a:t>
            </a:r>
            <a:r>
              <a:rPr lang="en-US" altLang="ko-KR" sz="1000"/>
              <a:t>)</a:t>
            </a:r>
            <a:r>
              <a:rPr lang="ko-KR" altLang="en-US" sz="1000"/>
              <a:t>을 방지하기위해</a:t>
            </a:r>
            <a:r>
              <a:rPr lang="en-US" altLang="ko-KR" sz="1000"/>
              <a:t>, </a:t>
            </a:r>
            <a:r>
              <a:rPr lang="ko-KR" altLang="en-US" sz="1000"/>
              <a:t>코드 블록을 감쌈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5BDB5C-6C58-4B48-B5B3-100CAB38381F}"/>
              </a:ext>
            </a:extLst>
          </p:cNvPr>
          <p:cNvCxnSpPr>
            <a:cxnSpLocks/>
          </p:cNvCxnSpPr>
          <p:nvPr/>
        </p:nvCxnSpPr>
        <p:spPr>
          <a:xfrm>
            <a:off x="2581564" y="2045855"/>
            <a:ext cx="42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2E5C24-8CD8-4CDF-BED4-F758B256AF44}"/>
              </a:ext>
            </a:extLst>
          </p:cNvPr>
          <p:cNvSpPr txBox="1"/>
          <p:nvPr/>
        </p:nvSpPr>
        <p:spPr>
          <a:xfrm>
            <a:off x="3001817" y="1925543"/>
            <a:ext cx="5255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Evaluation</a:t>
            </a:r>
            <a:r>
              <a:rPr lang="ko-KR" altLang="en-US" sz="1000"/>
              <a:t> 과정에서 사용하지 않아야 하는 </a:t>
            </a:r>
            <a:r>
              <a:rPr lang="en-US" altLang="ko-KR" sz="1000"/>
              <a:t>layer</a:t>
            </a:r>
            <a:r>
              <a:rPr lang="ko-KR" altLang="en-US" sz="1000"/>
              <a:t>들을 </a:t>
            </a:r>
            <a:r>
              <a:rPr lang="en-US" altLang="ko-KR" sz="1000"/>
              <a:t>off </a:t>
            </a:r>
            <a:r>
              <a:rPr lang="ko-KR" altLang="en-US" sz="1000"/>
              <a:t>시키도록 하는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A33DB-728A-4EF0-A34A-AB99C2226837}"/>
              </a:ext>
            </a:extLst>
          </p:cNvPr>
          <p:cNvSpPr txBox="1"/>
          <p:nvPr/>
        </p:nvSpPr>
        <p:spPr>
          <a:xfrm>
            <a:off x="528937" y="5386577"/>
            <a:ext cx="870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※ evaluation/validation </a:t>
            </a:r>
            <a:r>
              <a:rPr lang="ko-KR" altLang="en-US"/>
              <a:t>과정에선 보통 </a:t>
            </a:r>
            <a:r>
              <a:rPr lang="en-US" altLang="ko-KR"/>
              <a:t>model.eval() </a:t>
            </a:r>
            <a:r>
              <a:rPr lang="ko-KR" altLang="en-US"/>
              <a:t>과 </a:t>
            </a:r>
            <a:r>
              <a:rPr lang="en-US" altLang="ko-KR"/>
              <a:t>torch.no_grad()</a:t>
            </a:r>
            <a:r>
              <a:rPr lang="ko-KR" altLang="en-US"/>
              <a:t>를 함께 사용한다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20" name="Google Shape;120;p5"/>
          <p:cNvSpPr txBox="1"/>
          <p:nvPr/>
        </p:nvSpPr>
        <p:spPr>
          <a:xfrm>
            <a:off x="552450" y="1009650"/>
            <a:ext cx="39533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85800" y="1603851"/>
            <a:ext cx="2730500" cy="386399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성능지표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520763"/>
            <a:ext cx="7087224" cy="14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1025375" y="4525050"/>
            <a:ext cx="835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MSE는 실제 종속 변수와 예측한 종속 변수간의 차이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MSE가 작을 수록 좋지만, MSE를 과도하게 줄이면 과적합의 오류를 범할 가능성이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따라서, 검증 집합의 MSE를 줄이는 방향으로 f를 추정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18ff0158_0_14"/>
          <p:cNvSpPr/>
          <p:nvPr/>
        </p:nvSpPr>
        <p:spPr>
          <a:xfrm>
            <a:off x="0" y="0"/>
            <a:ext cx="12192000" cy="7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718ff0158_0_14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30" name="Google Shape;130;gd718ff0158_0_14"/>
          <p:cNvSpPr txBox="1"/>
          <p:nvPr/>
        </p:nvSpPr>
        <p:spPr>
          <a:xfrm>
            <a:off x="552450" y="1009650"/>
            <a:ext cx="395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d718ff0158_0_14"/>
          <p:cNvSpPr/>
          <p:nvPr/>
        </p:nvSpPr>
        <p:spPr>
          <a:xfrm>
            <a:off x="657725" y="1578326"/>
            <a:ext cx="2730600" cy="3864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 성능지표</a:t>
            </a:r>
            <a:endParaRPr/>
          </a:p>
        </p:txBody>
      </p:sp>
      <p:sp>
        <p:nvSpPr>
          <p:cNvPr id="132" name="Google Shape;132;gd718ff0158_0_14"/>
          <p:cNvSpPr txBox="1"/>
          <p:nvPr/>
        </p:nvSpPr>
        <p:spPr>
          <a:xfrm>
            <a:off x="657725" y="4615550"/>
            <a:ext cx="905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MAPE는 퍼센트 값을 가지며 0에 가까울수록 회귀 모형의 성능이 좋다고 해석할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0~100% 사이의 값을 가져 이해하기 쉬우므로 성능 비교 해석이 가능하다.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gd718ff015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2210975"/>
            <a:ext cx="5972574" cy="19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40" name="Google Shape;140;p6"/>
          <p:cNvSpPr txBox="1"/>
          <p:nvPr/>
        </p:nvSpPr>
        <p:spPr>
          <a:xfrm>
            <a:off x="552450" y="1009650"/>
            <a:ext cx="39533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64750" y="4042157"/>
            <a:ext cx="2730600" cy="3864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673825" y="4527250"/>
            <a:ext cx="9307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전체 데이터 중에서 모형으로 판단한 값이 실제 값과 부합하는 비율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분모는 전체 데이터가 되고 분자는 모형이 실제 정상을 정상으로 그리고 실제 이상을 이상으로 옳게 분류한 데이터 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일반적인 분류문제에서는 정확도를 많이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95" y="5637275"/>
            <a:ext cx="4335754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49" y="1614250"/>
            <a:ext cx="4715731" cy="21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718ff0158_0_33"/>
          <p:cNvSpPr/>
          <p:nvPr/>
        </p:nvSpPr>
        <p:spPr>
          <a:xfrm>
            <a:off x="0" y="0"/>
            <a:ext cx="12192000" cy="70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718ff0158_0_33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1-1. 파이토치 MNIST</a:t>
            </a:r>
            <a:endParaRPr sz="2800" b="1"/>
          </a:p>
        </p:txBody>
      </p:sp>
      <p:sp>
        <p:nvSpPr>
          <p:cNvPr id="151" name="Google Shape;151;gd718ff0158_0_33"/>
          <p:cNvSpPr txBox="1"/>
          <p:nvPr/>
        </p:nvSpPr>
        <p:spPr>
          <a:xfrm>
            <a:off x="552450" y="1009650"/>
            <a:ext cx="395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성능지표에 대하여 정리하여 봅니다.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718ff0158_0_33"/>
          <p:cNvSpPr/>
          <p:nvPr/>
        </p:nvSpPr>
        <p:spPr>
          <a:xfrm>
            <a:off x="711850" y="1593751"/>
            <a:ext cx="2730600" cy="3864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F1-Score</a:t>
            </a:r>
            <a:endParaRPr sz="16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718ff0158_0_33"/>
          <p:cNvSpPr txBox="1"/>
          <p:nvPr/>
        </p:nvSpPr>
        <p:spPr>
          <a:xfrm>
            <a:off x="711850" y="2367000"/>
            <a:ext cx="7285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f1-score은 precision과 recall 조화평균이다.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공식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F1=2*(precision*recall)/precision+recall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공식을 보면 일반 평균이 아닌 조화평균을 계산하였는데, 그 이유는 precision과 recall이 0에 가까울수록 F1 score도 동일하게 낮은 값을 갖도록 하기 위함이다.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f1값 해석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f1값이 높으면 precision과 recall 모두 좋은 결과를 보인다는 것을 이해할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즉, 하나의 값으로 2가지 정보를 유추 가능하다는 것이다.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그러나 f1값이 낮으면 false positive가 문제가 있는 것인지 false negative가 문제인지를 정확히 알 수 없기때문에 이 경우는 디버깅이 필요하다.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178633" y="134964"/>
            <a:ext cx="10515600" cy="44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1"/>
              <a:t>1-2.  Dropout</a:t>
            </a:r>
            <a:endParaRPr sz="2800" b="1"/>
          </a:p>
        </p:txBody>
      </p:sp>
      <p:sp>
        <p:nvSpPr>
          <p:cNvPr id="160" name="Google Shape;160;p7"/>
          <p:cNvSpPr txBox="1"/>
          <p:nvPr/>
        </p:nvSpPr>
        <p:spPr>
          <a:xfrm>
            <a:off x="552450" y="1009650"/>
            <a:ext cx="34616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dropout 에 대하여 정리합니다.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636900" y="1455750"/>
            <a:ext cx="10918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dropout이란?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딥러닝 학습에 있어서의 문제 중 하나인 Overffiting을 해소하기 위한 방법이다. 즉, hidden layer의 일부 유닛이 동작하지 않게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 하여 overfitting 되는 것을 막는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네트워크의 유닛의 일부만 동작하고 일부는 동작하지 않도록 하는 방법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여러 개의 네트워크를 훈련시키며 속도 문제를 해결하기위해 개발되었다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→여러 개의 모델을 만들지 않고 모델결합이 여러 형태를 가지게 한다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. (</a:t>
            </a:r>
            <a:r>
              <a:rPr lang="ko-KR" altLang="en-US">
                <a:latin typeface="Malgun Gothic"/>
                <a:ea typeface="Malgun Gothic"/>
                <a:cs typeface="Malgun Gothic"/>
                <a:sym typeface="Malgun Gothic"/>
              </a:rPr>
              <a:t>아래 그림 참고</a:t>
            </a:r>
            <a:r>
              <a:rPr lang="en-US" altLang="ko-KR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111" y="3363934"/>
            <a:ext cx="5410362" cy="306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1088</Words>
  <Application>Microsoft Office PowerPoint</Application>
  <PresentationFormat>와이드스크린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Arial</vt:lpstr>
      <vt:lpstr>Cambria Math</vt:lpstr>
      <vt:lpstr>Office 테마</vt:lpstr>
      <vt:lpstr>PowerPoint 프레젠테이션</vt:lpstr>
      <vt:lpstr>1-1. 파이토치 MNIST</vt:lpstr>
      <vt:lpstr>1-1. 파이토치 MNIST</vt:lpstr>
      <vt:lpstr>1-1. 파이토치 MNIST</vt:lpstr>
      <vt:lpstr>1-1. 파이토치 MNIST</vt:lpstr>
      <vt:lpstr>1-1. 파이토치 MNIST</vt:lpstr>
      <vt:lpstr>1-1. 파이토치 MNIST</vt:lpstr>
      <vt:lpstr>1-1. 파이토치 MNIST</vt:lpstr>
      <vt:lpstr>1-2.  Dropout</vt:lpstr>
      <vt:lpstr>1-2.  Dropout</vt:lpstr>
      <vt:lpstr>1-2.  Dropout</vt:lpstr>
      <vt:lpstr>1-3.  Dropout_ReLU</vt:lpstr>
      <vt:lpstr>1-3.  Dropout_ReLU</vt:lpstr>
      <vt:lpstr>1-3.  Dropout_ReLU</vt:lpstr>
      <vt:lpstr>1-4.  Dropout_ReLU_BN</vt:lpstr>
      <vt:lpstr>1-5.  Dropout_ReLU_BN_he</vt:lpstr>
      <vt:lpstr>1-6.  Dropout_ReLU_BN_Adam</vt:lpstr>
      <vt:lpstr>1-6.  Dropout_ReLU_BN_Adam</vt:lpstr>
      <vt:lpstr>1-6.  Dropout_ReLU_BN_Adam</vt:lpstr>
      <vt:lpstr>1-6.  Dropout_ReLU_BN_Adam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hyemin0057@gmail.com</cp:lastModifiedBy>
  <cp:revision>8</cp:revision>
  <dcterms:created xsi:type="dcterms:W3CDTF">2021-05-04T00:50:37Z</dcterms:created>
  <dcterms:modified xsi:type="dcterms:W3CDTF">2021-05-04T12:15:21Z</dcterms:modified>
</cp:coreProperties>
</file>