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5DA"/>
    <a:srgbClr val="2658A2"/>
    <a:srgbClr val="1260B6"/>
    <a:srgbClr val="146BCA"/>
    <a:srgbClr val="1573DB"/>
    <a:srgbClr val="20A9DA"/>
    <a:srgbClr val="088DE8"/>
    <a:srgbClr val="108CE0"/>
    <a:srgbClr val="1C8ED4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4B4FF-7AFE-42FB-93B5-3087723A0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476FF1-AD70-43BD-B9B4-2D2D7C74E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2B7703-17A9-4065-84E2-246FC4CC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766A-716C-4297-9A54-149BE772129A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CBBF4D-CC3B-4E80-A1BE-C4904DD3F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2AA77-3D4B-4080-B15D-79054DCD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4075-709B-4E71-B1CC-F74276CB0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85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25671-53B4-4923-BDFA-173282A7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790D0F-9310-4061-9256-26383C464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BC3A54-E2FA-40DE-95B1-01FF6914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766A-716C-4297-9A54-149BE772129A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A5925-4B46-4BD5-874C-65C2191D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101503-2471-4E03-9CD5-E19FAA505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4075-709B-4E71-B1CC-F74276CB0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69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3961B4-32B0-4C0F-BB35-815515CB4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810D8D-66A8-4BD1-BD8E-44FAE085A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D426EC-F75A-4884-985F-0A394535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766A-716C-4297-9A54-149BE772129A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7CEB4-A07A-493F-976B-3DD639D3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99D5C-5D25-47D5-8492-11A88959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4075-709B-4E71-B1CC-F74276CB0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2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C1F85-212A-4CDE-9A90-87413690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D36FA8-5417-4315-9B77-4730D9197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AF7CD-13D2-4AC8-A51B-2AAE7DE7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766A-716C-4297-9A54-149BE772129A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97BF0A-41A7-42DE-9592-6F8DABC75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047E5-752E-4807-81E1-D25A0786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4075-709B-4E71-B1CC-F74276CB0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51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C6C0E-2682-4ABB-AA41-135D1F146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99DBC-F130-44A1-BFCB-61B0A9644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6C27F-A7C3-4FA8-A244-70A9A80E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766A-716C-4297-9A54-149BE772129A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E240B-8B30-48CF-BD66-8A38C724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3D7DA0-8AB0-45DD-A522-33CAA045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4075-709B-4E71-B1CC-F74276CB0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9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A384F-EF54-4E0A-A7A8-304D528C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20A6E6-C67C-4668-B387-E64B864EB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2A3657-3A21-4AF1-98A9-AB9DE3494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84270E-D755-40F6-828F-1FA9EA6ED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766A-716C-4297-9A54-149BE772129A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51523E-9474-4721-8626-17C9886C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4123C5-5971-4100-962F-87941E84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4075-709B-4E71-B1CC-F74276CB0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6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2899A-1C46-4D2F-A7B2-00343DAC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378989-0229-43A2-83E7-BB88D00BC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31D8E9-46C4-4E74-ACDA-9FCC2ADE2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15A762-1486-4095-BA02-B62E0B05E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EF451F-92ED-41FC-8A56-02C0B06B5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BF45C8-263C-4A7A-B498-27BA8743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766A-716C-4297-9A54-149BE772129A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493959-CDC0-43D5-B662-EAFD7B6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23DD0A-8C3E-4FFA-A85D-8046ADA1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4075-709B-4E71-B1CC-F74276CB0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06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9A3AB-ACAB-4D8F-85E8-4EEB9A7F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992D39-6B0C-4031-B49E-87D2D492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766A-716C-4297-9A54-149BE772129A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95A535-B5AD-4BE5-B5B3-A155F15C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E0C1B0-4C00-48FC-BE10-B66E4F3F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4075-709B-4E71-B1CC-F74276CB0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47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722CBC-5B9B-443F-9F98-C1A42AD7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766A-716C-4297-9A54-149BE772129A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00ABDE-71B9-40BE-9C90-5340EC5CF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76FFCE-5FC7-4BF3-846A-8D31D918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4075-709B-4E71-B1CC-F74276CB0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5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30E9C-BE69-4DEF-8AAD-43A2CDAB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4ADC95-5DB4-4409-A6AC-4456A5417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DD5BF5-DBB3-44C9-A8A4-69BF74613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E96FCE-EB03-4E07-B7F9-91AB604DC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766A-716C-4297-9A54-149BE772129A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3F725C-1558-43B7-9B07-58D876F4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5BEF1D-5CE8-4A63-A1B6-4572D013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4075-709B-4E71-B1CC-F74276CB0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14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8E1F1-F533-4A88-992E-19A92454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6AD805-52EB-4A83-A79E-738EAB777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DC9F02-A4AB-4A80-9BDB-31B7B0006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46B631-9286-4BFA-ABD9-91759CC2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766A-716C-4297-9A54-149BE772129A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396E34-6AC3-4B80-84BE-94783FACF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68A65C-D477-48CB-9D9C-761B1C93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4075-709B-4E71-B1CC-F74276CB0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43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6C1A06-841E-4361-AC44-75E1A4162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374FF3-6E8D-4E48-97EA-39F64633D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194B69-0BC4-42E9-863A-C63423ED9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B766A-716C-4297-9A54-149BE772129A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C1C820-DD9C-4A76-9672-EF9D580E8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B40B9-E3DD-4C80-A7A6-057A689F4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4075-709B-4E71-B1CC-F74276CB0D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77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4D52C-099E-4EAA-8947-B5CA5DC11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5144"/>
            <a:ext cx="9144000" cy="1396038"/>
          </a:xfrm>
        </p:spPr>
        <p:txBody>
          <a:bodyPr>
            <a:normAutofit/>
          </a:bodyPr>
          <a:lstStyle/>
          <a:p>
            <a:r>
              <a:rPr lang="ko-KR" altLang="en-US" sz="5000"/>
              <a:t>도미노피자 챗봇 분석</a:t>
            </a:r>
            <a:br>
              <a:rPr lang="en-US" altLang="ko-KR" sz="5000"/>
            </a:br>
            <a:r>
              <a:rPr lang="en-US" altLang="ko-KR" sz="2500">
                <a:solidFill>
                  <a:schemeClr val="bg2">
                    <a:lumMod val="25000"/>
                  </a:schemeClr>
                </a:solidFill>
              </a:rPr>
              <a:t>-</a:t>
            </a:r>
            <a:r>
              <a:rPr lang="ko-KR" altLang="en-US" sz="2500">
                <a:solidFill>
                  <a:schemeClr val="bg2">
                    <a:lumMod val="25000"/>
                  </a:schemeClr>
                </a:solidFill>
              </a:rPr>
              <a:t>역기획서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8ADF7D-79C4-40AF-BE91-4C62F0946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3581"/>
            <a:ext cx="9144000" cy="926419"/>
          </a:xfrm>
        </p:spPr>
        <p:txBody>
          <a:bodyPr>
            <a:normAutofit/>
          </a:bodyPr>
          <a:lstStyle/>
          <a:p>
            <a:r>
              <a:rPr lang="en-US" altLang="ko-KR" sz="2000"/>
              <a:t>2021-04-15</a:t>
            </a:r>
          </a:p>
          <a:p>
            <a:r>
              <a:rPr lang="ko-KR" altLang="en-US" sz="2000"/>
              <a:t>임혜민</a:t>
            </a:r>
            <a:endParaRPr lang="en-US" altLang="ko-KR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7B05EC-9474-41CE-9DBB-4CA06CD05DFF}"/>
              </a:ext>
            </a:extLst>
          </p:cNvPr>
          <p:cNvSpPr txBox="1"/>
          <p:nvPr/>
        </p:nvSpPr>
        <p:spPr>
          <a:xfrm>
            <a:off x="10953077" y="6428374"/>
            <a:ext cx="11214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solidFill>
                  <a:srgbClr val="2658A2"/>
                </a:solidFill>
              </a:rPr>
              <a:t>Domino’s</a:t>
            </a:r>
            <a:endParaRPr lang="ko-KR" altLang="en-US" sz="1500" b="1">
              <a:solidFill>
                <a:srgbClr val="2658A2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26C1CD-7FF6-45EF-8141-2A8ABDE65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358" y="5968960"/>
            <a:ext cx="604507" cy="6045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A69117B-B6FB-49CD-A82B-C3E834526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951" y="1728262"/>
            <a:ext cx="1539556" cy="1396038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E38A06-43DC-43D1-9BED-2F0D43F6BC8D}"/>
              </a:ext>
            </a:extLst>
          </p:cNvPr>
          <p:cNvCxnSpPr/>
          <p:nvPr/>
        </p:nvCxnSpPr>
        <p:spPr>
          <a:xfrm>
            <a:off x="1524000" y="3124300"/>
            <a:ext cx="8756469" cy="0"/>
          </a:xfrm>
          <a:prstGeom prst="line">
            <a:avLst/>
          </a:prstGeom>
          <a:ln w="38100">
            <a:solidFill>
              <a:srgbClr val="4EA5DA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97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AD7ABD-0D00-4E4F-9D92-4B0D2C3C9C16}"/>
              </a:ext>
            </a:extLst>
          </p:cNvPr>
          <p:cNvSpPr/>
          <p:nvPr/>
        </p:nvSpPr>
        <p:spPr>
          <a:xfrm>
            <a:off x="0" y="0"/>
            <a:ext cx="12192000" cy="769257"/>
          </a:xfrm>
          <a:prstGeom prst="rect">
            <a:avLst/>
          </a:prstGeom>
          <a:solidFill>
            <a:srgbClr val="4EA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4559DC-6AB5-4443-931D-95CECB4F3139}"/>
              </a:ext>
            </a:extLst>
          </p:cNvPr>
          <p:cNvSpPr txBox="1"/>
          <p:nvPr/>
        </p:nvSpPr>
        <p:spPr>
          <a:xfrm>
            <a:off x="145143" y="199962"/>
            <a:ext cx="166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</a:rPr>
              <a:t>도미챗 이란</a:t>
            </a:r>
            <a:r>
              <a:rPr lang="en-US" altLang="ko-KR" b="1">
                <a:solidFill>
                  <a:schemeClr val="bg1"/>
                </a:solidFill>
              </a:rPr>
              <a:t>?</a:t>
            </a:r>
            <a:endParaRPr lang="ko-KR" altLang="en-US" b="1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275FB8A-5191-4E3B-BD31-76DB721CC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358" y="5968960"/>
            <a:ext cx="604507" cy="6045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CDCCEB-6F66-4B9E-A5C7-DA89DD86F117}"/>
              </a:ext>
            </a:extLst>
          </p:cNvPr>
          <p:cNvSpPr txBox="1"/>
          <p:nvPr/>
        </p:nvSpPr>
        <p:spPr>
          <a:xfrm>
            <a:off x="10953077" y="6428374"/>
            <a:ext cx="11214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solidFill>
                  <a:srgbClr val="2658A2"/>
                </a:solidFill>
              </a:rPr>
              <a:t>Domino’s</a:t>
            </a:r>
            <a:endParaRPr lang="ko-KR" altLang="en-US" sz="1500" b="1">
              <a:solidFill>
                <a:srgbClr val="2658A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D25CD1-5F92-46BF-B2A1-587C3C62F894}"/>
              </a:ext>
            </a:extLst>
          </p:cNvPr>
          <p:cNvSpPr txBox="1"/>
          <p:nvPr/>
        </p:nvSpPr>
        <p:spPr>
          <a:xfrm>
            <a:off x="4591465" y="1818470"/>
            <a:ext cx="6361612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PC</a:t>
            </a:r>
            <a:r>
              <a:rPr lang="ko-KR" altLang="en-US"/>
              <a:t>와 모바일 속 채팅주문하기 혹은 </a:t>
            </a:r>
            <a:r>
              <a:rPr lang="en-US" altLang="ko-KR"/>
              <a:t>‘</a:t>
            </a:r>
            <a:r>
              <a:rPr lang="ko-KR" altLang="en-US"/>
              <a:t>도미챗</a:t>
            </a:r>
            <a:r>
              <a:rPr lang="en-US" altLang="ko-KR"/>
              <a:t>‘ </a:t>
            </a:r>
            <a:r>
              <a:rPr lang="ko-KR" altLang="en-US"/>
              <a:t>아이콘 선택을 통한 </a:t>
            </a:r>
            <a:r>
              <a:rPr lang="ko-KR" altLang="en-US" b="1"/>
              <a:t>챗봇 서비스 제공</a:t>
            </a:r>
            <a:endParaRPr lang="en-US" altLang="ko-KR" b="1"/>
          </a:p>
          <a:p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주사용자</a:t>
            </a:r>
            <a:r>
              <a:rPr lang="en-US" altLang="ko-KR"/>
              <a:t>: </a:t>
            </a:r>
            <a:r>
              <a:rPr lang="ko-KR" altLang="en-US"/>
              <a:t>피자 주문 고객</a:t>
            </a:r>
            <a:endParaRPr lang="en-US" altLang="ko-KR"/>
          </a:p>
          <a:p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제공 서비스</a:t>
            </a:r>
            <a:endParaRPr lang="en-US" altLang="ko-KR" b="1"/>
          </a:p>
          <a:p>
            <a:endParaRPr lang="en-US" altLang="ko-KR" sz="800"/>
          </a:p>
          <a:p>
            <a:r>
              <a:rPr lang="en-US" altLang="ko-KR"/>
              <a:t>   -  </a:t>
            </a:r>
            <a:r>
              <a:rPr lang="ko-KR" altLang="en-US"/>
              <a:t>주문하기</a:t>
            </a:r>
            <a:endParaRPr lang="en-US" altLang="ko-KR"/>
          </a:p>
          <a:p>
            <a:r>
              <a:rPr lang="en-US" altLang="ko-KR"/>
              <a:t>   -  E-</a:t>
            </a:r>
            <a:r>
              <a:rPr lang="ko-KR" altLang="en-US"/>
              <a:t>쿠폰 주문</a:t>
            </a:r>
            <a:endParaRPr lang="en-US" altLang="ko-KR"/>
          </a:p>
          <a:p>
            <a:r>
              <a:rPr lang="en-US" altLang="ko-KR"/>
              <a:t>   -  </a:t>
            </a:r>
            <a:r>
              <a:rPr lang="ko-KR" altLang="en-US"/>
              <a:t>선물하기</a:t>
            </a:r>
            <a:endParaRPr lang="en-US" altLang="ko-KR"/>
          </a:p>
          <a:p>
            <a:r>
              <a:rPr lang="en-US" altLang="ko-KR"/>
              <a:t>   -  </a:t>
            </a:r>
            <a:r>
              <a:rPr lang="ko-KR" altLang="en-US"/>
              <a:t>사용자 정보 조회</a:t>
            </a:r>
            <a:endParaRPr lang="en-US" altLang="ko-KR"/>
          </a:p>
          <a:p>
            <a:r>
              <a:rPr lang="en-US" altLang="ko-KR"/>
              <a:t>   -  </a:t>
            </a:r>
            <a:r>
              <a:rPr lang="ko-KR" altLang="en-US"/>
              <a:t>고객센터</a:t>
            </a:r>
            <a:r>
              <a:rPr lang="en-US" altLang="ko-KR"/>
              <a:t>   </a:t>
            </a:r>
          </a:p>
          <a:p>
            <a:endParaRPr lang="en-US" altLang="ko-KR" sz="1500"/>
          </a:p>
          <a:p>
            <a:endParaRPr lang="en-US" altLang="ko-KR" sz="1500"/>
          </a:p>
          <a:p>
            <a:endParaRPr lang="ko-KR" altLang="en-US" sz="150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5C62A19-1EE5-433B-BD9B-95B9D6843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35" y="1076567"/>
            <a:ext cx="3542679" cy="535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1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AD7ABD-0D00-4E4F-9D92-4B0D2C3C9C16}"/>
              </a:ext>
            </a:extLst>
          </p:cNvPr>
          <p:cNvSpPr/>
          <p:nvPr/>
        </p:nvSpPr>
        <p:spPr>
          <a:xfrm>
            <a:off x="0" y="0"/>
            <a:ext cx="12192000" cy="769257"/>
          </a:xfrm>
          <a:prstGeom prst="rect">
            <a:avLst/>
          </a:prstGeom>
          <a:solidFill>
            <a:srgbClr val="4EA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74F3C0-0B36-4994-BB30-B896702645EA}"/>
              </a:ext>
            </a:extLst>
          </p:cNvPr>
          <p:cNvSpPr txBox="1"/>
          <p:nvPr/>
        </p:nvSpPr>
        <p:spPr>
          <a:xfrm>
            <a:off x="145143" y="199962"/>
            <a:ext cx="166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</a:rPr>
              <a:t>도미챗의 장점</a:t>
            </a:r>
            <a:endParaRPr lang="en-US" altLang="ko-KR" b="1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4C0977-8A02-4135-8C6D-D2FAB8B7C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358" y="5968960"/>
            <a:ext cx="604507" cy="6045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5B51EB-7A24-45B9-934E-61C0E05A0235}"/>
              </a:ext>
            </a:extLst>
          </p:cNvPr>
          <p:cNvSpPr txBox="1"/>
          <p:nvPr/>
        </p:nvSpPr>
        <p:spPr>
          <a:xfrm>
            <a:off x="10953077" y="6428374"/>
            <a:ext cx="11214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solidFill>
                  <a:srgbClr val="2658A2"/>
                </a:solidFill>
              </a:rPr>
              <a:t>Domino’s</a:t>
            </a:r>
            <a:endParaRPr lang="ko-KR" altLang="en-US" sz="1500" b="1">
              <a:solidFill>
                <a:srgbClr val="2658A2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343D12-8A7E-4A27-B1AF-33F3CD96E81E}"/>
              </a:ext>
            </a:extLst>
          </p:cNvPr>
          <p:cNvSpPr/>
          <p:nvPr/>
        </p:nvSpPr>
        <p:spPr>
          <a:xfrm>
            <a:off x="457200" y="1112910"/>
            <a:ext cx="5904411" cy="4676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>
                <a:solidFill>
                  <a:schemeClr val="tx1"/>
                </a:solidFill>
              </a:rPr>
              <a:t>    </a:t>
            </a:r>
            <a:r>
              <a:rPr lang="ko-KR" altLang="en-US">
                <a:solidFill>
                  <a:schemeClr val="tx1"/>
                </a:solidFill>
              </a:rPr>
              <a:t>여유롭고 편리하게 주문 가능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D8CB2F-1B2C-431D-8779-0C7BE631D70E}"/>
              </a:ext>
            </a:extLst>
          </p:cNvPr>
          <p:cNvSpPr/>
          <p:nvPr/>
        </p:nvSpPr>
        <p:spPr>
          <a:xfrm>
            <a:off x="457200" y="3877882"/>
            <a:ext cx="5904411" cy="4676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    도미노에서 제공하는 서비스 간편하게 이용 가능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DF370A-B057-4FA6-AF64-0DD2B077DBC9}"/>
              </a:ext>
            </a:extLst>
          </p:cNvPr>
          <p:cNvSpPr txBox="1"/>
          <p:nvPr/>
        </p:nvSpPr>
        <p:spPr>
          <a:xfrm>
            <a:off x="457200" y="4702629"/>
            <a:ext cx="57737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/>
              <a:t>문의 사항 및 고객 정보 등을 챗봇을 통해서 확인 가능</a:t>
            </a:r>
            <a:endParaRPr lang="en-US" altLang="ko-KR" sz="15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/>
              <a:t>선물 기능 </a:t>
            </a:r>
            <a:endParaRPr lang="en-US" altLang="ko-KR" sz="1500"/>
          </a:p>
          <a:p>
            <a:r>
              <a:rPr lang="en-US" altLang="ko-KR" sz="1500"/>
              <a:t>     - </a:t>
            </a:r>
            <a:r>
              <a:rPr lang="ko-KR" altLang="en-US" sz="1500"/>
              <a:t>사진을 보면서 원하는 피자를 선택하여 지류상품권</a:t>
            </a:r>
            <a:r>
              <a:rPr lang="en-US" altLang="ko-KR" sz="1500"/>
              <a:t>, </a:t>
            </a:r>
            <a:r>
              <a:rPr lang="ko-KR" altLang="en-US" sz="1500"/>
              <a:t>모바일 </a:t>
            </a:r>
            <a:endParaRPr lang="en-US" altLang="ko-KR" sz="1500"/>
          </a:p>
          <a:p>
            <a:r>
              <a:rPr lang="en-US" altLang="ko-KR" sz="1500"/>
              <a:t>       </a:t>
            </a:r>
            <a:r>
              <a:rPr lang="ko-KR" altLang="en-US" sz="1500"/>
              <a:t>상품권 </a:t>
            </a:r>
            <a:r>
              <a:rPr lang="en-US" altLang="ko-KR" sz="1500"/>
              <a:t> </a:t>
            </a:r>
            <a:r>
              <a:rPr lang="ko-KR" altLang="en-US" sz="1500"/>
              <a:t>등의 형태로 다양한 메뉴를 선물 가능</a:t>
            </a:r>
            <a:endParaRPr lang="en-US" altLang="ko-KR" sz="1500"/>
          </a:p>
          <a:p>
            <a:endParaRPr lang="en-US" altLang="ko-KR" sz="15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3B77C5-5B44-4455-A6C6-8ACD8B438EE1}"/>
              </a:ext>
            </a:extLst>
          </p:cNvPr>
          <p:cNvSpPr txBox="1"/>
          <p:nvPr/>
        </p:nvSpPr>
        <p:spPr>
          <a:xfrm>
            <a:off x="457200" y="1815737"/>
            <a:ext cx="59044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/>
              <a:t>기존에 전화주문은 주문전 미리 메뉴를 정하고 가게에서 전화를 받을때까지 기다려야하는 불편함이 존재</a:t>
            </a:r>
            <a:endParaRPr lang="en-US" altLang="ko-KR" sz="15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/>
              <a:t>직접 사진을 보면서 토핑 추가</a:t>
            </a:r>
            <a:r>
              <a:rPr lang="en-US" altLang="ko-KR" sz="1500"/>
              <a:t>, </a:t>
            </a:r>
            <a:r>
              <a:rPr lang="ko-KR" altLang="en-US" sz="1500"/>
              <a:t>사이드 추가 등 고객의 기호의 맞는 피자를 여유롭게 주문 가능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AA2600-2ED4-426E-9ABE-5CE2FB7B5733}"/>
              </a:ext>
            </a:extLst>
          </p:cNvPr>
          <p:cNvSpPr/>
          <p:nvPr/>
        </p:nvSpPr>
        <p:spPr>
          <a:xfrm>
            <a:off x="300445" y="996628"/>
            <a:ext cx="507524" cy="534517"/>
          </a:xfrm>
          <a:prstGeom prst="rect">
            <a:avLst/>
          </a:prstGeom>
          <a:solidFill>
            <a:srgbClr val="4EA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9068BB-620F-48F4-A5BD-EE5A806ABD60}"/>
              </a:ext>
            </a:extLst>
          </p:cNvPr>
          <p:cNvSpPr/>
          <p:nvPr/>
        </p:nvSpPr>
        <p:spPr>
          <a:xfrm>
            <a:off x="300445" y="3758447"/>
            <a:ext cx="507524" cy="534517"/>
          </a:xfrm>
          <a:prstGeom prst="rect">
            <a:avLst/>
          </a:prstGeom>
          <a:solidFill>
            <a:srgbClr val="4EA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2</a:t>
            </a:r>
            <a:endParaRPr lang="ko-KR" altLang="en-US" b="1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DE00388-122B-4DBE-9A55-D0D43DE1E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486" y="1112910"/>
            <a:ext cx="3263056" cy="493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4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AD7ABD-0D00-4E4F-9D92-4B0D2C3C9C16}"/>
              </a:ext>
            </a:extLst>
          </p:cNvPr>
          <p:cNvSpPr/>
          <p:nvPr/>
        </p:nvSpPr>
        <p:spPr>
          <a:xfrm>
            <a:off x="0" y="0"/>
            <a:ext cx="12192000" cy="769257"/>
          </a:xfrm>
          <a:prstGeom prst="rect">
            <a:avLst/>
          </a:prstGeom>
          <a:solidFill>
            <a:srgbClr val="4EA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74F3C0-0B36-4994-BB30-B896702645EA}"/>
              </a:ext>
            </a:extLst>
          </p:cNvPr>
          <p:cNvSpPr txBox="1"/>
          <p:nvPr/>
        </p:nvSpPr>
        <p:spPr>
          <a:xfrm>
            <a:off x="145143" y="199962"/>
            <a:ext cx="1669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</a:rPr>
              <a:t>도미챗의 단점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4C0977-8A02-4135-8C6D-D2FAB8B7C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358" y="5968960"/>
            <a:ext cx="604507" cy="6045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5B51EB-7A24-45B9-934E-61C0E05A0235}"/>
              </a:ext>
            </a:extLst>
          </p:cNvPr>
          <p:cNvSpPr txBox="1"/>
          <p:nvPr/>
        </p:nvSpPr>
        <p:spPr>
          <a:xfrm>
            <a:off x="10953077" y="6428374"/>
            <a:ext cx="11214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solidFill>
                  <a:srgbClr val="2658A2"/>
                </a:solidFill>
              </a:rPr>
              <a:t>Domino’s</a:t>
            </a:r>
            <a:endParaRPr lang="ko-KR" altLang="en-US" sz="1500" b="1">
              <a:solidFill>
                <a:srgbClr val="2658A2"/>
              </a:solidFill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EBEAA16-274E-466B-96A6-85DBB1836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44" y="1168392"/>
            <a:ext cx="3030305" cy="4521215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2085F672-85AC-440D-8CA0-9C8A25E17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954" y="1168392"/>
            <a:ext cx="3238692" cy="452121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579F4A-6609-46D5-9FA9-F1DF1772AB8D}"/>
              </a:ext>
            </a:extLst>
          </p:cNvPr>
          <p:cNvSpPr/>
          <p:nvPr/>
        </p:nvSpPr>
        <p:spPr>
          <a:xfrm>
            <a:off x="979714" y="6053531"/>
            <a:ext cx="9509759" cy="3748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/>
              <a:t>대화를 입력하는 창이 있지만 잘 인식하지 못하며 주로 버튼 입력으로 대화가 이루어 지고 있다</a:t>
            </a:r>
            <a:r>
              <a:rPr lang="en-US" altLang="ko-KR" sz="1500"/>
              <a:t>.</a:t>
            </a:r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1893541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AD7ABD-0D00-4E4F-9D92-4B0D2C3C9C16}"/>
              </a:ext>
            </a:extLst>
          </p:cNvPr>
          <p:cNvSpPr/>
          <p:nvPr/>
        </p:nvSpPr>
        <p:spPr>
          <a:xfrm>
            <a:off x="0" y="0"/>
            <a:ext cx="12192000" cy="769257"/>
          </a:xfrm>
          <a:prstGeom prst="rect">
            <a:avLst/>
          </a:prstGeom>
          <a:solidFill>
            <a:srgbClr val="4EA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74F3C0-0B36-4994-BB30-B896702645EA}"/>
              </a:ext>
            </a:extLst>
          </p:cNvPr>
          <p:cNvSpPr txBox="1"/>
          <p:nvPr/>
        </p:nvSpPr>
        <p:spPr>
          <a:xfrm>
            <a:off x="145142" y="199962"/>
            <a:ext cx="207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</a:rPr>
              <a:t>도미챗 구성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4C0977-8A02-4135-8C6D-D2FAB8B7C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358" y="5968960"/>
            <a:ext cx="604507" cy="6045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5B51EB-7A24-45B9-934E-61C0E05A0235}"/>
              </a:ext>
            </a:extLst>
          </p:cNvPr>
          <p:cNvSpPr txBox="1"/>
          <p:nvPr/>
        </p:nvSpPr>
        <p:spPr>
          <a:xfrm>
            <a:off x="10953077" y="6428374"/>
            <a:ext cx="11214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solidFill>
                  <a:srgbClr val="2658A2"/>
                </a:solidFill>
              </a:rPr>
              <a:t>Domino’s</a:t>
            </a:r>
            <a:endParaRPr lang="ko-KR" altLang="en-US" sz="1500" b="1">
              <a:solidFill>
                <a:srgbClr val="2658A2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5FBB83-EFFF-4087-AA88-85FA7A597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2" y="2872279"/>
            <a:ext cx="1227908" cy="111344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71CBCD-DBCC-4284-90BD-090A72317F11}"/>
              </a:ext>
            </a:extLst>
          </p:cNvPr>
          <p:cNvSpPr/>
          <p:nvPr/>
        </p:nvSpPr>
        <p:spPr>
          <a:xfrm>
            <a:off x="1933301" y="1110343"/>
            <a:ext cx="1267099" cy="6008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주문하기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B932E0C-8F38-4029-AB52-43D76C8456F9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1373050" y="1410789"/>
            <a:ext cx="560251" cy="20182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F007F34-DFE0-4EF1-B9A1-18A6F04EBBC0}"/>
              </a:ext>
            </a:extLst>
          </p:cNvPr>
          <p:cNvSpPr/>
          <p:nvPr/>
        </p:nvSpPr>
        <p:spPr>
          <a:xfrm>
            <a:off x="1933301" y="5827483"/>
            <a:ext cx="1267099" cy="6008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고객센터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79B1B2DC-18C9-4E6F-B244-C1EB3E640F11}"/>
              </a:ext>
            </a:extLst>
          </p:cNvPr>
          <p:cNvCxnSpPr>
            <a:stCxn id="9" idx="3"/>
            <a:endCxn id="22" idx="1"/>
          </p:cNvCxnSpPr>
          <p:nvPr/>
        </p:nvCxnSpPr>
        <p:spPr>
          <a:xfrm>
            <a:off x="1373050" y="3429000"/>
            <a:ext cx="560251" cy="26989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09D577-249B-4787-B10D-14B92AB3B74D}"/>
              </a:ext>
            </a:extLst>
          </p:cNvPr>
          <p:cNvSpPr/>
          <p:nvPr/>
        </p:nvSpPr>
        <p:spPr>
          <a:xfrm>
            <a:off x="1933294" y="2301939"/>
            <a:ext cx="1267099" cy="6008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E-</a:t>
            </a:r>
            <a:r>
              <a:rPr lang="ko-KR" altLang="en-US" sz="1300"/>
              <a:t>쿠폰주문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2DF4689-1372-4718-9C94-6B508B2077DD}"/>
              </a:ext>
            </a:extLst>
          </p:cNvPr>
          <p:cNvSpPr/>
          <p:nvPr/>
        </p:nvSpPr>
        <p:spPr>
          <a:xfrm>
            <a:off x="1933295" y="3508826"/>
            <a:ext cx="1267099" cy="6008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선물하기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F6556C-BE5D-4ACE-8766-6BA2D577F04F}"/>
              </a:ext>
            </a:extLst>
          </p:cNvPr>
          <p:cNvSpPr/>
          <p:nvPr/>
        </p:nvSpPr>
        <p:spPr>
          <a:xfrm>
            <a:off x="1933294" y="4700422"/>
            <a:ext cx="1267099" cy="60089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/>
              <a:t>나의 정보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F6D0B81-FD1A-4D70-B76E-2FB27E9657C7}"/>
              </a:ext>
            </a:extLst>
          </p:cNvPr>
          <p:cNvCxnSpPr>
            <a:stCxn id="25" idx="1"/>
          </p:cNvCxnSpPr>
          <p:nvPr/>
        </p:nvCxnSpPr>
        <p:spPr>
          <a:xfrm flipH="1" flipV="1">
            <a:off x="1653175" y="2602384"/>
            <a:ext cx="28011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242574E-D808-457E-B8A6-2A0D0BB40EA5}"/>
              </a:ext>
            </a:extLst>
          </p:cNvPr>
          <p:cNvCxnSpPr>
            <a:endCxn id="26" idx="1"/>
          </p:cNvCxnSpPr>
          <p:nvPr/>
        </p:nvCxnSpPr>
        <p:spPr>
          <a:xfrm>
            <a:off x="1653175" y="3809271"/>
            <a:ext cx="28012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06EE786-11BA-4B83-8165-CEF6CA09F77D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653175" y="5000867"/>
            <a:ext cx="28011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E738304-7518-4ED7-9F4F-116E2D0EDC37}"/>
              </a:ext>
            </a:extLst>
          </p:cNvPr>
          <p:cNvCxnSpPr>
            <a:stCxn id="12" idx="3"/>
          </p:cNvCxnSpPr>
          <p:nvPr/>
        </p:nvCxnSpPr>
        <p:spPr>
          <a:xfrm flipV="1">
            <a:off x="3200400" y="1110343"/>
            <a:ext cx="378823" cy="3004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45BE3FB-513D-4F88-9B61-C106D8CE6A6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200400" y="1410789"/>
            <a:ext cx="378823" cy="3004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F87E9C2-6CDA-469D-A696-954C87B0897E}"/>
              </a:ext>
            </a:extLst>
          </p:cNvPr>
          <p:cNvSpPr txBox="1"/>
          <p:nvPr/>
        </p:nvSpPr>
        <p:spPr>
          <a:xfrm>
            <a:off x="3605350" y="946582"/>
            <a:ext cx="97318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/>
              <a:t>방문포장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D609F2C-B004-42ED-BEBB-55469CE6C815}"/>
              </a:ext>
            </a:extLst>
          </p:cNvPr>
          <p:cNvSpPr txBox="1"/>
          <p:nvPr/>
        </p:nvSpPr>
        <p:spPr>
          <a:xfrm>
            <a:off x="3644540" y="1549651"/>
            <a:ext cx="114953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/>
              <a:t>배달주문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952CB800-7743-42AA-93F8-688D2B6B9871}"/>
              </a:ext>
            </a:extLst>
          </p:cNvPr>
          <p:cNvCxnSpPr/>
          <p:nvPr/>
        </p:nvCxnSpPr>
        <p:spPr>
          <a:xfrm flipV="1">
            <a:off x="3200400" y="2313185"/>
            <a:ext cx="378823" cy="3004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A7E41FB7-3AC7-4102-9A74-B2AB1881CAD5}"/>
              </a:ext>
            </a:extLst>
          </p:cNvPr>
          <p:cNvCxnSpPr>
            <a:cxnSpLocks/>
          </p:cNvCxnSpPr>
          <p:nvPr/>
        </p:nvCxnSpPr>
        <p:spPr>
          <a:xfrm>
            <a:off x="3200400" y="2613631"/>
            <a:ext cx="378823" cy="3004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E708814-F2C1-4BCD-9343-3775F07179BC}"/>
              </a:ext>
            </a:extLst>
          </p:cNvPr>
          <p:cNvSpPr txBox="1"/>
          <p:nvPr/>
        </p:nvSpPr>
        <p:spPr>
          <a:xfrm>
            <a:off x="3605350" y="2191181"/>
            <a:ext cx="114953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/>
              <a:t>E</a:t>
            </a:r>
            <a:r>
              <a:rPr lang="ko-KR" altLang="en-US" sz="1300"/>
              <a:t>쿠폰 방문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E4BBC9-22AD-47BC-8531-AAA8C36ACE78}"/>
              </a:ext>
            </a:extLst>
          </p:cNvPr>
          <p:cNvSpPr txBox="1"/>
          <p:nvPr/>
        </p:nvSpPr>
        <p:spPr>
          <a:xfrm>
            <a:off x="3579223" y="2738063"/>
            <a:ext cx="114953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/>
              <a:t>E</a:t>
            </a:r>
            <a:r>
              <a:rPr lang="ko-KR" altLang="en-US" sz="1300"/>
              <a:t>쿠폰 배달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CCE720-DFD4-40BB-BB9E-4DA652F383C2}"/>
              </a:ext>
            </a:extLst>
          </p:cNvPr>
          <p:cNvSpPr txBox="1"/>
          <p:nvPr/>
        </p:nvSpPr>
        <p:spPr>
          <a:xfrm>
            <a:off x="4654361" y="946582"/>
            <a:ext cx="11647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/>
              <a:t>매장 선택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89AC0F-6127-4B77-968F-22EAB9C2F688}"/>
              </a:ext>
            </a:extLst>
          </p:cNvPr>
          <p:cNvSpPr txBox="1"/>
          <p:nvPr/>
        </p:nvSpPr>
        <p:spPr>
          <a:xfrm>
            <a:off x="4655829" y="1565040"/>
            <a:ext cx="11647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/>
              <a:t>주소 입력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94A9D1-DBD6-4AB3-A10D-91A4FDF2EFCE}"/>
              </a:ext>
            </a:extLst>
          </p:cNvPr>
          <p:cNvSpPr txBox="1"/>
          <p:nvPr/>
        </p:nvSpPr>
        <p:spPr>
          <a:xfrm>
            <a:off x="6288335" y="1210235"/>
            <a:ext cx="950990" cy="302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/>
              <a:t>메뉴 선택</a:t>
            </a:r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14C73227-AF05-4031-A170-231E864E2E5A}"/>
              </a:ext>
            </a:extLst>
          </p:cNvPr>
          <p:cNvCxnSpPr>
            <a:cxnSpLocks/>
            <a:stCxn id="26" idx="3"/>
            <a:endCxn id="106" idx="1"/>
          </p:cNvCxnSpPr>
          <p:nvPr/>
        </p:nvCxnSpPr>
        <p:spPr>
          <a:xfrm flipV="1">
            <a:off x="3200394" y="3353720"/>
            <a:ext cx="401145" cy="4555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73360CC-9C2A-4E3D-BEE4-6FE95001A20E}"/>
              </a:ext>
            </a:extLst>
          </p:cNvPr>
          <p:cNvSpPr txBox="1"/>
          <p:nvPr/>
        </p:nvSpPr>
        <p:spPr>
          <a:xfrm>
            <a:off x="3601539" y="3207526"/>
            <a:ext cx="114953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/>
              <a:t>피자 선물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321BC31-A3A2-4207-91F0-B9BEE9C1197A}"/>
              </a:ext>
            </a:extLst>
          </p:cNvPr>
          <p:cNvSpPr txBox="1"/>
          <p:nvPr/>
        </p:nvSpPr>
        <p:spPr>
          <a:xfrm>
            <a:off x="3601539" y="3660884"/>
            <a:ext cx="114953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/>
              <a:t>지류 선물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42E50D8-D0E9-4181-B705-2BA3C122786B}"/>
              </a:ext>
            </a:extLst>
          </p:cNvPr>
          <p:cNvSpPr txBox="1"/>
          <p:nvPr/>
        </p:nvSpPr>
        <p:spPr>
          <a:xfrm>
            <a:off x="3579223" y="3953694"/>
            <a:ext cx="10970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/>
              <a:t>모바일 </a:t>
            </a:r>
            <a:endParaRPr lang="en-US" altLang="ko-KR" sz="1300"/>
          </a:p>
          <a:p>
            <a:pPr algn="ctr"/>
            <a:r>
              <a:rPr lang="ko-KR" altLang="en-US" sz="1300"/>
              <a:t>상품권 주문</a:t>
            </a:r>
          </a:p>
        </p:txBody>
      </p: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0D9EF66D-904A-4E8B-AFC4-9BB650F42F0A}"/>
              </a:ext>
            </a:extLst>
          </p:cNvPr>
          <p:cNvCxnSpPr>
            <a:stCxn id="26" idx="3"/>
            <a:endCxn id="108" idx="1"/>
          </p:cNvCxnSpPr>
          <p:nvPr/>
        </p:nvCxnSpPr>
        <p:spPr>
          <a:xfrm flipV="1">
            <a:off x="3200394" y="3807078"/>
            <a:ext cx="401145" cy="21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7C3669F9-4053-4F48-84D2-CECC403FB313}"/>
              </a:ext>
            </a:extLst>
          </p:cNvPr>
          <p:cNvCxnSpPr>
            <a:cxnSpLocks/>
            <a:endCxn id="109" idx="1"/>
          </p:cNvCxnSpPr>
          <p:nvPr/>
        </p:nvCxnSpPr>
        <p:spPr>
          <a:xfrm rot="16200000" flipH="1">
            <a:off x="3293677" y="3914369"/>
            <a:ext cx="392837" cy="1782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D40BBED2-DF5D-41CC-9779-F6EC762354FF}"/>
              </a:ext>
            </a:extLst>
          </p:cNvPr>
          <p:cNvSpPr txBox="1"/>
          <p:nvPr/>
        </p:nvSpPr>
        <p:spPr>
          <a:xfrm>
            <a:off x="4727289" y="3207526"/>
            <a:ext cx="11647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/>
              <a:t>주소 입력 </a:t>
            </a:r>
          </a:p>
        </p:txBody>
      </p: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2636D555-7FEE-4785-9902-D6B12EEDC61F}"/>
              </a:ext>
            </a:extLst>
          </p:cNvPr>
          <p:cNvCxnSpPr>
            <a:cxnSpLocks/>
          </p:cNvCxnSpPr>
          <p:nvPr/>
        </p:nvCxnSpPr>
        <p:spPr>
          <a:xfrm>
            <a:off x="5672016" y="3349879"/>
            <a:ext cx="2338847" cy="457198"/>
          </a:xfrm>
          <a:prstGeom prst="bentConnector3">
            <a:avLst>
              <a:gd name="adj1" fmla="val 748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93947273-02F9-45FF-B690-03BBEECE3A92}"/>
              </a:ext>
            </a:extLst>
          </p:cNvPr>
          <p:cNvCxnSpPr>
            <a:cxnSpLocks/>
          </p:cNvCxnSpPr>
          <p:nvPr/>
        </p:nvCxnSpPr>
        <p:spPr>
          <a:xfrm>
            <a:off x="4578537" y="3807077"/>
            <a:ext cx="30010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AAAD5605-1F3C-4D81-A375-82FC8F921517}"/>
              </a:ext>
            </a:extLst>
          </p:cNvPr>
          <p:cNvCxnSpPr>
            <a:cxnSpLocks/>
          </p:cNvCxnSpPr>
          <p:nvPr/>
        </p:nvCxnSpPr>
        <p:spPr>
          <a:xfrm flipV="1">
            <a:off x="4570382" y="3807079"/>
            <a:ext cx="3320095" cy="392836"/>
          </a:xfrm>
          <a:prstGeom prst="bentConnector3">
            <a:avLst>
              <a:gd name="adj1" fmla="val 857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51314CD1-B5B1-48C6-A70C-38D62AEBB7D6}"/>
              </a:ext>
            </a:extLst>
          </p:cNvPr>
          <p:cNvCxnSpPr>
            <a:endCxn id="55" idx="1"/>
          </p:cNvCxnSpPr>
          <p:nvPr/>
        </p:nvCxnSpPr>
        <p:spPr>
          <a:xfrm>
            <a:off x="4450658" y="1092776"/>
            <a:ext cx="203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A67BB46D-03BF-43C7-8845-4299EE991686}"/>
              </a:ext>
            </a:extLst>
          </p:cNvPr>
          <p:cNvCxnSpPr/>
          <p:nvPr/>
        </p:nvCxnSpPr>
        <p:spPr>
          <a:xfrm>
            <a:off x="4472536" y="1695845"/>
            <a:ext cx="203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162777C9-4C90-4F23-A8D3-36DDF7D8B26E}"/>
              </a:ext>
            </a:extLst>
          </p:cNvPr>
          <p:cNvCxnSpPr/>
          <p:nvPr/>
        </p:nvCxnSpPr>
        <p:spPr>
          <a:xfrm>
            <a:off x="5551405" y="1092776"/>
            <a:ext cx="715052" cy="2636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연결선: 꺾임 163">
            <a:extLst>
              <a:ext uri="{FF2B5EF4-FFF2-40B4-BE49-F238E27FC236}">
                <a16:creationId xmlns:a16="http://schemas.microsoft.com/office/drawing/2014/main" id="{8E4E6C2B-BC1F-4354-B0B3-4775195ACCA8}"/>
              </a:ext>
            </a:extLst>
          </p:cNvPr>
          <p:cNvCxnSpPr>
            <a:cxnSpLocks/>
          </p:cNvCxnSpPr>
          <p:nvPr/>
        </p:nvCxnSpPr>
        <p:spPr>
          <a:xfrm flipV="1">
            <a:off x="5573283" y="1356430"/>
            <a:ext cx="621673" cy="354804"/>
          </a:xfrm>
          <a:prstGeom prst="bentConnector3">
            <a:avLst>
              <a:gd name="adj1" fmla="val 541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69AA8177-480D-4639-BBF0-E4E3299F7B2D}"/>
              </a:ext>
            </a:extLst>
          </p:cNvPr>
          <p:cNvSpPr txBox="1"/>
          <p:nvPr/>
        </p:nvSpPr>
        <p:spPr>
          <a:xfrm>
            <a:off x="4727289" y="2188548"/>
            <a:ext cx="11647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/>
              <a:t>매장 선택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8F1D3E9-7A65-4975-85D3-37C717737BBC}"/>
              </a:ext>
            </a:extLst>
          </p:cNvPr>
          <p:cNvSpPr txBox="1"/>
          <p:nvPr/>
        </p:nvSpPr>
        <p:spPr>
          <a:xfrm>
            <a:off x="4700453" y="2754170"/>
            <a:ext cx="11647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/>
              <a:t>주소 입력 </a:t>
            </a:r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4C4233D8-AD20-4B6A-B093-0857A43B9F63}"/>
              </a:ext>
            </a:extLst>
          </p:cNvPr>
          <p:cNvCxnSpPr>
            <a:endCxn id="170" idx="1"/>
          </p:cNvCxnSpPr>
          <p:nvPr/>
        </p:nvCxnSpPr>
        <p:spPr>
          <a:xfrm>
            <a:off x="4523586" y="2334742"/>
            <a:ext cx="203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BDDAE012-0DA5-4267-B5B9-AFEFDC624630}"/>
              </a:ext>
            </a:extLst>
          </p:cNvPr>
          <p:cNvCxnSpPr/>
          <p:nvPr/>
        </p:nvCxnSpPr>
        <p:spPr>
          <a:xfrm>
            <a:off x="4522482" y="2894683"/>
            <a:ext cx="203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F62207FD-DA71-4700-BF2D-C01474480839}"/>
              </a:ext>
            </a:extLst>
          </p:cNvPr>
          <p:cNvCxnSpPr/>
          <p:nvPr/>
        </p:nvCxnSpPr>
        <p:spPr>
          <a:xfrm>
            <a:off x="5624333" y="2334742"/>
            <a:ext cx="715052" cy="26365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74">
            <a:extLst>
              <a:ext uri="{FF2B5EF4-FFF2-40B4-BE49-F238E27FC236}">
                <a16:creationId xmlns:a16="http://schemas.microsoft.com/office/drawing/2014/main" id="{731EFFDD-0C25-459E-A0C2-15955874A7BF}"/>
              </a:ext>
            </a:extLst>
          </p:cNvPr>
          <p:cNvCxnSpPr>
            <a:cxnSpLocks/>
          </p:cNvCxnSpPr>
          <p:nvPr/>
        </p:nvCxnSpPr>
        <p:spPr>
          <a:xfrm flipV="1">
            <a:off x="5620079" y="2593201"/>
            <a:ext cx="716156" cy="301482"/>
          </a:xfrm>
          <a:prstGeom prst="bentConnector3">
            <a:avLst>
              <a:gd name="adj1" fmla="val 5055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80CCDFCC-D888-4794-A4B6-E7C7C4D4AA29}"/>
              </a:ext>
            </a:extLst>
          </p:cNvPr>
          <p:cNvSpPr txBox="1"/>
          <p:nvPr/>
        </p:nvSpPr>
        <p:spPr>
          <a:xfrm>
            <a:off x="6266457" y="2346978"/>
            <a:ext cx="10015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/>
              <a:t>쿠폰 번호 </a:t>
            </a:r>
            <a:endParaRPr lang="en-US" altLang="ko-KR" sz="1300"/>
          </a:p>
          <a:p>
            <a:pPr algn="ctr"/>
            <a:r>
              <a:rPr lang="ko-KR" altLang="en-US" sz="1300"/>
              <a:t>입력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AF5AAF1-B097-40EF-89D4-626A5512597D}"/>
              </a:ext>
            </a:extLst>
          </p:cNvPr>
          <p:cNvSpPr txBox="1"/>
          <p:nvPr/>
        </p:nvSpPr>
        <p:spPr>
          <a:xfrm>
            <a:off x="8010863" y="3655704"/>
            <a:ext cx="950990" cy="302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/>
              <a:t>메뉴 선택</a:t>
            </a:r>
          </a:p>
        </p:txBody>
      </p:sp>
      <p:cxnSp>
        <p:nvCxnSpPr>
          <p:cNvPr id="199" name="연결선: 꺾임 198">
            <a:extLst>
              <a:ext uri="{FF2B5EF4-FFF2-40B4-BE49-F238E27FC236}">
                <a16:creationId xmlns:a16="http://schemas.microsoft.com/office/drawing/2014/main" id="{C4A5CE16-C6E4-4D3C-9A02-6B92A5CDD1B5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7239325" y="1361609"/>
            <a:ext cx="2562015" cy="1231588"/>
          </a:xfrm>
          <a:prstGeom prst="bentConnector3">
            <a:avLst>
              <a:gd name="adj1" fmla="val 761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5A7D2749-662C-4A2B-A619-059DD1746C6A}"/>
              </a:ext>
            </a:extLst>
          </p:cNvPr>
          <p:cNvCxnSpPr>
            <a:stCxn id="189" idx="3"/>
          </p:cNvCxnSpPr>
          <p:nvPr/>
        </p:nvCxnSpPr>
        <p:spPr>
          <a:xfrm flipV="1">
            <a:off x="7267978" y="2593199"/>
            <a:ext cx="25333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연결선: 꺾임 205">
            <a:extLst>
              <a:ext uri="{FF2B5EF4-FFF2-40B4-BE49-F238E27FC236}">
                <a16:creationId xmlns:a16="http://schemas.microsoft.com/office/drawing/2014/main" id="{178CD167-73AA-4A7B-95B2-7808D7CDB43E}"/>
              </a:ext>
            </a:extLst>
          </p:cNvPr>
          <p:cNvCxnSpPr>
            <a:cxnSpLocks/>
          </p:cNvCxnSpPr>
          <p:nvPr/>
        </p:nvCxnSpPr>
        <p:spPr>
          <a:xfrm flipV="1">
            <a:off x="8979706" y="2587805"/>
            <a:ext cx="215437" cy="12138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A2E532C3-9C6E-4032-9637-F600848FBAF7}"/>
              </a:ext>
            </a:extLst>
          </p:cNvPr>
          <p:cNvSpPr txBox="1"/>
          <p:nvPr/>
        </p:nvSpPr>
        <p:spPr>
          <a:xfrm>
            <a:off x="9804254" y="2451176"/>
            <a:ext cx="950990" cy="302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/>
              <a:t>주문</a:t>
            </a:r>
          </a:p>
        </p:txBody>
      </p: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AB2A32E1-D406-46F5-80D8-23BA3BD536D5}"/>
              </a:ext>
            </a:extLst>
          </p:cNvPr>
          <p:cNvCxnSpPr/>
          <p:nvPr/>
        </p:nvCxnSpPr>
        <p:spPr>
          <a:xfrm>
            <a:off x="4522482" y="3353720"/>
            <a:ext cx="203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C1968BC-C117-4300-B408-E61CC46B819F}"/>
              </a:ext>
            </a:extLst>
          </p:cNvPr>
          <p:cNvSpPr txBox="1"/>
          <p:nvPr/>
        </p:nvSpPr>
        <p:spPr>
          <a:xfrm>
            <a:off x="263507" y="4109717"/>
            <a:ext cx="991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/>
              <a:t>도미챗</a:t>
            </a:r>
          </a:p>
        </p:txBody>
      </p:sp>
    </p:spTree>
    <p:extLst>
      <p:ext uri="{BB962C8B-B14F-4D97-AF65-F5344CB8AC3E}">
        <p14:creationId xmlns:p14="http://schemas.microsoft.com/office/powerpoint/2010/main" val="226838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AD7ABD-0D00-4E4F-9D92-4B0D2C3C9C16}"/>
              </a:ext>
            </a:extLst>
          </p:cNvPr>
          <p:cNvSpPr/>
          <p:nvPr/>
        </p:nvSpPr>
        <p:spPr>
          <a:xfrm>
            <a:off x="0" y="0"/>
            <a:ext cx="12192000" cy="769257"/>
          </a:xfrm>
          <a:prstGeom prst="rect">
            <a:avLst/>
          </a:prstGeom>
          <a:solidFill>
            <a:srgbClr val="4EA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74F3C0-0B36-4994-BB30-B896702645EA}"/>
              </a:ext>
            </a:extLst>
          </p:cNvPr>
          <p:cNvSpPr txBox="1"/>
          <p:nvPr/>
        </p:nvSpPr>
        <p:spPr>
          <a:xfrm>
            <a:off x="145142" y="199962"/>
            <a:ext cx="207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</a:rPr>
              <a:t>도미챗 개선방안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4C0977-8A02-4135-8C6D-D2FAB8B7C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358" y="5968960"/>
            <a:ext cx="604507" cy="6045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5B51EB-7A24-45B9-934E-61C0E05A0235}"/>
              </a:ext>
            </a:extLst>
          </p:cNvPr>
          <p:cNvSpPr txBox="1"/>
          <p:nvPr/>
        </p:nvSpPr>
        <p:spPr>
          <a:xfrm>
            <a:off x="10953077" y="6428374"/>
            <a:ext cx="11214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>
                <a:solidFill>
                  <a:srgbClr val="2658A2"/>
                </a:solidFill>
              </a:rPr>
              <a:t>Domino’s</a:t>
            </a:r>
            <a:endParaRPr lang="ko-KR" altLang="en-US" sz="1500" b="1">
              <a:solidFill>
                <a:srgbClr val="2658A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71BB6C-C0C0-4E8B-8DCB-97AD78F82D3C}"/>
              </a:ext>
            </a:extLst>
          </p:cNvPr>
          <p:cNvSpPr txBox="1"/>
          <p:nvPr/>
        </p:nvSpPr>
        <p:spPr>
          <a:xfrm>
            <a:off x="531629" y="1890655"/>
            <a:ext cx="691116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/>
              <a:t>자연어 처리를 통해 대화 인식 범위를 넓힌다</a:t>
            </a:r>
            <a:r>
              <a:rPr lang="en-US" altLang="ko-KR" sz="1500"/>
              <a:t>.</a:t>
            </a:r>
          </a:p>
          <a:p>
            <a:endParaRPr lang="en-US" altLang="ko-KR" sz="15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/>
              <a:t>피자 주문시</a:t>
            </a:r>
            <a:r>
              <a:rPr lang="en-US" altLang="ko-KR" sz="1500"/>
              <a:t>, </a:t>
            </a:r>
            <a:r>
              <a:rPr lang="ko-KR" altLang="en-US" sz="1500"/>
              <a:t>메뉴를 선택할때 카테고리별로 나눠서</a:t>
            </a:r>
            <a:r>
              <a:rPr lang="en-US" altLang="ko-KR" sz="1500"/>
              <a:t> </a:t>
            </a:r>
            <a:r>
              <a:rPr lang="ko-KR" altLang="en-US" sz="1500"/>
              <a:t>빠르게 원하는 메뉴를 찾아볼 수 있도록 한다</a:t>
            </a:r>
            <a:r>
              <a:rPr lang="en-US" altLang="ko-KR" sz="1500"/>
              <a:t>.</a:t>
            </a:r>
          </a:p>
          <a:p>
            <a:endParaRPr lang="en-US" altLang="ko-KR" sz="15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/>
              <a:t>여기에 추가적으로 </a:t>
            </a:r>
            <a:r>
              <a:rPr lang="en-US" altLang="ko-KR" sz="1500"/>
              <a:t>‘</a:t>
            </a:r>
            <a:r>
              <a:rPr lang="ko-KR" altLang="en-US" sz="1500"/>
              <a:t>불고기</a:t>
            </a:r>
            <a:r>
              <a:rPr lang="en-US" altLang="ko-KR" sz="1500"/>
              <a:t>’</a:t>
            </a:r>
            <a:r>
              <a:rPr lang="ko-KR" altLang="en-US" sz="1500"/>
              <a:t>를 입력했을경우 관련 메뉴들을 한번에 보여줄 수 있도록 한다</a:t>
            </a:r>
            <a:r>
              <a:rPr lang="en-US" altLang="ko-KR" sz="15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0892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232</Words>
  <Application>Microsoft Office PowerPoint</Application>
  <PresentationFormat>와이드스크린</PresentationFormat>
  <Paragraphs>66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도미노피자 챗봇 분석 -역기획서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네이버웍스 WorkTalk</dc:title>
  <dc:creator>hyemin0057@gmail.com</dc:creator>
  <cp:lastModifiedBy>hyemin0057@gmail.com</cp:lastModifiedBy>
  <cp:revision>27</cp:revision>
  <dcterms:created xsi:type="dcterms:W3CDTF">2021-04-15T02:56:06Z</dcterms:created>
  <dcterms:modified xsi:type="dcterms:W3CDTF">2021-04-15T16:55:01Z</dcterms:modified>
</cp:coreProperties>
</file>