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de0a703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de0a703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0bfd41cf9_2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0bfd41cf9_2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0bfd41cf9_2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0bfd41cf9_2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0bfd41cf9_2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0bfd41cf9_2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0bfd41cf9_2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0bfd41cf9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0bfd41cf9_2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0bfd41cf9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0bfd41cf9_2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0bfd41cf9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0bfd41cf9_2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0bfd41cf9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0bfd41cf9_2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0bfd41cf9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0bfd41cf9_2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0bfd41cf9_2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aaabs/FTS-Air-Quality-Index-Prediction" TargetMode="External"/><Relationship Id="rId4" Type="http://schemas.openxmlformats.org/officeDocument/2006/relationships/hyperlink" Target="https://drive.google.com/drive/folders/1F2tTiHf2wsl7PRcYZBMs1Qb6jrForROg" TargetMode="External"/><Relationship Id="rId5" Type="http://schemas.openxmlformats.org/officeDocument/2006/relationships/hyperlink" Target="https://www.researchgate.net/publication/341990700_AIR_QUALITY_INDEX_FORECASTING_USING_HYBRID_NEURAL_NETWORK_MODEL_WITH_LSTM_ON_AQ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ableau.com/learn/articles/data-visualization/glossary" TargetMode="External"/><Relationship Id="rId4" Type="http://schemas.openxmlformats.org/officeDocument/2006/relationships/hyperlink" Target="https://colab.research.google.com/drive/1UIySiXXD82j0ocehY9wtBLlZj7am7gl-#scrollTo=RHBP32Q3qcLu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Air Quality Index Prediction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Machine Learning Internship at FTS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161475" y="2786075"/>
            <a:ext cx="2256300" cy="18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By,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Akshata Kotti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Shubham Urmaliya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Abhishek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Shreya Basu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Neha Kumari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Lokesh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364325" y="932250"/>
            <a:ext cx="83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225025" y="246450"/>
            <a:ext cx="8583300" cy="58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(ii) Stacked LSTM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251150" y="874000"/>
            <a:ext cx="8559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LSTMs are widely used for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sequence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prediction problem. The stacked LSTM model was capable of forecasting future days AQI for different cities on basis of past AQI information available.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Citywise Mean Squared error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     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4724325" y="0"/>
            <a:ext cx="419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Citywise mean squared error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25" y="1910700"/>
            <a:ext cx="8003901" cy="28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idx="1" type="subTitle"/>
          </p:nvPr>
        </p:nvSpPr>
        <p:spPr>
          <a:xfrm>
            <a:off x="727950" y="1336850"/>
            <a:ext cx="7688100" cy="1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!</a:t>
            </a:r>
            <a:endParaRPr b="1"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[Github link for our project]</a:t>
            </a:r>
            <a:endParaRPr sz="16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https://github.com/Haaabs/FTS-Air-Quality-Index-Prediction</a:t>
            </a:r>
            <a:endParaRPr b="1" sz="165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685800" y="2685050"/>
            <a:ext cx="77901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[Drive link for our project]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https://drive.google.com/drive/folders/1F2tTiHf2wsl7PRcYZBMs1Qb6jrForROg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 [References]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https://www.researchgate.net/publication/341990700_AIR_QUALITY_INDEX_FORECASTING_USING_HYBRID_NEURAL_NETWORK_MODEL_WITH_LSTM_ON_AQI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-1506800" y="407850"/>
            <a:ext cx="65256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535775" y="214300"/>
            <a:ext cx="5079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64300" y="857250"/>
            <a:ext cx="80154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Data Visualisation before preprocessing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Data Visualisation on AQI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Missing value treatment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Air Quality Index(AQI) calculation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Outlier treatment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Data Visualisation after preprocessing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Model Making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Stacked LSTM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4294967295" type="title"/>
          </p:nvPr>
        </p:nvSpPr>
        <p:spPr>
          <a:xfrm>
            <a:off x="611575" y="204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92925" y="942975"/>
            <a:ext cx="83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create a model which will predict the Air Quality Index (AQI).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611575" y="1521625"/>
            <a:ext cx="8196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We were given two datasets: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cities_by_day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→ day-wise information including the amount of various chemical substances present in different cities and the AQI information.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cities_by_hours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→ hours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-wise information including the amount of various chemical substances present in different cities and the AQI information.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We have initially performed Exploratory Data Analysis including Data preprocessing, Outlier treatment and Data visualization to study the datasets.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We have then used certain algorithms like XGBoost and Stacked LSTM to create a model that will predict the AQI for any future reference using the input we are giving.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310750" y="257175"/>
            <a:ext cx="844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Data Visualisation before preprocessing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71700" y="971325"/>
            <a:ext cx="826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We used some visualisation techniques to understand the trends and relationships between </a:t>
            </a:r>
            <a:r>
              <a:rPr lang="en">
                <a:solidFill>
                  <a:srgbClr val="434343"/>
                </a:solidFill>
              </a:rPr>
              <a:t>different</a:t>
            </a:r>
            <a:r>
              <a:rPr lang="en">
                <a:solidFill>
                  <a:srgbClr val="434343"/>
                </a:solidFill>
              </a:rPr>
              <a:t> columns. The  results are following.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There are a lot of missing values for xylene,PM2.5 and  NH3. But after looking at correlations AQI is </a:t>
            </a:r>
            <a:r>
              <a:rPr lang="en">
                <a:solidFill>
                  <a:srgbClr val="434343"/>
                </a:solidFill>
              </a:rPr>
              <a:t>reasonably</a:t>
            </a:r>
            <a:r>
              <a:rPr lang="en">
                <a:solidFill>
                  <a:srgbClr val="434343"/>
                </a:solidFill>
              </a:rPr>
              <a:t> dependent on these gases. So it is not good to drop </a:t>
            </a:r>
            <a:r>
              <a:rPr lang="en">
                <a:solidFill>
                  <a:srgbClr val="434343"/>
                </a:solidFill>
              </a:rPr>
              <a:t>these</a:t>
            </a:r>
            <a:r>
              <a:rPr lang="en">
                <a:solidFill>
                  <a:srgbClr val="434343"/>
                </a:solidFill>
              </a:rPr>
              <a:t> columns.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The second image is a plot of PM(PM2.5 +PM10) with months. From this graph we can see that values are not missing at random they are missing for long periods of time from this we found that </a:t>
            </a:r>
            <a:r>
              <a:rPr lang="en">
                <a:solidFill>
                  <a:srgbClr val="434343"/>
                </a:solidFill>
              </a:rPr>
              <a:t>the</a:t>
            </a:r>
            <a:r>
              <a:rPr lang="en">
                <a:solidFill>
                  <a:srgbClr val="434343"/>
                </a:solidFill>
              </a:rPr>
              <a:t> imputation methods like linear interpolation will not give realistic results and we started thinking about methods like KNN imputation.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825" y="2866725"/>
            <a:ext cx="3263200" cy="22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375" y="3197900"/>
            <a:ext cx="3883176" cy="194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414300" y="128575"/>
            <a:ext cx="831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ata Visualisation on AQI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42850" y="600075"/>
            <a:ext cx="8658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 is the graphical representation of information and data. We use different </a:t>
            </a:r>
            <a:r>
              <a:rPr lang="en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elements like charts, graphs, and maps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data visualization tools to provide an accessible way to see and understand trends, outliers, and patterns in data.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has been done on the dataset of cities_by_day to study certain trends. Some screenshots have been attached herewith. The link to the file has been given here: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https://colab.research.google.com/drive/1UIySiXXD82j0ocehY9wtBLlZj7am7gl-#scrollTo=RHBP32Q3qcLu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5">
            <a:alphaModFix/>
          </a:blip>
          <a:srcRect b="10091" l="6811" r="81486" t="47509"/>
          <a:stretch/>
        </p:blipFill>
        <p:spPr>
          <a:xfrm>
            <a:off x="375049" y="2035975"/>
            <a:ext cx="1210877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267900" y="4618425"/>
            <a:ext cx="301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Calculating the proportion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of missing values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6">
            <a:alphaModFix/>
          </a:blip>
          <a:srcRect b="6266" l="7584" r="32033" t="23720"/>
          <a:stretch/>
        </p:blipFill>
        <p:spPr>
          <a:xfrm>
            <a:off x="1703800" y="2175275"/>
            <a:ext cx="4029077" cy="251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2003825" y="4618425"/>
            <a:ext cx="617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      Grouping the cities based on average AQI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7">
            <a:alphaModFix/>
          </a:blip>
          <a:srcRect b="9410" l="7988" r="49543" t="29043"/>
          <a:stretch/>
        </p:blipFill>
        <p:spPr>
          <a:xfrm>
            <a:off x="5890050" y="2175275"/>
            <a:ext cx="3011098" cy="251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6056100" y="4618425"/>
            <a:ext cx="267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Pie-chart showing distribution of pollutant in top polluted cities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342900" y="192875"/>
            <a:ext cx="8497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8550" y="1450550"/>
            <a:ext cx="3420900" cy="26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8000"/>
                </a:solidFill>
                <a:highlight>
                  <a:srgbClr val="F7F7F7"/>
                </a:highlight>
              </a:rPr>
              <a:t>def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</a:rPr>
              <a:t>fun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(dframe):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 lis 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[]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 </a:t>
            </a:r>
            <a:r>
              <a:rPr b="1" lang="en" sz="1050">
                <a:solidFill>
                  <a:srgbClr val="008000"/>
                </a:solidFill>
                <a:highlight>
                  <a:srgbClr val="F7F7F7"/>
                </a:highlight>
              </a:rPr>
              <a:t>for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i </a:t>
            </a:r>
            <a:r>
              <a:rPr b="1" lang="en" sz="1050">
                <a:solidFill>
                  <a:srgbClr val="AA22FF"/>
                </a:solidFill>
                <a:highlight>
                  <a:srgbClr val="F7F7F7"/>
                </a:highlight>
              </a:rPr>
              <a:t>in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</a:rPr>
              <a:t>range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(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0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, dframe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shape[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1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]):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     </a:t>
            </a:r>
            <a:r>
              <a:rPr b="1" lang="en" sz="1050">
                <a:solidFill>
                  <a:srgbClr val="008000"/>
                </a:solidFill>
                <a:highlight>
                  <a:srgbClr val="F7F7F7"/>
                </a:highlight>
              </a:rPr>
              <a:t>if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(dframe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iloc[:,i]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dtypes 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==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</a:rPr>
              <a:t>'object'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):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       dframe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iloc[:,i] 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pd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Categorical(dframe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iloc[:,i])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       dframe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iloc[:,i] 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dframe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iloc[:,i]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cat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codes 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       dframe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iloc[:,i] 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dframe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iloc[:,i]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astype(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</a:rPr>
              <a:t>'object'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       lis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append(dframe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columns[i])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 KNN 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KNNImputer(n_neighbors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=3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 dframe 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pd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DataFrame(KNN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fit_transform(dframe))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 </a:t>
            </a:r>
            <a:r>
              <a:rPr b="1" lang="en" sz="1050">
                <a:solidFill>
                  <a:srgbClr val="008000"/>
                </a:solidFill>
                <a:highlight>
                  <a:srgbClr val="F7F7F7"/>
                </a:highlight>
              </a:rPr>
              <a:t>return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dframe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69125" y="1103075"/>
            <a:ext cx="184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KNN Imputation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87600" y="1554750"/>
            <a:ext cx="3111000" cy="20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Q1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df[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</a:rPr>
              <a:t>'AQI_calculated'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]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quantile(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0.25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Q3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df[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</a:rPr>
              <a:t>'AQI_calculated'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]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quantile(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0.75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IQR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Q3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-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Q1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</a:rPr>
              <a:t>print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(Q1)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</a:rPr>
              <a:t>print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(Q3)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</a:rPr>
              <a:t>print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(IQR)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Lower_Whisker 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Q1 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-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1.5*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IQR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Upper_Whisker 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Q3 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+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1.5*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IQR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</a:rPr>
              <a:t>print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(Lower_Whisker, Upper_Whisker)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df 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df[df[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</a:rPr>
              <a:t>'AQI_calculated'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]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&lt;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Upper_Whisker]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583925" y="1140250"/>
            <a:ext cx="433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Outlier Detection Using Quantile Regression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975" y="3595349"/>
            <a:ext cx="1974825" cy="1475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200" y="3595349"/>
            <a:ext cx="1974823" cy="147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8"/>
          <p:cNvCxnSpPr>
            <a:stCxn id="130" idx="3"/>
            <a:endCxn id="131" idx="1"/>
          </p:cNvCxnSpPr>
          <p:nvPr/>
        </p:nvCxnSpPr>
        <p:spPr>
          <a:xfrm>
            <a:off x="3829800" y="4333096"/>
            <a:ext cx="98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>
            <a:stCxn id="131" idx="1"/>
          </p:cNvCxnSpPr>
          <p:nvPr/>
        </p:nvCxnSpPr>
        <p:spPr>
          <a:xfrm>
            <a:off x="4816200" y="4333099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/>
        </p:nvSpPr>
        <p:spPr>
          <a:xfrm>
            <a:off x="542475" y="381750"/>
            <a:ext cx="8006700" cy="5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Data Preprocessing of Cities_by_day and Cities_by_hours dataset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1] Missing value treatment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Methods used to treat missing values are: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Citywise Mean imputation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Citywise Linear interpolation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Citywise K-Nearest Neighbors(KNN) imputation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2] AQI calculation: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AQI is the maximum of sub-indices calculated for individual pollutants.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3] Outlier treatment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Outliers were detected and treated using Quantile Regression.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Percentage of missing                                                    Percentage of missing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values in cities_by_day:                                                values in cities_by_hour: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975" y="2959350"/>
            <a:ext cx="1501150" cy="193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150" y="2959350"/>
            <a:ext cx="1501150" cy="19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/>
        </p:nvSpPr>
        <p:spPr>
          <a:xfrm>
            <a:off x="289325" y="214325"/>
            <a:ext cx="855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Data Visualisation after preprocessing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332175" y="846525"/>
            <a:ext cx="855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Visualization has also been performed after preprocessing the dataset cities_by_hours i.e., removing the missing values in the dataset.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21626" l="6037" r="82309" t="34982"/>
          <a:stretch/>
        </p:blipFill>
        <p:spPr>
          <a:xfrm>
            <a:off x="525075" y="1607350"/>
            <a:ext cx="1178702" cy="2700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107113" y="4307675"/>
            <a:ext cx="183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Proportion of missing values has been reduced to zero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6704" l="5680" r="44359" t="23458"/>
          <a:stretch/>
        </p:blipFill>
        <p:spPr>
          <a:xfrm>
            <a:off x="1853800" y="1607350"/>
            <a:ext cx="4029077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346725" y="4436275"/>
            <a:ext cx="333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               Correlation analysis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5">
            <a:alphaModFix/>
          </a:blip>
          <a:srcRect b="34308" l="6481" r="67266" t="29857"/>
          <a:stretch/>
        </p:blipFill>
        <p:spPr>
          <a:xfrm>
            <a:off x="6032900" y="1607350"/>
            <a:ext cx="2903923" cy="259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6215075" y="4317125"/>
            <a:ext cx="402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   Pie-chart showing imputed AQI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      values for top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polluted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cities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/>
        </p:nvSpPr>
        <p:spPr>
          <a:xfrm>
            <a:off x="278600" y="182175"/>
            <a:ext cx="8326200" cy="58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Model Making - (i) XGBoost Regressor </a:t>
            </a:r>
            <a:endParaRPr b="1"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334625" y="843375"/>
            <a:ext cx="4437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15">
                <a:solidFill>
                  <a:srgbClr val="008000"/>
                </a:solidFill>
                <a:highlight>
                  <a:srgbClr val="F7F7F7"/>
                </a:highlight>
              </a:rPr>
              <a:t>def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en" sz="3815">
                <a:solidFill>
                  <a:srgbClr val="0000FF"/>
                </a:solidFill>
                <a:highlight>
                  <a:srgbClr val="F7F7F7"/>
                </a:highlight>
              </a:rPr>
              <a:t>fun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(Ahm):</a:t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 Ahm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drop([</a:t>
            </a:r>
            <a:r>
              <a:rPr lang="en" sz="3815">
                <a:solidFill>
                  <a:srgbClr val="BA2121"/>
                </a:solidFill>
                <a:highlight>
                  <a:srgbClr val="F7F7F7"/>
                </a:highlight>
              </a:rPr>
              <a:t>'City'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],axis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=1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,inplace 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b="1" lang="en" sz="3815">
                <a:solidFill>
                  <a:srgbClr val="008000"/>
                </a:solidFill>
                <a:highlight>
                  <a:srgbClr val="F7F7F7"/>
                </a:highlight>
              </a:rPr>
              <a:t>True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 Ahm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set_index(</a:t>
            </a:r>
            <a:r>
              <a:rPr lang="en" sz="3815">
                <a:solidFill>
                  <a:srgbClr val="BA2121"/>
                </a:solidFill>
                <a:highlight>
                  <a:srgbClr val="F7F7F7"/>
                </a:highlight>
              </a:rPr>
              <a:t>'Date'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, inplace 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b="1" lang="en" sz="3815">
                <a:solidFill>
                  <a:srgbClr val="008000"/>
                </a:solidFill>
                <a:highlight>
                  <a:srgbClr val="F7F7F7"/>
                </a:highlight>
              </a:rPr>
              <a:t>True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 Ahm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Ahm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astype(</a:t>
            </a:r>
            <a:r>
              <a:rPr lang="en" sz="3815">
                <a:solidFill>
                  <a:srgbClr val="BA2121"/>
                </a:solidFill>
                <a:highlight>
                  <a:srgbClr val="F7F7F7"/>
                </a:highlight>
              </a:rPr>
              <a:t>'float64'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 Ahm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Ahm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resample(rule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3815">
                <a:solidFill>
                  <a:srgbClr val="BA2121"/>
                </a:solidFill>
                <a:highlight>
                  <a:srgbClr val="F7F7F7"/>
                </a:highlight>
              </a:rPr>
              <a:t>'MS'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mean()</a:t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 ax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Ahm[[</a:t>
            </a:r>
            <a:r>
              <a:rPr lang="en" sz="3815">
                <a:solidFill>
                  <a:srgbClr val="BA2121"/>
                </a:solidFill>
                <a:highlight>
                  <a:srgbClr val="F7F7F7"/>
                </a:highlight>
              </a:rPr>
              <a:t>'AQI_calculated'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]]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plot(figsize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(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16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,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12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),grid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b="1" lang="en" sz="3815">
                <a:solidFill>
                  <a:srgbClr val="008000"/>
                </a:solidFill>
                <a:highlight>
                  <a:srgbClr val="F7F7F7"/>
                </a:highlight>
              </a:rPr>
              <a:t>True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,lw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=2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,color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3815">
                <a:solidFill>
                  <a:srgbClr val="BA2121"/>
                </a:solidFill>
                <a:highlight>
                  <a:srgbClr val="F7F7F7"/>
                </a:highlight>
              </a:rPr>
              <a:t>'Red'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 ax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autoscale(enable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b="1" lang="en" sz="3815">
                <a:solidFill>
                  <a:srgbClr val="008000"/>
                </a:solidFill>
                <a:highlight>
                  <a:srgbClr val="F7F7F7"/>
                </a:highlight>
              </a:rPr>
              <a:t>True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, axis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3815">
                <a:solidFill>
                  <a:srgbClr val="BA2121"/>
                </a:solidFill>
                <a:highlight>
                  <a:srgbClr val="F7F7F7"/>
                </a:highlight>
              </a:rPr>
              <a:t>'both'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, tight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b="1" lang="en" sz="3815">
                <a:solidFill>
                  <a:srgbClr val="008000"/>
                </a:solidFill>
                <a:highlight>
                  <a:srgbClr val="F7F7F7"/>
                </a:highlight>
              </a:rPr>
              <a:t>True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 X 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Ahm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iloc[:, :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-1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]</a:t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 y 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Ahm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iloc[:, 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-1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]</a:t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 X_train, X_test, y_train, y_test 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train_test_split(X, y, test_size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=0.3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, random_state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=43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 </a:t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 xgb 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XGBRegressor()</a:t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 xgb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fit(X_train, y_train)</a:t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 f</a:t>
            </a:r>
            <a:r>
              <a:rPr lang="en" sz="3815">
                <a:solidFill>
                  <a:srgbClr val="BA2121"/>
                </a:solidFill>
                <a:highlight>
                  <a:srgbClr val="F7F7F7"/>
                </a:highlight>
              </a:rPr>
              <a:t>'Coefficient of determination R^2 on train set </a:t>
            </a:r>
            <a:r>
              <a:rPr b="1" lang="en" sz="3815">
                <a:solidFill>
                  <a:srgbClr val="BB6688"/>
                </a:solidFill>
                <a:highlight>
                  <a:srgbClr val="F7F7F7"/>
                </a:highlight>
              </a:rPr>
              <a:t>{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xgb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score(X_train, y_train)</a:t>
            </a:r>
            <a:r>
              <a:rPr b="1" lang="en" sz="3815">
                <a:solidFill>
                  <a:srgbClr val="BB6688"/>
                </a:solidFill>
                <a:highlight>
                  <a:srgbClr val="F7F7F7"/>
                </a:highlight>
              </a:rPr>
              <a:t>}</a:t>
            </a:r>
            <a:r>
              <a:rPr lang="en" sz="3815">
                <a:solidFill>
                  <a:srgbClr val="BA2121"/>
                </a:solidFill>
                <a:highlight>
                  <a:srgbClr val="F7F7F7"/>
                </a:highlight>
              </a:rPr>
              <a:t>'</a:t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 f</a:t>
            </a:r>
            <a:r>
              <a:rPr lang="en" sz="3815">
                <a:solidFill>
                  <a:srgbClr val="BA2121"/>
                </a:solidFill>
                <a:highlight>
                  <a:srgbClr val="F7F7F7"/>
                </a:highlight>
              </a:rPr>
              <a:t>'Coefficient of determination R^2 on test set </a:t>
            </a:r>
            <a:r>
              <a:rPr b="1" lang="en" sz="3815">
                <a:solidFill>
                  <a:srgbClr val="BB6688"/>
                </a:solidFill>
                <a:highlight>
                  <a:srgbClr val="F7F7F7"/>
                </a:highlight>
              </a:rPr>
              <a:t>{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xgb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score(X_test, y_test)</a:t>
            </a:r>
            <a:r>
              <a:rPr b="1" lang="en" sz="3815">
                <a:solidFill>
                  <a:srgbClr val="BB6688"/>
                </a:solidFill>
                <a:highlight>
                  <a:srgbClr val="F7F7F7"/>
                </a:highlight>
              </a:rPr>
              <a:t>}</a:t>
            </a:r>
            <a:r>
              <a:rPr lang="en" sz="3815">
                <a:solidFill>
                  <a:srgbClr val="BA2121"/>
                </a:solidFill>
                <a:highlight>
                  <a:srgbClr val="F7F7F7"/>
                </a:highlight>
              </a:rPr>
              <a:t>'</a:t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 </a:t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 score 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cross_val_score(xgb, X, y, cv 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3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 score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mean()</a:t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 pred 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xgb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predict(X_test)</a:t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 </a:t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 sns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distplot(y_test </a:t>
            </a:r>
            <a:r>
              <a:rPr lang="en" sz="3815">
                <a:solidFill>
                  <a:srgbClr val="666666"/>
                </a:solidFill>
                <a:highlight>
                  <a:srgbClr val="F7F7F7"/>
                </a:highlight>
              </a:rPr>
              <a:t>-</a:t>
            </a: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pred)</a:t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5">
                <a:solidFill>
                  <a:srgbClr val="333333"/>
                </a:solidFill>
                <a:highlight>
                  <a:srgbClr val="F7F7F7"/>
                </a:highlight>
              </a:rPr>
              <a:t>  </a:t>
            </a:r>
            <a:endParaRPr sz="38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15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4982375" y="638975"/>
            <a:ext cx="40281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n_estimators 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[</a:t>
            </a:r>
            <a:r>
              <a:rPr lang="en" sz="850">
                <a:solidFill>
                  <a:srgbClr val="008000"/>
                </a:solidFill>
                <a:highlight>
                  <a:srgbClr val="F7F7F7"/>
                </a:highlight>
              </a:rPr>
              <a:t>int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(x) </a:t>
            </a:r>
            <a:r>
              <a:rPr b="1" lang="en" sz="850">
                <a:solidFill>
                  <a:srgbClr val="008000"/>
                </a:solidFill>
                <a:highlight>
                  <a:srgbClr val="F7F7F7"/>
                </a:highlight>
              </a:rPr>
              <a:t>for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x </a:t>
            </a:r>
            <a:r>
              <a:rPr b="1" lang="en" sz="850">
                <a:solidFill>
                  <a:srgbClr val="AA22FF"/>
                </a:solidFill>
                <a:highlight>
                  <a:srgbClr val="F7F7F7"/>
                </a:highlight>
              </a:rPr>
              <a:t>in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np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linspace(start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=100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, stop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=1200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, num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=12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)]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learning_rate 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[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0.05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, 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0.1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, 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0.2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, 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0.3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, 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0.4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, 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0.5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, 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0.6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]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max_depth 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[</a:t>
            </a:r>
            <a:r>
              <a:rPr lang="en" sz="850">
                <a:solidFill>
                  <a:srgbClr val="008000"/>
                </a:solidFill>
                <a:highlight>
                  <a:srgbClr val="F7F7F7"/>
                </a:highlight>
              </a:rPr>
              <a:t>int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(x) </a:t>
            </a:r>
            <a:r>
              <a:rPr b="1" lang="en" sz="850">
                <a:solidFill>
                  <a:srgbClr val="008000"/>
                </a:solidFill>
                <a:highlight>
                  <a:srgbClr val="F7F7F7"/>
                </a:highlight>
              </a:rPr>
              <a:t>for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x </a:t>
            </a:r>
            <a:r>
              <a:rPr b="1" lang="en" sz="850">
                <a:solidFill>
                  <a:srgbClr val="AA22FF"/>
                </a:solidFill>
                <a:highlight>
                  <a:srgbClr val="F7F7F7"/>
                </a:highlight>
              </a:rPr>
              <a:t>in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np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linspace(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5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, 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30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, num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=6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)]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subsample 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[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0.7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, 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0.6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, 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0.8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]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min_child_weight 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en" sz="850">
                <a:solidFill>
                  <a:srgbClr val="008000"/>
                </a:solidFill>
                <a:highlight>
                  <a:srgbClr val="F7F7F7"/>
                </a:highlight>
              </a:rPr>
              <a:t>list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(</a:t>
            </a:r>
            <a:r>
              <a:rPr lang="en" sz="850">
                <a:solidFill>
                  <a:srgbClr val="008000"/>
                </a:solidFill>
                <a:highlight>
                  <a:srgbClr val="F7F7F7"/>
                </a:highlight>
              </a:rPr>
              <a:t>range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(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3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, 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8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))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objective 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[</a:t>
            </a:r>
            <a:r>
              <a:rPr lang="en" sz="850">
                <a:solidFill>
                  <a:srgbClr val="BA2121"/>
                </a:solidFill>
                <a:highlight>
                  <a:srgbClr val="F7F7F7"/>
                </a:highlight>
              </a:rPr>
              <a:t>'reg:squarederror'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]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params 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{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    </a:t>
            </a:r>
            <a:r>
              <a:rPr lang="en" sz="850">
                <a:solidFill>
                  <a:srgbClr val="BA2121"/>
                </a:solidFill>
                <a:highlight>
                  <a:srgbClr val="F7F7F7"/>
                </a:highlight>
              </a:rPr>
              <a:t>'n_estimators'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: n_estimators,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    </a:t>
            </a:r>
            <a:r>
              <a:rPr lang="en" sz="850">
                <a:solidFill>
                  <a:srgbClr val="BA2121"/>
                </a:solidFill>
                <a:highlight>
                  <a:srgbClr val="F7F7F7"/>
                </a:highlight>
              </a:rPr>
              <a:t>'learning_rate'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: learning_rate,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    </a:t>
            </a:r>
            <a:r>
              <a:rPr lang="en" sz="850">
                <a:solidFill>
                  <a:srgbClr val="BA2121"/>
                </a:solidFill>
                <a:highlight>
                  <a:srgbClr val="F7F7F7"/>
                </a:highlight>
              </a:rPr>
              <a:t>'max_depth'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: max_depth,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    </a:t>
            </a:r>
            <a:r>
              <a:rPr lang="en" sz="850">
                <a:solidFill>
                  <a:srgbClr val="BA2121"/>
                </a:solidFill>
                <a:highlight>
                  <a:srgbClr val="F7F7F7"/>
                </a:highlight>
              </a:rPr>
              <a:t>'subsample'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: subsample,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    </a:t>
            </a:r>
            <a:r>
              <a:rPr lang="en" sz="850">
                <a:solidFill>
                  <a:srgbClr val="BA2121"/>
                </a:solidFill>
                <a:highlight>
                  <a:srgbClr val="F7F7F7"/>
                </a:highlight>
              </a:rPr>
              <a:t>'min_child_weight'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: min_child_weight,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    </a:t>
            </a:r>
            <a:r>
              <a:rPr lang="en" sz="850">
                <a:solidFill>
                  <a:srgbClr val="BA2121"/>
                </a:solidFill>
                <a:highlight>
                  <a:srgbClr val="F7F7F7"/>
                </a:highlight>
              </a:rPr>
              <a:t>'objective'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: objective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}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search 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RandomizedSearchCV(xgb, params, scoring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850">
                <a:solidFill>
                  <a:srgbClr val="BA2121"/>
                </a:solidFill>
                <a:highlight>
                  <a:srgbClr val="F7F7F7"/>
                </a:highlight>
              </a:rPr>
              <a:t>'neg_mean_squared_error'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, 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                           cv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=5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, n_iter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=100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, random_state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=43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, n_jobs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=-1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, verbose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b="1" lang="en" sz="850">
                <a:solidFill>
                  <a:srgbClr val="008000"/>
                </a:solidFill>
                <a:highlight>
                  <a:srgbClr val="F7F7F7"/>
                </a:highlight>
              </a:rPr>
              <a:t>True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search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fit(X,y)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search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best_params_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search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best_score_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pred 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search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predict(X_test)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sns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distplot(y_test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-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pred)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pred 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search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predict(X_test)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</a:t>
            </a:r>
            <a:r>
              <a:rPr lang="en" sz="850">
                <a:solidFill>
                  <a:srgbClr val="008000"/>
                </a:solidFill>
                <a:highlight>
                  <a:srgbClr val="F7F7F7"/>
                </a:highlight>
              </a:rPr>
              <a:t>print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(f</a:t>
            </a:r>
            <a:r>
              <a:rPr lang="en" sz="850">
                <a:solidFill>
                  <a:srgbClr val="BA2121"/>
                </a:solidFill>
                <a:highlight>
                  <a:srgbClr val="F7F7F7"/>
                </a:highlight>
              </a:rPr>
              <a:t>"Mean Abs Error: </a:t>
            </a:r>
            <a:r>
              <a:rPr b="1" lang="en" sz="850">
                <a:solidFill>
                  <a:srgbClr val="BB6688"/>
                </a:solidFill>
                <a:highlight>
                  <a:srgbClr val="F7F7F7"/>
                </a:highlight>
              </a:rPr>
              <a:t>{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metrics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mean_absolute_error(y_test, pred)</a:t>
            </a:r>
            <a:r>
              <a:rPr b="1" lang="en" sz="850">
                <a:solidFill>
                  <a:srgbClr val="BB6688"/>
                </a:solidFill>
                <a:highlight>
                  <a:srgbClr val="F7F7F7"/>
                </a:highlight>
              </a:rPr>
              <a:t>}</a:t>
            </a:r>
            <a:r>
              <a:rPr lang="en" sz="850">
                <a:solidFill>
                  <a:srgbClr val="BA2121"/>
                </a:solidFill>
                <a:highlight>
                  <a:srgbClr val="F7F7F7"/>
                </a:highlight>
              </a:rPr>
              <a:t>"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</a:t>
            </a:r>
            <a:r>
              <a:rPr lang="en" sz="850">
                <a:solidFill>
                  <a:srgbClr val="008000"/>
                </a:solidFill>
                <a:highlight>
                  <a:srgbClr val="F7F7F7"/>
                </a:highlight>
              </a:rPr>
              <a:t>print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(f</a:t>
            </a:r>
            <a:r>
              <a:rPr lang="en" sz="850">
                <a:solidFill>
                  <a:srgbClr val="BA2121"/>
                </a:solidFill>
                <a:highlight>
                  <a:srgbClr val="F7F7F7"/>
                </a:highlight>
              </a:rPr>
              <a:t>"Mean Sq Error: </a:t>
            </a:r>
            <a:r>
              <a:rPr b="1" lang="en" sz="850">
                <a:solidFill>
                  <a:srgbClr val="BB6688"/>
                </a:solidFill>
                <a:highlight>
                  <a:srgbClr val="F7F7F7"/>
                </a:highlight>
              </a:rPr>
              <a:t>{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metrics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mean_squared_error(y_test, pred)</a:t>
            </a:r>
            <a:r>
              <a:rPr b="1" lang="en" sz="850">
                <a:solidFill>
                  <a:srgbClr val="BB6688"/>
                </a:solidFill>
                <a:highlight>
                  <a:srgbClr val="F7F7F7"/>
                </a:highlight>
              </a:rPr>
              <a:t>}</a:t>
            </a:r>
            <a:r>
              <a:rPr lang="en" sz="850">
                <a:solidFill>
                  <a:srgbClr val="BA2121"/>
                </a:solidFill>
                <a:highlight>
                  <a:srgbClr val="F7F7F7"/>
                </a:highlight>
              </a:rPr>
              <a:t>"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8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  </a:t>
            </a:r>
            <a:r>
              <a:rPr lang="en" sz="850">
                <a:solidFill>
                  <a:srgbClr val="008000"/>
                </a:solidFill>
                <a:highlight>
                  <a:srgbClr val="F7F7F7"/>
                </a:highlight>
              </a:rPr>
              <a:t>print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(f</a:t>
            </a:r>
            <a:r>
              <a:rPr lang="en" sz="850">
                <a:solidFill>
                  <a:srgbClr val="BA2121"/>
                </a:solidFill>
                <a:highlight>
                  <a:srgbClr val="F7F7F7"/>
                </a:highlight>
              </a:rPr>
              <a:t>"Root Mean Error: </a:t>
            </a:r>
            <a:r>
              <a:rPr b="1" lang="en" sz="850">
                <a:solidFill>
                  <a:srgbClr val="BB6688"/>
                </a:solidFill>
                <a:highlight>
                  <a:srgbClr val="F7F7F7"/>
                </a:highlight>
              </a:rPr>
              <a:t>{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np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sqrt(metrics</a:t>
            </a:r>
            <a:r>
              <a:rPr lang="en" sz="8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mean_squared_error(y_test, pred))</a:t>
            </a:r>
            <a:r>
              <a:rPr b="1" lang="en" sz="850">
                <a:solidFill>
                  <a:srgbClr val="BB6688"/>
                </a:solidFill>
                <a:highlight>
                  <a:srgbClr val="F7F7F7"/>
                </a:highlight>
              </a:rPr>
              <a:t>}</a:t>
            </a:r>
            <a:r>
              <a:rPr lang="en" sz="850">
                <a:solidFill>
                  <a:srgbClr val="BA2121"/>
                </a:solidFill>
                <a:highlight>
                  <a:srgbClr val="F7F7F7"/>
                </a:highlight>
              </a:rPr>
              <a:t>"</a:t>
            </a:r>
            <a:r>
              <a:rPr lang="en" sz="850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357600" y="4184175"/>
            <a:ext cx="3000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Mean Abs Error: 0.0033662200716981887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Mean Sq Error: 0.00011384331947930463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Root Mean Error: 0.010669738491608153</a:t>
            </a:r>
            <a:endParaRPr sz="1050">
              <a:highlight>
                <a:srgbClr val="FFFFFF"/>
              </a:highlight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407175" y="3765925"/>
            <a:ext cx="21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Final Result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