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3dca53e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3dca53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because we are able to fit a linear model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dca53e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dca53e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bf929e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4bf929e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4bf929e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4bf929e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M1=w0d0+w1d1+w2d2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4bf929e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4bf929e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bf929e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bf929e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51f51b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51f51b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51f51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51f51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51f51b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51f51b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f51f51b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f51f51b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6.47+.62*size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 is the slope of the line, and b is known as the y-intercept of the line (i.e., the position at which the line meets the vertical axis when the value of x is set to zero). The equation of a line predicts a y value for every x value given the slope and the y-intercept, and we can use this simple model to capture the relationship between two features such as SIZE and RENTAL PRICE.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f435be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f435be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f435be0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f435be0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a table with the following columns - size, price, predicted value, error, square error. Compute the formula and get the value of the error. Try the other values of w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to get a feel for other values of error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dca53e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dca53e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9c7fd1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29c7fd1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surface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53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life, not practical to use the brute force approach we tried for our small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e need a more efficient way to find the best combination of weights.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prediction problems like that posed by the office rentals dataset, the associated error surfaces are </a:t>
            </a:r>
            <a:r>
              <a:rPr b="1" lang="en"/>
              <a:t>convex</a:t>
            </a:r>
            <a:r>
              <a:rPr lang="en"/>
              <a:t>, and they have a </a:t>
            </a:r>
            <a:r>
              <a:rPr b="1" lang="en"/>
              <a:t>global minimum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Convex =&gt; the error surfaces are shaped like a bowl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Global minimum =&gt; there is a unique set of optimal weights with the lowest sum of squared errors on the surfaces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88" y="1447800"/>
            <a:ext cx="25622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point of minimum error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optimal weights occur at the point where the partial derivatives of the error surface with respect to w[0] and w[1] are equal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partial derivatives of the error surface with respect to w[0] and w[1] measure the slope of the error surface at the point w[0] and w[1]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coordinates of the point at the </a:t>
            </a:r>
            <a:r>
              <a:rPr lang="en"/>
              <a:t>global</a:t>
            </a:r>
            <a:r>
              <a:rPr lang="en"/>
              <a:t> minimum define the weights for the prediction model with the lowest sum of squared errors on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0" y="3103925"/>
            <a:ext cx="5817175" cy="1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radient descent algorithm is a </a:t>
            </a:r>
            <a:r>
              <a:rPr lang="en"/>
              <a:t> guided search approach to finding the global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important algorithms in machine learning and can be used for many different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 can be used to find the optimal weights for linear regression models that handle multiple descriptive features: multivariable linear regression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baseline="-25000" lang="en"/>
              <a:t>w </a:t>
            </a:r>
            <a:r>
              <a:rPr lang="en"/>
              <a:t>(d) = w[0]d[0] + w[1]*d[1]+.........+ w[m]*d[m] - d[0] =1 is a dummy feature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is a vector of m descriptive features, d [1] … d [m], and w[0] … w [m] are  (m + 1)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vector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>
                <a:solidFill>
                  <a:srgbClr val="000000"/>
                </a:solidFill>
              </a:rPr>
              <a:t>L(M</a:t>
            </a:r>
            <a:r>
              <a:rPr baseline="-25000" lang="en" sz="2500">
                <a:solidFill>
                  <a:srgbClr val="000000"/>
                </a:solidFill>
              </a:rPr>
              <a:t>w</a:t>
            </a:r>
            <a:r>
              <a:rPr lang="en" sz="2500">
                <a:solidFill>
                  <a:srgbClr val="000000"/>
                </a:solidFill>
              </a:rPr>
              <a:t>,D) =       w[i]*d[i] = </a:t>
            </a:r>
            <a:r>
              <a:rPr b="1" lang="en" sz="2500">
                <a:solidFill>
                  <a:srgbClr val="000000"/>
                </a:solidFill>
              </a:rPr>
              <a:t>w.d</a:t>
            </a:r>
            <a:endParaRPr b="1" baseline="30000" i="1" sz="2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multi-variable rental calculation problem,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Rental price = w[0] + w[1]*size + w[2]*floor +w[3]*broadband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fit weights are: w[0] = −0.1513, w[1] = 0.6270, w[2] = −0.1781, and w [3] = 0.0714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Multi-variable Linear Regression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350475" y="31535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i=0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350475" y="23915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i=m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25" y="27155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see how we arrive at these weights: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a random point within the weight space (i.e., assign a random value within some sensible range to </a:t>
            </a:r>
            <a:r>
              <a:rPr lang="en"/>
              <a:t>each weight in the multivariable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weight is iteratively adjusted by a small amount based on the error in the predictions made by the current candidate model so as to generate subsequently more and more accurate candidate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for each weight a small adjustment is made by adding a small value, called a delta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rate, α, determines the size of the adjustments made to weights at each iteration of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the Ordinary Least Squares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imple model of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measuring the error of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 of an error surface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based learning models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arameterized prediction model is initialized with a set of random parameters, and an error function is used to judge how well this initial model performs when making predictions for instances in a training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value of the error function, the parameters are iteratively adjusted to create a more and more accurate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Linear Regression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Simple dataset with 4 features to determine rent. (Size - sq. ft., broadband rate - Mbps, Energy rating A- most efficient, rental price per seat)</a:t>
            </a:r>
            <a:endParaRPr sz="1600"/>
          </a:p>
        </p:txBody>
      </p:sp>
      <p:grpSp>
        <p:nvGrpSpPr>
          <p:cNvPr id="74" name="Google Shape;74;p16"/>
          <p:cNvGrpSpPr/>
          <p:nvPr/>
        </p:nvGrpSpPr>
        <p:grpSpPr>
          <a:xfrm>
            <a:off x="176213" y="1828800"/>
            <a:ext cx="8791575" cy="3125400"/>
            <a:chOff x="176213" y="1219200"/>
            <a:chExt cx="8791575" cy="3125400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213" y="1219200"/>
              <a:ext cx="8791575" cy="27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6"/>
            <p:cNvPicPr preferRelativeResize="0"/>
            <p:nvPr/>
          </p:nvPicPr>
          <p:blipFill rotWithShape="1">
            <a:blip r:embed="rId4">
              <a:alphaModFix/>
            </a:blip>
            <a:srcRect b="0" l="0" r="0" t="21844"/>
            <a:stretch/>
          </p:blipFill>
          <p:spPr>
            <a:xfrm>
              <a:off x="235500" y="3897000"/>
              <a:ext cx="8403325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one variable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scatterplot with size on x-axis and rental cost on y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a straight line using the equation y= mx + c to the plot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values of m and 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rate of increase in price per sq. ft increase in area?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cost of an office of area 720 sq ft?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uni-variate simple linear regression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imple linear regression model can be rewritten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w </a:t>
            </a:r>
            <a:r>
              <a:rPr lang="en"/>
              <a:t>(d) = w[0] + w[1]*d[1]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is the vector 〈w[0], w[1]〉,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w[0] and w[1] are referred to as 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is an instance defined by a single descriptive feature d[1],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w </a:t>
            </a:r>
            <a:r>
              <a:rPr lang="en"/>
              <a:t>(d) </a:t>
            </a:r>
            <a:r>
              <a:rPr lang="en"/>
              <a:t>is the prediction output by the model for the instance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6132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key is determining the optimal values for the weights in the model.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set of weights that capture this relationship well are said to fit the training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define an error function to measure the error between the predictions a model makes and the actual target values for each instance in the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regression- Error function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400" y="1128249"/>
            <a:ext cx="5219002" cy="30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150" y="4166675"/>
            <a:ext cx="768500" cy="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183900" y="4231125"/>
            <a:ext cx="794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L(M</a:t>
            </a:r>
            <a:r>
              <a:rPr baseline="-25000" lang="en" sz="2500"/>
              <a:t>w</a:t>
            </a:r>
            <a:r>
              <a:rPr lang="en" sz="2500"/>
              <a:t>,D) =       (t</a:t>
            </a:r>
            <a:r>
              <a:rPr baseline="-25000" lang="en" sz="2500"/>
              <a:t>i</a:t>
            </a:r>
            <a:r>
              <a:rPr lang="en" sz="2500"/>
              <a:t> - </a:t>
            </a:r>
            <a:r>
              <a:rPr lang="en" sz="2500">
                <a:solidFill>
                  <a:schemeClr val="dk1"/>
                </a:solidFill>
              </a:rPr>
              <a:t>M</a:t>
            </a:r>
            <a:r>
              <a:rPr baseline="-25000" lang="en" sz="2500">
                <a:solidFill>
                  <a:schemeClr val="dk1"/>
                </a:solidFill>
              </a:rPr>
              <a:t>w </a:t>
            </a:r>
            <a:r>
              <a:rPr lang="en" sz="2500">
                <a:solidFill>
                  <a:schemeClr val="dk1"/>
                </a:solidFill>
              </a:rPr>
              <a:t>(d</a:t>
            </a:r>
            <a:r>
              <a:rPr baseline="-25000" lang="en" sz="2500">
                <a:solidFill>
                  <a:schemeClr val="dk1"/>
                </a:solidFill>
              </a:rPr>
              <a:t>i</a:t>
            </a:r>
            <a:r>
              <a:rPr lang="en" sz="2500">
                <a:solidFill>
                  <a:schemeClr val="dk1"/>
                </a:solidFill>
              </a:rPr>
              <a:t>))</a:t>
            </a:r>
            <a:r>
              <a:rPr baseline="30000" lang="en" sz="2500">
                <a:solidFill>
                  <a:schemeClr val="dk1"/>
                </a:solidFill>
              </a:rPr>
              <a:t>2</a:t>
            </a:r>
            <a:endParaRPr baseline="30000" i="1" sz="2500"/>
          </a:p>
        </p:txBody>
      </p:sp>
      <p:sp>
        <p:nvSpPr>
          <p:cNvPr id="98" name="Google Shape;98;p19"/>
          <p:cNvSpPr txBox="1"/>
          <p:nvPr/>
        </p:nvSpPr>
        <p:spPr>
          <a:xfrm>
            <a:off x="2857475" y="47433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807675" y="39155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150" y="3557075"/>
            <a:ext cx="768500" cy="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802900" y="3621525"/>
            <a:ext cx="794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L(M</a:t>
            </a:r>
            <a:r>
              <a:rPr baseline="-25000" lang="en" sz="2500"/>
              <a:t>w</a:t>
            </a:r>
            <a:r>
              <a:rPr lang="en" sz="2500"/>
              <a:t>,D) =       (t</a:t>
            </a:r>
            <a:r>
              <a:rPr baseline="-25000" lang="en" sz="2500"/>
              <a:t>i</a:t>
            </a:r>
            <a:r>
              <a:rPr lang="en" sz="2500"/>
              <a:t> - </a:t>
            </a:r>
            <a:r>
              <a:rPr lang="en" sz="2500">
                <a:solidFill>
                  <a:schemeClr val="dk1"/>
                </a:solidFill>
              </a:rPr>
              <a:t>M</a:t>
            </a:r>
            <a:r>
              <a:rPr baseline="-25000" lang="en" sz="2500">
                <a:solidFill>
                  <a:schemeClr val="dk1"/>
                </a:solidFill>
              </a:rPr>
              <a:t>w </a:t>
            </a:r>
            <a:r>
              <a:rPr lang="en" sz="2500">
                <a:solidFill>
                  <a:schemeClr val="dk1"/>
                </a:solidFill>
              </a:rPr>
              <a:t>(d</a:t>
            </a:r>
            <a:r>
              <a:rPr baseline="-25000" lang="en" sz="2500">
                <a:solidFill>
                  <a:schemeClr val="dk1"/>
                </a:solidFill>
              </a:rPr>
              <a:t>i</a:t>
            </a:r>
            <a:r>
              <a:rPr lang="en" sz="2500">
                <a:solidFill>
                  <a:schemeClr val="dk1"/>
                </a:solidFill>
              </a:rPr>
              <a:t>))</a:t>
            </a:r>
            <a:r>
              <a:rPr baseline="30000" lang="en" sz="2500">
                <a:solidFill>
                  <a:schemeClr val="dk1"/>
                </a:solidFill>
              </a:rPr>
              <a:t>2</a:t>
            </a:r>
            <a:endParaRPr baseline="30000" i="1" sz="2500"/>
          </a:p>
        </p:txBody>
      </p:sp>
      <p:sp>
        <p:nvSpPr>
          <p:cNvPr id="106" name="Google Shape;106;p20"/>
          <p:cNvSpPr txBox="1"/>
          <p:nvPr/>
        </p:nvSpPr>
        <p:spPr>
          <a:xfrm>
            <a:off x="2476475" y="41337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426675" y="3305900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i=n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regression- Error function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formula: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baseline="-25000" lang="en"/>
              <a:t>i </a:t>
            </a:r>
            <a:r>
              <a:rPr lang="en"/>
              <a:t>represents the descriptive features of a single training instance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</a:t>
            </a:r>
            <a:r>
              <a:rPr baseline="-25000" lang="en"/>
              <a:t>i </a:t>
            </a:r>
            <a:r>
              <a:rPr lang="en"/>
              <a:t>,</a:t>
            </a:r>
            <a:r>
              <a:rPr baseline="-25000" lang="en"/>
              <a:t> </a:t>
            </a:r>
            <a:r>
              <a:rPr lang="en"/>
              <a:t>t</a:t>
            </a:r>
            <a:r>
              <a:rPr baseline="-25000" lang="en"/>
              <a:t>i</a:t>
            </a:r>
            <a:r>
              <a:rPr lang="en"/>
              <a:t>)</a:t>
            </a:r>
            <a:r>
              <a:rPr baseline="-25000" lang="en"/>
              <a:t> </a:t>
            </a:r>
            <a:r>
              <a:rPr lang="en"/>
              <a:t>is the set of n training instances, where the training dataset is composed of n training instances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w(d</a:t>
            </a:r>
            <a:r>
              <a:rPr baseline="-25000" lang="en"/>
              <a:t>i</a:t>
            </a:r>
            <a:r>
              <a:rPr lang="en"/>
              <a:t>) is the prediction made by a model w for one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surfaces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possible combination of weights, w[0] and w[1], there is a corresponding sum of squared errors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think about all these error values joined to make a surface defined by the weight combinations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pair of weights w[0] and w[1] defines a point on the x-y plane, and the sum of squared errors for the model using these weights determines the height of the error surface above the x-y plane for that pair of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x-y plane is known as a weight space, and the surface is known as an error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that best fits the training data is the model corresponding to the lowest point on the error surface.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