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0E468-CF73-4C93-94B7-856B7D29B8F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FF57C-EE37-4E16-9DDD-B43E9AB2ED8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7FE30-6302-47DB-AFE7-8F3199127F2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D12B73-9B62-4322-B503-F3D9439E847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C6DF35-3413-4A89-9700-A0EC0681AE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4655A9-81D7-4B57-9A97-E2D6081E21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5C3EB1-8477-405D-8484-B17186F254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14F11EE-778D-4743-B7AC-7C5AE48D14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6C6E0E-150B-4B66-8D86-7C45D1CD45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2828ED-3BDA-4EC8-8CC7-F5D44FDE86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1E12F0-4523-458B-AAF0-DDF3578E1F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2B4FFB-98C8-4E9E-9DF2-F792E02A0A6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8D6D7E-60D8-42DD-8247-6220C8BCC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5FA90F-84D3-4741-951C-C0DF1DF97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0337F6-08CB-417F-8BCB-1A91415AB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005D9C-688E-46F8-9E63-569C1F359A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DEF3E7-9D9C-49EF-92D5-B8493534A1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89C1CB-5208-4166-AC89-0EC0DBA10D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656E22-4078-4731-8906-467FE247D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0F0AA94-6650-4FE9-90E3-3720F9E7CD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1FB942-75F0-4EF4-AEF4-8FAEDE7194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0840B85-DD6E-4842-AE48-3E38856102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D1963-B9CF-428C-9227-5EFB6B63524F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CD62FE8-43C3-45CB-BA1C-F5906928F7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87F75F9-63FC-41D7-931B-0E6F47612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AB7FD1D-45EA-4E3C-A1C5-4C12989610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B4CBEC-50CF-499B-B83D-7D47169586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70D995B-A900-4DB3-9959-4D013BC3FC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7DC331-B853-42C6-9C24-34F52BA752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5395F6-D3D6-4FAC-9311-094DCBD578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1EEBB3E-3A9C-49D3-B296-916D8BD068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1A38E55-6406-4EA4-BB9C-977EA2336F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125476A-84E8-4738-9579-CBC5830BF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71C93-F3FD-45A3-9D03-EF203D0A2C7B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E46757E-AD8F-4823-9A4D-3A86FA78E7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DF35515-E6C3-4EA6-891D-A0BE030674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F6EE2D-34BC-44DB-BABF-3BBE3C8A01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7925E2A-E371-48C9-A835-BBF59B2DA0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E2ADA63-DFD5-4066-BC94-86DBAB144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E330BFF-6208-4AA7-8619-D527CBEFB5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A38A5E-CE21-4C38-8537-AB5EC15A71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FBE29EA-333E-44EE-9383-9B0735B07F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89C2C80-9318-4CDB-BA28-C15CCA9556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5A8E838-00D3-427F-A0EE-0C64DD2F7A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64280-7661-4296-8C34-5AF4998C047E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7D95EA0-30F4-4B22-B15F-482F9036A6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FB25AA3-EA5C-46EE-B90B-F33F2A1AF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E119E44-88AE-41B6-97A3-F85E5210A1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6C541C6-176E-463A-920B-060DF642AE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37E17DC-80CB-469A-A568-5FEE38EDB3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0C90D20-741E-432B-AA20-D499A857B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10145D1-0FD9-4DF4-964C-17369A80D6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62EA401-C5E4-44E5-BC6F-1726DDF0D0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6E5DC00-5A81-4DE5-A218-FB9A654ED9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EB7BB7B-84FD-4A84-8022-CE7FDF0DD1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7241F-5937-410D-82B5-D470CB95AB81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7076F07-CC2A-4300-95CF-9A126EC69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0A0D73-EEA1-4323-A1A9-7EE97B40965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DBCB9-11AB-49EC-8067-A16D5BA1BCD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BB36A-C015-4A56-9BB1-6B665605CFB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220320" y="1197720"/>
            <a:ext cx="11777040" cy="360"/>
          </a:xfrm>
          <a:prstGeom prst="line">
            <a:avLst/>
          </a:prstGeom>
          <a:ln w="9360">
            <a:solidFill>
              <a:srgbClr val="1c62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4" descr=""/>
          <p:cNvPicPr/>
          <p:nvPr/>
        </p:nvPicPr>
        <p:blipFill>
          <a:blip r:embed="rId2"/>
          <a:stretch/>
        </p:blipFill>
        <p:spPr>
          <a:xfrm>
            <a:off x="11337840" y="137880"/>
            <a:ext cx="764280" cy="3682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5" descr=""/>
          <p:cNvPicPr/>
          <p:nvPr/>
        </p:nvPicPr>
        <p:blipFill>
          <a:blip r:embed="rId3"/>
          <a:stretch/>
        </p:blipFill>
        <p:spPr>
          <a:xfrm>
            <a:off x="10825920" y="53640"/>
            <a:ext cx="537120" cy="537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</a:t>
            </a:r>
            <a:r>
              <a:rPr b="0" lang="en-IN" sz="1800" spc="-1" strike="noStrike">
                <a:latin typeface="Arial"/>
              </a:rPr>
              <a:t>ck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edi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1" strike="noStrike">
                <a:latin typeface="Arial"/>
              </a:rPr>
              <a:t>title </a:t>
            </a:r>
            <a:r>
              <a:rPr b="0" lang="en-IN" sz="1800" spc="-1" strike="noStrike">
                <a:latin typeface="Arial"/>
              </a:rPr>
              <a:t>tex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for</a:t>
            </a:r>
            <a:r>
              <a:rPr b="0" lang="en-IN" sz="1800" spc="-1" strike="noStrike">
                <a:latin typeface="Arial"/>
              </a:rPr>
              <a:t>ma</a:t>
            </a:r>
            <a:r>
              <a:rPr b="0" lang="en-IN" sz="1800" spc="-1" strike="noStrike">
                <a:latin typeface="Arial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1"/>
          </p:nvPr>
        </p:nvSpPr>
        <p:spPr>
          <a:xfrm>
            <a:off x="3697560" y="6483240"/>
            <a:ext cx="48200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50" spc="-1" strike="noStrike">
                <a:solidFill>
                  <a:srgbClr val="707070"/>
                </a:solidFill>
                <a:latin typeface="Calibri"/>
              </a:rPr>
              <a:t>&lt;footer&gt;</a:t>
            </a:r>
            <a:endParaRPr b="0" lang="en-IN" sz="9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2"/>
          </p:nvPr>
        </p:nvSpPr>
        <p:spPr>
          <a:xfrm>
            <a:off x="10792800" y="649728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DF214-11DA-4D93-BDF6-0457CDD6CC59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&lt;number&gt;</a:t>
            </a:fld>
            <a:endParaRPr b="0" lang="en-IN" sz="9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9"/>
          <p:cNvSpPr/>
          <p:nvPr/>
        </p:nvSpPr>
        <p:spPr>
          <a:xfrm>
            <a:off x="220320" y="1197720"/>
            <a:ext cx="11777040" cy="360"/>
          </a:xfrm>
          <a:prstGeom prst="line">
            <a:avLst/>
          </a:prstGeom>
          <a:ln w="9360">
            <a:solidFill>
              <a:srgbClr val="1c62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14" descr=""/>
          <p:cNvPicPr/>
          <p:nvPr/>
        </p:nvPicPr>
        <p:blipFill>
          <a:blip r:embed="rId2"/>
          <a:stretch/>
        </p:blipFill>
        <p:spPr>
          <a:xfrm>
            <a:off x="11337840" y="137880"/>
            <a:ext cx="764280" cy="3682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15" descr=""/>
          <p:cNvPicPr/>
          <p:nvPr/>
        </p:nvPicPr>
        <p:blipFill>
          <a:blip r:embed="rId3"/>
          <a:stretch/>
        </p:blipFill>
        <p:spPr>
          <a:xfrm>
            <a:off x="10825920" y="53640"/>
            <a:ext cx="537120" cy="53712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ftr" idx="3"/>
          </p:nvPr>
        </p:nvSpPr>
        <p:spPr>
          <a:xfrm>
            <a:off x="3697560" y="6483240"/>
            <a:ext cx="48200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50" spc="-1" strike="noStrike">
                <a:solidFill>
                  <a:srgbClr val="707070"/>
                </a:solidFill>
                <a:latin typeface="Calibri"/>
              </a:rPr>
              <a:t>&lt;footer&gt;</a:t>
            </a:r>
            <a:endParaRPr b="0" lang="en-IN" sz="95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4"/>
          </p:nvPr>
        </p:nvSpPr>
        <p:spPr>
          <a:xfrm>
            <a:off x="10792800" y="649728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02C7D-6C31-4AB7-9899-662656407E79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&lt;number&gt;</a:t>
            </a:fld>
            <a:endParaRPr b="0" lang="en-IN" sz="95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111600" y="6491520"/>
            <a:ext cx="24692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traight Connector 9"/>
          <p:cNvSpPr/>
          <p:nvPr/>
        </p:nvSpPr>
        <p:spPr>
          <a:xfrm>
            <a:off x="220320" y="1197720"/>
            <a:ext cx="11777040" cy="360"/>
          </a:xfrm>
          <a:prstGeom prst="line">
            <a:avLst/>
          </a:prstGeom>
          <a:ln w="9360">
            <a:solidFill>
              <a:srgbClr val="1c62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14" descr=""/>
          <p:cNvPicPr/>
          <p:nvPr/>
        </p:nvPicPr>
        <p:blipFill>
          <a:blip r:embed="rId2"/>
          <a:stretch/>
        </p:blipFill>
        <p:spPr>
          <a:xfrm>
            <a:off x="11337840" y="137880"/>
            <a:ext cx="764280" cy="3682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15" descr=""/>
          <p:cNvPicPr/>
          <p:nvPr/>
        </p:nvPicPr>
        <p:blipFill>
          <a:blip r:embed="rId3"/>
          <a:stretch/>
        </p:blipFill>
        <p:spPr>
          <a:xfrm>
            <a:off x="10825920" y="53640"/>
            <a:ext cx="537120" cy="53712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3697560" y="6483240"/>
            <a:ext cx="48200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50" spc="-1" strike="noStrike">
                <a:solidFill>
                  <a:srgbClr val="707070"/>
                </a:solidFill>
                <a:latin typeface="Calibri"/>
              </a:rPr>
              <a:t>&lt;footer&gt;</a:t>
            </a:r>
            <a:endParaRPr b="0" lang="en-IN" sz="95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7"/>
          </p:nvPr>
        </p:nvSpPr>
        <p:spPr>
          <a:xfrm>
            <a:off x="10792800" y="649728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552E31-3150-416E-BB16-4946CE57F89B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&lt;number&gt;</a:t>
            </a:fld>
            <a:endParaRPr b="0" lang="en-IN" sz="95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8"/>
          </p:nvPr>
        </p:nvSpPr>
        <p:spPr>
          <a:xfrm>
            <a:off x="111600" y="6491520"/>
            <a:ext cx="24692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raight Connector 9"/>
          <p:cNvSpPr/>
          <p:nvPr/>
        </p:nvSpPr>
        <p:spPr>
          <a:xfrm>
            <a:off x="220320" y="1197720"/>
            <a:ext cx="11777040" cy="360"/>
          </a:xfrm>
          <a:prstGeom prst="line">
            <a:avLst/>
          </a:prstGeom>
          <a:ln w="9360">
            <a:solidFill>
              <a:srgbClr val="1c62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14" descr=""/>
          <p:cNvPicPr/>
          <p:nvPr/>
        </p:nvPicPr>
        <p:blipFill>
          <a:blip r:embed="rId2"/>
          <a:stretch/>
        </p:blipFill>
        <p:spPr>
          <a:xfrm>
            <a:off x="11337840" y="137880"/>
            <a:ext cx="764280" cy="36828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5" descr=""/>
          <p:cNvPicPr/>
          <p:nvPr/>
        </p:nvPicPr>
        <p:blipFill>
          <a:blip r:embed="rId3"/>
          <a:stretch/>
        </p:blipFill>
        <p:spPr>
          <a:xfrm>
            <a:off x="10825920" y="53640"/>
            <a:ext cx="537120" cy="53712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ftr" idx="9"/>
          </p:nvPr>
        </p:nvSpPr>
        <p:spPr>
          <a:xfrm>
            <a:off x="3697560" y="6483240"/>
            <a:ext cx="48200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50" spc="-1" strike="noStrike">
                <a:solidFill>
                  <a:srgbClr val="707070"/>
                </a:solidFill>
                <a:latin typeface="Calibri"/>
              </a:rPr>
              <a:t>&lt;footer&gt;</a:t>
            </a:r>
            <a:endParaRPr b="0" lang="en-IN" sz="95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0"/>
          </p:nvPr>
        </p:nvSpPr>
        <p:spPr>
          <a:xfrm>
            <a:off x="10792800" y="649728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63FC1-3FE3-4F4D-9F88-F68A0D79A4FE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&lt;number&gt;</a:t>
            </a:fld>
            <a:endParaRPr b="0" lang="en-IN" sz="95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1"/>
          </p:nvPr>
        </p:nvSpPr>
        <p:spPr>
          <a:xfrm>
            <a:off x="111600" y="6491520"/>
            <a:ext cx="24692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raight Connector 9"/>
          <p:cNvSpPr/>
          <p:nvPr/>
        </p:nvSpPr>
        <p:spPr>
          <a:xfrm>
            <a:off x="220320" y="1197720"/>
            <a:ext cx="11777040" cy="360"/>
          </a:xfrm>
          <a:prstGeom prst="line">
            <a:avLst/>
          </a:prstGeom>
          <a:ln w="9360">
            <a:solidFill>
              <a:srgbClr val="1c62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14" descr=""/>
          <p:cNvPicPr/>
          <p:nvPr/>
        </p:nvPicPr>
        <p:blipFill>
          <a:blip r:embed="rId2"/>
          <a:stretch/>
        </p:blipFill>
        <p:spPr>
          <a:xfrm>
            <a:off x="11337840" y="137880"/>
            <a:ext cx="764280" cy="3682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5" descr=""/>
          <p:cNvPicPr/>
          <p:nvPr/>
        </p:nvPicPr>
        <p:blipFill>
          <a:blip r:embed="rId3"/>
          <a:stretch/>
        </p:blipFill>
        <p:spPr>
          <a:xfrm>
            <a:off x="10825920" y="53640"/>
            <a:ext cx="537120" cy="53712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ftr" idx="12"/>
          </p:nvPr>
        </p:nvSpPr>
        <p:spPr>
          <a:xfrm>
            <a:off x="3697560" y="6483240"/>
            <a:ext cx="48200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50" spc="-1" strike="noStrike">
                <a:solidFill>
                  <a:srgbClr val="707070"/>
                </a:solidFill>
                <a:latin typeface="Calibri"/>
              </a:rPr>
              <a:t>&lt;footer&gt;</a:t>
            </a:r>
            <a:endParaRPr b="0" lang="en-IN" sz="95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3"/>
          </p:nvPr>
        </p:nvSpPr>
        <p:spPr>
          <a:xfrm>
            <a:off x="10792800" y="649728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F5371B-5244-4E52-8B1D-645A60642C7B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&lt;number&gt;</a:t>
            </a:fld>
            <a:endParaRPr b="0" lang="en-IN" sz="95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14"/>
          </p:nvPr>
        </p:nvSpPr>
        <p:spPr>
          <a:xfrm>
            <a:off x="111600" y="6491520"/>
            <a:ext cx="246924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08080" y="262440"/>
            <a:ext cx="11772720" cy="90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O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u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t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l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i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208080" y="1591560"/>
            <a:ext cx="5757120" cy="429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539640" indent="-33984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Machine Learning</a:t>
            </a:r>
            <a:endParaRPr b="0" lang="en-IN" sz="2800" spc="-1" strike="noStrike">
              <a:latin typeface="Arial"/>
            </a:endParaRPr>
          </a:p>
          <a:p>
            <a:pPr lvl="1" marL="539640" indent="-33984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Challenges</a:t>
            </a:r>
            <a:endParaRPr b="0" lang="en-IN" sz="2800" spc="-1" strike="noStrike">
              <a:latin typeface="Arial"/>
            </a:endParaRPr>
          </a:p>
          <a:p>
            <a:pPr lvl="1" marL="539640" indent="-33984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Types of machine learning</a:t>
            </a:r>
            <a:endParaRPr b="0" lang="en-IN" sz="2800" spc="-1" strike="noStrike">
              <a:latin typeface="Arial"/>
            </a:endParaRPr>
          </a:p>
          <a:p>
            <a:pPr lvl="1" marL="539640" indent="-33984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Role of data</a:t>
            </a:r>
            <a:endParaRPr b="0" lang="en-IN" sz="2800" spc="-1" strike="noStrike">
              <a:latin typeface="Arial"/>
            </a:endParaRPr>
          </a:p>
          <a:p>
            <a:pPr marL="539640" indent="-33984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539640" indent="-33984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5"/>
          </p:nvPr>
        </p:nvSpPr>
        <p:spPr>
          <a:xfrm>
            <a:off x="10605600" y="6334920"/>
            <a:ext cx="1309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50" spc="-1" strike="noStrike">
                <a:solidFill>
                  <a:srgbClr val="70707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93B23-8467-4818-BA84-69ADF02CCDE7}" type="slidenum">
              <a:rPr b="0" lang="en-US" sz="950" spc="-1" strike="noStrike">
                <a:solidFill>
                  <a:srgbClr val="707070"/>
                </a:solidFill>
                <a:latin typeface="Calibri"/>
              </a:rPr>
              <a:t>1</a:t>
            </a:fld>
            <a:endParaRPr b="0" lang="en-IN" sz="95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Equal width binning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04280" y="1332000"/>
            <a:ext cx="5714640" cy="19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Equal-width binning is simple often works well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Data is sorted in ascending order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number of bins has to be specified 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Height of each bin depends on number of values in that interval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2160000" y="3060000"/>
            <a:ext cx="2158920" cy="35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 distribution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49" name=""/>
          <p:cNvGrpSpPr/>
          <p:nvPr/>
        </p:nvGrpSpPr>
        <p:grpSpPr>
          <a:xfrm>
            <a:off x="1440000" y="5544000"/>
            <a:ext cx="9180000" cy="574920"/>
            <a:chOff x="1440000" y="5544000"/>
            <a:chExt cx="9180000" cy="574920"/>
          </a:xfrm>
        </p:grpSpPr>
        <p:sp>
          <p:nvSpPr>
            <p:cNvPr id="250" name=""/>
            <p:cNvSpPr/>
            <p:nvPr/>
          </p:nvSpPr>
          <p:spPr>
            <a:xfrm>
              <a:off x="1440000" y="5652000"/>
              <a:ext cx="9180000" cy="36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/>
            <p:nvPr/>
          </p:nvSpPr>
          <p:spPr>
            <a:xfrm>
              <a:off x="1440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1692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1980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2268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2556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2844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3132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3384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3672000" y="5760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3924000" y="5760000"/>
              <a:ext cx="502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4248000" y="5760000"/>
              <a:ext cx="466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4680000" y="5760000"/>
              <a:ext cx="610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5040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4" name=""/>
            <p:cNvSpPr/>
            <p:nvPr/>
          </p:nvSpPr>
          <p:spPr>
            <a:xfrm>
              <a:off x="5652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5364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5940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6264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6588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6912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7236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7560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7884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8244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8568000" y="5760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1548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183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2124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2412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2664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2988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327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3528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381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4104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4392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4752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5112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543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543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579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615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6480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6804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128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452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776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8100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8460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8820000" y="5544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0" name="PlaceHolder 21"/>
          <p:cNvSpPr/>
          <p:nvPr/>
        </p:nvSpPr>
        <p:spPr>
          <a:xfrm>
            <a:off x="5984280" y="1259640"/>
            <a:ext cx="5714640" cy="17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3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Exampe: {1,3,6,6,7,11,12,13,14,15,16, 17,18,19,20,22,24}, # bins=5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Width of bin (w)= (24-1)/5 = 5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Intervals i1, i2, i3, i4, i5 are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min+w, min+2w,...min+5w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&lt;=6, &lt;=11, &lt;=16,&lt;=21&lt;=26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bin has 4, 2</a:t>
            </a:r>
            <a:r>
              <a:rPr b="0" lang="en-IN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has 2, 3</a:t>
            </a:r>
            <a:r>
              <a:rPr b="0" lang="en-IN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has 5, 4</a:t>
            </a:r>
            <a:r>
              <a:rPr b="0" lang="en-IN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has 4, 5</a:t>
            </a:r>
            <a:r>
              <a:rPr b="0" lang="en-IN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has 2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584000" y="3638880"/>
            <a:ext cx="7558920" cy="1998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0D10E6-5267-4FC3-8F5D-C46766F101E0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1EFCB23B-6FC0-47A5-98EE-48D1B9516A8F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q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u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a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l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 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f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r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q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u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c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y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 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b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i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i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04280" y="1332000"/>
            <a:ext cx="84146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Equal-frequency binning is simple often works well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Data is sorted in ascending order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number of bins has to be specified 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Data is distributed into bins such that each bin has approx same number of </a:t>
            </a:r>
            <a:r>
              <a:rPr b="0" lang="en-IN" sz="3200" spc="-1" strike="noStrike">
                <a:latin typeface="Arial"/>
              </a:rPr>
              <a:t>values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{1,2,3,5,6,6,7,11,12,13,14,15,16, 17,18,19,20,22,24,25}, # bins=5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# values in each bin is 20/5 =4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b1 has 1,2,3,5; b2 has 6,7,11; b3 has 12,13,14,15; b4 has 16,17,18,19; b5 has </a:t>
            </a:r>
            <a:r>
              <a:rPr b="0" lang="en-IN" sz="3200" spc="-1" strike="noStrike">
                <a:latin typeface="Arial"/>
              </a:rPr>
              <a:t>20, 22, 24, 25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5220000" y="5760000"/>
            <a:ext cx="17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05" name=""/>
          <p:cNvGrpSpPr/>
          <p:nvPr/>
        </p:nvGrpSpPr>
        <p:grpSpPr>
          <a:xfrm>
            <a:off x="1440000" y="5508000"/>
            <a:ext cx="9180000" cy="574920"/>
            <a:chOff x="1440000" y="5508000"/>
            <a:chExt cx="9180000" cy="574920"/>
          </a:xfrm>
        </p:grpSpPr>
        <p:sp>
          <p:nvSpPr>
            <p:cNvPr id="306" name=""/>
            <p:cNvSpPr/>
            <p:nvPr/>
          </p:nvSpPr>
          <p:spPr>
            <a:xfrm>
              <a:off x="1440000" y="5616000"/>
              <a:ext cx="9180000" cy="36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1440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1692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1980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2268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2556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2844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3132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3384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672000" y="5724000"/>
              <a:ext cx="3589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3924000" y="5724000"/>
              <a:ext cx="502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4248000" y="5724000"/>
              <a:ext cx="466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4680000" y="5724000"/>
              <a:ext cx="610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5040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5652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5364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5940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6264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6588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6912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7236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7560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7884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8244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8568000" y="5724000"/>
              <a:ext cx="5389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1548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>
              <a:off x="183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>
              <a:off x="2124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2412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2664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>
              <a:off x="2988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327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3528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>
              <a:off x="381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>
              <a:off x="4104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4392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752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5112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543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543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579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>
              <a:off x="615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>
              <a:off x="6480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6804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7128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>
              <a:off x="7452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>
              <a:off x="7776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8100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8460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>
              <a:off x="8820000" y="5508000"/>
              <a:ext cx="360" cy="252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" name=""/>
          <p:cNvSpPr/>
          <p:nvPr/>
        </p:nvSpPr>
        <p:spPr>
          <a:xfrm>
            <a:off x="1548000" y="5220000"/>
            <a:ext cx="11509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"/>
          <p:cNvSpPr/>
          <p:nvPr/>
        </p:nvSpPr>
        <p:spPr>
          <a:xfrm>
            <a:off x="3060000" y="5220000"/>
            <a:ext cx="13309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"/>
          <p:cNvSpPr/>
          <p:nvPr/>
        </p:nvSpPr>
        <p:spPr>
          <a:xfrm>
            <a:off x="4752000" y="5220000"/>
            <a:ext cx="10069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6156000" y="5220000"/>
            <a:ext cx="10429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7452000" y="5220000"/>
            <a:ext cx="17269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9000000" y="5724000"/>
            <a:ext cx="432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F289A9-3F27-4ECF-8BC3-7B817BAFE283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19C79869-DDD0-4E0F-9A4A-FA10FD899AEB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609480" y="1640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scatter plot – very important </a:t>
            </a:r>
            <a:r>
              <a:rPr b="0" lang="en-IN" sz="3200" spc="-1" strike="noStrike">
                <a:latin typeface="Arial"/>
              </a:rPr>
              <a:t>tool in data visualization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Based on two axes: the horizontal </a:t>
            </a:r>
            <a:r>
              <a:rPr b="0" lang="en-IN" sz="3200" spc="-1" strike="noStrike">
                <a:latin typeface="Arial"/>
              </a:rPr>
              <a:t>axis represents one feature, and the </a:t>
            </a:r>
            <a:r>
              <a:rPr b="0" lang="en-IN" sz="3200" spc="-1" strike="noStrike">
                <a:latin typeface="Arial"/>
              </a:rPr>
              <a:t>vertical axis represents a second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Each instance in a dataset is </a:t>
            </a:r>
            <a:r>
              <a:rPr b="0" lang="en-IN" sz="3200" spc="-1" strike="noStrike">
                <a:latin typeface="Arial"/>
              </a:rPr>
              <a:t>represented by a point on the plot </a:t>
            </a:r>
            <a:r>
              <a:rPr b="0" lang="en-IN" sz="3200" spc="-1" strike="noStrike">
                <a:latin typeface="Arial"/>
              </a:rPr>
              <a:t>determined by the values for that </a:t>
            </a:r>
            <a:r>
              <a:rPr b="0" lang="en-IN" sz="3200" spc="-1" strike="noStrike">
                <a:latin typeface="Arial"/>
              </a:rPr>
              <a:t>instance of the two features being </a:t>
            </a:r>
            <a:r>
              <a:rPr b="0" lang="en-IN" sz="3200" spc="-1" strike="noStrike">
                <a:latin typeface="Arial"/>
              </a:rPr>
              <a:t>plotted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Scatter plot matrix (SPLOM) shows </a:t>
            </a:r>
            <a:r>
              <a:rPr b="0" lang="en-IN" sz="3200" spc="-1" strike="noStrike">
                <a:latin typeface="Arial"/>
              </a:rPr>
              <a:t>scatter plots for a whole collection of </a:t>
            </a:r>
            <a:r>
              <a:rPr b="0" lang="en-IN" sz="3200" spc="-1" strike="noStrike">
                <a:latin typeface="Arial"/>
              </a:rPr>
              <a:t>features arranged into a matrix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25"/>
          <p:cNvSpPr/>
          <p:nvPr/>
        </p:nvSpPr>
        <p:spPr>
          <a:xfrm>
            <a:off x="180360" y="473760"/>
            <a:ext cx="117741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  <a:ea typeface="DejaVu Sans"/>
              </a:rPr>
              <a:t>Visualizing relationships between features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7114F6E-3C44-4E4B-A865-DBA3DFB435CB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fld id="{7DDE1500-5610-41C0-8BEE-328FB0224DCC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26"/>
          <p:cNvSpPr/>
          <p:nvPr/>
        </p:nvSpPr>
        <p:spPr>
          <a:xfrm>
            <a:off x="-75240" y="180000"/>
            <a:ext cx="1177416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  <a:ea typeface="DejaVu Sans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468000" y="627120"/>
            <a:ext cx="6478920" cy="5637240"/>
          </a:xfrm>
          <a:prstGeom prst="rect">
            <a:avLst/>
          </a:prstGeom>
          <a:ln w="0"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7491600" y="231120"/>
            <a:ext cx="3127320" cy="2354400"/>
          </a:xfrm>
          <a:prstGeom prst="rect">
            <a:avLst/>
          </a:prstGeom>
          <a:ln w="0">
            <a:noFill/>
          </a:ln>
        </p:spPr>
      </p:pic>
      <p:pic>
        <p:nvPicPr>
          <p:cNvPr id="367" name="" descr=""/>
          <p:cNvPicPr/>
          <p:nvPr/>
        </p:nvPicPr>
        <p:blipFill>
          <a:blip r:embed="rId3"/>
          <a:stretch/>
        </p:blipFill>
        <p:spPr>
          <a:xfrm>
            <a:off x="7668000" y="2438640"/>
            <a:ext cx="2878920" cy="2553840"/>
          </a:xfrm>
          <a:prstGeom prst="rect">
            <a:avLst/>
          </a:prstGeom>
          <a:ln w="0">
            <a:noFill/>
          </a:ln>
        </p:spPr>
      </p:pic>
      <p:pic>
        <p:nvPicPr>
          <p:cNvPr id="368" name="" descr=""/>
          <p:cNvPicPr/>
          <p:nvPr/>
        </p:nvPicPr>
        <p:blipFill>
          <a:blip r:embed="rId4"/>
          <a:stretch/>
        </p:blipFill>
        <p:spPr>
          <a:xfrm>
            <a:off x="7740000" y="4849560"/>
            <a:ext cx="2878920" cy="1827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AB3805-93EB-40EE-BCF6-411FA8988C91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fld id="{E7BAB4E6-3DBB-4D3D-A253-9936E02DF830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6369840" y="1242720"/>
            <a:ext cx="514908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27"/>
          <p:cNvSpPr/>
          <p:nvPr/>
        </p:nvSpPr>
        <p:spPr>
          <a:xfrm>
            <a:off x="7056000" y="1122120"/>
            <a:ext cx="485892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1800" spc="-52" strike="noStrike">
                <a:solidFill>
                  <a:srgbClr val="1c6295"/>
                </a:solidFill>
                <a:latin typeface="Calibri Light"/>
                <a:ea typeface="DejaVu Sans"/>
              </a:rPr>
              <a:t>Visualizing relationships between categorical features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6876000" y="2357280"/>
            <a:ext cx="5094360" cy="2141640"/>
          </a:xfrm>
          <a:prstGeom prst="rect">
            <a:avLst/>
          </a:prstGeom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68000" y="627120"/>
            <a:ext cx="6478920" cy="5637240"/>
          </a:xfrm>
          <a:prstGeom prst="rect">
            <a:avLst/>
          </a:prstGeom>
          <a:ln w="0">
            <a:noFill/>
          </a:ln>
        </p:spPr>
      </p:pic>
      <p:sp>
        <p:nvSpPr>
          <p:cNvPr id="373" name=""/>
          <p:cNvSpPr/>
          <p:nvPr/>
        </p:nvSpPr>
        <p:spPr>
          <a:xfrm>
            <a:off x="7740000" y="5040000"/>
            <a:ext cx="2157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Stacked bar graphs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8E38DC8-B34C-4F76-80EA-DF31F3FE0014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fld id="{06C94529-64D2-431F-BE48-DB8AFBB773A2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9180000" y="6300000"/>
            <a:ext cx="24008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Density histograms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Box whisker plots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35"/>
          <p:cNvSpPr/>
          <p:nvPr/>
        </p:nvSpPr>
        <p:spPr>
          <a:xfrm>
            <a:off x="104760" y="216000"/>
            <a:ext cx="11774160" cy="4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2100" spc="-52" strike="noStrike">
                <a:solidFill>
                  <a:srgbClr val="1c6295"/>
                </a:solidFill>
                <a:latin typeface="Calibri Light"/>
                <a:ea typeface="DejaVu Sans"/>
              </a:rPr>
              <a:t>Visualizing relationships between continuous and categorical features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7596000" y="1039320"/>
            <a:ext cx="3494160" cy="4827600"/>
          </a:xfrm>
          <a:prstGeom prst="rect">
            <a:avLst/>
          </a:prstGeom>
          <a:ln w="0"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468000" y="879120"/>
            <a:ext cx="6478920" cy="5637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A583A8-B66D-4A1C-8E7C-E341A01A1884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fld id="{DA2C7D3C-3D8C-4379-B8FA-98F8AEE622A7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609840" y="164088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calculate formal measures of the relationship between two continuous features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two features, a and b, in a dataset of n instances, the sample covariance between a and b is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where a</a:t>
            </a:r>
            <a:r>
              <a:rPr b="0" lang="en-IN" sz="32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b</a:t>
            </a:r>
            <a:r>
              <a:rPr b="0" lang="en-IN" sz="32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are values of features for the ith instance in a dataset, and              are the sample means of features a and b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Covariance values fall into the range [−∞, ∞] where negative values indicate a negative relationship, positive values indicate a positive relationship, and values near zero indicate that there is little or no relationship between the features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38"/>
          <p:cNvSpPr/>
          <p:nvPr/>
        </p:nvSpPr>
        <p:spPr>
          <a:xfrm>
            <a:off x="180720" y="294120"/>
            <a:ext cx="117741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  <a:ea typeface="DejaVu Sans"/>
              </a:rPr>
              <a:t>Covariance and correlation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3060000" y="2340000"/>
            <a:ext cx="4495680" cy="1078920"/>
          </a:xfrm>
          <a:prstGeom prst="rect">
            <a:avLst/>
          </a:prstGeom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9144000" y="3521160"/>
            <a:ext cx="1282320" cy="617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3D941FC-792E-4027-AEA1-F2D4692D3D82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fld id="{EECA5AE6-EE1A-4CE0-A61A-B6E13EFF1A99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260000" y="1461960"/>
            <a:ext cx="5655600" cy="3396960"/>
          </a:xfrm>
          <a:prstGeom prst="rect">
            <a:avLst/>
          </a:prstGeom>
          <a:ln w="0">
            <a:noFill/>
          </a:ln>
        </p:spPr>
      </p:pic>
      <p:sp>
        <p:nvSpPr>
          <p:cNvPr id="383" name="PlaceHolder 39"/>
          <p:cNvSpPr/>
          <p:nvPr/>
        </p:nvSpPr>
        <p:spPr>
          <a:xfrm>
            <a:off x="181080" y="294120"/>
            <a:ext cx="117741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  <a:ea typeface="DejaVu Sans"/>
              </a:rPr>
              <a:t>Covariance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7316280" y="1620000"/>
            <a:ext cx="4629960" cy="1438920"/>
          </a:xfrm>
          <a:prstGeom prst="rect">
            <a:avLst/>
          </a:prstGeom>
          <a:ln w="0">
            <a:noFill/>
          </a:ln>
        </p:spPr>
      </p:pic>
      <p:sp>
        <p:nvSpPr>
          <p:cNvPr id="385" name=""/>
          <p:cNvSpPr/>
          <p:nvPr/>
        </p:nvSpPr>
        <p:spPr>
          <a:xfrm>
            <a:off x="360000" y="4968000"/>
            <a:ext cx="8597880" cy="18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Covariance numbers indicate that there is a strong positive relationship between the height and weight of a player, and a much smaller positive relationship between height and age.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This supports the relationships suggested by the scatter plots of these pairs of features shown earlier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72DC058-B047-41B5-9C5C-099E3543E6CC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fld id="{65F9A3F2-A6D8-495C-9804-93BF280008A6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1260000" y="1461960"/>
            <a:ext cx="5655600" cy="3396960"/>
          </a:xfrm>
          <a:prstGeom prst="rect">
            <a:avLst/>
          </a:prstGeom>
          <a:ln w="0">
            <a:noFill/>
          </a:ln>
        </p:spPr>
      </p:pic>
      <p:sp>
        <p:nvSpPr>
          <p:cNvPr id="387" name="PlaceHolder 40"/>
          <p:cNvSpPr/>
          <p:nvPr/>
        </p:nvSpPr>
        <p:spPr>
          <a:xfrm>
            <a:off x="181080" y="294120"/>
            <a:ext cx="117741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  <a:ea typeface="DejaVu Sans"/>
              </a:rPr>
              <a:t>Correlation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7316280" y="1620000"/>
            <a:ext cx="4629960" cy="1438920"/>
          </a:xfrm>
          <a:prstGeom prst="rect">
            <a:avLst/>
          </a:prstGeom>
          <a:ln w="0">
            <a:noFill/>
          </a:ln>
        </p:spPr>
      </p:pic>
      <p:sp>
        <p:nvSpPr>
          <p:cNvPr id="389" name=""/>
          <p:cNvSpPr/>
          <p:nvPr/>
        </p:nvSpPr>
        <p:spPr>
          <a:xfrm>
            <a:off x="360000" y="4968000"/>
            <a:ext cx="8597880" cy="21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is a normalized form of covariance that ranges between −1 and +1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between two features by dividing the covariance between the two features by the product of their standard deviations.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7207560" y="3096000"/>
            <a:ext cx="4629960" cy="143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9760B4B-2CDD-4704-BD6D-0FFBCC60FDB2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fld id="{9F4E7AF4-CD89-401A-BF0C-CEFE9BCAB130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Data prep - Normalization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04280" y="1260000"/>
            <a:ext cx="11474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Sometimes different continuous features have very varying </a:t>
            </a:r>
            <a:r>
              <a:rPr b="0" lang="en-IN" sz="3200" spc="-1" strike="noStrike">
                <a:latin typeface="Arial"/>
              </a:rPr>
              <a:t>ranges – for eg., age can vary between 5 and 100, height in </a:t>
            </a:r>
            <a:r>
              <a:rPr b="0" lang="en-IN" sz="3200" spc="-1" strike="noStrike">
                <a:latin typeface="Arial"/>
              </a:rPr>
              <a:t>metres can vary from 1.524 to 1.9812, population can vary from </a:t>
            </a:r>
            <a:r>
              <a:rPr b="0" lang="en-IN" sz="3200" spc="-1" strike="noStrike">
                <a:latin typeface="Arial"/>
              </a:rPr>
              <a:t>10,000 to 1,00,00,000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Normalization rescales the range of values for a given feature into </a:t>
            </a:r>
            <a:r>
              <a:rPr b="0" lang="en-IN" sz="3200" spc="-1" strike="noStrike">
                <a:latin typeface="Arial"/>
              </a:rPr>
              <a:t>a range with a prescribed minimum and maximum, such as [0, 1] </a:t>
            </a:r>
            <a:r>
              <a:rPr b="0" lang="en-IN" sz="3200" spc="-1" strike="noStrike">
                <a:latin typeface="Arial"/>
              </a:rPr>
              <a:t>or [−1, 1].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Helps to normalize the variance among the dataset’s features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Not recommended for rescaling features with an extreme range </a:t>
            </a:r>
            <a:r>
              <a:rPr b="0" lang="en-IN" sz="3200" spc="-1" strike="noStrike">
                <a:latin typeface="Arial"/>
              </a:rPr>
              <a:t>as the normalized range is too narrow to emphasize extremely </a:t>
            </a:r>
            <a:r>
              <a:rPr b="0" lang="en-IN" sz="3200" spc="-1" strike="noStrike">
                <a:latin typeface="Arial"/>
              </a:rPr>
              <a:t>high or low feature values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602393-63D7-48EB-88C6-2E0CFD501EF6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4B024853-F802-4644-A6DE-F192161F7118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20320" y="35280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Data in ML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 saw that </a:t>
            </a:r>
            <a:r>
              <a:rPr b="1" lang="en-IN" sz="3200" spc="-1" strike="noStrike">
                <a:solidFill>
                  <a:srgbClr val="2a6099"/>
                </a:solidFill>
                <a:latin typeface="Arial"/>
              </a:rPr>
              <a:t>data plays a central role</a:t>
            </a:r>
            <a:r>
              <a:rPr b="0" lang="en-IN" sz="3200" spc="-1" strike="noStrike">
                <a:latin typeface="Arial"/>
              </a:rPr>
              <a:t> in Machine Learning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Data needs preprocessing - some cleaning and human manipulation before they’re ready for consumption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makes the data more workable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Typically involves modifying and removing incomplete, incorrectly formatted, irrelevant or duplicated data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Might also include converting text-based data to numeric values and the redesigning of features.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a6099"/>
                </a:solidFill>
                <a:latin typeface="Arial"/>
              </a:rPr>
              <a:t>A very important step that demands time and effort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7C8938-A3D3-4052-AA91-F79B10B4F17B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E6D56048-76D8-44FC-8DC1-CF61B4DE0A44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80000" y="25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Data prep - Normalization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7560360" y="2340000"/>
            <a:ext cx="4138560" cy="39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IN" sz="3200" spc="-1" strike="noStrike">
                <a:solidFill>
                  <a:srgbClr val="223496"/>
                </a:solidFill>
                <a:latin typeface="Arial"/>
              </a:rPr>
              <a:t>a</a:t>
            </a:r>
            <a:r>
              <a:rPr b="0" lang="en-IN" sz="3200" spc="-1" strike="noStrike" baseline="-8000">
                <a:solidFill>
                  <a:srgbClr val="223496"/>
                </a:solidFill>
                <a:latin typeface="Arial"/>
              </a:rPr>
              <a:t>i</a:t>
            </a:r>
            <a:r>
              <a:rPr b="0" lang="en-IN" sz="3200" spc="-1" strike="noStrike">
                <a:solidFill>
                  <a:srgbClr val="223496"/>
                </a:solidFill>
                <a:latin typeface="Arial"/>
              </a:rPr>
              <a:t>’</a:t>
            </a:r>
            <a:r>
              <a:rPr b="0" lang="en-IN" sz="3200" spc="-1" strike="noStrike">
                <a:latin typeface="Arial"/>
              </a:rPr>
              <a:t>  is the normalized feature value, </a:t>
            </a:r>
            <a:r>
              <a:rPr b="0" lang="en-IN" sz="3200" spc="-1" strike="noStrike">
                <a:solidFill>
                  <a:srgbClr val="223496"/>
                </a:solidFill>
                <a:latin typeface="Arial"/>
              </a:rPr>
              <a:t>a</a:t>
            </a:r>
            <a:r>
              <a:rPr b="0" lang="en-IN" sz="3200" spc="-1" strike="noStrike" baseline="-8000">
                <a:solidFill>
                  <a:srgbClr val="223496"/>
                </a:solidFill>
                <a:latin typeface="Arial"/>
              </a:rPr>
              <a:t>i</a:t>
            </a:r>
            <a:r>
              <a:rPr b="0" lang="en-IN" sz="3200" spc="-1" strike="noStrike">
                <a:latin typeface="Arial"/>
              </a:rPr>
              <a:t> is the original value, </a:t>
            </a:r>
            <a:r>
              <a:rPr b="0" lang="en-IN" sz="3200" spc="-1" strike="noStrike">
                <a:solidFill>
                  <a:srgbClr val="223496"/>
                </a:solidFill>
                <a:latin typeface="Arial"/>
              </a:rPr>
              <a:t>min(a)</a:t>
            </a:r>
            <a:r>
              <a:rPr b="0" lang="en-IN" sz="3200" spc="-1" strike="noStrike">
                <a:latin typeface="Arial"/>
              </a:rPr>
              <a:t> is the minimum value of feature a, </a:t>
            </a:r>
            <a:r>
              <a:rPr b="0" lang="en-IN" sz="3200" spc="-1" strike="noStrike">
                <a:solidFill>
                  <a:srgbClr val="223496"/>
                </a:solidFill>
                <a:latin typeface="Arial"/>
              </a:rPr>
              <a:t>max(a)</a:t>
            </a:r>
            <a:r>
              <a:rPr b="0" lang="en-IN" sz="3200" spc="-1" strike="noStrike">
                <a:latin typeface="Arial"/>
              </a:rPr>
              <a:t> is the </a:t>
            </a:r>
            <a:r>
              <a:rPr b="0" lang="en-IN" sz="3200" spc="-1" strike="noStrike">
                <a:latin typeface="Arial"/>
              </a:rPr>
              <a:t>maximum value of feature a, and </a:t>
            </a:r>
            <a:r>
              <a:rPr b="0" i="1" lang="en-IN" sz="3200" spc="-1" strike="noStrike">
                <a:solidFill>
                  <a:srgbClr val="223496"/>
                </a:solidFill>
                <a:latin typeface="Arial"/>
              </a:rPr>
              <a:t>low</a:t>
            </a:r>
            <a:r>
              <a:rPr b="0" lang="en-IN" sz="3200" spc="-1" strike="noStrike">
                <a:latin typeface="Arial"/>
              </a:rPr>
              <a:t> and </a:t>
            </a:r>
            <a:r>
              <a:rPr b="0" i="1" lang="en-IN" sz="3200" spc="-1" strike="noStrike">
                <a:solidFill>
                  <a:srgbClr val="223496"/>
                </a:solidFill>
                <a:latin typeface="Arial"/>
              </a:rPr>
              <a:t>high</a:t>
            </a:r>
            <a:r>
              <a:rPr b="0" lang="en-IN" sz="3200" spc="-1" strike="noStrike">
                <a:latin typeface="Arial"/>
              </a:rPr>
              <a:t> are the </a:t>
            </a:r>
            <a:r>
              <a:rPr b="0" lang="en-IN" sz="3200" spc="-1" strike="noStrike">
                <a:latin typeface="Arial"/>
              </a:rPr>
              <a:t>minimum and maximum values of the desired range. Typical </a:t>
            </a:r>
            <a:r>
              <a:rPr b="0" lang="en-IN" sz="3200" spc="-1" strike="noStrike">
                <a:latin typeface="Arial"/>
              </a:rPr>
              <a:t>ranges used for normalizing feature values are [0,1] and </a:t>
            </a:r>
            <a:r>
              <a:rPr b="0" lang="en-IN" sz="3200" spc="-1" strike="noStrike">
                <a:latin typeface="Arial"/>
              </a:rPr>
              <a:t>[−1,1].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77480" y="1339920"/>
            <a:ext cx="7185600" cy="3699000"/>
          </a:xfrm>
          <a:prstGeom prst="rect">
            <a:avLst/>
          </a:prstGeom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7740000" y="1339920"/>
            <a:ext cx="4183560" cy="1051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AF2762-0EAF-4BF3-A64C-1D3A200A3714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8B38791B-B7D8-4271-AAE3-DD7886EC62B0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80000" y="327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Standardization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355680" y="1205280"/>
            <a:ext cx="11474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better technique for emphasizing high or low feature values is standardization.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standard score measures how many standard deviations a feature value is from the mean for that feature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calculate a standard score, we compute the mean and standard deviation for the feature and normalize the feature values using the following equation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 extremely high or low value would be expressed as three or more standard deviations from the mean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196640" y="3083760"/>
            <a:ext cx="2251440" cy="1193400"/>
          </a:xfrm>
          <a:prstGeom prst="rect">
            <a:avLst/>
          </a:prstGeom>
          <a:ln w="0">
            <a:noFill/>
          </a:ln>
        </p:spPr>
      </p:pic>
      <p:grpSp>
        <p:nvGrpSpPr>
          <p:cNvPr id="400" name=""/>
          <p:cNvGrpSpPr/>
          <p:nvPr/>
        </p:nvGrpSpPr>
        <p:grpSpPr>
          <a:xfrm>
            <a:off x="355680" y="4803840"/>
            <a:ext cx="9935280" cy="820080"/>
            <a:chOff x="355680" y="4803840"/>
            <a:chExt cx="9935280" cy="820080"/>
          </a:xfrm>
        </p:grpSpPr>
        <p:sp>
          <p:nvSpPr>
            <p:cNvPr id="401" name=""/>
            <p:cNvSpPr/>
            <p:nvPr/>
          </p:nvSpPr>
          <p:spPr>
            <a:xfrm>
              <a:off x="438480" y="5022360"/>
              <a:ext cx="985248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is the normalized feature value, a</a:t>
              </a:r>
              <a:r>
                <a:rPr b="0" lang="en-IN" sz="18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is the original value,      is the mean for feature a,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and sd(a) is the standard deviation for a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402" name="" descr=""/>
            <p:cNvPicPr/>
            <p:nvPr/>
          </p:nvPicPr>
          <p:blipFill>
            <a:blip r:embed="rId2"/>
            <a:stretch/>
          </p:blipFill>
          <p:spPr>
            <a:xfrm>
              <a:off x="355680" y="4803840"/>
              <a:ext cx="458280" cy="62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3" name="" descr=""/>
            <p:cNvPicPr/>
            <p:nvPr/>
          </p:nvPicPr>
          <p:blipFill>
            <a:blip r:embed="rId3"/>
            <a:stretch/>
          </p:blipFill>
          <p:spPr>
            <a:xfrm>
              <a:off x="6240600" y="4934520"/>
              <a:ext cx="495000" cy="42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4" name=""/>
          <p:cNvSpPr/>
          <p:nvPr/>
        </p:nvSpPr>
        <p:spPr>
          <a:xfrm>
            <a:off x="563760" y="5777640"/>
            <a:ext cx="8792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223496"/>
                </a:solidFill>
                <a:latin typeface="Arial"/>
                <a:ea typeface="DejaVu Sans"/>
              </a:rPr>
              <a:t>Standardization assumes that data is normally distributed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223496"/>
                </a:solidFill>
                <a:latin typeface="Arial"/>
                <a:ea typeface="DejaVu Sans"/>
              </a:rPr>
              <a:t>If this assumption does not hold, then standardization may introduce some distortions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102684-82D9-4A53-8971-DE7D73F04704}" type="slidenum">
              <a:t>21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2C38ABD8-9ECB-4A2E-8A8D-3EC0E9192ED7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Missing data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04280" y="1260000"/>
            <a:ext cx="11474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Missing values unfortunately are a fact of life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Can minimize the negative impact of missing data.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One approach is to approximate missing values using the mode value.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works best with categorical and binary variable types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second approach is to approximate missing values using the median value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works best with continuous variables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Last resort - remove the entire row if 1 or more attributes are missing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be avoided if possible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4B2169-011C-42D7-943C-D36DC138108B}" type="slidenum">
              <a:t>22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43D2AC80-8AE6-49E9-9BD0-09C271E87246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20320" y="35280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P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r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li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m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i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n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a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ri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e</a:t>
            </a:r>
            <a:r>
              <a:rPr b="1" lang="en-IN" sz="3200" spc="-52" strike="noStrike">
                <a:solidFill>
                  <a:srgbClr val="1c6295"/>
                </a:solidFill>
                <a:latin typeface="Calibri Light"/>
              </a:rPr>
              <a:t>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IN" sz="3200" spc="-1" strike="noStrike">
                <a:latin typeface="Arial"/>
              </a:rPr>
              <a:t>Please ensure that you are up-to-date with basic statistics concepts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IN" sz="3200" spc="-1" strike="noStrike">
                <a:latin typeface="Arial"/>
              </a:rPr>
              <a:t>Min, max, range, mean, median, quartiles, mode, variance, </a:t>
            </a:r>
            <a:r>
              <a:rPr b="1" lang="en-IN" sz="3200" spc="-1" strike="noStrike">
                <a:latin typeface="Arial"/>
              </a:rPr>
              <a:t>standard deviation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97DE3C-0062-4E2D-81ED-AE39B0C4A078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2302B938-CB50-41D4-8E13-63525902A492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Feature selection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440000"/>
            <a:ext cx="10970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Important to use judgement in selecting the variables in our model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Must discard features that don’t correlate strongly with the output value since </a:t>
            </a:r>
            <a:r>
              <a:rPr b="0" lang="en-IN" sz="3200" spc="-1" strike="noStrike">
                <a:latin typeface="Arial"/>
              </a:rPr>
              <a:t>this can affect the model’s accuracy adversely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Suppose we want to select variables that contribute to making a language </a:t>
            </a:r>
            <a:r>
              <a:rPr b="0" lang="en-IN" sz="3200" spc="-1" strike="noStrike">
                <a:latin typeface="Arial"/>
              </a:rPr>
              <a:t>endangered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Consider the following feature set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3200" spc="-1" strike="noStrike">
                <a:latin typeface="Arial"/>
              </a:rPr>
              <a:t>Language name in English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3200" spc="-1" strike="noStrike">
                <a:latin typeface="Arial"/>
              </a:rPr>
              <a:t>Language name in Spanish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3200" spc="-1" strike="noStrike">
                <a:latin typeface="Arial"/>
              </a:rPr>
              <a:t>Country name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3200" spc="-1" strike="noStrike">
                <a:latin typeface="Arial"/>
              </a:rPr>
              <a:t>Country Code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romanLcPeriod"/>
            </a:pPr>
            <a:r>
              <a:rPr b="0" lang="en-IN" sz="3200" spc="-1" strike="noStrike">
                <a:latin typeface="Arial"/>
              </a:rPr>
              <a:t>Number of speakers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ea typeface="Noto Sans CJK SC"/>
              </a:rPr>
              <a:t>Feature ii does not contribute to knowing if a language is endangered – </a:t>
            </a:r>
            <a:r>
              <a:rPr b="0" lang="en-IN" sz="3200" spc="-1" strike="noStrike">
                <a:latin typeface="Arial"/>
                <a:ea typeface="Noto Sans CJK SC"/>
              </a:rPr>
              <a:t>remove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ea typeface="Noto Sans CJK SC"/>
              </a:rPr>
              <a:t>Features iii and iv give the same information, remove any one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6FCD6E-3240-4C22-92E6-01D7AEAEE84B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0ADC72D6-9843-4E86-B515-AB4782E7324C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Feature selection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04280" y="1332000"/>
            <a:ext cx="11474280" cy="30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Another method to reduce the number of features is to combine multiple related features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Table shows fitness products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Can be combined to 3 columns instead of 8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Protien shake, Powerade, Vitamins, Protein bar - health foods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Nike sneakers, Adidas shoes – shoes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Fitbit, Fitness watch are - devices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124000" y="4104000"/>
            <a:ext cx="6874560" cy="247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02D6FA-89BA-433A-8641-97C729D2B37D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E61B4770-69AC-484A-AA1B-38E8D4A0C815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Row compression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04280" y="3420000"/>
            <a:ext cx="11474280" cy="30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Suppose we have a table as above for classifying animals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 can compress rows and get a table as below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788480" y="4536000"/>
            <a:ext cx="8830080" cy="190368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1260000" y="1483200"/>
            <a:ext cx="8998560" cy="1797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418E60-6C70-4619-BBE0-418935DB6305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8C3641FB-BB53-4A40-9235-E3E99F3EABD1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Numerical and categorical attributes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04280" y="1260000"/>
            <a:ext cx="11474280" cy="30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Most algorithms work with numbers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However, we often have categorical attributes – carnivore, herbivore, omnivore etc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One way to convert this to numbers is use “Label Encoding” – Carnivore: 1, Herbivore: 2, Omnivore: 3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However, ML algorithms may think labels closer to each other are more related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One hot encoding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Here each value in the category becomes a feature and the value of an instance for the feature is 0 or 1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44600" y="4500000"/>
            <a:ext cx="8015400" cy="2081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103F03-61C5-4114-B498-15CEA390EE3E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667D1ACB-B706-4D70-80D1-A68B979538CC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Numerical and categorical attributes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04280" y="1260000"/>
            <a:ext cx="1147428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One hot encoding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24600" y="1980000"/>
            <a:ext cx="10325520" cy="179856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540000" y="3960000"/>
            <a:ext cx="10365120" cy="178704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16"/>
          <p:cNvSpPr/>
          <p:nvPr/>
        </p:nvSpPr>
        <p:spPr>
          <a:xfrm>
            <a:off x="540000" y="5760000"/>
            <a:ext cx="114742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Increase in number of columns/attributes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667AB78-6036-4A38-B5D8-C6CF39175240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C06272FA-90F1-464C-A724-AFC3BA89D97B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80000" y="435240"/>
            <a:ext cx="11774160" cy="8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85000"/>
              </a:lnSpc>
              <a:buClr>
                <a:srgbClr val="1c6295"/>
              </a:buClr>
              <a:buFont typeface="StarSymbol"/>
              <a:buAutoNum type="arabicPeriod"/>
            </a:pPr>
            <a:r>
              <a:rPr b="1" lang="en-US" sz="3200" spc="-52" strike="noStrike">
                <a:solidFill>
                  <a:srgbClr val="1c6295"/>
                </a:solidFill>
                <a:latin typeface="Calibri Light"/>
              </a:rPr>
              <a:t>Binning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04280" y="1260000"/>
            <a:ext cx="11474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Converting continuous numeric values into multiple categorical  features called bins or buckets according to their range of values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Useful because sometimes actual numerical values do not add much more value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For example, it may be sufficient to know a student’s grade (from A to E), rather than the actual percentage score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Copyright © 2022 LEAP. All rights reserved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CC9703-D8E6-4E6A-A943-F42D8270B9BE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fld id="{F2833FF0-F3D2-4E24-9E87-03C8907655E7}" type="datetime5">
              <a:rPr lang="en-IN"/>
              <a:t>13 Apr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25503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2021-04-07T06:17:38Z</dcterms:created>
  <dc:creator>Hema Rani, T.A. Gonsalves</dc:creator>
  <dc:description>Added LP101</dc:description>
  <dc:language>en-IN</dc:language>
  <cp:lastModifiedBy/>
  <dcterms:modified xsi:type="dcterms:W3CDTF">2023-04-13T16:12:04Z</dcterms:modified>
  <cp:revision>2133</cp:revision>
  <dc:subject/>
  <dc:title>LEAP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Widescreen</vt:lpwstr>
  </property>
  <property fmtid="{D5CDD505-2E9C-101B-9397-08002B2CF9AE}" pid="4" name="Slides">
    <vt:r8>15</vt:r8>
  </property>
</Properties>
</file>