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59" r:id="rId6"/>
    <p:sldId id="270" r:id="rId7"/>
    <p:sldId id="261" r:id="rId8"/>
    <p:sldId id="263" r:id="rId9"/>
    <p:sldId id="262" r:id="rId10"/>
    <p:sldId id="271" r:id="rId11"/>
    <p:sldId id="266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8142FB-81CC-4EB4-A9A3-F8F85F81315D}">
          <p14:sldIdLst>
            <p14:sldId id="256"/>
            <p14:sldId id="257"/>
            <p14:sldId id="269"/>
            <p14:sldId id="260"/>
          </p14:sldIdLst>
        </p14:section>
        <p14:section name="Untitled Section" id="{07B4B7DC-0B43-4221-923B-AAD21EEA5EDB}">
          <p14:sldIdLst>
            <p14:sldId id="259"/>
            <p14:sldId id="270"/>
            <p14:sldId id="261"/>
            <p14:sldId id="263"/>
            <p14:sldId id="262"/>
            <p14:sldId id="271"/>
            <p14:sldId id="266"/>
            <p14:sldId id="264"/>
            <p14:sldId id="265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2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304D-9365-403C-9FDE-0E5290D7C861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762-C597-4B3B-92F5-5A42717E6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python.in/class-inheritance-in-pyth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OOPs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2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D2536C-62A3-F798-C1A6-AC8D662F61F0}"/>
              </a:ext>
            </a:extLst>
          </p:cNvPr>
          <p:cNvSpPr txBox="1"/>
          <p:nvPr/>
        </p:nvSpPr>
        <p:spPr>
          <a:xfrm>
            <a:off x="7576149" y="491598"/>
            <a:ext cx="452671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Hello: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print("Hello")</a:t>
            </a:r>
          </a:p>
          <a:p>
            <a:endParaRPr lang="en-IN" dirty="0"/>
          </a:p>
          <a:p>
            <a:r>
              <a:rPr lang="en-IN" dirty="0"/>
              <a:t>class Geek(Hello):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print("Geeks")</a:t>
            </a:r>
          </a:p>
          <a:p>
            <a:endParaRPr lang="en-IN" dirty="0"/>
          </a:p>
          <a:p>
            <a:r>
              <a:rPr lang="en-IN" dirty="0"/>
              <a:t>class Python(Hello):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print("Python")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GeekPython</a:t>
            </a:r>
            <a:r>
              <a:rPr lang="en-IN" dirty="0"/>
              <a:t>(Geek, Python):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</a:t>
            </a:r>
            <a:r>
              <a:rPr lang="en-IN" dirty="0" err="1"/>
              <a:t>GeekPython</a:t>
            </a:r>
            <a:r>
              <a:rPr lang="en-IN" dirty="0"/>
              <a:t>")</a:t>
            </a:r>
          </a:p>
          <a:p>
            <a:r>
              <a:rPr lang="en-IN" dirty="0"/>
              <a:t>        </a:t>
            </a:r>
            <a:r>
              <a:rPr lang="en-IN" dirty="0" err="1"/>
              <a:t>Hello.func</a:t>
            </a:r>
            <a:r>
              <a:rPr lang="en-IN" dirty="0"/>
              <a:t>(self)     # Explicit call to Hello's method</a:t>
            </a:r>
          </a:p>
          <a:p>
            <a:r>
              <a:rPr lang="en-IN" dirty="0"/>
              <a:t>        </a:t>
            </a:r>
            <a:r>
              <a:rPr lang="en-IN" dirty="0" err="1"/>
              <a:t>Geek.func</a:t>
            </a:r>
            <a:r>
              <a:rPr lang="en-IN" dirty="0"/>
              <a:t>(self)      # Optional: call Geek</a:t>
            </a:r>
          </a:p>
          <a:p>
            <a:r>
              <a:rPr lang="en-IN" dirty="0"/>
              <a:t>        </a:t>
            </a:r>
            <a:r>
              <a:rPr lang="en-IN" dirty="0" err="1"/>
              <a:t>Python.func</a:t>
            </a:r>
            <a:r>
              <a:rPr lang="en-IN" dirty="0"/>
              <a:t>(self)    # Optional: call Python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GeekPython</a:t>
            </a:r>
            <a:r>
              <a:rPr lang="en-IN" dirty="0"/>
              <a:t>()</a:t>
            </a:r>
          </a:p>
          <a:p>
            <a:r>
              <a:rPr lang="en-IN" dirty="0" err="1"/>
              <a:t>obj.func</a:t>
            </a:r>
            <a:r>
              <a:rPr lang="en-IN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2A407-ED2F-86E2-B01F-C08C3C9F7F95}"/>
              </a:ext>
            </a:extLst>
          </p:cNvPr>
          <p:cNvSpPr txBox="1"/>
          <p:nvPr/>
        </p:nvSpPr>
        <p:spPr>
          <a:xfrm>
            <a:off x="1438" y="474345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Hello: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print("Hello")</a:t>
            </a:r>
          </a:p>
          <a:p>
            <a:endParaRPr lang="en-IN" dirty="0"/>
          </a:p>
          <a:p>
            <a:r>
              <a:rPr lang="en-IN" dirty="0"/>
              <a:t>class Geek(Hello):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print("Geeks")</a:t>
            </a:r>
          </a:p>
          <a:p>
            <a:endParaRPr lang="en-IN" dirty="0"/>
          </a:p>
          <a:p>
            <a:r>
              <a:rPr lang="en-IN" dirty="0"/>
              <a:t>class Python(Hello):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print("Python")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GeekPython</a:t>
            </a:r>
            <a:r>
              <a:rPr lang="en-IN" dirty="0"/>
              <a:t>(Geek, Python):</a:t>
            </a:r>
          </a:p>
          <a:p>
            <a:r>
              <a:rPr lang="en-IN" dirty="0"/>
              <a:t>    def </a:t>
            </a:r>
            <a:r>
              <a:rPr lang="en-IN" dirty="0" err="1"/>
              <a:t>func</a:t>
            </a:r>
            <a:r>
              <a:rPr lang="en-IN" dirty="0"/>
              <a:t>(self):</a:t>
            </a:r>
          </a:p>
          <a:p>
            <a:r>
              <a:rPr lang="en-IN" dirty="0"/>
              <a:t>        print("</a:t>
            </a:r>
            <a:r>
              <a:rPr lang="en-IN" dirty="0" err="1"/>
              <a:t>GeekPython</a:t>
            </a:r>
            <a:r>
              <a:rPr lang="en-IN" dirty="0"/>
              <a:t>")</a:t>
            </a:r>
          </a:p>
          <a:p>
            <a:r>
              <a:rPr lang="en-IN" dirty="0"/>
              <a:t>        </a:t>
            </a:r>
            <a:r>
              <a:rPr lang="en-IN" dirty="0" err="1">
                <a:solidFill>
                  <a:srgbClr val="FF0000"/>
                </a:solidFill>
              </a:rPr>
              <a:t>super.func</a:t>
            </a:r>
            <a:r>
              <a:rPr lang="en-IN" dirty="0">
                <a:solidFill>
                  <a:srgbClr val="FF0000"/>
                </a:solidFill>
              </a:rPr>
              <a:t>(self)     </a:t>
            </a:r>
            <a:r>
              <a:rPr lang="en-IN" dirty="0"/>
              <a:t># call to first base class method</a:t>
            </a:r>
          </a:p>
          <a:p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GeekPython</a:t>
            </a:r>
            <a:r>
              <a:rPr lang="en-IN" dirty="0"/>
              <a:t>()</a:t>
            </a:r>
          </a:p>
          <a:p>
            <a:r>
              <a:rPr lang="en-IN" dirty="0" err="1"/>
              <a:t>obj.func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080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0343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Protected variable</a:t>
            </a:r>
          </a:p>
          <a:p>
            <a:pPr marL="0" indent="0">
              <a:buNone/>
            </a:pPr>
            <a:r>
              <a:rPr lang="en-US" dirty="0"/>
              <a:t>class A:</a:t>
            </a:r>
          </a:p>
          <a:p>
            <a:pPr marL="0" indent="0">
              <a:buNone/>
            </a:pPr>
            <a:r>
              <a:rPr lang="en-US" dirty="0"/>
              <a:t>  _a=10</a:t>
            </a:r>
          </a:p>
          <a:p>
            <a:pPr marL="0" indent="0">
              <a:buNone/>
            </a:pPr>
            <a:r>
              <a:rPr lang="en-US" dirty="0"/>
              <a:t>class B(A):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def</a:t>
            </a:r>
            <a:r>
              <a:rPr lang="en-US" dirty="0"/>
              <a:t> __fun__(self):</a:t>
            </a:r>
          </a:p>
          <a:p>
            <a:pPr marL="0" indent="0">
              <a:buNone/>
            </a:pPr>
            <a:r>
              <a:rPr lang="en-US" dirty="0"/>
              <a:t>    #</a:t>
            </a:r>
            <a:r>
              <a:rPr lang="en-US" dirty="0" err="1"/>
              <a:t>self._a</a:t>
            </a:r>
            <a:r>
              <a:rPr lang="en-US" dirty="0"/>
              <a:t>=20</a:t>
            </a:r>
          </a:p>
          <a:p>
            <a:pPr marL="0" indent="0">
              <a:buNone/>
            </a:pPr>
            <a:r>
              <a:rPr lang="en-US" dirty="0"/>
              <a:t>    print(</a:t>
            </a:r>
            <a:r>
              <a:rPr lang="en-US" dirty="0" err="1"/>
              <a:t>self._a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obj1=B()</a:t>
            </a:r>
          </a:p>
          <a:p>
            <a:pPr marL="0" indent="0">
              <a:buNone/>
            </a:pPr>
            <a:r>
              <a:rPr lang="en-US" dirty="0"/>
              <a:t>obj1.__fun__()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1646" y="7216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Private variable __a of A accessed in B</a:t>
            </a:r>
          </a:p>
          <a:p>
            <a:pPr marL="0" indent="0">
              <a:buNone/>
            </a:pPr>
            <a:r>
              <a:rPr lang="en-US" dirty="0"/>
              <a:t>class A:</a:t>
            </a:r>
          </a:p>
          <a:p>
            <a:pPr marL="0" indent="0">
              <a:buNone/>
            </a:pPr>
            <a:r>
              <a:rPr lang="en-US" dirty="0"/>
              <a:t>  __a=10</a:t>
            </a:r>
          </a:p>
          <a:p>
            <a:pPr marL="0" indent="0">
              <a:buNone/>
            </a:pPr>
            <a:r>
              <a:rPr lang="en-US" dirty="0"/>
              <a:t>class B(A):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err="1"/>
              <a:t>def</a:t>
            </a:r>
            <a:r>
              <a:rPr lang="en-US" dirty="0"/>
              <a:t> __fun__(self):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self.__a</a:t>
            </a:r>
            <a:r>
              <a:rPr lang="en-US" dirty="0">
                <a:solidFill>
                  <a:srgbClr val="FF0000"/>
                </a:solidFill>
              </a:rPr>
              <a:t>);//error</a:t>
            </a:r>
          </a:p>
          <a:p>
            <a:pPr marL="0" indent="0">
              <a:buNone/>
            </a:pPr>
            <a:r>
              <a:rPr lang="en-US" dirty="0"/>
              <a:t>obj1=B()</a:t>
            </a:r>
          </a:p>
          <a:p>
            <a:pPr marL="0" indent="0">
              <a:buNone/>
            </a:pPr>
            <a:r>
              <a:rPr lang="en-US" dirty="0"/>
              <a:t>obj1.__fun__()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42854" y="41903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Private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__a of B accessed in B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__a=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B(A):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__fun__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.__a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.__a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obj1=B()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obj1.__fun__()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06345-8627-6743-DD97-31878BB127FE}"/>
              </a:ext>
            </a:extLst>
          </p:cNvPr>
          <p:cNvSpPr txBox="1"/>
          <p:nvPr/>
        </p:nvSpPr>
        <p:spPr>
          <a:xfrm>
            <a:off x="8195094" y="4925683"/>
            <a:ext cx="35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method, protected method and public method</a:t>
            </a:r>
          </a:p>
        </p:txBody>
      </p:sp>
    </p:spTree>
    <p:extLst>
      <p:ext uri="{BB962C8B-B14F-4D97-AF65-F5344CB8AC3E}">
        <p14:creationId xmlns:p14="http://schemas.microsoft.com/office/powerpoint/2010/main" val="35947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0"/>
            <a:ext cx="5219700" cy="650470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class GFG: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</a:t>
            </a:r>
            <a:r>
              <a:rPr lang="en-US" sz="5100" dirty="0" err="1"/>
              <a:t>def</a:t>
            </a:r>
            <a:r>
              <a:rPr lang="en-US" sz="5100" dirty="0"/>
              <a:t> sum(self, a = None, b = None, c = None):		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s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if a != None and b != None and c !=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	s = a + b + 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</a:t>
            </a:r>
            <a:r>
              <a:rPr lang="en-US" sz="5100" dirty="0" err="1"/>
              <a:t>elif</a:t>
            </a:r>
            <a:r>
              <a:rPr lang="en-US" sz="5100" dirty="0"/>
              <a:t> a != None and b !=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	s = a +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	s =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	return 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s = GFG()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# sum of 1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print(</a:t>
            </a:r>
            <a:r>
              <a:rPr lang="en-US" sz="5100" dirty="0" err="1"/>
              <a:t>s.sum</a:t>
            </a:r>
            <a:r>
              <a:rPr lang="en-US" sz="5100" dirty="0"/>
              <a:t>(1))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# sum of 2 integers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print(</a:t>
            </a:r>
            <a:r>
              <a:rPr lang="en-US" sz="5100" dirty="0" err="1"/>
              <a:t>s.sum</a:t>
            </a:r>
            <a:r>
              <a:rPr lang="en-US" sz="5100" dirty="0"/>
              <a:t>(3,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5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# sum of 3 integers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/>
              <a:t>print(</a:t>
            </a:r>
            <a:r>
              <a:rPr lang="en-US" sz="5100" dirty="0" err="1"/>
              <a:t>s.sum</a:t>
            </a:r>
            <a:r>
              <a:rPr lang="en-US" sz="5100" dirty="0"/>
              <a:t>(1, 2, 3))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5960" y="640856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#public, protected, private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def </a:t>
            </a:r>
            <a:r>
              <a:rPr lang="en-IN" sz="2000" dirty="0" err="1"/>
              <a:t>public_method</a:t>
            </a:r>
            <a:r>
              <a:rPr lang="en-IN" sz="2000" dirty="0"/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print("Public method")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def _</a:t>
            </a:r>
            <a:r>
              <a:rPr lang="en-IN" sz="2000" dirty="0" err="1"/>
              <a:t>protected_method</a:t>
            </a:r>
            <a:r>
              <a:rPr lang="en-IN" sz="2000" dirty="0"/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print("Protected method")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def __</a:t>
            </a:r>
            <a:r>
              <a:rPr lang="en-IN" sz="2000" dirty="0" err="1"/>
              <a:t>private_method</a:t>
            </a:r>
            <a:r>
              <a:rPr lang="en-IN" sz="2000" dirty="0"/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print("Private method")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</a:t>
            </a:r>
            <a:r>
              <a:rPr lang="en-IN" sz="2000" dirty="0"/>
              <a:t>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obj.public_method</a:t>
            </a:r>
            <a:r>
              <a:rPr lang="en-IN" sz="2000" dirty="0"/>
              <a:t>()    # ✅ Accessible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</a:t>
            </a:r>
            <a:r>
              <a:rPr lang="en-IN" sz="2000" dirty="0"/>
              <a:t>._</a:t>
            </a:r>
            <a:r>
              <a:rPr lang="en-IN" sz="2000" dirty="0" err="1"/>
              <a:t>protected_method</a:t>
            </a:r>
            <a:r>
              <a:rPr lang="en-IN" sz="2000" dirty="0"/>
              <a:t>()  # ✅ Accessible but should be used cautiously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</a:t>
            </a:r>
            <a:r>
              <a:rPr lang="en-IN" sz="2000" dirty="0"/>
              <a:t>.__</a:t>
            </a:r>
            <a:r>
              <a:rPr lang="en-IN" sz="2000" dirty="0" err="1"/>
              <a:t>private_method</a:t>
            </a:r>
            <a:r>
              <a:rPr lang="en-IN" sz="2000" dirty="0"/>
              <a:t>()  # ❌ Error (private methods use name-mangling)</a:t>
            </a:r>
          </a:p>
        </p:txBody>
      </p:sp>
    </p:spTree>
    <p:extLst>
      <p:ext uri="{BB962C8B-B14F-4D97-AF65-F5344CB8AC3E}">
        <p14:creationId xmlns:p14="http://schemas.microsoft.com/office/powerpoint/2010/main" val="409278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Student:</a:t>
            </a:r>
          </a:p>
          <a:p>
            <a:pPr marL="0" indent="0">
              <a:buNone/>
            </a:pPr>
            <a:r>
              <a:rPr lang="en-IN" dirty="0"/>
              <a:t>   </a:t>
            </a:r>
          </a:p>
          <a:p>
            <a:pPr marL="0" indent="0">
              <a:buNone/>
            </a:pPr>
            <a:r>
              <a:rPr lang="en-IN" dirty="0"/>
              <a:t>    # defining </a:t>
            </a:r>
            <a:r>
              <a:rPr lang="en-IN" dirty="0" err="1"/>
              <a:t>init</a:t>
            </a:r>
            <a:r>
              <a:rPr lang="en-IN" dirty="0"/>
              <a:t> method for class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m1, m2):</a:t>
            </a:r>
          </a:p>
          <a:p>
            <a:pPr marL="0" indent="0">
              <a:buNone/>
            </a:pPr>
            <a:r>
              <a:rPr lang="en-IN" dirty="0"/>
              <a:t>        self.m1 = m1</a:t>
            </a:r>
          </a:p>
          <a:p>
            <a:pPr marL="0" indent="0">
              <a:buNone/>
            </a:pPr>
            <a:r>
              <a:rPr lang="en-IN" dirty="0"/>
              <a:t>        self.m2 = m2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   # add function 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def</a:t>
            </a:r>
            <a:r>
              <a:rPr lang="en-IN" dirty="0"/>
              <a:t> add(self, other):</a:t>
            </a:r>
          </a:p>
          <a:p>
            <a:pPr marL="0" indent="0">
              <a:buNone/>
            </a:pPr>
            <a:r>
              <a:rPr lang="en-IN" dirty="0"/>
              <a:t>        self.m1 = self.m1 + other.m1</a:t>
            </a:r>
          </a:p>
          <a:p>
            <a:pPr marL="0" indent="0">
              <a:buNone/>
            </a:pPr>
            <a:r>
              <a:rPr lang="en-IN" dirty="0"/>
              <a:t>        self.m2 = self.m2 + other.m2</a:t>
            </a:r>
          </a:p>
          <a:p>
            <a:pPr marL="0" indent="0">
              <a:buNone/>
            </a:pPr>
            <a:r>
              <a:rPr lang="en-IN" dirty="0"/>
              <a:t>        return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s1 = Student(58, 59)</a:t>
            </a:r>
          </a:p>
          <a:p>
            <a:pPr marL="0" indent="0">
              <a:buNone/>
            </a:pPr>
            <a:r>
              <a:rPr lang="en-IN" dirty="0"/>
              <a:t>s2 = Student(60, 65)</a:t>
            </a:r>
          </a:p>
          <a:p>
            <a:pPr marL="0" indent="0">
              <a:buNone/>
            </a:pPr>
            <a:r>
              <a:rPr lang="en-IN" dirty="0"/>
              <a:t>s1.add(s2)</a:t>
            </a:r>
          </a:p>
          <a:p>
            <a:pPr marL="0" indent="0">
              <a:buNone/>
            </a:pPr>
            <a:r>
              <a:rPr lang="en-IN" dirty="0"/>
              <a:t>print(s1.m1)</a:t>
            </a:r>
          </a:p>
          <a:p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503436"/>
            <a:ext cx="50783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defining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method for class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m1, m2):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.m1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.m2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overloading the + operator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__add__(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other):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.m1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m2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.m2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Student(m1, m2)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(s3.m1)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340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/>
              <a:t>Operator overloading functions</a:t>
            </a:r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4445022"/>
              </p:ext>
            </p:extLst>
          </p:nvPr>
        </p:nvGraphicFramePr>
        <p:xfrm>
          <a:off x="0" y="749857"/>
          <a:ext cx="6653025" cy="5818372"/>
        </p:xfrm>
        <a:graphic>
          <a:graphicData uri="http://schemas.openxmlformats.org/drawingml/2006/table">
            <a:tbl>
              <a:tblPr/>
              <a:tblGrid>
                <a:gridCol w="22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effectLst/>
                        </a:rPr>
                        <a:t>Operator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>
                          <a:effectLst/>
                        </a:rPr>
                        <a:t>Expression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>
                          <a:effectLst/>
                        </a:rPr>
                        <a:t>Internally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Addition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+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p1.__add__(p2)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Subtraction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p1 -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p1.__sub__(p2)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Multiplication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*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p1.__mul__(p2)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Power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 **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p1.__pow__(p2)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Division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 /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p1.__truediv__(p2)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Floor Division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 //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p1.__floordiv__(p2)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Remainder (modulo)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p1 %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p1.__mod__(p2)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Left Shift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&lt;&lt;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p1.__lshift__(p2)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Right Shift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&gt;&gt;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p1.__rshift__(p2)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AND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&amp;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p1.__and__(p2)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OR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|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p1.__or__(p2)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XOR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p1 ^ p2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p1.__xor__(p2)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Bitwise NOT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~p1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p1.__invert__()</a:t>
                      </a:r>
                    </a:p>
                  </a:txBody>
                  <a:tcPr marL="141277" marR="141277" marT="70639" marB="70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882083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__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signifies that the methods are special in some way, and it should be obvious if code calls them directly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FB76-A6A1-410D-391F-E4B72A6623D2}"/>
              </a:ext>
            </a:extLst>
          </p:cNvPr>
          <p:cNvSpPr txBox="1"/>
          <p:nvPr/>
        </p:nvSpPr>
        <p:spPr>
          <a:xfrm>
            <a:off x="6653025" y="1039091"/>
            <a:ext cx="48926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Point: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x, y):</a:t>
            </a:r>
          </a:p>
          <a:p>
            <a:r>
              <a:rPr lang="en-IN" dirty="0"/>
              <a:t>        </a:t>
            </a:r>
            <a:r>
              <a:rPr lang="en-IN" dirty="0" err="1"/>
              <a:t>self.x</a:t>
            </a:r>
            <a:r>
              <a:rPr lang="en-IN" dirty="0"/>
              <a:t> = x</a:t>
            </a:r>
          </a:p>
          <a:p>
            <a:r>
              <a:rPr lang="en-IN" dirty="0"/>
              <a:t>        </a:t>
            </a:r>
            <a:r>
              <a:rPr lang="en-IN" dirty="0" err="1"/>
              <a:t>self.y</a:t>
            </a:r>
            <a:r>
              <a:rPr lang="en-IN" dirty="0"/>
              <a:t> = y</a:t>
            </a:r>
          </a:p>
          <a:p>
            <a:endParaRPr lang="en-IN" dirty="0"/>
          </a:p>
          <a:p>
            <a:r>
              <a:rPr lang="en-IN" dirty="0"/>
              <a:t>    def __add__(self, other):</a:t>
            </a:r>
          </a:p>
          <a:p>
            <a:r>
              <a:rPr lang="en-IN" dirty="0"/>
              <a:t>        return Point(</a:t>
            </a:r>
            <a:r>
              <a:rPr lang="en-IN" dirty="0" err="1"/>
              <a:t>self.x</a:t>
            </a:r>
            <a:r>
              <a:rPr lang="en-IN" dirty="0"/>
              <a:t> + </a:t>
            </a:r>
            <a:r>
              <a:rPr lang="en-IN" dirty="0" err="1"/>
              <a:t>other.x</a:t>
            </a:r>
            <a:r>
              <a:rPr lang="en-IN" dirty="0"/>
              <a:t>, </a:t>
            </a:r>
            <a:r>
              <a:rPr lang="en-IN" dirty="0" err="1"/>
              <a:t>self.y</a:t>
            </a:r>
            <a:r>
              <a:rPr lang="en-IN" dirty="0"/>
              <a:t> + </a:t>
            </a:r>
            <a:r>
              <a:rPr lang="en-IN" dirty="0" err="1"/>
              <a:t>other.y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def __str__(self):</a:t>
            </a:r>
          </a:p>
          <a:p>
            <a:r>
              <a:rPr lang="en-IN" dirty="0"/>
              <a:t>        return f"({</a:t>
            </a:r>
            <a:r>
              <a:rPr lang="en-IN" dirty="0" err="1"/>
              <a:t>self.x</a:t>
            </a:r>
            <a:r>
              <a:rPr lang="en-IN" dirty="0"/>
              <a:t>}, {</a:t>
            </a:r>
            <a:r>
              <a:rPr lang="en-IN" dirty="0" err="1"/>
              <a:t>self.y</a:t>
            </a:r>
            <a:r>
              <a:rPr lang="en-IN" dirty="0"/>
              <a:t>})"</a:t>
            </a:r>
          </a:p>
          <a:p>
            <a:endParaRPr lang="en-IN" dirty="0"/>
          </a:p>
          <a:p>
            <a:r>
              <a:rPr lang="en-IN" dirty="0"/>
              <a:t>p1 = Point(2, 3)</a:t>
            </a:r>
          </a:p>
          <a:p>
            <a:r>
              <a:rPr lang="en-IN" dirty="0"/>
              <a:t>p2 = Point(4, 5)</a:t>
            </a:r>
          </a:p>
          <a:p>
            <a:endParaRPr lang="en-IN" dirty="0"/>
          </a:p>
          <a:p>
            <a:r>
              <a:rPr lang="en-IN" dirty="0"/>
              <a:t>result = p1 + p2  # Calls the overloaded `+` operator</a:t>
            </a:r>
          </a:p>
          <a:p>
            <a:r>
              <a:rPr lang="en-IN" dirty="0"/>
              <a:t>print(result)  # Output: (6, 8)</a:t>
            </a:r>
          </a:p>
        </p:txBody>
      </p:sp>
    </p:spTree>
    <p:extLst>
      <p:ext uri="{BB962C8B-B14F-4D97-AF65-F5344CB8AC3E}">
        <p14:creationId xmlns:p14="http://schemas.microsoft.com/office/powerpoint/2010/main" val="79882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Assignment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305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Class – List of </a:t>
            </a:r>
            <a:r>
              <a:rPr lang="en-US" dirty="0" err="1"/>
              <a:t>Emp</a:t>
            </a:r>
            <a:r>
              <a:rPr lang="en-US" dirty="0"/>
              <a:t> Ids</a:t>
            </a:r>
          </a:p>
          <a:p>
            <a:r>
              <a:rPr lang="en-US" dirty="0"/>
              <a:t>Level 1</a:t>
            </a:r>
          </a:p>
          <a:p>
            <a:pPr lvl="1"/>
            <a:r>
              <a:rPr lang="en-US" dirty="0"/>
              <a:t>Derived class 1 – </a:t>
            </a:r>
            <a:r>
              <a:rPr lang="en-US" dirty="0" err="1"/>
              <a:t>Emp</a:t>
            </a:r>
            <a:r>
              <a:rPr lang="en-US" dirty="0"/>
              <a:t> ids working in Mon, Tue and Wed</a:t>
            </a:r>
          </a:p>
          <a:p>
            <a:pPr lvl="1"/>
            <a:r>
              <a:rPr lang="en-US" dirty="0"/>
              <a:t>Derived class 2 – </a:t>
            </a:r>
            <a:r>
              <a:rPr lang="en-US" dirty="0" err="1"/>
              <a:t>Emp</a:t>
            </a:r>
            <a:r>
              <a:rPr lang="en-US" dirty="0"/>
              <a:t> ids Working in Thu and Fri</a:t>
            </a:r>
          </a:p>
          <a:p>
            <a:r>
              <a:rPr lang="en-US" dirty="0"/>
              <a:t>Level 2 derived from class 1 and class 2</a:t>
            </a:r>
          </a:p>
          <a:p>
            <a:pPr lvl="1"/>
            <a:r>
              <a:rPr lang="en-US" dirty="0"/>
              <a:t>Derived class 3 – </a:t>
            </a:r>
            <a:r>
              <a:rPr lang="en-US" dirty="0" err="1"/>
              <a:t>Emp</a:t>
            </a:r>
            <a:r>
              <a:rPr lang="en-US" dirty="0"/>
              <a:t> ids absent in both schedules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L1 – [1,2,3,4,5,6,7,8,9,10]</a:t>
            </a:r>
          </a:p>
          <a:p>
            <a:pPr marL="457200" lvl="1" indent="0">
              <a:buNone/>
            </a:pPr>
            <a:r>
              <a:rPr lang="en-US" dirty="0"/>
              <a:t>L2 -  [ 2,3 4,6]</a:t>
            </a:r>
          </a:p>
          <a:p>
            <a:pPr marL="457200" lvl="1" indent="0">
              <a:buNone/>
            </a:pPr>
            <a:r>
              <a:rPr lang="en-US" dirty="0"/>
              <a:t>L3 – [1,8,9]</a:t>
            </a:r>
          </a:p>
          <a:p>
            <a:pPr marL="457200" lvl="1" indent="0">
              <a:buNone/>
            </a:pPr>
            <a:r>
              <a:rPr lang="en-US"/>
              <a:t>L4 – [5,7,10] – Absent in both schedules</a:t>
            </a:r>
            <a:endParaRPr lang="en-US" dirty="0"/>
          </a:p>
          <a:p>
            <a:pPr lvl="1"/>
            <a:endParaRPr lang="en-US" dirty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OOPs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52905" y="1513897"/>
            <a:ext cx="3938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# Parent or Base Class</a:t>
            </a:r>
            <a:endParaRPr lang="en-US" dirty="0"/>
          </a:p>
          <a:p>
            <a:pPr fontAlgn="base"/>
            <a:r>
              <a:rPr lang="en-US" dirty="0"/>
              <a:t>class Calculate: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 sum(self, a, b):</a:t>
            </a:r>
          </a:p>
          <a:p>
            <a:pPr fontAlgn="base"/>
            <a:r>
              <a:rPr lang="en-US" dirty="0"/>
              <a:t>        print(a + b)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i="1" dirty="0"/>
              <a:t># Subclass or Derived Class</a:t>
            </a:r>
            <a:endParaRPr lang="en-US" dirty="0"/>
          </a:p>
          <a:p>
            <a:pPr fontAlgn="base"/>
            <a:r>
              <a:rPr lang="en-US" dirty="0"/>
              <a:t>class Number(Calculate):</a:t>
            </a:r>
          </a:p>
          <a:p>
            <a:pPr fontAlgn="base"/>
            <a:r>
              <a:rPr lang="en-US" dirty="0"/>
              <a:t>    pass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obj</a:t>
            </a:r>
            <a:r>
              <a:rPr lang="en-US" dirty="0"/>
              <a:t> = Number()</a:t>
            </a:r>
          </a:p>
          <a:p>
            <a:pPr fontAlgn="base"/>
            <a:r>
              <a:rPr lang="en-US" dirty="0" err="1"/>
              <a:t>obj.sum</a:t>
            </a:r>
            <a:r>
              <a:rPr lang="en-US" dirty="0"/>
              <a:t>(8, 90)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81354" y="5065154"/>
            <a:ext cx="529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Class and Object  - Data Hiding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ython Class Variables With Examples – PY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6" y="94456"/>
            <a:ext cx="4260561" cy="338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73725" y="5798815"/>
            <a:ext cx="7448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All members in a Python class are public by default</a:t>
            </a:r>
          </a:p>
          <a:p>
            <a:r>
              <a:rPr lang="en-US" dirty="0"/>
              <a:t>Use a single underscore for “Protected” attributes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dirty="0"/>
              <a:t>adding a double underscore '__' symbol before the data member of that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74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B93A20B-1E78-511F-1EB7-0EEC481903A8}"/>
              </a:ext>
            </a:extLst>
          </p:cNvPr>
          <p:cNvSpPr/>
          <p:nvPr/>
        </p:nvSpPr>
        <p:spPr>
          <a:xfrm>
            <a:off x="5986732" y="619976"/>
            <a:ext cx="2907102" cy="380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0E0D5-94A0-74D6-3B11-B231167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6" y="166718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the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4B69-E31C-7D58-32DC-5A7B5A1C3C6D}"/>
              </a:ext>
            </a:extLst>
          </p:cNvPr>
          <p:cNvSpPr txBox="1"/>
          <p:nvPr/>
        </p:nvSpPr>
        <p:spPr>
          <a:xfrm>
            <a:off x="358066" y="703877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ClassName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parameter1, parameter2):</a:t>
            </a:r>
          </a:p>
          <a:p>
            <a:r>
              <a:rPr lang="en-IN" dirty="0"/>
              <a:t>        self.attribute1 = parameter1</a:t>
            </a:r>
          </a:p>
          <a:p>
            <a:r>
              <a:rPr lang="en-IN" dirty="0"/>
              <a:t>        self.attribute2 = parameter2</a:t>
            </a:r>
          </a:p>
          <a:p>
            <a:endParaRPr lang="en-IN" dirty="0"/>
          </a:p>
          <a:p>
            <a:r>
              <a:rPr lang="en-IN" dirty="0"/>
              <a:t>    def method1(self):</a:t>
            </a:r>
          </a:p>
          <a:p>
            <a:r>
              <a:rPr lang="en-IN" dirty="0"/>
              <a:t>        # Method implementation</a:t>
            </a:r>
          </a:p>
          <a:p>
            <a:endParaRPr lang="en-IN" dirty="0"/>
          </a:p>
          <a:p>
            <a:r>
              <a:rPr lang="en-IN" dirty="0"/>
              <a:t>    def method2(self):</a:t>
            </a:r>
          </a:p>
          <a:p>
            <a:r>
              <a:rPr lang="en-IN" dirty="0"/>
              <a:t>        # Method implementation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F8AD77-E4DB-BCB6-A6AD-BBB31EF5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66" y="3960477"/>
            <a:ext cx="11833934" cy="22775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method (constructor): This is a special method that is called when an instance of the class is created. It is used to initialize the attributes of the class.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parameter refers to the instance being created, and it is used to access the attributes and methods of the class within the class definition.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Attributes: Attributes are variables that hold data specific to each instance of the class. They are defined inside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method using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keyword followed by the attribute name (e.g.,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self.attribute1 = parameter1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Methods: Methods are functions defined inside a class. They define the behavior and actions that instances of the class can perform. Methods also take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onaspace Neon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parameter as the first argument, which allows them to access the attributes and other methods of the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DB6D-E7CF-9E35-0ECB-03E07C52CB78}"/>
              </a:ext>
            </a:extLst>
          </p:cNvPr>
          <p:cNvSpPr txBox="1"/>
          <p:nvPr/>
        </p:nvSpPr>
        <p:spPr>
          <a:xfrm>
            <a:off x="5382882" y="376657"/>
            <a:ext cx="6124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Pet: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name, species):</a:t>
            </a:r>
          </a:p>
          <a:p>
            <a:r>
              <a:rPr lang="en-IN" dirty="0"/>
              <a:t>        self.name = name</a:t>
            </a:r>
          </a:p>
          <a:p>
            <a:r>
              <a:rPr lang="en-IN" dirty="0"/>
              <a:t>        </a:t>
            </a:r>
            <a:r>
              <a:rPr lang="en-IN" dirty="0" err="1"/>
              <a:t>self.species</a:t>
            </a:r>
            <a:r>
              <a:rPr lang="en-IN" dirty="0"/>
              <a:t> = species</a:t>
            </a:r>
          </a:p>
          <a:p>
            <a:endParaRPr lang="en-IN" dirty="0"/>
          </a:p>
          <a:p>
            <a:r>
              <a:rPr lang="en-IN" dirty="0"/>
              <a:t>    def introduce(self):</a:t>
            </a:r>
          </a:p>
          <a:p>
            <a:r>
              <a:rPr lang="en-IN" dirty="0"/>
              <a:t>        print(</a:t>
            </a:r>
            <a:r>
              <a:rPr lang="en-IN" dirty="0" err="1"/>
              <a:t>f"Hello</a:t>
            </a:r>
            <a:r>
              <a:rPr lang="en-IN" dirty="0"/>
              <a:t>, my name is {self.name} and I am a {</a:t>
            </a:r>
            <a:r>
              <a:rPr lang="en-IN" dirty="0" err="1"/>
              <a:t>self.species</a:t>
            </a:r>
            <a:r>
              <a:rPr lang="en-IN" dirty="0"/>
              <a:t>}.")</a:t>
            </a:r>
          </a:p>
          <a:p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dog </a:t>
            </a:r>
            <a:r>
              <a:rPr lang="en-US" altLang="en-US" dirty="0">
                <a:solidFill>
                  <a:srgbClr val="0550AE"/>
                </a:solidFill>
                <a:latin typeface="Monaspace Neon"/>
              </a:rPr>
              <a:t>=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 </a:t>
            </a:r>
            <a:r>
              <a:rPr lang="en-US" altLang="en-US" dirty="0">
                <a:solidFill>
                  <a:srgbClr val="6639BA"/>
                </a:solidFill>
                <a:latin typeface="Monaspace Neon"/>
              </a:rPr>
              <a:t>Pet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(</a:t>
            </a:r>
            <a:r>
              <a:rPr lang="en-US" altLang="en-US" dirty="0">
                <a:solidFill>
                  <a:srgbClr val="0A3069"/>
                </a:solidFill>
                <a:latin typeface="Monaspace Neon"/>
              </a:rPr>
              <a:t>"Buddy"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, </a:t>
            </a:r>
            <a:r>
              <a:rPr lang="en-US" altLang="en-US" dirty="0">
                <a:solidFill>
                  <a:srgbClr val="0A3069"/>
                </a:solidFill>
                <a:latin typeface="Monaspace Neon"/>
              </a:rPr>
              <a:t>"Dog"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) </a:t>
            </a:r>
          </a:p>
          <a:p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cat </a:t>
            </a:r>
            <a:r>
              <a:rPr lang="en-US" altLang="en-US" dirty="0">
                <a:solidFill>
                  <a:srgbClr val="0550AE"/>
                </a:solidFill>
                <a:latin typeface="Monaspace Neon"/>
              </a:rPr>
              <a:t>=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 </a:t>
            </a:r>
            <a:r>
              <a:rPr lang="en-US" altLang="en-US" dirty="0">
                <a:solidFill>
                  <a:srgbClr val="6639BA"/>
                </a:solidFill>
                <a:latin typeface="Monaspace Neon"/>
              </a:rPr>
              <a:t>Pet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(</a:t>
            </a:r>
            <a:r>
              <a:rPr lang="en-US" altLang="en-US" dirty="0">
                <a:solidFill>
                  <a:srgbClr val="0A3069"/>
                </a:solidFill>
                <a:latin typeface="Monaspace Neon"/>
              </a:rPr>
              <a:t>"Whiskers"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, </a:t>
            </a:r>
            <a:r>
              <a:rPr lang="en-US" altLang="en-US" dirty="0">
                <a:solidFill>
                  <a:srgbClr val="0A3069"/>
                </a:solidFill>
                <a:latin typeface="Monaspace Neon"/>
              </a:rPr>
              <a:t>"Cat"</a:t>
            </a:r>
            <a:r>
              <a:rPr lang="en-US" altLang="en-US" dirty="0">
                <a:solidFill>
                  <a:srgbClr val="1F2328"/>
                </a:solidFill>
                <a:latin typeface="Monaspace Neon"/>
              </a:rPr>
              <a:t>)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IN" dirty="0" err="1"/>
              <a:t>dog.introduce</a:t>
            </a:r>
            <a:r>
              <a:rPr lang="en-IN" dirty="0"/>
              <a:t>()</a:t>
            </a:r>
          </a:p>
          <a:p>
            <a:r>
              <a:rPr lang="en-IN" dirty="0" err="1"/>
              <a:t>cat.introduce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4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3182" y="298162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Manager: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role, salary):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self.role</a:t>
            </a:r>
            <a:r>
              <a:rPr lang="en-IN" dirty="0"/>
              <a:t> = role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self.salary</a:t>
            </a:r>
            <a:r>
              <a:rPr lang="en-IN" dirty="0"/>
              <a:t> = salary</a:t>
            </a:r>
          </a:p>
          <a:p>
            <a:pPr marL="0" indent="0">
              <a:buNone/>
            </a:pPr>
            <a:r>
              <a:rPr lang="en-IN" dirty="0"/>
              <a:t>  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def</a:t>
            </a:r>
            <a:r>
              <a:rPr lang="en-IN" dirty="0"/>
              <a:t> print(self):</a:t>
            </a:r>
          </a:p>
          <a:p>
            <a:pPr marL="0" indent="0">
              <a:buNone/>
            </a:pPr>
            <a:r>
              <a:rPr lang="en-IN" dirty="0"/>
              <a:t>    print("Role: ", </a:t>
            </a:r>
            <a:r>
              <a:rPr lang="en-IN" dirty="0" err="1"/>
              <a:t>self.role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    print("Salary: ", </a:t>
            </a:r>
            <a:r>
              <a:rPr lang="en-IN" dirty="0" err="1"/>
              <a:t>self.salary</a:t>
            </a:r>
            <a:r>
              <a:rPr lang="en-IN" dirty="0"/>
              <a:t>)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 err="1"/>
              <a:t>P_Manager</a:t>
            </a:r>
            <a:r>
              <a:rPr lang="en-IN" dirty="0"/>
              <a:t> = Manager("Monitoring", "24lacs")</a:t>
            </a:r>
          </a:p>
          <a:p>
            <a:pPr marL="0" indent="0">
              <a:buNone/>
            </a:pPr>
            <a:r>
              <a:rPr lang="en-IN" dirty="0" err="1"/>
              <a:t>H_Manager</a:t>
            </a:r>
            <a:r>
              <a:rPr lang="en-IN" dirty="0"/>
              <a:t>=Manager(“hiring”,”10lacs”)</a:t>
            </a:r>
          </a:p>
          <a:p>
            <a:pPr marL="0" indent="0">
              <a:buNone/>
            </a:pPr>
            <a:r>
              <a:rPr lang="en-IN" dirty="0" err="1"/>
              <a:t>P_Manager.print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0"/>
            <a:ext cx="5181600" cy="6176963"/>
          </a:xfrm>
        </p:spPr>
        <p:txBody>
          <a:bodyPr>
            <a:noAutofit/>
          </a:bodyPr>
          <a:lstStyle/>
          <a:p>
            <a:r>
              <a:rPr lang="en-IN" sz="1200" dirty="0">
                <a:solidFill>
                  <a:schemeClr val="lt1"/>
                </a:solidFill>
              </a:rPr>
              <a:t># prompt: create class and object in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class Manager: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  </a:t>
            </a:r>
            <a:r>
              <a:rPr lang="en-IN" sz="1400" dirty="0" err="1"/>
              <a:t>def</a:t>
            </a:r>
            <a:r>
              <a:rPr lang="en-IN" sz="1400" dirty="0"/>
              <a:t> __</a:t>
            </a:r>
            <a:r>
              <a:rPr lang="en-IN" sz="1400" dirty="0" err="1"/>
              <a:t>init</a:t>
            </a:r>
            <a:r>
              <a:rPr lang="en-IN" sz="1400" dirty="0"/>
              <a:t>__(self):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  <a:r>
              <a:rPr lang="en-IN" sz="1400" dirty="0" err="1"/>
              <a:t>self.role</a:t>
            </a:r>
            <a:r>
              <a:rPr lang="en-IN" sz="1400" dirty="0"/>
              <a:t> = "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  <a:r>
              <a:rPr lang="en-IN" sz="1400" dirty="0" err="1"/>
              <a:t>self.salary</a:t>
            </a:r>
            <a:r>
              <a:rPr lang="en-IN" sz="1400" dirty="0"/>
              <a:t> = "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get_role</a:t>
            </a:r>
            <a:r>
              <a:rPr lang="en-IN" sz="1400" dirty="0"/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return </a:t>
            </a:r>
            <a:r>
              <a:rPr lang="en-IN" sz="1400" dirty="0" err="1"/>
              <a:t>self.role</a:t>
            </a:r>
            <a:endParaRPr lang="en-I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get_salary</a:t>
            </a:r>
            <a:r>
              <a:rPr lang="en-IN" sz="1400" dirty="0"/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return </a:t>
            </a:r>
            <a:r>
              <a:rPr lang="en-IN" sz="1400" dirty="0" err="1"/>
              <a:t>self.salary</a:t>
            </a:r>
            <a:endParaRPr lang="en-IN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set_role</a:t>
            </a:r>
            <a:r>
              <a:rPr lang="en-IN" sz="1400" dirty="0"/>
              <a:t>(self, role):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  <a:r>
              <a:rPr lang="en-IN" sz="1400" dirty="0" err="1"/>
              <a:t>self.role</a:t>
            </a:r>
            <a:r>
              <a:rPr lang="en-IN" sz="1400" dirty="0"/>
              <a:t> = role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set_salary</a:t>
            </a:r>
            <a:r>
              <a:rPr lang="en-IN" sz="1400" dirty="0"/>
              <a:t>(self, salary):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</a:t>
            </a:r>
            <a:r>
              <a:rPr lang="en-IN" sz="1400" dirty="0" err="1"/>
              <a:t>self.salary</a:t>
            </a:r>
            <a:r>
              <a:rPr lang="en-IN" sz="1400" dirty="0"/>
              <a:t> = salary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</a:t>
            </a:r>
            <a:r>
              <a:rPr lang="en-IN" sz="1400" dirty="0" err="1"/>
              <a:t>def</a:t>
            </a:r>
            <a:r>
              <a:rPr lang="en-IN" sz="1400" dirty="0"/>
              <a:t> print(self):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print("Role: ", </a:t>
            </a:r>
            <a:r>
              <a:rPr lang="en-IN" sz="1400" dirty="0" err="1"/>
              <a:t>self.role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    print("Salary: ", </a:t>
            </a:r>
            <a:r>
              <a:rPr lang="en-IN" sz="1400" dirty="0" err="1"/>
              <a:t>self.salary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P_Manager1=Manager()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P_Manager1.get_role()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P_Manager1.get_salary()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P_Manager1.set_role("Managing")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P_Manager1.set_salary("30lacs")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dirty="0"/>
              <a:t>P_Manager1.print()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2118" y="5216236"/>
            <a:ext cx="458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Class and Object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136" y="5915353"/>
            <a:ext cx="529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Constructor (without 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" y="6186003"/>
            <a:ext cx="529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Constructor (with 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Single Inheritance        Multiple Inheritance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Calculate:</a:t>
            </a:r>
          </a:p>
          <a:p>
            <a:r>
              <a:rPr lang="en-US" dirty="0"/>
              <a:t>  </a:t>
            </a:r>
            <a:r>
              <a:rPr lang="en-US" dirty="0" err="1"/>
              <a:t>def</a:t>
            </a:r>
            <a:r>
              <a:rPr lang="en-US" dirty="0"/>
              <a:t> sum(</a:t>
            </a:r>
            <a:r>
              <a:rPr lang="en-US" dirty="0" err="1"/>
              <a:t>self,a,b</a:t>
            </a:r>
            <a:r>
              <a:rPr lang="en-US" dirty="0"/>
              <a:t>):</a:t>
            </a:r>
          </a:p>
          <a:p>
            <a:r>
              <a:rPr lang="en-US" dirty="0"/>
              <a:t>    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r>
              <a:rPr lang="en-US" dirty="0"/>
              <a:t>class Number(Calculate):</a:t>
            </a:r>
          </a:p>
          <a:p>
            <a:r>
              <a:rPr lang="en-US" dirty="0"/>
              <a:t>  pass</a:t>
            </a:r>
          </a:p>
          <a:p>
            <a:r>
              <a:rPr lang="en-US" dirty="0" err="1"/>
              <a:t>onj</a:t>
            </a:r>
            <a:r>
              <a:rPr lang="en-US" dirty="0"/>
              <a:t> = Number()</a:t>
            </a:r>
          </a:p>
          <a:p>
            <a:r>
              <a:rPr lang="en-US" dirty="0" err="1"/>
              <a:t>onj.sum</a:t>
            </a:r>
            <a:r>
              <a:rPr lang="en-US" dirty="0"/>
              <a:t>(10,10)</a:t>
            </a:r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 Calculate:</a:t>
            </a:r>
          </a:p>
          <a:p>
            <a:r>
              <a:rPr lang="en-IN" dirty="0"/>
              <a:t>  </a:t>
            </a:r>
            <a:r>
              <a:rPr lang="en-IN" dirty="0" err="1"/>
              <a:t>def</a:t>
            </a:r>
            <a:r>
              <a:rPr lang="en-IN" dirty="0"/>
              <a:t> sum(</a:t>
            </a:r>
            <a:r>
              <a:rPr lang="en-IN" dirty="0" err="1"/>
              <a:t>self,a,b</a:t>
            </a:r>
            <a:r>
              <a:rPr lang="en-IN" dirty="0"/>
              <a:t>):</a:t>
            </a:r>
          </a:p>
          <a:p>
            <a:r>
              <a:rPr lang="en-IN" dirty="0"/>
              <a:t>    print(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r>
              <a:rPr lang="en-IN" dirty="0"/>
              <a:t>class Number(Calculate):</a:t>
            </a:r>
          </a:p>
          <a:p>
            <a:r>
              <a:rPr lang="en-IN" dirty="0"/>
              <a:t>  pass</a:t>
            </a:r>
          </a:p>
          <a:p>
            <a:r>
              <a:rPr lang="en-IN" dirty="0" err="1"/>
              <a:t>onj</a:t>
            </a:r>
            <a:r>
              <a:rPr lang="en-IN" dirty="0"/>
              <a:t> = Number()</a:t>
            </a:r>
          </a:p>
          <a:p>
            <a:r>
              <a:rPr lang="en-IN" dirty="0" err="1"/>
              <a:t>onj.sum</a:t>
            </a:r>
            <a:r>
              <a:rPr lang="en-IN" dirty="0"/>
              <a:t>(10,10)</a:t>
            </a:r>
          </a:p>
          <a:p>
            <a:r>
              <a:rPr lang="en-IN" dirty="0"/>
              <a:t>class </a:t>
            </a:r>
            <a:r>
              <a:rPr lang="en-IN" dirty="0" err="1"/>
              <a:t>Strng</a:t>
            </a:r>
            <a:r>
              <a:rPr lang="en-IN" dirty="0"/>
              <a:t>(Calculate):</a:t>
            </a:r>
          </a:p>
          <a:p>
            <a:r>
              <a:rPr lang="en-IN" dirty="0"/>
              <a:t>  pass</a:t>
            </a:r>
          </a:p>
          <a:p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Strng</a:t>
            </a:r>
            <a:r>
              <a:rPr lang="en-IN" dirty="0"/>
              <a:t>()</a:t>
            </a:r>
          </a:p>
          <a:p>
            <a:r>
              <a:rPr lang="en-IN" dirty="0" err="1"/>
              <a:t>obj.sum</a:t>
            </a:r>
            <a:r>
              <a:rPr lang="en-IN" dirty="0"/>
              <a:t>("</a:t>
            </a:r>
            <a:r>
              <a:rPr lang="en-IN" dirty="0" err="1"/>
              <a:t>VIT","University</a:t>
            </a:r>
            <a:r>
              <a:rPr lang="en-IN" dirty="0"/>
              <a:t>")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860257"/>
              </p:ext>
            </p:extLst>
          </p:nvPr>
        </p:nvGraphicFramePr>
        <p:xfrm>
          <a:off x="838200" y="8084127"/>
          <a:ext cx="105156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213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Manager: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role, salary):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role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salary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print(self):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print("Role: ",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print("Salary: ",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Manager("Monitoring", "24lacs")</a:t>
                      </a:r>
                    </a:p>
                    <a:p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P_Manager.print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Create an object of the Dog class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Manager("Monitoring", "24lacs")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P_Manager.print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P_Manager1=Manager()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P_Manager1.get_role()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P_Manager1.get_salary()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P_Manager1.set_role("Managing")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P_Manager1.set_salary("30lacs")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P_Manager1.print()</a:t>
                      </a:r>
                    </a:p>
                    <a:p>
                      <a:endParaRPr lang="en-I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prompt: create class and object in python</a:t>
                      </a:r>
                    </a:p>
                    <a:p>
                      <a:b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Manager: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__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 "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 "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endParaRPr lang="en-I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return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endParaRPr lang="en-I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role):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role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salary):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salary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print(self):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print("Role: ",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self.role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print("Salary: ", </a:t>
                      </a:r>
                      <a:r>
                        <a:rPr lang="en-IN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self.salary</a:t>
                      </a:r>
                      <a: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br>
                        <a:rPr lang="en-IN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98418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Inheritance In Python - Single, Multiple, Multi-level Inheritance And More (geekpython.in)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41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91473-B1CA-8E01-7822-7CEEF5739D65}"/>
              </a:ext>
            </a:extLst>
          </p:cNvPr>
          <p:cNvSpPr txBox="1"/>
          <p:nvPr/>
        </p:nvSpPr>
        <p:spPr>
          <a:xfrm>
            <a:off x="103518" y="-60385"/>
            <a:ext cx="67286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Sensor: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self.location</a:t>
            </a:r>
            <a:r>
              <a:rPr lang="en-IN" dirty="0"/>
              <a:t> = "Katpadi Lab"             # Public variable</a:t>
            </a:r>
          </a:p>
          <a:p>
            <a:r>
              <a:rPr lang="en-IN" dirty="0"/>
              <a:t>        self.__</a:t>
            </a:r>
            <a:r>
              <a:rPr lang="en-IN" dirty="0" err="1"/>
              <a:t>security_code</a:t>
            </a:r>
            <a:r>
              <a:rPr lang="en-IN" dirty="0"/>
              <a:t> = "ABC123"           # Private variable</a:t>
            </a:r>
          </a:p>
          <a:p>
            <a:endParaRPr lang="en-IN" dirty="0"/>
          </a:p>
          <a:p>
            <a:r>
              <a:rPr lang="en-IN" dirty="0"/>
              <a:t>    # Public method to safely access the private variable</a:t>
            </a:r>
          </a:p>
          <a:p>
            <a:r>
              <a:rPr lang="en-IN" dirty="0"/>
              <a:t>    def </a:t>
            </a:r>
            <a:r>
              <a:rPr lang="en-IN" dirty="0" err="1"/>
              <a:t>get_security_code</a:t>
            </a:r>
            <a:r>
              <a:rPr lang="en-IN" dirty="0"/>
              <a:t>(self):</a:t>
            </a:r>
          </a:p>
          <a:p>
            <a:r>
              <a:rPr lang="en-IN" dirty="0"/>
              <a:t>        return self.__</a:t>
            </a:r>
            <a:r>
              <a:rPr lang="en-IN" dirty="0" err="1"/>
              <a:t>security_code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TemperatureSensor</a:t>
            </a:r>
            <a:r>
              <a:rPr lang="en-IN" dirty="0"/>
              <a:t>(Sensor):</a:t>
            </a:r>
          </a:p>
          <a:p>
            <a:r>
              <a:rPr lang="en-IN" dirty="0"/>
              <a:t>    def </a:t>
            </a:r>
            <a:r>
              <a:rPr lang="en-IN" dirty="0" err="1"/>
              <a:t>read_data</a:t>
            </a:r>
            <a:r>
              <a:rPr lang="en-IN" dirty="0"/>
              <a:t>(self):</a:t>
            </a:r>
          </a:p>
          <a:p>
            <a:r>
              <a:rPr lang="en-IN" dirty="0"/>
              <a:t>        # Access public variable</a:t>
            </a:r>
          </a:p>
          <a:p>
            <a:r>
              <a:rPr lang="en-IN" dirty="0"/>
              <a:t>        print(</a:t>
            </a:r>
            <a:r>
              <a:rPr lang="en-IN" dirty="0" err="1"/>
              <a:t>f"Public</a:t>
            </a:r>
            <a:r>
              <a:rPr lang="en-IN" dirty="0"/>
              <a:t> Location: {</a:t>
            </a:r>
            <a:r>
              <a:rPr lang="en-IN" dirty="0" err="1"/>
              <a:t>self.location</a:t>
            </a:r>
            <a:r>
              <a:rPr lang="en-IN" dirty="0"/>
              <a:t>}")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# Access private variable via getter method</a:t>
            </a:r>
          </a:p>
          <a:p>
            <a:r>
              <a:rPr lang="en-IN" dirty="0"/>
              <a:t>        print(</a:t>
            </a:r>
            <a:r>
              <a:rPr lang="en-IN" dirty="0" err="1"/>
              <a:t>f"Security</a:t>
            </a:r>
            <a:r>
              <a:rPr lang="en-IN" dirty="0"/>
              <a:t> Code (safe): {</a:t>
            </a:r>
            <a:r>
              <a:rPr lang="en-IN" dirty="0" err="1"/>
              <a:t>self.get_security_code</a:t>
            </a:r>
            <a:r>
              <a:rPr lang="en-IN" dirty="0"/>
              <a:t>()}")</a:t>
            </a:r>
          </a:p>
          <a:p>
            <a:endParaRPr lang="en-IN" dirty="0"/>
          </a:p>
          <a:p>
            <a:r>
              <a:rPr lang="en-IN" dirty="0"/>
              <a:t>        # Access private variable directly using name mangling (not recommended)</a:t>
            </a:r>
          </a:p>
          <a:p>
            <a:r>
              <a:rPr lang="en-IN" dirty="0"/>
              <a:t>        print(</a:t>
            </a:r>
            <a:r>
              <a:rPr lang="en-IN" dirty="0" err="1"/>
              <a:t>f"Security</a:t>
            </a:r>
            <a:r>
              <a:rPr lang="en-IN" dirty="0"/>
              <a:t> Code (forced): {self._Sensor__</a:t>
            </a:r>
            <a:r>
              <a:rPr lang="en-IN" dirty="0" err="1"/>
              <a:t>security_code</a:t>
            </a:r>
            <a:r>
              <a:rPr lang="en-IN" dirty="0"/>
              <a:t>}")</a:t>
            </a:r>
          </a:p>
          <a:p>
            <a:endParaRPr lang="en-IN" dirty="0"/>
          </a:p>
          <a:p>
            <a:r>
              <a:rPr lang="en-IN" dirty="0"/>
              <a:t># Main code</a:t>
            </a:r>
          </a:p>
          <a:p>
            <a:r>
              <a:rPr lang="en-IN" dirty="0"/>
              <a:t>sensor = </a:t>
            </a:r>
            <a:r>
              <a:rPr lang="en-IN" dirty="0" err="1"/>
              <a:t>TemperatureSensor</a:t>
            </a:r>
            <a:r>
              <a:rPr lang="en-IN" dirty="0"/>
              <a:t>()</a:t>
            </a:r>
          </a:p>
          <a:p>
            <a:r>
              <a:rPr lang="en-IN" dirty="0" err="1"/>
              <a:t>sensor.read_data</a:t>
            </a:r>
            <a:r>
              <a:rPr lang="en-IN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B4B16-97E2-BFD7-40FF-8BEEEEC3049C}"/>
              </a:ext>
            </a:extLst>
          </p:cNvPr>
          <p:cNvSpPr txBox="1"/>
          <p:nvPr/>
        </p:nvSpPr>
        <p:spPr>
          <a:xfrm>
            <a:off x="6280032" y="0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Sensor: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self.location</a:t>
            </a:r>
            <a:r>
              <a:rPr lang="en-IN" dirty="0"/>
              <a:t> = "Katpadi Lab"  # Public variable</a:t>
            </a:r>
          </a:p>
          <a:p>
            <a:endParaRPr lang="en-IN" dirty="0"/>
          </a:p>
          <a:p>
            <a:r>
              <a:rPr lang="en-IN" dirty="0" err="1"/>
              <a:t>sensor_obj</a:t>
            </a:r>
            <a:r>
              <a:rPr lang="en-IN" dirty="0"/>
              <a:t> = Sensor()</a:t>
            </a:r>
          </a:p>
          <a:p>
            <a:r>
              <a:rPr lang="en-IN" dirty="0"/>
              <a:t>print(</a:t>
            </a:r>
            <a:r>
              <a:rPr lang="en-IN" dirty="0" err="1"/>
              <a:t>f"Sensor</a:t>
            </a:r>
            <a:r>
              <a:rPr lang="en-IN" dirty="0"/>
              <a:t> Location: {</a:t>
            </a:r>
            <a:r>
              <a:rPr lang="en-IN" dirty="0" err="1"/>
              <a:t>sensor_obj.location</a:t>
            </a:r>
            <a:r>
              <a:rPr lang="en-IN" dirty="0"/>
              <a:t>}")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E8BE7-59A7-ED51-8915-EBB3345A1553}"/>
              </a:ext>
            </a:extLst>
          </p:cNvPr>
          <p:cNvSpPr txBox="1"/>
          <p:nvPr/>
        </p:nvSpPr>
        <p:spPr>
          <a:xfrm>
            <a:off x="6760954" y="2155607"/>
            <a:ext cx="6189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Sensor: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self.location</a:t>
            </a:r>
            <a:r>
              <a:rPr lang="en-IN" dirty="0"/>
              <a:t> = "Katpadi Lab"</a:t>
            </a:r>
          </a:p>
          <a:p>
            <a:r>
              <a:rPr lang="en-IN" dirty="0"/>
              <a:t>        </a:t>
            </a:r>
            <a:r>
              <a:rPr lang="en-IN" dirty="0" err="1"/>
              <a:t>self._voltage</a:t>
            </a:r>
            <a:r>
              <a:rPr lang="en-IN" dirty="0"/>
              <a:t> = 3.3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TemperatureSensor</a:t>
            </a:r>
            <a:r>
              <a:rPr lang="en-IN" dirty="0"/>
              <a:t>(Sensor):</a:t>
            </a:r>
          </a:p>
          <a:p>
            <a:r>
              <a:rPr lang="en-IN" dirty="0"/>
              <a:t>    def </a:t>
            </a:r>
            <a:r>
              <a:rPr lang="en-IN" dirty="0" err="1"/>
              <a:t>read_voltage</a:t>
            </a:r>
            <a:r>
              <a:rPr lang="en-IN" dirty="0"/>
              <a:t>(self):</a:t>
            </a:r>
          </a:p>
          <a:p>
            <a:r>
              <a:rPr lang="en-IN" dirty="0"/>
              <a:t>        print(</a:t>
            </a:r>
            <a:r>
              <a:rPr lang="en-IN" dirty="0" err="1"/>
              <a:t>f"Protected</a:t>
            </a:r>
            <a:r>
              <a:rPr lang="en-IN" dirty="0"/>
              <a:t> Voltage Reading: {</a:t>
            </a:r>
            <a:r>
              <a:rPr lang="en-IN" dirty="0" err="1"/>
              <a:t>self._voltage</a:t>
            </a:r>
            <a:r>
              <a:rPr lang="en-IN" dirty="0"/>
              <a:t>}V")</a:t>
            </a:r>
          </a:p>
          <a:p>
            <a:endParaRPr lang="en-IN" dirty="0"/>
          </a:p>
          <a:p>
            <a:r>
              <a:rPr lang="en-IN" dirty="0"/>
              <a:t># Main section to run the code</a:t>
            </a:r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# Create instance of derived class</a:t>
            </a:r>
          </a:p>
          <a:p>
            <a:r>
              <a:rPr lang="en-IN" dirty="0"/>
              <a:t>    sensor = </a:t>
            </a:r>
            <a:r>
              <a:rPr lang="en-IN" dirty="0" err="1"/>
              <a:t>TemperatureSensor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# Call the method that accesses protected variable</a:t>
            </a:r>
          </a:p>
          <a:p>
            <a:r>
              <a:rPr lang="en-IN" dirty="0"/>
              <a:t>    </a:t>
            </a:r>
            <a:r>
              <a:rPr lang="en-IN" dirty="0" err="1"/>
              <a:t>sensor.read_voltage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036" y="0"/>
            <a:ext cx="5985164" cy="6176963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class Hero: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</a:t>
            </a:r>
            <a:r>
              <a:rPr lang="en-IN" sz="2000" i="1" dirty="0"/>
              <a:t># Constructor function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</a:t>
            </a:r>
            <a:r>
              <a:rPr lang="en-IN" sz="2000" dirty="0" err="1"/>
              <a:t>def</a:t>
            </a:r>
            <a:r>
              <a:rPr lang="en-IN" sz="2000" dirty="0"/>
              <a:t> __</a:t>
            </a:r>
            <a:r>
              <a:rPr lang="en-IN" sz="2000" dirty="0" err="1"/>
              <a:t>init</a:t>
            </a:r>
            <a:r>
              <a:rPr lang="en-IN" sz="2000" dirty="0"/>
              <a:t>__(self, </a:t>
            </a:r>
            <a:r>
              <a:rPr lang="en-IN" sz="2000" dirty="0" err="1"/>
              <a:t>reel_name</a:t>
            </a:r>
            <a:r>
              <a:rPr lang="en-IN" sz="2000" dirty="0"/>
              <a:t>, </a:t>
            </a:r>
            <a:r>
              <a:rPr lang="en-IN" sz="2000" dirty="0" err="1"/>
              <a:t>hero_name</a:t>
            </a:r>
            <a:r>
              <a:rPr lang="en-IN" sz="2000" dirty="0"/>
              <a:t>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self.reel_name</a:t>
            </a:r>
            <a:r>
              <a:rPr lang="en-IN" sz="2000" dirty="0"/>
              <a:t> = </a:t>
            </a:r>
            <a:r>
              <a:rPr lang="en-IN" sz="2000" dirty="0" err="1"/>
              <a:t>reel_name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self.hero_name</a:t>
            </a:r>
            <a:r>
              <a:rPr lang="en-IN" sz="2000" dirty="0"/>
              <a:t> = </a:t>
            </a:r>
            <a:r>
              <a:rPr lang="en-IN" sz="2000" dirty="0" err="1"/>
              <a:t>hero_name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</a:t>
            </a:r>
            <a:r>
              <a:rPr lang="en-IN" sz="2000" dirty="0" err="1"/>
              <a:t>def</a:t>
            </a:r>
            <a:r>
              <a:rPr lang="en-IN" sz="2000" dirty="0"/>
              <a:t> show(self):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print(</a:t>
            </a:r>
            <a:r>
              <a:rPr lang="en-IN" sz="2000" dirty="0" err="1"/>
              <a:t>self.reel_name</a:t>
            </a:r>
            <a:r>
              <a:rPr lang="en-IN" sz="2000" dirty="0"/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print(</a:t>
            </a:r>
            <a:r>
              <a:rPr lang="en-IN" sz="2000" dirty="0" err="1"/>
              <a:t>self.hero_name</a:t>
            </a:r>
            <a:r>
              <a:rPr lang="en-IN" sz="2000" dirty="0"/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</a:t>
            </a:r>
            <a:r>
              <a:rPr lang="en-IN" sz="2000" i="1" dirty="0"/>
              <a:t># Derived class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class Name(Hero):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</a:t>
            </a:r>
            <a:r>
              <a:rPr lang="en-IN" sz="2000" dirty="0" err="1"/>
              <a:t>def</a:t>
            </a:r>
            <a:r>
              <a:rPr lang="en-IN" sz="2000" dirty="0"/>
              <a:t> __</a:t>
            </a:r>
            <a:r>
              <a:rPr lang="en-IN" sz="2000" dirty="0" err="1"/>
              <a:t>init</a:t>
            </a:r>
            <a:r>
              <a:rPr lang="en-IN" sz="2000" dirty="0"/>
              <a:t>__(self, </a:t>
            </a:r>
            <a:r>
              <a:rPr lang="en-IN" sz="2000" dirty="0" err="1"/>
              <a:t>real_name</a:t>
            </a:r>
            <a:r>
              <a:rPr lang="en-IN" sz="2000" dirty="0"/>
              <a:t>, </a:t>
            </a:r>
            <a:r>
              <a:rPr lang="en-IN" sz="2000" dirty="0" err="1"/>
              <a:t>reel_name</a:t>
            </a:r>
            <a:r>
              <a:rPr lang="en-IN" sz="2000" dirty="0"/>
              <a:t>, </a:t>
            </a:r>
            <a:r>
              <a:rPr lang="en-IN" sz="2000" dirty="0" err="1"/>
              <a:t>hero_name</a:t>
            </a:r>
            <a:r>
              <a:rPr lang="en-IN" sz="2000" dirty="0"/>
              <a:t>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self.real_name</a:t>
            </a:r>
            <a:r>
              <a:rPr lang="en-IN" sz="2000" dirty="0"/>
              <a:t> = </a:t>
            </a:r>
            <a:r>
              <a:rPr lang="en-IN" sz="2000" dirty="0" err="1"/>
              <a:t>real_name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</a:t>
            </a:r>
            <a:r>
              <a:rPr lang="en-IN" sz="2000" i="1" dirty="0"/>
              <a:t># Calling the __</a:t>
            </a:r>
            <a:r>
              <a:rPr lang="en-IN" sz="2000" i="1" dirty="0" err="1"/>
              <a:t>init</a:t>
            </a:r>
            <a:r>
              <a:rPr lang="en-IN" sz="2000" i="1" dirty="0"/>
              <a:t>__ of the parent class</a:t>
            </a:r>
            <a:endParaRPr lang="en-IN" sz="2000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Hero.__</a:t>
            </a:r>
            <a:r>
              <a:rPr lang="en-IN" sz="2000" dirty="0" err="1"/>
              <a:t>init</a:t>
            </a:r>
            <a:r>
              <a:rPr lang="en-IN" sz="2000" dirty="0"/>
              <a:t>__(self, </a:t>
            </a:r>
            <a:r>
              <a:rPr lang="en-IN" sz="2000" dirty="0" err="1"/>
              <a:t>reel_name</a:t>
            </a:r>
            <a:r>
              <a:rPr lang="en-IN" sz="2000" dirty="0"/>
              <a:t>, </a:t>
            </a:r>
            <a:r>
              <a:rPr lang="en-IN" sz="2000" dirty="0" err="1"/>
              <a:t>hero_name</a:t>
            </a:r>
            <a:r>
              <a:rPr lang="en-IN" sz="2000" dirty="0"/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</a:t>
            </a:r>
            <a:r>
              <a:rPr lang="en-IN" sz="2000" dirty="0" err="1"/>
              <a:t>def</a:t>
            </a:r>
            <a:r>
              <a:rPr lang="en-IN" sz="2000" dirty="0"/>
              <a:t> display(self):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print(</a:t>
            </a:r>
            <a:r>
              <a:rPr lang="en-IN" sz="2000" dirty="0" err="1"/>
              <a:t>self.real_name</a:t>
            </a:r>
            <a:r>
              <a:rPr lang="en-IN" sz="2000" dirty="0"/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       </a:t>
            </a:r>
            <a:r>
              <a:rPr lang="en-IN" sz="2000" dirty="0" err="1"/>
              <a:t>Hero.show</a:t>
            </a:r>
            <a:r>
              <a:rPr lang="en-IN" sz="2000" dirty="0"/>
              <a:t>(self)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 </a:t>
            </a:r>
            <a:r>
              <a:rPr lang="en-IN" sz="2000" dirty="0" err="1"/>
              <a:t>obj</a:t>
            </a:r>
            <a:r>
              <a:rPr lang="en-IN" sz="2000" dirty="0"/>
              <a:t> = Name("RDJ", "Tony Stark", "</a:t>
            </a:r>
            <a:r>
              <a:rPr lang="en-IN" sz="2000" dirty="0" err="1"/>
              <a:t>IronMan</a:t>
            </a:r>
            <a:r>
              <a:rPr lang="en-IN" sz="2000" dirty="0"/>
              <a:t>")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obj.display</a:t>
            </a:r>
            <a:r>
              <a:rPr lang="en-IN" sz="2000" dirty="0"/>
              <a:t>()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print("-"*20)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err="1"/>
              <a:t>obj.show</a:t>
            </a:r>
            <a:r>
              <a:rPr lang="en-IN" sz="20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208"/>
            <a:ext cx="5181600" cy="6639791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i="1" dirty="0"/>
              <a:t>First Parent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First: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__</a:t>
            </a:r>
            <a:r>
              <a:rPr lang="en-IN" sz="3600" dirty="0" err="1"/>
              <a:t>init</a:t>
            </a:r>
            <a:r>
              <a:rPr lang="en-IN" sz="3600" dirty="0"/>
              <a:t>__(self):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</a:t>
            </a:r>
            <a:r>
              <a:rPr lang="en-IN" sz="3600" dirty="0" err="1"/>
              <a:t>self.greet</a:t>
            </a:r>
            <a:r>
              <a:rPr lang="en-IN" sz="3600" dirty="0"/>
              <a:t> = "Hello"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  <a:r>
              <a:rPr lang="en-IN" sz="3600" i="1" dirty="0"/>
              <a:t># Second Parent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Second: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__</a:t>
            </a:r>
            <a:r>
              <a:rPr lang="en-IN" sz="3600" dirty="0" err="1"/>
              <a:t>init</a:t>
            </a:r>
            <a:r>
              <a:rPr lang="en-IN" sz="3600" dirty="0"/>
              <a:t>__(self):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self.name = "Geeks"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  <a:r>
              <a:rPr lang="en-IN" sz="3600" i="1" dirty="0"/>
              <a:t># Child or Derived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Child(First, Second):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__</a:t>
            </a:r>
            <a:r>
              <a:rPr lang="en-IN" sz="3600" dirty="0" err="1"/>
              <a:t>init</a:t>
            </a:r>
            <a:r>
              <a:rPr lang="en-IN" sz="3600" dirty="0"/>
              <a:t>__(self):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First.__</a:t>
            </a:r>
            <a:r>
              <a:rPr lang="en-IN" sz="3600" dirty="0" err="1"/>
              <a:t>init</a:t>
            </a:r>
            <a:r>
              <a:rPr lang="en-IN" sz="3600" dirty="0"/>
              <a:t>__(self)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Second.__</a:t>
            </a:r>
            <a:r>
              <a:rPr lang="en-IN" sz="3600" dirty="0" err="1"/>
              <a:t>init</a:t>
            </a:r>
            <a:r>
              <a:rPr lang="en-IN" sz="3600" dirty="0"/>
              <a:t>__(self)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combine(self):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print(</a:t>
            </a:r>
            <a:r>
              <a:rPr lang="en-IN" sz="3600" dirty="0" err="1"/>
              <a:t>self.greet</a:t>
            </a:r>
            <a:r>
              <a:rPr lang="en-IN" sz="3600" dirty="0"/>
              <a:t>, self.name)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print("Welcome to </a:t>
            </a:r>
            <a:r>
              <a:rPr lang="en-IN" sz="3600" dirty="0" err="1"/>
              <a:t>GeekPython</a:t>
            </a:r>
            <a:r>
              <a:rPr lang="en-IN" sz="3600" dirty="0"/>
              <a:t>.")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 err="1"/>
              <a:t>obj</a:t>
            </a:r>
            <a:r>
              <a:rPr lang="en-IN" sz="3600" dirty="0"/>
              <a:t> = Child()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 err="1"/>
              <a:t>obj.combine</a:t>
            </a:r>
            <a:r>
              <a:rPr lang="en-IN" sz="3600" dirty="0"/>
              <a:t>()</a:t>
            </a:r>
          </a:p>
          <a:p>
            <a:pPr marL="0" indent="0">
              <a:buNone/>
            </a:pPr>
            <a:r>
              <a:rPr lang="en-US" dirty="0"/>
              <a:t>#print data members in main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58736" y="587114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Simple inheritance and handling constructors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5227" y="116060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Simple inheritance and handling constructors and accessing data members in main and derived class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5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51" y="610319"/>
            <a:ext cx="3472132" cy="5834063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IN" sz="4400" dirty="0"/>
              <a:t>** Error- a and b missing**</a:t>
            </a:r>
          </a:p>
          <a:p>
            <a:pPr marL="0" indent="0" fontAlgn="base">
              <a:buNone/>
            </a:pPr>
            <a:r>
              <a:rPr lang="en-IN" sz="4400" dirty="0"/>
              <a:t>class Cal:</a:t>
            </a:r>
          </a:p>
          <a:p>
            <a:pPr marL="0" indent="0" fontAlgn="base">
              <a:buNone/>
            </a:pPr>
            <a:r>
              <a:rPr lang="en-IN" sz="4400" dirty="0"/>
              <a:t>    </a:t>
            </a:r>
            <a:r>
              <a:rPr lang="en-IN" sz="4400" dirty="0" err="1"/>
              <a:t>def</a:t>
            </a:r>
            <a:r>
              <a:rPr lang="en-IN" sz="4400" dirty="0"/>
              <a:t> __</a:t>
            </a:r>
            <a:r>
              <a:rPr lang="en-IN" sz="4400" dirty="0" err="1"/>
              <a:t>init</a:t>
            </a:r>
            <a:r>
              <a:rPr lang="en-IN" sz="4400" dirty="0"/>
              <a:t>__(self, a, b):</a:t>
            </a:r>
          </a:p>
          <a:p>
            <a:pPr marL="0" indent="0" fontAlgn="base">
              <a:buNone/>
            </a:pPr>
            <a:r>
              <a:rPr lang="en-IN" sz="4400" dirty="0"/>
              <a:t>        </a:t>
            </a:r>
            <a:r>
              <a:rPr lang="en-IN" sz="4400" dirty="0" err="1"/>
              <a:t>self.a</a:t>
            </a:r>
            <a:r>
              <a:rPr lang="en-IN" sz="4400" dirty="0"/>
              <a:t> = a</a:t>
            </a:r>
          </a:p>
          <a:p>
            <a:pPr marL="0" indent="0" fontAlgn="base">
              <a:buNone/>
            </a:pPr>
            <a:r>
              <a:rPr lang="en-IN" sz="4400" dirty="0"/>
              <a:t>        </a:t>
            </a:r>
            <a:r>
              <a:rPr lang="en-IN" sz="4400" dirty="0" err="1"/>
              <a:t>self.b</a:t>
            </a:r>
            <a:r>
              <a:rPr lang="en-IN" sz="4400" dirty="0"/>
              <a:t> = b</a:t>
            </a:r>
          </a:p>
          <a:p>
            <a:pPr marL="0" indent="0" fontAlgn="base">
              <a:buNone/>
            </a:pPr>
            <a:r>
              <a:rPr lang="en-IN" sz="4400" dirty="0"/>
              <a:t> </a:t>
            </a:r>
          </a:p>
          <a:p>
            <a:pPr marL="0" indent="0" fontAlgn="base">
              <a:buNone/>
            </a:pPr>
            <a:r>
              <a:rPr lang="en-IN" sz="4400" dirty="0"/>
              <a:t>    </a:t>
            </a:r>
            <a:r>
              <a:rPr lang="en-IN" sz="4400" dirty="0" err="1"/>
              <a:t>def</a:t>
            </a:r>
            <a:r>
              <a:rPr lang="en-IN" sz="4400" dirty="0"/>
              <a:t> </a:t>
            </a:r>
            <a:r>
              <a:rPr lang="en-IN" sz="4400" dirty="0" err="1"/>
              <a:t>sq</a:t>
            </a:r>
            <a:r>
              <a:rPr lang="en-IN" sz="4400" dirty="0"/>
              <a:t>(self):</a:t>
            </a:r>
          </a:p>
          <a:p>
            <a:pPr marL="0" indent="0" fontAlgn="base">
              <a:buNone/>
            </a:pPr>
            <a:r>
              <a:rPr lang="en-IN" sz="4400" dirty="0"/>
              <a:t>        print(</a:t>
            </a:r>
            <a:r>
              <a:rPr lang="en-IN" sz="4400" dirty="0" err="1"/>
              <a:t>self.a</a:t>
            </a:r>
            <a:r>
              <a:rPr lang="en-IN" sz="4400" dirty="0"/>
              <a:t> ** </a:t>
            </a:r>
            <a:r>
              <a:rPr lang="en-IN" sz="4400" dirty="0" err="1"/>
              <a:t>self.b</a:t>
            </a:r>
            <a:r>
              <a:rPr lang="en-IN" sz="4400" dirty="0"/>
              <a:t>)</a:t>
            </a:r>
          </a:p>
          <a:p>
            <a:pPr marL="0" indent="0" fontAlgn="base">
              <a:buNone/>
            </a:pPr>
            <a:r>
              <a:rPr lang="en-IN" sz="4400" dirty="0"/>
              <a:t> </a:t>
            </a:r>
          </a:p>
          <a:p>
            <a:pPr marL="0" indent="0" fontAlgn="base">
              <a:buNone/>
            </a:pPr>
            <a:r>
              <a:rPr lang="en-IN" sz="4400" dirty="0"/>
              <a:t>class X(Cal):</a:t>
            </a:r>
          </a:p>
          <a:p>
            <a:pPr marL="0" indent="0" fontAlgn="base">
              <a:buNone/>
            </a:pPr>
            <a:r>
              <a:rPr lang="en-IN" sz="4400" dirty="0"/>
              <a:t>    </a:t>
            </a:r>
            <a:r>
              <a:rPr lang="en-IN" sz="4400" dirty="0" err="1"/>
              <a:t>def</a:t>
            </a:r>
            <a:r>
              <a:rPr lang="en-IN" sz="4400" dirty="0"/>
              <a:t> __</a:t>
            </a:r>
            <a:r>
              <a:rPr lang="en-IN" sz="4400" dirty="0" err="1"/>
              <a:t>init</a:t>
            </a:r>
            <a:r>
              <a:rPr lang="en-IN" sz="4400" dirty="0"/>
              <a:t>__(self, c):</a:t>
            </a:r>
          </a:p>
          <a:p>
            <a:pPr marL="0" indent="0" fontAlgn="base">
              <a:buNone/>
            </a:pPr>
            <a:r>
              <a:rPr lang="en-IN" sz="4400" dirty="0"/>
              <a:t>        </a:t>
            </a:r>
            <a:r>
              <a:rPr lang="en-IN" sz="4400" dirty="0" err="1"/>
              <a:t>self.c</a:t>
            </a:r>
            <a:r>
              <a:rPr lang="en-IN" sz="4400" dirty="0"/>
              <a:t> = c</a:t>
            </a:r>
          </a:p>
          <a:p>
            <a:pPr marL="0" indent="0" fontAlgn="base">
              <a:buNone/>
            </a:pPr>
            <a:r>
              <a:rPr lang="en-IN" sz="4400" dirty="0"/>
              <a:t> </a:t>
            </a:r>
          </a:p>
          <a:p>
            <a:pPr marL="0" indent="0" fontAlgn="base">
              <a:buNone/>
            </a:pPr>
            <a:r>
              <a:rPr lang="en-IN" sz="4400" dirty="0" err="1"/>
              <a:t>obj</a:t>
            </a:r>
            <a:r>
              <a:rPr lang="en-IN" sz="4400" dirty="0"/>
              <a:t> = X("Hello")</a:t>
            </a:r>
          </a:p>
          <a:p>
            <a:pPr marL="0" indent="0" fontAlgn="base">
              <a:buNone/>
            </a:pPr>
            <a:r>
              <a:rPr lang="en-IN" sz="4400" dirty="0" err="1"/>
              <a:t>obj.sq</a:t>
            </a:r>
            <a:r>
              <a:rPr lang="en-IN" sz="4400" dirty="0"/>
              <a:t>()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F537B-26B3-A090-7B88-6AE5DA6E1751}"/>
              </a:ext>
            </a:extLst>
          </p:cNvPr>
          <p:cNvSpPr txBox="1"/>
          <p:nvPr/>
        </p:nvSpPr>
        <p:spPr>
          <a:xfrm>
            <a:off x="3256472" y="610319"/>
            <a:ext cx="3860320" cy="587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FF"/>
                </a:solidFill>
                <a:effectLst/>
              </a:rPr>
              <a:t>** No Error – using super**</a:t>
            </a: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FF"/>
                </a:solidFill>
                <a:effectLst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Cal: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24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a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b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.a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= a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.b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= b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2400" b="0" dirty="0">
                <a:solidFill>
                  <a:srgbClr val="000000"/>
                </a:solidFill>
                <a:effectLst/>
              </a:rPr>
            </a:br>
            <a:r>
              <a:rPr lang="en-IN" sz="24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24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0" dirty="0" err="1">
                <a:solidFill>
                  <a:srgbClr val="6A5221"/>
                </a:solidFill>
                <a:effectLst/>
              </a:rPr>
              <a:t>sq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.a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** 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.b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2400" b="0" dirty="0">
                <a:solidFill>
                  <a:srgbClr val="000000"/>
                </a:solidFill>
                <a:effectLst/>
              </a:rPr>
            </a:br>
            <a:r>
              <a:rPr lang="en-IN" sz="2400" b="0" dirty="0">
                <a:solidFill>
                  <a:srgbClr val="0000FF"/>
                </a:solidFill>
                <a:effectLst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X(Cal):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24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a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b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001080"/>
                </a:solidFill>
                <a:effectLst/>
              </a:rPr>
              <a:t>c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    super().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(a, b)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= c </a:t>
            </a:r>
            <a:r>
              <a:rPr lang="en-IN" sz="2000" b="0" dirty="0">
                <a:solidFill>
                  <a:srgbClr val="FF0000"/>
                </a:solidFill>
                <a:effectLst/>
              </a:rPr>
              <a:t>//</a:t>
            </a:r>
            <a:r>
              <a:rPr lang="en-IN" sz="2000" b="0" dirty="0" err="1">
                <a:solidFill>
                  <a:srgbClr val="FF0000"/>
                </a:solidFill>
                <a:effectLst/>
              </a:rPr>
              <a:t>self._c</a:t>
            </a:r>
            <a:r>
              <a:rPr lang="en-IN" sz="2000" b="0" dirty="0">
                <a:solidFill>
                  <a:srgbClr val="FF0000"/>
                </a:solidFill>
                <a:effectLst/>
              </a:rPr>
              <a:t> and </a:t>
            </a:r>
            <a:r>
              <a:rPr lang="en-IN" sz="2000" b="0" dirty="0" err="1">
                <a:solidFill>
                  <a:srgbClr val="FF0000"/>
                </a:solidFill>
                <a:effectLst/>
              </a:rPr>
              <a:t>self__c</a:t>
            </a:r>
            <a:endParaRPr lang="en-IN" sz="2000" b="0" dirty="0">
              <a:solidFill>
                <a:srgbClr val="FF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>
                <a:solidFill>
                  <a:srgbClr val="000000"/>
                </a:solidFill>
                <a:effectLst/>
              </a:rPr>
              <a:t>    </a:t>
            </a:r>
            <a:r>
              <a:rPr lang="en-IN" sz="24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4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24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2400" b="0" dirty="0">
                <a:solidFill>
                  <a:srgbClr val="000000"/>
                </a:solidFill>
                <a:effectLst/>
              </a:rPr>
            </a:br>
            <a:r>
              <a:rPr lang="en-IN" sz="2400" b="0" dirty="0" err="1">
                <a:solidFill>
                  <a:srgbClr val="000000"/>
                </a:solidFill>
                <a:effectLst/>
              </a:rPr>
              <a:t>obj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 = X(</a:t>
            </a:r>
            <a:r>
              <a:rPr lang="en-IN" sz="2400" b="0" dirty="0">
                <a:solidFill>
                  <a:srgbClr val="116644"/>
                </a:solidFill>
                <a:effectLst/>
              </a:rPr>
              <a:t>2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116644"/>
                </a:solidFill>
                <a:effectLst/>
              </a:rPr>
              <a:t>3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0" dirty="0">
                <a:solidFill>
                  <a:srgbClr val="A31515"/>
                </a:solidFill>
                <a:effectLst/>
              </a:rPr>
              <a:t>"Hello"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2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2400" b="0" dirty="0" err="1">
                <a:solidFill>
                  <a:srgbClr val="000000"/>
                </a:solidFill>
                <a:effectLst/>
              </a:rPr>
              <a:t>obj.sq</a:t>
            </a:r>
            <a:r>
              <a:rPr lang="en-IN" sz="2400" b="0" dirty="0">
                <a:solidFill>
                  <a:srgbClr val="000000"/>
                </a:solidFill>
                <a:effectLst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E3C3C-732D-0428-4368-0043CC9BC615}"/>
              </a:ext>
            </a:extLst>
          </p:cNvPr>
          <p:cNvSpPr txBox="1"/>
          <p:nvPr/>
        </p:nvSpPr>
        <p:spPr>
          <a:xfrm>
            <a:off x="7543801" y="322701"/>
            <a:ext cx="3687792" cy="675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FF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dirty="0">
                <a:solidFill>
                  <a:srgbClr val="0000FF"/>
                </a:solidFill>
              </a:rPr>
              <a:t>** Error  obj1 has no attribute c – in </a:t>
            </a:r>
            <a:r>
              <a:rPr lang="en-IN" dirty="0" err="1">
                <a:solidFill>
                  <a:srgbClr val="0000FF"/>
                </a:solidFill>
              </a:rPr>
              <a:t>sq</a:t>
            </a:r>
            <a:r>
              <a:rPr lang="en-IN" dirty="0">
                <a:solidFill>
                  <a:srgbClr val="0000FF"/>
                </a:solidFill>
              </a:rPr>
              <a:t>()**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FF"/>
                </a:solidFill>
                <a:effectLst/>
              </a:rPr>
              <a:t>class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Cal: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18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a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b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.a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= a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.b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= b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</a:rPr>
            </a:br>
            <a:r>
              <a:rPr lang="en-IN" sz="18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18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dirty="0" err="1">
                <a:solidFill>
                  <a:srgbClr val="6A5221"/>
                </a:solidFill>
                <a:effectLst/>
              </a:rPr>
              <a:t>sq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.a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** 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.b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    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</a:rPr>
            </a:br>
            <a:r>
              <a:rPr lang="en-IN" sz="1800" b="0" dirty="0">
                <a:solidFill>
                  <a:srgbClr val="0000FF"/>
                </a:solidFill>
                <a:effectLst/>
              </a:rPr>
              <a:t>class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X(Cal):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</a:t>
            </a:r>
            <a:r>
              <a:rPr lang="en-IN" sz="1800" b="0" dirty="0">
                <a:solidFill>
                  <a:srgbClr val="0000FF"/>
                </a:solidFill>
                <a:effectLst/>
              </a:rPr>
              <a:t>def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a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b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</a:rPr>
              <a:t>c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    super().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 err="1">
                <a:solidFill>
                  <a:srgbClr val="6A5221"/>
                </a:solidFill>
                <a:effectLst/>
              </a:rPr>
              <a:t>init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__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(a, b)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= c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    </a:t>
            </a:r>
            <a:r>
              <a:rPr lang="en-IN" sz="1800" b="0" dirty="0">
                <a:solidFill>
                  <a:srgbClr val="6A5221"/>
                </a:solidFill>
                <a:effectLst/>
              </a:rPr>
              <a:t>print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IN" sz="1800" b="0" dirty="0" err="1">
                <a:solidFill>
                  <a:srgbClr val="000000"/>
                </a:solidFill>
                <a:effectLst/>
              </a:rPr>
              <a:t>.c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0000"/>
                </a:solidFill>
                <a:effectLst/>
              </a:rPr>
            </a:br>
            <a:r>
              <a:rPr lang="en-IN" sz="1800" b="0" dirty="0" err="1">
                <a:solidFill>
                  <a:srgbClr val="000000"/>
                </a:solidFill>
                <a:effectLst/>
              </a:rPr>
              <a:t>obj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 = X(</a:t>
            </a:r>
            <a:r>
              <a:rPr lang="en-IN" sz="1800" b="0" dirty="0">
                <a:solidFill>
                  <a:srgbClr val="116644"/>
                </a:solidFill>
                <a:effectLst/>
              </a:rPr>
              <a:t>2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116644"/>
                </a:solidFill>
                <a:effectLst/>
              </a:rPr>
              <a:t>3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A31515"/>
                </a:solidFill>
                <a:effectLst/>
              </a:rPr>
              <a:t>"Hello"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 err="1">
                <a:solidFill>
                  <a:srgbClr val="000000"/>
                </a:solidFill>
                <a:effectLst/>
              </a:rPr>
              <a:t>obj.sq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()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obj1 = Cal(</a:t>
            </a:r>
            <a:r>
              <a:rPr lang="en-IN" sz="1800" b="0" dirty="0">
                <a:solidFill>
                  <a:srgbClr val="116644"/>
                </a:solidFill>
                <a:effectLst/>
              </a:rPr>
              <a:t>2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, </a:t>
            </a:r>
            <a:r>
              <a:rPr lang="en-IN" sz="1800" b="0" dirty="0">
                <a:solidFill>
                  <a:srgbClr val="116644"/>
                </a:solidFill>
                <a:effectLst/>
              </a:rPr>
              <a:t>3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IN" sz="1800" b="0" dirty="0">
                <a:solidFill>
                  <a:srgbClr val="000000"/>
                </a:solidFill>
                <a:effectLst/>
              </a:rPr>
              <a:t>obj1.sq()</a:t>
            </a:r>
          </a:p>
        </p:txBody>
      </p:sp>
    </p:spTree>
    <p:extLst>
      <p:ext uri="{BB962C8B-B14F-4D97-AF65-F5344CB8AC3E}">
        <p14:creationId xmlns:p14="http://schemas.microsoft.com/office/powerpoint/2010/main" val="144893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1" y="220047"/>
            <a:ext cx="10515600" cy="58044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Inheritance </a:t>
            </a:r>
            <a:br>
              <a:rPr lang="en-US" dirty="0"/>
            </a:br>
            <a:r>
              <a:rPr lang="en-US" dirty="0"/>
              <a:t>with Polymorphism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0"/>
            <a:ext cx="5181600" cy="6754091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i="1" dirty="0"/>
              <a:t># Base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Hello: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</a:t>
            </a:r>
            <a:r>
              <a:rPr lang="en-IN" sz="3600" dirty="0" err="1"/>
              <a:t>func</a:t>
            </a:r>
            <a:r>
              <a:rPr lang="en-IN" sz="3600" dirty="0"/>
              <a:t>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print("Hello")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i="1" dirty="0"/>
              <a:t># Derived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Geek(Hello):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</a:t>
            </a:r>
            <a:r>
              <a:rPr lang="en-IN" sz="3600" dirty="0" err="1"/>
              <a:t>func</a:t>
            </a:r>
            <a:r>
              <a:rPr lang="en-IN" sz="3600" dirty="0"/>
              <a:t>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print("Geeks")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i="1" dirty="0"/>
              <a:t># Derived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Python(Hello):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</a:t>
            </a:r>
            <a:r>
              <a:rPr lang="en-IN" sz="3600" dirty="0" err="1"/>
              <a:t>def</a:t>
            </a:r>
            <a:r>
              <a:rPr lang="en-IN" sz="3600" dirty="0"/>
              <a:t> </a:t>
            </a:r>
            <a:r>
              <a:rPr lang="en-IN" sz="3600" dirty="0" err="1"/>
              <a:t>func</a:t>
            </a:r>
            <a:r>
              <a:rPr lang="en-IN" sz="3600" dirty="0"/>
              <a:t>(self):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    print("</a:t>
            </a:r>
            <a:r>
              <a:rPr lang="en-IN" sz="3600" dirty="0" err="1"/>
              <a:t>GeekPython</a:t>
            </a:r>
            <a:r>
              <a:rPr lang="en-IN" sz="3600" dirty="0"/>
              <a:t>")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i="1" dirty="0"/>
              <a:t># Derived Class</a:t>
            </a:r>
            <a:endParaRPr lang="en-IN" sz="3600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class </a:t>
            </a:r>
            <a:r>
              <a:rPr lang="en-IN" sz="3600" dirty="0" err="1"/>
              <a:t>GeekPython</a:t>
            </a:r>
            <a:r>
              <a:rPr lang="en-IN" sz="3600" dirty="0"/>
              <a:t>(Geek, Python):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   pass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/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 err="1"/>
              <a:t>obj</a:t>
            </a:r>
            <a:r>
              <a:rPr lang="en-IN" sz="3600" dirty="0"/>
              <a:t> = </a:t>
            </a:r>
            <a:r>
              <a:rPr lang="en-IN" sz="3600" dirty="0" err="1"/>
              <a:t>GeekPython</a:t>
            </a:r>
            <a:r>
              <a:rPr lang="en-IN" sz="3600" dirty="0"/>
              <a:t>()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dirty="0" err="1"/>
              <a:t>obj.func</a:t>
            </a:r>
            <a:r>
              <a:rPr lang="en-IN" sz="3600" dirty="0"/>
              <a:t>()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63000" y="1489042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 base class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>
                <a:solidFill>
                  <a:srgbClr val="FF0000"/>
                </a:solidFill>
              </a:rPr>
              <a:t>() using super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0" y="270164"/>
            <a:ext cx="288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Diamond problem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1B6AC-C8B8-86FA-CB66-C528A16B7F3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171" y="935044"/>
            <a:ext cx="577562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 Overriding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Each derived class overrides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method of the Hello base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Polymorphism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method behaves differently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depending on the object's class — classic runtime polymorphism!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Inheritance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GeekPython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inherits from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Geek and Python.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16814</TotalTime>
  <Words>3291</Words>
  <Application>Microsoft Office PowerPoint</Application>
  <PresentationFormat>Widescreen</PresentationFormat>
  <Paragraphs>557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Courier New</vt:lpstr>
      <vt:lpstr>Google Sans</vt:lpstr>
      <vt:lpstr>Monaspace Neon</vt:lpstr>
      <vt:lpstr>Office Theme</vt:lpstr>
      <vt:lpstr>Python and OOPs</vt:lpstr>
      <vt:lpstr>OOPs</vt:lpstr>
      <vt:lpstr>Structure of the class</vt:lpstr>
      <vt:lpstr>PowerPoint Presentation</vt:lpstr>
      <vt:lpstr>Single Inheritance        Multiple Inheritance</vt:lpstr>
      <vt:lpstr>PowerPoint Presentation</vt:lpstr>
      <vt:lpstr>PowerPoint Presentation</vt:lpstr>
      <vt:lpstr>PowerPoint Presentation</vt:lpstr>
      <vt:lpstr>Multiple Inheritance  with Polymorphism</vt:lpstr>
      <vt:lpstr>PowerPoint Presentation</vt:lpstr>
      <vt:lpstr>PowerPoint Presentation</vt:lpstr>
      <vt:lpstr>PowerPoint Presentation</vt:lpstr>
      <vt:lpstr>PowerPoint Presentation</vt:lpstr>
      <vt:lpstr>Operator overloading functions</vt:lpstr>
      <vt:lpstr>Class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OOPs</dc:title>
  <dc:creator>Microsoft account</dc:creator>
  <cp:lastModifiedBy>sasikala r</cp:lastModifiedBy>
  <cp:revision>25</cp:revision>
  <dcterms:created xsi:type="dcterms:W3CDTF">2024-08-05T14:45:32Z</dcterms:created>
  <dcterms:modified xsi:type="dcterms:W3CDTF">2025-07-31T02:05:50Z</dcterms:modified>
</cp:coreProperties>
</file>