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0" r:id="rId6"/>
    <p:sldId id="263" r:id="rId7"/>
    <p:sldId id="264" r:id="rId8"/>
    <p:sldId id="261" r:id="rId9"/>
    <p:sldId id="262" r:id="rId10"/>
    <p:sldId id="25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E0A09-8AE9-4019-A429-8088729007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856CC-0EF8-4D67-93E5-C7FF9B4B5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856CC-0EF8-4D67-93E5-C7FF9B4B5A5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2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DD38-D9A8-D74F-6AF5-B969CECE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A499F-C4E2-82DD-1B43-4660B020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4DF9-9DE0-EF91-3FB7-4A19DC46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EACC-FA06-0176-4453-11F3AD2F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12B9-6F37-9DA9-CAB9-D8E2EB43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B11-61CE-93C1-487A-2C821E6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7A2DB-262E-8833-0F2E-40A18506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5613-4768-EB3C-B39C-DA71924F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A1C9-EB6D-5870-648A-D0F4088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F156-C8DD-B6A2-8607-CDFAA3A0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3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7F844-ED89-65C0-6DA9-D504F123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95568-3BC5-47CF-4734-8D6B30BE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A844-A34E-DAB5-26E8-0B170EFD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EE62-6271-24B4-A1EB-F5A971A6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BB09-8447-8B1D-FD80-A8A700DD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94BF-389E-E085-7BED-588431F4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6A28-FD6E-D87B-9752-9DD843C8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5C17-F9F7-07D4-0CE9-02E7389F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9FAE-5934-6C1B-81FF-A3DF34E8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3A3D-3CE8-20F2-D6E7-534CEE70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0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A137-4637-0741-C246-241E215F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6F9A-772A-09BB-AFB0-BF3ECEDC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CF9D-2B49-2FA1-C6DA-70918479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B0CC-D661-3682-6A3B-26CD210C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9308-AB68-0D99-5064-83AD2FAA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8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AB8F-FB81-032F-7FE0-EB3F9AD8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3DD6-2B83-6554-1403-CF82E50B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43BA-311B-DDF5-8ABD-BFA7B293C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1532-7EFA-3923-38D0-6FE73DD2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E740E-45D0-29E4-6948-4D842A12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1C8C-274D-C05F-1E2F-12421DD7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CB-DEDB-1AA9-0205-E87B2045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3172-BF4A-0F34-E290-6168B797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4472F-8BDD-B724-39E2-D8F0DB4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5A0C7-8588-A8A3-41CC-8C9031E5B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EB0D5-626A-90DB-3DF7-1D25E5231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C44E6-A964-A34F-CF27-74CB6197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E2AF-EE44-561B-3751-5941A2B0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69D61-4960-B3D4-F11F-D8507415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27E1-DB3D-2366-FFD3-DAC1B1E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8D1F-CB46-69DF-A533-EA3DF43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6B6F1-04F5-BC7E-3F39-30C43DA2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5A9BC-551D-FD19-19DC-7E3344B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5B1C4-B59C-A5C0-4865-C9075071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E72E-2818-BB1E-13C8-860F48AC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6EC47-2752-6181-F75D-5A5711C1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31F0-268E-639A-5470-B55CE003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C56A-3EC5-AA93-399B-AD6FFEAA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8A48-B62C-8EC1-D876-B6859B3B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2CB4-38BB-4E76-D64F-5FCF641C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159A-EB5E-1B99-126F-1AA39F31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5B76F-F75F-6233-A6F6-09A460F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8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B44-8293-25E0-BB36-8B8DF972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D3656-8BBB-552A-DBBC-F6A97A982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8F6B6-FB7C-0CBE-F132-90246EF4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DB67-B701-1231-1D87-F0BD35EB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096A-30CC-259E-D03C-AAB15560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2A020-B176-53B1-9C4D-3E533CB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22338-FCC3-8A29-6365-886B5C0F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16895-0900-40FB-F74E-A3C68461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B70A-5417-070D-1FFD-CE57F8F0A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4285-AE2B-45A2-AFDB-E644EF796D1F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C038-E98E-E8D6-454B-81041422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C3D8-776F-F386-8077-98AF19300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BB48-6839-4701-95FC-E6ABB7140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7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variables-in-scala" TargetMode="External"/><Relationship Id="rId2" Type="http://schemas.openxmlformats.org/officeDocument/2006/relationships/hyperlink" Target="https://docs.scala-lang.org/getting-started/sbt-track/getting-started-with-scala-and-sbt-on-the-command-line.html#:~:text=Running%20the%20project%20cd%20into%20hello-world.%20Run%20sbt.,generate%20a%20target%20directory%20which%20you%20can%20ignore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cl9dLmWhg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2A6E-7FC6-CC78-9B39-C38043B68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530B-6FF4-EB4E-C48B-E2D677718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96997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36B5-A2DF-D06F-A78F-1F8DC8B9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 Installation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6741-D4EC-8DC0-4AC7-42DEF09E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Getting Started with Scala and </a:t>
            </a:r>
            <a:r>
              <a:rPr lang="en-US" dirty="0" err="1">
                <a:hlinkClick r:id="rId2"/>
              </a:rPr>
              <a:t>sbt</a:t>
            </a:r>
            <a:r>
              <a:rPr lang="en-US" dirty="0">
                <a:hlinkClick r:id="rId2"/>
              </a:rPr>
              <a:t> on the Command Line | Scala Documentation (scala-lang.org)</a:t>
            </a:r>
            <a:endParaRPr lang="en-US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Variables in Scala | </a:t>
            </a:r>
            <a:r>
              <a:rPr lang="en-IN" dirty="0" err="1">
                <a:hlinkClick r:id="rId3"/>
              </a:rPr>
              <a:t>DataCamp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b="0" i="0" u="none" strike="noStrike" dirty="0">
                <a:effectLst/>
                <a:latin typeface="YouTube Noto"/>
                <a:hlinkClick r:id="rId4" tooltip="Share link"/>
              </a:rPr>
              <a:t>https://youtu.be/fcl9dLmWhgo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892B-FCB4-5C9E-BFD3-A5944983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DBB-09A8-31FC-A0AF-1CDE46DE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28A48-10C5-EECB-A7AD-121C6711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507"/>
            <a:ext cx="8659879" cy="63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6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D1C2-0F15-C731-09A6-B641E9B6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F792-4F32-50B5-493F-A74232D4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Scala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used in building modular, </a:t>
            </a:r>
            <a:r>
              <a:rPr lang="en-US" b="0" i="0" u="sng" dirty="0">
                <a:solidFill>
                  <a:srgbClr val="040C28"/>
                </a:solidFill>
                <a:effectLst/>
                <a:latin typeface="Google Sans"/>
              </a:rPr>
              <a:t>scalable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and fast software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It is most commonly used by data engineers along with </a:t>
            </a:r>
            <a:r>
              <a:rPr lang="en-US" b="0" i="0" u="sng" dirty="0">
                <a:solidFill>
                  <a:srgbClr val="474747"/>
                </a:solidFill>
                <a:effectLst/>
                <a:latin typeface="Google Sans"/>
              </a:rPr>
              <a:t>Apache Spark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to process large amounts of data smoothly and efficiently. Since Scala runs on JVM, Java and Scala stacks are seamlessly integrated.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Performance: Scala is a </a:t>
            </a:r>
            <a:r>
              <a:rPr lang="en-US" b="0" i="0" u="sng" dirty="0">
                <a:solidFill>
                  <a:srgbClr val="474747"/>
                </a:solidFill>
                <a:effectLst/>
                <a:latin typeface="Google Sans"/>
              </a:rPr>
              <a:t>compiled language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, which generally leads to better performance compared to interpreted languages like Python.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Its strong </a:t>
            </a:r>
            <a:r>
              <a:rPr lang="en-US" b="0" i="0" u="sng" dirty="0">
                <a:solidFill>
                  <a:srgbClr val="040C28"/>
                </a:solidFill>
                <a:effectLst/>
                <a:latin typeface="Google Sans"/>
              </a:rPr>
              <a:t>static typing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and JVM optimizations make it highly efficient, allowing for </a:t>
            </a:r>
            <a:r>
              <a:rPr lang="en-US" b="0" i="0" u="sng" dirty="0">
                <a:solidFill>
                  <a:srgbClr val="040C28"/>
                </a:solidFill>
                <a:effectLst/>
                <a:latin typeface="Google Sans"/>
              </a:rPr>
              <a:t>faster execution of Spark applications</a:t>
            </a:r>
            <a:endParaRPr lang="en-US" u="sng" dirty="0">
              <a:solidFill>
                <a:srgbClr val="474747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Each Scala collection has method par, which </a:t>
            </a:r>
            <a:r>
              <a:rPr lang="en-US" b="0" i="0" u="sng" dirty="0">
                <a:solidFill>
                  <a:srgbClr val="040C28"/>
                </a:solidFill>
                <a:effectLst/>
                <a:latin typeface="Google Sans"/>
              </a:rPr>
              <a:t>makes it parallel</a:t>
            </a:r>
            <a:r>
              <a:rPr lang="en-US" b="0" i="0" u="sng" dirty="0">
                <a:solidFill>
                  <a:srgbClr val="474747"/>
                </a:solidFill>
                <a:effectLst/>
                <a:latin typeface="Google Sans"/>
              </a:rPr>
              <a:t>, meaning that all combinators (map, reduce </a:t>
            </a:r>
            <a:r>
              <a:rPr lang="en-US" b="0" i="0" u="sng" dirty="0" err="1">
                <a:solidFill>
                  <a:srgbClr val="474747"/>
                </a:solidFill>
                <a:effectLst/>
                <a:latin typeface="Google Sans"/>
              </a:rPr>
              <a:t>etc</a:t>
            </a:r>
            <a:r>
              <a:rPr lang="en-US" b="0" i="0" u="sng" dirty="0">
                <a:solidFill>
                  <a:srgbClr val="474747"/>
                </a:solidFill>
                <a:effectLst/>
                <a:latin typeface="Google Sans"/>
              </a:rPr>
              <a:t>) will be executed in parallel.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48332-7E3B-F61F-D07A-CA44690771F7}"/>
              </a:ext>
            </a:extLst>
          </p:cNvPr>
          <p:cNvSpPr txBox="1"/>
          <p:nvPr/>
        </p:nvSpPr>
        <p:spPr>
          <a:xfrm>
            <a:off x="1769807" y="6211669"/>
            <a:ext cx="835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MapReduce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programming model used for efficient processing in parallel over large data-sets in a distributed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07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283D-7388-31F1-8FF9-95455DC1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6896-E62A-A19F-B8A6-CDCEDA19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Scala handles distributed data processing by using abstractions that hide the complexity of distributed systems and allow you to write concise and declarative code. For example, Spark, a popular framework for large-scale data analysis, uses Scala as its primary language and provides a distributed collection </a:t>
            </a:r>
          </a:p>
          <a:p>
            <a:endParaRPr lang="en-US" dirty="0"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Scala is known to be a statically typed language, where the data type for the variable is defined before it is used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The type checking is done at compile-time rather than at the run time. It is also a </a:t>
            </a:r>
            <a:r>
              <a:rPr lang="en-US" b="0" i="0" u="sng" dirty="0">
                <a:solidFill>
                  <a:srgbClr val="1F1F1F"/>
                </a:solidFill>
                <a:effectLst/>
                <a:latin typeface="Google Sans"/>
              </a:rPr>
              <a:t>"Strongly Typed"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language where the variables are checked before having an operation in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6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2C8-2C40-7A4C-8205-28A3810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vs Scala vs Spark vs </a:t>
            </a:r>
            <a:r>
              <a:rPr lang="en-IN" dirty="0" err="1"/>
              <a:t>Pyspark</a:t>
            </a:r>
            <a:r>
              <a:rPr lang="en-IN" dirty="0"/>
              <a:t> vs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EBB6-1548-16C5-96BD-981442A4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04101-9D96-E7EE-2979-80BB1C4B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641"/>
            <a:ext cx="7735380" cy="427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E5B74-64D6-EA4D-EE97-48057145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19" y="2347378"/>
            <a:ext cx="544514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9A42-F433-E1FB-E6B0-0CE9D65A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F430-7465-C45F-30C2-B061B2A8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object HelloWorld {</a:t>
            </a:r>
          </a:p>
          <a:p>
            <a:pPr marL="0" indent="0">
              <a:buNone/>
            </a:pPr>
            <a:r>
              <a:rPr lang="en-US" dirty="0"/>
              <a:t>	def main(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 Array[String</a:t>
            </a:r>
            <a:r>
              <a:rPr lang="en-US" dirty="0"/>
              <a:t>]): </a:t>
            </a:r>
            <a:r>
              <a:rPr lang="en-US" dirty="0">
                <a:solidFill>
                  <a:srgbClr val="FF0000"/>
                </a:solidFill>
              </a:rPr>
              <a:t>Unit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println</a:t>
            </a:r>
            <a:r>
              <a:rPr lang="en-US" dirty="0"/>
              <a:t>("Hello, World!")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s="hi"</a:t>
            </a:r>
          </a:p>
          <a:p>
            <a:pPr marL="0" indent="0">
              <a:buNone/>
            </a:pPr>
            <a:r>
              <a:rPr lang="en-US" dirty="0"/>
              <a:t>	print(s)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s1: String = " How are you!"</a:t>
            </a:r>
          </a:p>
          <a:p>
            <a:pPr marL="0" indent="0">
              <a:buNone/>
            </a:pPr>
            <a:r>
              <a:rPr lang="en-US" dirty="0"/>
              <a:t>	s1=" change"</a:t>
            </a:r>
          </a:p>
          <a:p>
            <a:pPr marL="0" indent="0">
              <a:buNone/>
            </a:pPr>
            <a:r>
              <a:rPr lang="en-US" dirty="0"/>
              <a:t>	print(s1)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0117A-F52E-F419-5953-D4F2F196468A}"/>
              </a:ext>
            </a:extLst>
          </p:cNvPr>
          <p:cNvSpPr txBox="1"/>
          <p:nvPr/>
        </p:nvSpPr>
        <p:spPr>
          <a:xfrm>
            <a:off x="6184491" y="18256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def main(args: Array[String]): Unit = {: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This line defines the main method, which is the entry point of the program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. It takes an array of strings (args) as its parameter and returns Unit (similar to void in other languages)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3B341-97F1-28D5-DD6A-BF8AA003B816}"/>
              </a:ext>
            </a:extLst>
          </p:cNvPr>
          <p:cNvSpPr txBox="1"/>
          <p:nvPr/>
        </p:nvSpPr>
        <p:spPr>
          <a:xfrm>
            <a:off x="5952205" y="3429000"/>
            <a:ext cx="61402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object hello { def main(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args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Array[String]) = {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println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("Hello, World!") } } In this code, we defined a method named main , inside a Scala object named hello 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object in Scala is similar to a class , but defines a singleton instance that you can pass around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B8071-DF95-24AE-24FB-1EB8E331D34B}"/>
              </a:ext>
            </a:extLst>
          </p:cNvPr>
          <p:cNvSpPr txBox="1"/>
          <p:nvPr/>
        </p:nvSpPr>
        <p:spPr>
          <a:xfrm>
            <a:off x="5582881" y="5102681"/>
            <a:ext cx="61402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Singleton object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object which is declared by using object keyword instead by class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No object is required to call methods declared inside singleton object. In scala, there is no static concept. So scala creates a singleton object to provide entry point for your program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4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902A-9FAC-75F7-D20F-DF6E27B2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 vs </a:t>
            </a:r>
            <a:r>
              <a:rPr lang="en-IN" dirty="0" err="1"/>
              <a:t>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2D01-3D82-416A-A50B-E36449AB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object </a:t>
            </a:r>
            <a:r>
              <a:rPr lang="en-IN" dirty="0" err="1"/>
              <a:t>VariablesDemo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def main(</a:t>
            </a:r>
            <a:r>
              <a:rPr lang="en-IN" dirty="0" err="1"/>
              <a:t>args</a:t>
            </a:r>
            <a:r>
              <a:rPr lang="en-IN" dirty="0"/>
              <a:t>: Array[String]): Unit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immutableVar</a:t>
            </a:r>
            <a:r>
              <a:rPr lang="en-IN" dirty="0"/>
              <a:t>: String = "This can't be changed"</a:t>
            </a:r>
          </a:p>
          <a:p>
            <a:pPr marL="0" indent="0">
              <a:buNone/>
            </a:pPr>
            <a:r>
              <a:rPr lang="en-IN" dirty="0"/>
              <a:t>    var </a:t>
            </a:r>
            <a:r>
              <a:rPr lang="en-IN" dirty="0" err="1"/>
              <a:t>mutableVar</a:t>
            </a:r>
            <a:r>
              <a:rPr lang="en-IN" dirty="0"/>
              <a:t>: Int = 10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mutableVar</a:t>
            </a:r>
            <a:r>
              <a:rPr lang="en-IN" dirty="0"/>
              <a:t> = 20 // Works fine since it's declared as 'var'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immutableVar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mutableVar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4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3D66-CE1D-25B4-55F4-7C9B707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Statements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D880-947D-4B5E-D63D-092AE6DB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object </a:t>
            </a:r>
            <a:r>
              <a:rPr lang="en-IN" dirty="0" err="1"/>
              <a:t>LoopExample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def main(</a:t>
            </a:r>
            <a:r>
              <a:rPr lang="en-IN" dirty="0" err="1"/>
              <a:t>args</a:t>
            </a:r>
            <a:r>
              <a:rPr lang="en-IN" dirty="0"/>
              <a:t>: Array[String]): Unit = {</a:t>
            </a:r>
          </a:p>
          <a:p>
            <a:pPr marL="0" indent="0">
              <a:buNone/>
            </a:pPr>
            <a:r>
              <a:rPr lang="en-IN" dirty="0"/>
              <a:t>    // for loop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&lt;- 1 to 5)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s"Iteration</a:t>
            </a:r>
            <a:r>
              <a:rPr lang="en-IN" dirty="0"/>
              <a:t> $</a:t>
            </a:r>
            <a:r>
              <a:rPr lang="en-IN" dirty="0" err="1"/>
              <a:t>i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while loop</a:t>
            </a:r>
          </a:p>
          <a:p>
            <a:pPr marL="0" indent="0">
              <a:buNone/>
            </a:pPr>
            <a:r>
              <a:rPr lang="en-IN" dirty="0"/>
              <a:t>    var count = 3</a:t>
            </a:r>
          </a:p>
          <a:p>
            <a:pPr marL="0" indent="0">
              <a:buNone/>
            </a:pPr>
            <a:r>
              <a:rPr lang="en-IN" dirty="0"/>
              <a:t>    while (count &gt; 0)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s"Countdown</a:t>
            </a:r>
            <a:r>
              <a:rPr lang="en-IN" dirty="0"/>
              <a:t>: $count")</a:t>
            </a:r>
          </a:p>
          <a:p>
            <a:pPr marL="0" indent="0">
              <a:buNone/>
            </a:pPr>
            <a:r>
              <a:rPr lang="en-IN" dirty="0"/>
              <a:t>      count -= 1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447E7-246D-7115-EFED-0F6F9BAAAD7E}"/>
              </a:ext>
            </a:extLst>
          </p:cNvPr>
          <p:cNvSpPr txBox="1"/>
          <p:nvPr/>
        </p:nvSpPr>
        <p:spPr>
          <a:xfrm>
            <a:off x="5927598" y="1825625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object </a:t>
            </a:r>
            <a:r>
              <a:rPr lang="en-IN" dirty="0" err="1"/>
              <a:t>FunctionDemo</a:t>
            </a:r>
            <a:r>
              <a:rPr lang="en-IN" dirty="0"/>
              <a:t> {</a:t>
            </a:r>
          </a:p>
          <a:p>
            <a:r>
              <a:rPr lang="en-IN" dirty="0"/>
              <a:t>  def greet(name: String): String = {</a:t>
            </a:r>
          </a:p>
          <a:p>
            <a:r>
              <a:rPr lang="en-IN" dirty="0"/>
              <a:t>    </a:t>
            </a:r>
            <a:r>
              <a:rPr lang="en-IN" dirty="0" err="1"/>
              <a:t>s"Hello</a:t>
            </a:r>
            <a:r>
              <a:rPr lang="en-IN" dirty="0"/>
              <a:t>, $name!"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def main(</a:t>
            </a:r>
            <a:r>
              <a:rPr lang="en-IN" dirty="0" err="1"/>
              <a:t>args</a:t>
            </a:r>
            <a:r>
              <a:rPr lang="en-IN" dirty="0"/>
              <a:t>: Array[String]): Unit = {</a:t>
            </a:r>
          </a:p>
          <a:p>
            <a:r>
              <a:rPr lang="en-IN" dirty="0"/>
              <a:t>    </a:t>
            </a:r>
            <a:r>
              <a:rPr lang="en-IN" dirty="0" err="1"/>
              <a:t>println</a:t>
            </a:r>
            <a:r>
              <a:rPr lang="en-IN" dirty="0"/>
              <a:t>(greet("Sasikala"))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5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D82D-5FE6-6438-F67F-E0F1D8B4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object HelloWorld {</a:t>
            </a:r>
          </a:p>
          <a:p>
            <a:pPr marL="0" indent="0">
              <a:buNone/>
            </a:pPr>
            <a:r>
              <a:rPr lang="en-US" dirty="0"/>
              <a:t>	def main(</a:t>
            </a:r>
            <a:r>
              <a:rPr lang="en-US" dirty="0" err="1"/>
              <a:t>args</a:t>
            </a:r>
            <a:r>
              <a:rPr lang="en-US" dirty="0"/>
              <a:t>: Array[String]): Unit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println</a:t>
            </a:r>
            <a:r>
              <a:rPr lang="en-US" dirty="0"/>
              <a:t>("Hello, World!")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s="hi"</a:t>
            </a:r>
          </a:p>
          <a:p>
            <a:pPr marL="0" indent="0">
              <a:buNone/>
            </a:pPr>
            <a:r>
              <a:rPr lang="en-US" dirty="0"/>
              <a:t>	print(s)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val</a:t>
            </a:r>
            <a:r>
              <a:rPr lang="en-US" dirty="0"/>
              <a:t> s1: String = " How are you!"</a:t>
            </a:r>
          </a:p>
          <a:p>
            <a:pPr marL="0" indent="0">
              <a:buNone/>
            </a:pPr>
            <a:r>
              <a:rPr lang="en-US" dirty="0"/>
              <a:t>	var s1: String = " How are you!"</a:t>
            </a:r>
          </a:p>
          <a:p>
            <a:pPr marL="0" indent="0">
              <a:buNone/>
            </a:pPr>
            <a:r>
              <a:rPr lang="en-US" dirty="0"/>
              <a:t>	s1=" change"</a:t>
            </a:r>
          </a:p>
          <a:p>
            <a:pPr marL="0" indent="0">
              <a:buNone/>
            </a:pPr>
            <a:r>
              <a:rPr lang="en-US" dirty="0"/>
              <a:t>	print(s1)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var (x, y, z) = (5, 4.5, "Sit")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z=5.5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40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17B3-68E4-5894-71A3-8C75064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0"/>
            <a:ext cx="1115715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object HelloWorld {</a:t>
            </a:r>
          </a:p>
          <a:p>
            <a:pPr marL="0" indent="0">
              <a:buNone/>
            </a:pPr>
            <a:r>
              <a:rPr lang="en-IN" sz="1600" dirty="0"/>
              <a:t>	def main(</a:t>
            </a:r>
            <a:r>
              <a:rPr lang="en-IN" sz="1600" dirty="0" err="1"/>
              <a:t>args</a:t>
            </a:r>
            <a:r>
              <a:rPr lang="en-IN" sz="1600" dirty="0"/>
              <a:t>: Array[String]): Unit =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println</a:t>
            </a:r>
            <a:r>
              <a:rPr lang="en-IN" sz="1600" dirty="0"/>
              <a:t>("Hello, World!")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val</a:t>
            </a:r>
            <a:r>
              <a:rPr lang="en-IN" sz="1600" dirty="0"/>
              <a:t> s="hi"</a:t>
            </a:r>
          </a:p>
          <a:p>
            <a:pPr marL="0" indent="0">
              <a:buNone/>
            </a:pPr>
            <a:r>
              <a:rPr lang="en-IN" sz="1600" dirty="0"/>
              <a:t>	print(s)</a:t>
            </a:r>
          </a:p>
          <a:p>
            <a:pPr marL="0" indent="0">
              <a:buNone/>
            </a:pPr>
            <a:r>
              <a:rPr lang="en-IN" sz="1600" dirty="0"/>
              <a:t>	//</a:t>
            </a:r>
            <a:r>
              <a:rPr lang="en-IN" sz="1600" dirty="0" err="1"/>
              <a:t>val</a:t>
            </a:r>
            <a:r>
              <a:rPr lang="en-IN" sz="1600" dirty="0"/>
              <a:t> s1: String = " How are you!"</a:t>
            </a:r>
          </a:p>
          <a:p>
            <a:pPr marL="0" indent="0">
              <a:buNone/>
            </a:pPr>
            <a:r>
              <a:rPr lang="en-IN" sz="1600" dirty="0"/>
              <a:t>	var s1: String = " How are you!"</a:t>
            </a:r>
          </a:p>
          <a:p>
            <a:pPr marL="0" indent="0">
              <a:buNone/>
            </a:pPr>
            <a:r>
              <a:rPr lang="en-IN" sz="1600" dirty="0"/>
              <a:t>	s1=" change"</a:t>
            </a:r>
          </a:p>
          <a:p>
            <a:pPr marL="0" indent="0">
              <a:buNone/>
            </a:pPr>
            <a:r>
              <a:rPr lang="en-IN" sz="1600" dirty="0"/>
              <a:t>	print(s1)</a:t>
            </a:r>
          </a:p>
          <a:p>
            <a:pPr marL="0" indent="0">
              <a:buNone/>
            </a:pPr>
            <a:r>
              <a:rPr lang="en-IN" sz="1600" dirty="0"/>
              <a:t>	var (x, y, z) = (5, 4.5, "Sit")</a:t>
            </a:r>
          </a:p>
          <a:p>
            <a:pPr marL="0" indent="0">
              <a:buNone/>
            </a:pPr>
            <a:r>
              <a:rPr lang="en-IN" sz="1600" dirty="0"/>
              <a:t>	print(</a:t>
            </a:r>
            <a:r>
              <a:rPr lang="en-IN" sz="1600" dirty="0" err="1"/>
              <a:t>x,y,z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	//z=5.5 error</a:t>
            </a:r>
          </a:p>
          <a:p>
            <a:pPr marL="0" indent="0">
              <a:buNone/>
            </a:pPr>
            <a:r>
              <a:rPr lang="en-IN" sz="1600" dirty="0"/>
              <a:t>	var </a:t>
            </a:r>
            <a:r>
              <a:rPr lang="en-IN" sz="1600" dirty="0" err="1"/>
              <a:t>globalVar</a:t>
            </a:r>
            <a:r>
              <a:rPr lang="en-IN" sz="1600" dirty="0"/>
              <a:t> = 10</a:t>
            </a:r>
          </a:p>
          <a:p>
            <a:pPr marL="0" indent="0">
              <a:buNone/>
            </a:pPr>
            <a:r>
              <a:rPr lang="en-IN" sz="1600" dirty="0"/>
              <a:t>def sub(){</a:t>
            </a:r>
          </a:p>
          <a:p>
            <a:pPr marL="0" indent="0">
              <a:buNone/>
            </a:pPr>
            <a:r>
              <a:rPr lang="en-IN" sz="1600" dirty="0"/>
              <a:t>var difference = 9-4;</a:t>
            </a:r>
          </a:p>
          <a:p>
            <a:pPr marL="0" indent="0">
              <a:buNone/>
            </a:pPr>
            <a:r>
              <a:rPr lang="en-IN" sz="1600" dirty="0"/>
              <a:t>print(difference) 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//print(difference)//Error</a:t>
            </a:r>
          </a:p>
          <a:p>
            <a:pPr marL="0" indent="0">
              <a:buNone/>
            </a:pPr>
            <a:r>
              <a:rPr lang="en-IN" sz="1600" dirty="0"/>
              <a:t>print(</a:t>
            </a:r>
            <a:r>
              <a:rPr lang="en-IN" sz="1600" dirty="0" err="1"/>
              <a:t>globalVar</a:t>
            </a:r>
            <a:r>
              <a:rPr lang="en-IN" sz="1600" dirty="0"/>
              <a:t>)//Valid</a:t>
            </a:r>
          </a:p>
          <a:p>
            <a:pPr marL="0" indent="0">
              <a:buNone/>
            </a:pPr>
            <a:r>
              <a:rPr lang="en-IN" sz="1600" dirty="0"/>
              <a:t>sub() }  }</a:t>
            </a:r>
          </a:p>
        </p:txBody>
      </p:sp>
    </p:spTree>
    <p:extLst>
      <p:ext uri="{BB962C8B-B14F-4D97-AF65-F5344CB8AC3E}">
        <p14:creationId xmlns:p14="http://schemas.microsoft.com/office/powerpoint/2010/main" val="201254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949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Google Sans</vt:lpstr>
      <vt:lpstr>YouTube Noto</vt:lpstr>
      <vt:lpstr>Office Theme</vt:lpstr>
      <vt:lpstr>Scala</vt:lpstr>
      <vt:lpstr>Basics</vt:lpstr>
      <vt:lpstr>PowerPoint Presentation</vt:lpstr>
      <vt:lpstr>Python vs Scala vs Spark vs Pyspark vs MapReduce</vt:lpstr>
      <vt:lpstr>Programs</vt:lpstr>
      <vt:lpstr>Var vs val</vt:lpstr>
      <vt:lpstr>Looping Statements and Function</vt:lpstr>
      <vt:lpstr>PowerPoint Presentation</vt:lpstr>
      <vt:lpstr>PowerPoint Presentation</vt:lpstr>
      <vt:lpstr>Scala Installation in VS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sasikala r</dc:creator>
  <cp:lastModifiedBy>sasikala r</cp:lastModifiedBy>
  <cp:revision>6</cp:revision>
  <dcterms:created xsi:type="dcterms:W3CDTF">2024-09-30T15:18:08Z</dcterms:created>
  <dcterms:modified xsi:type="dcterms:W3CDTF">2025-09-02T02:20:01Z</dcterms:modified>
</cp:coreProperties>
</file>