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1" r:id="rId5"/>
    <p:sldId id="264" r:id="rId6"/>
    <p:sldId id="270" r:id="rId7"/>
    <p:sldId id="282" r:id="rId8"/>
    <p:sldId id="283" r:id="rId9"/>
    <p:sldId id="287" r:id="rId10"/>
    <p:sldId id="271" r:id="rId11"/>
    <p:sldId id="272" r:id="rId12"/>
    <p:sldId id="273" r:id="rId13"/>
    <p:sldId id="274" r:id="rId14"/>
    <p:sldId id="28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5" r:id="rId23"/>
    <p:sldId id="286" r:id="rId24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3C87B-DCA9-43F1-8EE6-4373C1B5A29F}" v="6" dt="2025-01-09T11:02:40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1" autoAdjust="0"/>
    <p:restoredTop sz="90929"/>
  </p:normalViewPr>
  <p:slideViewPr>
    <p:cSldViewPr>
      <p:cViewPr varScale="1">
        <p:scale>
          <a:sx n="100" d="100"/>
          <a:sy n="100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ikka Minna" userId="2f6c8388-4792-48ac-9fb6-44e4f658485e" providerId="ADAL" clId="{8353C87B-DCA9-43F1-8EE6-4373C1B5A29F}"/>
    <pc:docChg chg="custSel modSld">
      <pc:chgData name="Pellikka Minna" userId="2f6c8388-4792-48ac-9fb6-44e4f658485e" providerId="ADAL" clId="{8353C87B-DCA9-43F1-8EE6-4373C1B5A29F}" dt="2025-01-09T11:04:23.937" v="73" actId="404"/>
      <pc:docMkLst>
        <pc:docMk/>
      </pc:docMkLst>
      <pc:sldChg chg="modSp mod">
        <pc:chgData name="Pellikka Minna" userId="2f6c8388-4792-48ac-9fb6-44e4f658485e" providerId="ADAL" clId="{8353C87B-DCA9-43F1-8EE6-4373C1B5A29F}" dt="2025-01-09T11:04:23.937" v="73" actId="404"/>
        <pc:sldMkLst>
          <pc:docMk/>
          <pc:sldMk cId="0" sldId="261"/>
        </pc:sldMkLst>
        <pc:spChg chg="mod">
          <ac:chgData name="Pellikka Minna" userId="2f6c8388-4792-48ac-9fb6-44e4f658485e" providerId="ADAL" clId="{8353C87B-DCA9-43F1-8EE6-4373C1B5A29F}" dt="2025-01-09T11:04:23.937" v="73" actId="404"/>
          <ac:spMkLst>
            <pc:docMk/>
            <pc:sldMk cId="0" sldId="261"/>
            <ac:spMk id="2051" creationId="{00000000-0000-0000-0000-000000000000}"/>
          </ac:spMkLst>
        </pc:spChg>
      </pc:sldChg>
      <pc:sldChg chg="addSp modSp mod">
        <pc:chgData name="Pellikka Minna" userId="2f6c8388-4792-48ac-9fb6-44e4f658485e" providerId="ADAL" clId="{8353C87B-DCA9-43F1-8EE6-4373C1B5A29F}" dt="2025-01-09T11:02:52.344" v="36" actId="20577"/>
        <pc:sldMkLst>
          <pc:docMk/>
          <pc:sldMk cId="4230338036" sldId="274"/>
        </pc:sldMkLst>
        <pc:spChg chg="add mod">
          <ac:chgData name="Pellikka Minna" userId="2f6c8388-4792-48ac-9fb6-44e4f658485e" providerId="ADAL" clId="{8353C87B-DCA9-43F1-8EE6-4373C1B5A29F}" dt="2025-01-09T11:02:40.669" v="29" actId="1076"/>
          <ac:spMkLst>
            <pc:docMk/>
            <pc:sldMk cId="4230338036" sldId="274"/>
            <ac:spMk id="2" creationId="{825DDD7D-9AB7-BEB9-A2BD-FEB71337DFD3}"/>
          </ac:spMkLst>
        </pc:spChg>
        <pc:spChg chg="mod">
          <ac:chgData name="Pellikka Minna" userId="2f6c8388-4792-48ac-9fb6-44e4f658485e" providerId="ADAL" clId="{8353C87B-DCA9-43F1-8EE6-4373C1B5A29F}" dt="2025-01-09T11:02:52.344" v="36" actId="20577"/>
          <ac:spMkLst>
            <pc:docMk/>
            <pc:sldMk cId="4230338036" sldId="274"/>
            <ac:spMk id="7" creationId="{00000000-0000-0000-0000-000000000000}"/>
          </ac:spMkLst>
        </pc:spChg>
      </pc:sldChg>
    </pc:docChg>
  </pc:docChgLst>
  <pc:docChgLst>
    <pc:chgData name="Hinkula Juha" userId="75b87128-24ac-47a8-97bd-2936d2af1b45" providerId="ADAL" clId="{42FACF7C-4B22-4CE0-BE5D-652650DC7E32}"/>
    <pc:docChg chg="undo custSel addSld delSld modSld">
      <pc:chgData name="Hinkula Juha" userId="75b87128-24ac-47a8-97bd-2936d2af1b45" providerId="ADAL" clId="{42FACF7C-4B22-4CE0-BE5D-652650DC7E32}" dt="2018-01-31T10:16:56.756" v="200" actId="2696"/>
      <pc:docMkLst>
        <pc:docMk/>
      </pc:docMkLst>
      <pc:sldChg chg="addSp modSp">
        <pc:chgData name="Hinkula Juha" userId="75b87128-24ac-47a8-97bd-2936d2af1b45" providerId="ADAL" clId="{42FACF7C-4B22-4CE0-BE5D-652650DC7E32}" dt="2018-01-12T15:32:57.350" v="39" actId="1036"/>
        <pc:sldMkLst>
          <pc:docMk/>
          <pc:sldMk cId="73590189" sldId="280"/>
        </pc:sldMkLst>
        <pc:spChg chg="mod">
          <ac:chgData name="Hinkula Juha" userId="75b87128-24ac-47a8-97bd-2936d2af1b45" providerId="ADAL" clId="{42FACF7C-4B22-4CE0-BE5D-652650DC7E32}" dt="2018-01-12T15:30:37.866" v="21" actId="20577"/>
          <ac:spMkLst>
            <pc:docMk/>
            <pc:sldMk cId="73590189" sldId="280"/>
            <ac:spMk id="3" creationId="{00000000-0000-0000-0000-000000000000}"/>
          </ac:spMkLst>
        </pc:spChg>
        <pc:picChg chg="add mod">
          <ac:chgData name="Hinkula Juha" userId="75b87128-24ac-47a8-97bd-2936d2af1b45" providerId="ADAL" clId="{42FACF7C-4B22-4CE0-BE5D-652650DC7E32}" dt="2018-01-12T15:32:57.350" v="39" actId="1036"/>
          <ac:picMkLst>
            <pc:docMk/>
            <pc:sldMk cId="73590189" sldId="280"/>
            <ac:picMk id="8" creationId="{2FBA9DC9-9D07-429F-97D5-3FDE285D4C79}"/>
          </ac:picMkLst>
        </pc:picChg>
      </pc:sldChg>
      <pc:sldChg chg="modSp">
        <pc:chgData name="Hinkula Juha" userId="75b87128-24ac-47a8-97bd-2936d2af1b45" providerId="ADAL" clId="{42FACF7C-4B22-4CE0-BE5D-652650DC7E32}" dt="2018-01-12T15:31:00.663" v="34" actId="20577"/>
        <pc:sldMkLst>
          <pc:docMk/>
          <pc:sldMk cId="1521468286" sldId="281"/>
        </pc:sldMkLst>
        <pc:spChg chg="mod">
          <ac:chgData name="Hinkula Juha" userId="75b87128-24ac-47a8-97bd-2936d2af1b45" providerId="ADAL" clId="{42FACF7C-4B22-4CE0-BE5D-652650DC7E32}" dt="2018-01-12T15:31:00.663" v="34" actId="20577"/>
          <ac:spMkLst>
            <pc:docMk/>
            <pc:sldMk cId="1521468286" sldId="281"/>
            <ac:spMk id="3" creationId="{00000000-0000-0000-0000-000000000000}"/>
          </ac:spMkLst>
        </pc:spChg>
      </pc:sldChg>
      <pc:sldChg chg="delSp modSp add del">
        <pc:chgData name="Hinkula Juha" userId="75b87128-24ac-47a8-97bd-2936d2af1b45" providerId="ADAL" clId="{42FACF7C-4B22-4CE0-BE5D-652650DC7E32}" dt="2018-01-31T10:16:56.756" v="200" actId="2696"/>
        <pc:sldMkLst>
          <pc:docMk/>
          <pc:sldMk cId="2837504211" sldId="288"/>
        </pc:sldMkLst>
        <pc:spChg chg="mod">
          <ac:chgData name="Hinkula Juha" userId="75b87128-24ac-47a8-97bd-2936d2af1b45" providerId="ADAL" clId="{42FACF7C-4B22-4CE0-BE5D-652650DC7E32}" dt="2018-01-31T10:16:24.466" v="199" actId="20577"/>
          <ac:spMkLst>
            <pc:docMk/>
            <pc:sldMk cId="2837504211" sldId="288"/>
            <ac:spMk id="3" creationId="{00000000-0000-0000-0000-000000000000}"/>
          </ac:spMkLst>
        </pc:spChg>
        <pc:picChg chg="del">
          <ac:chgData name="Hinkula Juha" userId="75b87128-24ac-47a8-97bd-2936d2af1b45" providerId="ADAL" clId="{42FACF7C-4B22-4CE0-BE5D-652650DC7E32}" dt="2018-01-31T10:16:04.032" v="162" actId="478"/>
          <ac:picMkLst>
            <pc:docMk/>
            <pc:sldMk cId="2837504211" sldId="288"/>
            <ac:picMk id="7" creationId="{00000000-0000-0000-0000-000000000000}"/>
          </ac:picMkLst>
        </pc:picChg>
      </pc:sldChg>
    </pc:docChg>
  </pc:docChgLst>
  <pc:docChgLst>
    <pc:chgData name="Juslin Jukka" userId="S::jusju@haaga-helia.fi::a1b6b87a-3136-4a5a-b4e2-499a31e93c05" providerId="AD" clId="Web-{AC2CA6C6-4927-69A8-D605-756E5ADB699B}"/>
    <pc:docChg chg="addSld modSld">
      <pc:chgData name="Juslin Jukka" userId="S::jusju@haaga-helia.fi::a1b6b87a-3136-4a5a-b4e2-499a31e93c05" providerId="AD" clId="Web-{AC2CA6C6-4927-69A8-D605-756E5ADB699B}" dt="2019-08-27T04:05:10.650" v="58" actId="1076"/>
      <pc:docMkLst>
        <pc:docMk/>
      </pc:docMkLst>
      <pc:sldChg chg="addSp modSp new">
        <pc:chgData name="Juslin Jukka" userId="S::jusju@haaga-helia.fi::a1b6b87a-3136-4a5a-b4e2-499a31e93c05" providerId="AD" clId="Web-{AC2CA6C6-4927-69A8-D605-756E5ADB699B}" dt="2019-08-27T04:05:10.650" v="58" actId="1076"/>
        <pc:sldMkLst>
          <pc:docMk/>
          <pc:sldMk cId="1080167362" sldId="288"/>
        </pc:sldMkLst>
        <pc:spChg chg="mod">
          <ac:chgData name="Juslin Jukka" userId="S::jusju@haaga-helia.fi::a1b6b87a-3136-4a5a-b4e2-499a31e93c05" providerId="AD" clId="Web-{AC2CA6C6-4927-69A8-D605-756E5ADB699B}" dt="2019-08-27T04:02:03.106" v="8" actId="20577"/>
          <ac:spMkLst>
            <pc:docMk/>
            <pc:sldMk cId="1080167362" sldId="288"/>
            <ac:spMk id="2" creationId="{70ABBF8B-8579-4D2B-AB39-07EC384F94B4}"/>
          </ac:spMkLst>
        </pc:spChg>
        <pc:spChg chg="mod">
          <ac:chgData name="Juslin Jukka" userId="S::jusju@haaga-helia.fi::a1b6b87a-3136-4a5a-b4e2-499a31e93c05" providerId="AD" clId="Web-{AC2CA6C6-4927-69A8-D605-756E5ADB699B}" dt="2019-08-27T04:03:52.146" v="37" actId="14100"/>
          <ac:spMkLst>
            <pc:docMk/>
            <pc:sldMk cId="1080167362" sldId="288"/>
            <ac:spMk id="3" creationId="{DEB4AD76-9F25-4497-9099-5B802659BD8D}"/>
          </ac:spMkLst>
        </pc:spChg>
        <pc:spChg chg="add mod">
          <ac:chgData name="Juslin Jukka" userId="S::jusju@haaga-helia.fi::a1b6b87a-3136-4a5a-b4e2-499a31e93c05" providerId="AD" clId="Web-{AC2CA6C6-4927-69A8-D605-756E5ADB699B}" dt="2019-08-27T04:05:10.650" v="58" actId="1076"/>
          <ac:spMkLst>
            <pc:docMk/>
            <pc:sldMk cId="1080167362" sldId="288"/>
            <ac:spMk id="7" creationId="{AEE36905-CE74-419C-AF73-2FF8368C51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200" smtClean="0"/>
              <a:pPr/>
              <a:t>1</a:t>
            </a:fld>
            <a:endParaRPr lang="fi-FI" altLang="fi-FI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39DDE-AB3C-4FCB-AC70-2B8BFEFB0F52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0771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#tutorials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spr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Server Programming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fi-FI" altLang="fi-FI" sz="2000" dirty="0" err="1"/>
              <a:t>Spring</a:t>
            </a:r>
            <a:r>
              <a:rPr lang="fi-FI" altLang="fi-FI" sz="2000" dirty="0"/>
              <a:t> </a:t>
            </a:r>
            <a:r>
              <a:rPr lang="fi-FI" altLang="fi-FI" sz="2000" dirty="0" err="1"/>
              <a:t>Boot</a:t>
            </a:r>
            <a:r>
              <a:rPr lang="fi-FI" altLang="fi-FI" sz="2000" dirty="0"/>
              <a:t> </a:t>
            </a:r>
            <a:r>
              <a:rPr lang="fi-FI" altLang="fi-FI" sz="2000" dirty="0" err="1"/>
              <a:t>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dirty="0">
                <a:solidFill>
                  <a:schemeClr val="accent3">
                    <a:lumMod val="50000"/>
                  </a:schemeClr>
                </a:solidFill>
              </a:rPr>
              <a:t>Juha Hinkula and Jukka Juslin</a:t>
            </a:r>
          </a:p>
          <a:p>
            <a:pPr eaLnBrk="1" hangingPunct="1">
              <a:defRPr/>
            </a:pPr>
            <a:r>
              <a:rPr lang="fi-FI" altLang="fi-FI" sz="1800" dirty="0" err="1">
                <a:solidFill>
                  <a:schemeClr val="accent3">
                    <a:lumMod val="50000"/>
                  </a:schemeClr>
                </a:solidFill>
              </a:rPr>
              <a:t>Updated</a:t>
            </a:r>
            <a:r>
              <a:rPr lang="fi-FI" altLang="fi-FI" sz="1800" dirty="0">
                <a:solidFill>
                  <a:schemeClr val="accent3">
                    <a:lumMod val="50000"/>
                  </a:schemeClr>
                </a:solidFill>
              </a:rPr>
              <a:t> Minna Pellikka 09.01.2025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10</a:t>
            </a:fld>
            <a:endParaRPr lang="fi-FI" altLang="fi-FI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83768" y="288925"/>
            <a:ext cx="636584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fi-FI" sz="800" dirty="0"/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fi-FI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fi-FI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"http://maven.apache.org/POM/4.0.0"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4.0.0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fi.haagahelia.course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helloFormValidation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0.0.1-SNAPSHOT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&lt;/version&gt;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packaging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packaging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helloFormValidation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spring-boot-starter-parent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3.4.1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&lt;/version&gt;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fi-FI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fi-FI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fi-FI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--&gt;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license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developers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developer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developers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scm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developerConnection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scm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spring-boot-starter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i-FI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starter</a:t>
            </a: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-web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i-FI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fi-FI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…..</a:t>
            </a:r>
            <a:endParaRPr lang="fi-FI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DDD7D-9AB7-BEB9-A2BD-FEB71337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4784"/>
            <a:ext cx="1882552" cy="914400"/>
          </a:xfrm>
        </p:spPr>
        <p:txBody>
          <a:bodyPr/>
          <a:lstStyle/>
          <a:p>
            <a:r>
              <a:rPr lang="fi-FI" dirty="0"/>
              <a:t>POM.XML </a:t>
            </a:r>
            <a:br>
              <a:rPr lang="fi-FI" dirty="0"/>
            </a:br>
            <a:r>
              <a:rPr lang="fi-FI" dirty="0" err="1"/>
              <a:t>example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3033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77200" cy="4174976"/>
          </a:xfrm>
        </p:spPr>
        <p:txBody>
          <a:bodyPr/>
          <a:lstStyle/>
          <a:p>
            <a:r>
              <a:rPr lang="fi-FI" dirty="0" err="1"/>
              <a:t>Recommended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structure</a:t>
            </a:r>
            <a:endParaRPr lang="fi-FI" dirty="0"/>
          </a:p>
          <a:p>
            <a:pPr lvl="1"/>
            <a:r>
              <a:rPr lang="en-US" b="1" dirty="0"/>
              <a:t>NOTE</a:t>
            </a:r>
            <a:r>
              <a:rPr lang="en-US" dirty="0"/>
              <a:t>! locate the main application class in a root package above other classes. Otherwise your application won’t work properly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11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2858"/>
            <a:ext cx="3759884" cy="33996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4651742" y="2636912"/>
            <a:ext cx="136282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8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pPr lvl="1"/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</a:t>
            </a:r>
            <a:r>
              <a:rPr lang="fi-FI" dirty="0" err="1"/>
              <a:t>instructions</a:t>
            </a:r>
            <a:r>
              <a:rPr lang="fi-FI" dirty="0"/>
              <a:t> in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site</a:t>
            </a:r>
            <a:endParaRPr lang="fi-FI" dirty="0"/>
          </a:p>
          <a:p>
            <a:pPr lvl="1"/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HelloController.java (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and </a:t>
            </a:r>
            <a:r>
              <a:rPr lang="fi-FI" dirty="0" err="1"/>
              <a:t>browse</a:t>
            </a:r>
            <a:r>
              <a:rPr lang="fi-FI" dirty="0"/>
              <a:t> to localhost:8080</a:t>
            </a:r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12</a:t>
            </a:fld>
            <a:endParaRPr lang="fi-FI" altLang="fi-FI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25144"/>
            <a:ext cx="221010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springframework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stereotype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Controller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springframework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annotation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RequestMapping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springframework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annotation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ResponseBody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@Controller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ResponseBody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HelloController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RequestMapping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"*"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Spring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7211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&amp;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annotations</a:t>
            </a:r>
            <a:r>
              <a:rPr lang="fi-FI" dirty="0"/>
              <a:t> (</a:t>
            </a:r>
            <a:r>
              <a:rPr lang="fi-FI" dirty="0" err="1"/>
              <a:t>starts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’@’-</a:t>
            </a:r>
            <a:r>
              <a:rPr lang="fi-FI" dirty="0" err="1"/>
              <a:t>sign</a:t>
            </a:r>
            <a:r>
              <a:rPr lang="fi-FI" dirty="0"/>
              <a:t>) for </a:t>
            </a:r>
            <a:r>
              <a:rPr lang="fi-FI" dirty="0" err="1"/>
              <a:t>configuration</a:t>
            </a:r>
            <a:endParaRPr lang="fi-FI" dirty="0"/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 </a:t>
            </a:r>
            <a:r>
              <a:rPr lang="fi-FI" dirty="0" err="1"/>
              <a:t>annotation</a:t>
            </a:r>
            <a:endParaRPr lang="fi-FI" dirty="0"/>
          </a:p>
          <a:p>
            <a:pPr lvl="1"/>
            <a:r>
              <a:rPr lang="fi-FI" dirty="0"/>
              <a:t>Marks </a:t>
            </a:r>
            <a:r>
              <a:rPr lang="fi-FI" dirty="0" err="1"/>
              <a:t>class</a:t>
            </a:r>
            <a:r>
              <a:rPr lang="fi-FI" dirty="0"/>
              <a:t> as a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MVC </a:t>
            </a:r>
            <a:r>
              <a:rPr lang="fi-FI" dirty="0" err="1"/>
              <a:t>controller</a:t>
            </a:r>
            <a:endParaRPr lang="fi-FI" dirty="0"/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ReponseBody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/>
              <a:t>annotation</a:t>
            </a:r>
            <a:endParaRPr lang="fi-FI" dirty="0"/>
          </a:p>
          <a:p>
            <a:pPr lvl="1"/>
            <a:r>
              <a:rPr lang="fi-FI" dirty="0" err="1"/>
              <a:t>Converts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return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and </a:t>
            </a:r>
            <a:r>
              <a:rPr lang="fi-FI" dirty="0" err="1"/>
              <a:t>write</a:t>
            </a:r>
            <a:r>
              <a:rPr lang="fi-FI" dirty="0"/>
              <a:t> it to http </a:t>
            </a:r>
            <a:r>
              <a:rPr lang="fi-FI" dirty="0" err="1"/>
              <a:t>reponse</a:t>
            </a:r>
            <a:endParaRPr lang="fi-FI" dirty="0"/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/>
              <a:t>a</a:t>
            </a:r>
            <a:r>
              <a:rPr lang="en-US" dirty="0" err="1"/>
              <a:t>nnotation</a:t>
            </a:r>
            <a:endParaRPr lang="en-US" dirty="0"/>
          </a:p>
          <a:p>
            <a:pPr lvl="1"/>
            <a:r>
              <a:rPr lang="en-US" dirty="0"/>
              <a:t>Mapping </a:t>
            </a:r>
            <a:r>
              <a:rPr lang="fi-FI" dirty="0" err="1"/>
              <a:t>URLs</a:t>
            </a:r>
            <a:r>
              <a:rPr lang="fi-FI" dirty="0"/>
              <a:t> to </a:t>
            </a:r>
            <a:r>
              <a:rPr lang="fi-FI" dirty="0" err="1"/>
              <a:t>controller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  <a:p>
            <a:pPr lvl="1"/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2596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(”*”) </a:t>
            </a:r>
            <a:r>
              <a:rPr lang="fi-FI" dirty="0" err="1"/>
              <a:t>means</a:t>
            </a:r>
            <a:r>
              <a:rPr lang="fi-FI" dirty="0"/>
              <a:t> for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excecute</a:t>
            </a:r>
            <a:r>
              <a:rPr lang="fi-FI" dirty="0"/>
              <a:t> </a:t>
            </a:r>
            <a:r>
              <a:rPr lang="fi-FI" dirty="0" err="1"/>
              <a:t>hello</a:t>
            </a:r>
            <a:r>
              <a:rPr lang="fi-FI" dirty="0"/>
              <a:t>() </a:t>
            </a:r>
            <a:r>
              <a:rPr lang="fi-FI" dirty="0" err="1"/>
              <a:t>method</a:t>
            </a:r>
            <a:r>
              <a:rPr lang="fi-FI" dirty="0"/>
              <a:t>.</a:t>
            </a:r>
          </a:p>
          <a:p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(”/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fi-FI" dirty="0" err="1">
                <a:cs typeface="Courier New" panose="02070309020205020404" pitchFamily="49" charset="0"/>
              </a:rPr>
              <a:t>means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cs typeface="Courier New" panose="02070309020205020404" pitchFamily="49" charset="0"/>
              </a:rPr>
              <a:t>that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cs typeface="Courier New" panose="02070309020205020404" pitchFamily="49" charset="0"/>
              </a:rPr>
              <a:t>path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address:port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cs typeface="Courier New" panose="02070309020205020404" pitchFamily="49" charset="0"/>
              </a:rPr>
              <a:t>excecutes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 err="1">
                <a:cs typeface="Courier New" panose="02070309020205020404" pitchFamily="49" charset="0"/>
              </a:rPr>
              <a:t>hello</a:t>
            </a:r>
            <a:r>
              <a:rPr lang="fi-FI" dirty="0">
                <a:cs typeface="Courier New" panose="02070309020205020404" pitchFamily="49" charset="0"/>
              </a:rPr>
              <a:t>() </a:t>
            </a:r>
            <a:r>
              <a:rPr lang="fi-FI" dirty="0" err="1">
                <a:cs typeface="Courier New" panose="02070309020205020404" pitchFamily="49" charset="0"/>
              </a:rPr>
              <a:t>method</a:t>
            </a:r>
            <a:r>
              <a:rPr lang="fi-FI" dirty="0">
                <a:cs typeface="Courier New" panose="02070309020205020404" pitchFamily="49" charset="0"/>
              </a:rPr>
              <a:t>.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69921"/>
            <a:ext cx="203863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parameters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HTTP GET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contain</a:t>
            </a:r>
            <a:r>
              <a:rPr lang="fi-FI" dirty="0"/>
              <a:t> </a:t>
            </a:r>
            <a:r>
              <a:rPr lang="fi-FI" dirty="0" err="1"/>
              <a:t>parameters</a:t>
            </a:r>
            <a:endParaRPr lang="fi-FI" dirty="0"/>
          </a:p>
          <a:p>
            <a:r>
              <a:rPr lang="fi-FI" dirty="0" err="1"/>
              <a:t>Example</a:t>
            </a:r>
            <a:endParaRPr lang="fi-FI" dirty="0"/>
          </a:p>
          <a:p>
            <a:pPr lvl="1"/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fi-FI" sz="1600">
                <a:latin typeface="Courier New" panose="02070309020205020404" pitchFamily="49" charset="0"/>
                <a:cs typeface="Courier New" panose="02070309020205020404" pitchFamily="49" charset="0"/>
              </a:rPr>
              <a:t>://localhost:8080/hello?firstname=John&amp;lastname=Doe</a:t>
            </a:r>
            <a:endParaRPr lang="fi-FI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/>
              <a:t>In HTTP POST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sent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5518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@</a:t>
            </a:r>
            <a:r>
              <a:rPr lang="fi-FI" dirty="0" err="1"/>
              <a:t>RequestParam</a:t>
            </a:r>
            <a:r>
              <a:rPr lang="fi-FI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binds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of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parameter</a:t>
            </a:r>
            <a:r>
              <a:rPr lang="fi-FI" dirty="0"/>
              <a:t> into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variable</a:t>
            </a:r>
            <a:endParaRPr lang="fi-FI" dirty="0"/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@Controller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ResponseBody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HelloController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hello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RequestParam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“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firstname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 "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17</a:t>
            </a:fld>
            <a:endParaRPr lang="fi-FI" altLang="fi-FI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14" y="5305304"/>
            <a:ext cx="2486372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A9DC9-9D07-429F-97D5-3FDE285D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90" y="5371306"/>
            <a:ext cx="3181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pevious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parameter</a:t>
            </a:r>
            <a:r>
              <a:rPr lang="fi-FI" dirty="0"/>
              <a:t> is </a:t>
            </a:r>
            <a:r>
              <a:rPr lang="fi-FI" dirty="0" err="1"/>
              <a:t>mandatory</a:t>
            </a:r>
            <a:r>
              <a:rPr lang="fi-FI" dirty="0"/>
              <a:t>. If it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in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RequestParam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/>
              <a:t>annotation</a:t>
            </a:r>
            <a:endParaRPr lang="fi-FI" dirty="0"/>
          </a:p>
          <a:p>
            <a:pPr marL="0" indent="0">
              <a:buNone/>
            </a:pPr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String hello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RequestParam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“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required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defaultValue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"World"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If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parameter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default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is </a:t>
            </a:r>
            <a:r>
              <a:rPr lang="fi-FI" dirty="0" err="1"/>
              <a:t>used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60" y="5400557"/>
            <a:ext cx="189574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6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77200" cy="4174976"/>
          </a:xfrm>
        </p:spPr>
        <p:txBody>
          <a:bodyPr/>
          <a:lstStyle/>
          <a:p>
            <a:r>
              <a:rPr lang="fi-FI" sz="2000" dirty="0" err="1"/>
              <a:t>Spring</a:t>
            </a:r>
            <a:r>
              <a:rPr lang="fi-FI" sz="2000" dirty="0"/>
              <a:t> </a:t>
            </a:r>
            <a:r>
              <a:rPr lang="fi-FI" sz="2000" dirty="0" err="1"/>
              <a:t>Boot</a:t>
            </a:r>
            <a:r>
              <a:rPr lang="fi-FI" sz="2000" dirty="0"/>
              <a:t> </a:t>
            </a:r>
            <a:r>
              <a:rPr lang="fi-FI" sz="2000" dirty="0" err="1"/>
              <a:t>packs</a:t>
            </a:r>
            <a:r>
              <a:rPr lang="fi-FI" sz="2000" dirty="0"/>
              <a:t> </a:t>
            </a:r>
            <a:r>
              <a:rPr lang="fi-FI" sz="2000" dirty="0" err="1"/>
              <a:t>everything</a:t>
            </a:r>
            <a:r>
              <a:rPr lang="fi-FI" sz="2000" dirty="0"/>
              <a:t> to </a:t>
            </a:r>
            <a:r>
              <a:rPr lang="fi-FI" sz="2000" dirty="0" err="1"/>
              <a:t>one</a:t>
            </a:r>
            <a:r>
              <a:rPr lang="fi-FI" sz="2000" dirty="0"/>
              <a:t> </a:t>
            </a:r>
            <a:r>
              <a:rPr lang="fi-FI" sz="2000" dirty="0" err="1"/>
              <a:t>executable</a:t>
            </a:r>
            <a:r>
              <a:rPr lang="fi-FI" sz="2000" dirty="0"/>
              <a:t> JAR </a:t>
            </a:r>
            <a:r>
              <a:rPr lang="fi-FI" sz="2000" dirty="0" err="1"/>
              <a:t>package</a:t>
            </a:r>
            <a:endParaRPr lang="fi-FI" sz="2000" dirty="0"/>
          </a:p>
          <a:p>
            <a:r>
              <a:rPr lang="fi-FI" sz="2000" dirty="0" err="1"/>
              <a:t>Excecution</a:t>
            </a:r>
            <a:r>
              <a:rPr lang="fi-FI" sz="2000" dirty="0"/>
              <a:t> </a:t>
            </a:r>
            <a:r>
              <a:rPr lang="fi-FI" sz="2000" dirty="0" err="1"/>
              <a:t>starts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main </a:t>
            </a:r>
            <a:r>
              <a:rPr lang="fi-FI" sz="2000" dirty="0" err="1"/>
              <a:t>application</a:t>
            </a:r>
            <a:r>
              <a:rPr lang="fi-FI" sz="2000" dirty="0"/>
              <a:t> </a:t>
            </a:r>
            <a:r>
              <a:rPr lang="fi-FI" sz="2000" dirty="0" err="1"/>
              <a:t>class</a:t>
            </a:r>
            <a:r>
              <a:rPr lang="fi-FI" sz="2000" dirty="0"/>
              <a:t> (main() </a:t>
            </a:r>
            <a:r>
              <a:rPr lang="fi-FI" sz="2000" dirty="0" err="1"/>
              <a:t>method</a:t>
            </a:r>
            <a:r>
              <a:rPr lang="fi-FI" sz="2000" dirty="0"/>
              <a:t>)</a:t>
            </a:r>
          </a:p>
          <a:p>
            <a:endParaRPr lang="fi-FI" sz="2000" dirty="0"/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package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org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springframework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boot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SpringApplication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org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springframework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boot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autoconfigure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SpringBootApplication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SpringBootApplication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SpringApplication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Application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4823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https://spring.io/</a:t>
            </a:r>
            <a:endParaRPr lang="fi-FI" dirty="0"/>
          </a:p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is an open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for Java </a:t>
            </a:r>
            <a:r>
              <a:rPr lang="fi-FI" dirty="0" err="1"/>
              <a:t>platform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popular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for Java EE</a:t>
            </a:r>
          </a:p>
          <a:p>
            <a:r>
              <a:rPr lang="fi-FI" dirty="0" err="1"/>
              <a:t>First</a:t>
            </a:r>
            <a:r>
              <a:rPr lang="fi-FI" dirty="0"/>
              <a:t> version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released</a:t>
            </a:r>
            <a:r>
              <a:rPr lang="fi-FI" dirty="0"/>
              <a:t>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Apache</a:t>
            </a:r>
            <a:r>
              <a:rPr lang="fi-FI" dirty="0"/>
              <a:t> 2.0 </a:t>
            </a:r>
            <a:r>
              <a:rPr lang="fi-FI" dirty="0" err="1"/>
              <a:t>license</a:t>
            </a:r>
            <a:r>
              <a:rPr lang="fi-FI" dirty="0"/>
              <a:t> in 2003</a:t>
            </a:r>
          </a:p>
          <a:p>
            <a:r>
              <a:rPr lang="fi-FI" dirty="0" err="1"/>
              <a:t>Spring</a:t>
            </a:r>
            <a:r>
              <a:rPr lang="fi-FI" dirty="0"/>
              <a:t> is </a:t>
            </a:r>
            <a:r>
              <a:rPr lang="fi-FI" dirty="0" err="1"/>
              <a:t>modular</a:t>
            </a:r>
            <a:r>
              <a:rPr lang="fi-FI" dirty="0"/>
              <a:t> and it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extensions</a:t>
            </a:r>
            <a:r>
              <a:rPr lang="fi-FI" dirty="0"/>
              <a:t> for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purposes</a:t>
            </a: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43B59-BF4C-4208-B72C-95071C187C38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1686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annotation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adds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following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annotations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tags the class as a source of bean definitions for the application context.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tells Spring Boot to start adding beans based 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classpath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.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tells Spring to look for other components, configurations, and services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in the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package</a:t>
            </a:r>
          </a:p>
          <a:p>
            <a:pPr lvl="1"/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EnableWebMvc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annotation</a:t>
            </a:r>
            <a:r>
              <a:rPr lang="fi-FI" i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flags the application as a web application and activates key behaviors such as setting up a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anose="02070309020205020404" pitchFamily="49" charset="0"/>
              </a:rPr>
              <a:t>DispatcherServlet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6063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Material</a:t>
            </a:r>
            <a:endParaRPr lang="fi-FI" dirty="0"/>
          </a:p>
          <a:p>
            <a:pPr lvl="1"/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</a:t>
            </a:r>
            <a:r>
              <a:rPr lang="fi-FI" dirty="0" err="1"/>
              <a:t>Guides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https://spring.io/guides</a:t>
            </a:r>
            <a:endParaRPr lang="fi-FI" dirty="0"/>
          </a:p>
          <a:p>
            <a:pPr lvl="1"/>
            <a:r>
              <a:rPr lang="fi-FI" dirty="0" err="1"/>
              <a:t>Tutorials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https://spring.io/guides#tutorials</a:t>
            </a:r>
            <a:endParaRPr lang="fi-FI" dirty="0"/>
          </a:p>
          <a:p>
            <a:pPr lvl="1"/>
            <a:r>
              <a:rPr lang="fi-FI" dirty="0" err="1"/>
              <a:t>Tutorialspoint</a:t>
            </a:r>
            <a:r>
              <a:rPr lang="fi-FI" dirty="0"/>
              <a:t>: </a:t>
            </a:r>
            <a:r>
              <a:rPr lang="fi-FI" dirty="0">
                <a:hlinkClick r:id="rId4"/>
              </a:rPr>
              <a:t>http://www.tutorialspoint.com/spring/</a:t>
            </a:r>
            <a:endParaRPr lang="fi-FI" dirty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4419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400" y="1171600"/>
            <a:ext cx="6819857" cy="48950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6670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Dependency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(DI)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Web </a:t>
            </a:r>
            <a:r>
              <a:rPr lang="fi-FI" dirty="0" err="1"/>
              <a:t>appliction</a:t>
            </a:r>
            <a:r>
              <a:rPr lang="fi-FI" dirty="0"/>
              <a:t> </a:t>
            </a:r>
            <a:r>
              <a:rPr lang="fi-FI" dirty="0" err="1"/>
              <a:t>typically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others</a:t>
            </a:r>
            <a:endParaRPr lang="fi-FI" dirty="0"/>
          </a:p>
          <a:p>
            <a:r>
              <a:rPr lang="fi-FI" dirty="0" err="1"/>
              <a:t>Dependency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</a:t>
            </a:r>
            <a:r>
              <a:rPr lang="fi-FI" dirty="0" err="1"/>
              <a:t>helps</a:t>
            </a:r>
            <a:r>
              <a:rPr lang="fi-FI" dirty="0"/>
              <a:t> </a:t>
            </a:r>
            <a:r>
              <a:rPr lang="fi-FI" dirty="0" err="1"/>
              <a:t>interaction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classes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keeping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independent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1023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1008112"/>
          </a:xfrm>
        </p:spPr>
        <p:txBody>
          <a:bodyPr/>
          <a:lstStyle/>
          <a:p>
            <a:r>
              <a:rPr lang="fi-FI" dirty="0" err="1"/>
              <a:t>Dependency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(DI)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077200" cy="4772000"/>
          </a:xfrm>
        </p:spPr>
        <p:txBody>
          <a:bodyPr/>
          <a:lstStyle/>
          <a:p>
            <a:r>
              <a:rPr lang="fi-FI" dirty="0" err="1"/>
              <a:t>Without</a:t>
            </a:r>
            <a:r>
              <a:rPr lang="fi-FI" dirty="0"/>
              <a:t> DI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Vehicle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Vehicle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dirty="0"/>
          </a:p>
          <a:p>
            <a:r>
              <a:rPr lang="fi-FI" dirty="0" err="1"/>
              <a:t>With</a:t>
            </a:r>
            <a:r>
              <a:rPr lang="fi-FI" dirty="0"/>
              <a:t> DI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Vehicle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Vehicle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owner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3970784" cy="304800"/>
          </a:xfrm>
        </p:spPr>
        <p:txBody>
          <a:bodyPr/>
          <a:lstStyle/>
          <a:p>
            <a:pPr>
              <a:defRPr/>
            </a:pPr>
            <a:r>
              <a:rPr lang="fi-FI" altLang="fi-FI" dirty="0"/>
              <a:t>Server Programming / </a:t>
            </a: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9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helps</a:t>
            </a:r>
            <a:r>
              <a:rPr lang="fi-FI" dirty="0"/>
              <a:t> to </a:t>
            </a:r>
            <a:r>
              <a:rPr lang="fi-FI" dirty="0" err="1"/>
              <a:t>easily</a:t>
            </a:r>
            <a:r>
              <a:rPr lang="fi-FI" dirty="0"/>
              <a:t> </a:t>
            </a:r>
            <a:r>
              <a:rPr lang="fi-FI" dirty="0" err="1"/>
              <a:t>setup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stand-alone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endParaRPr lang="fi-FI" dirty="0"/>
          </a:p>
          <a:p>
            <a:pPr lvl="1"/>
            <a:r>
              <a:rPr lang="fi-FI" dirty="0"/>
              <a:t>Embedded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r>
              <a:rPr lang="fi-FI" dirty="0" err="1"/>
              <a:t>Starter</a:t>
            </a:r>
            <a:r>
              <a:rPr lang="fi-FI" dirty="0"/>
              <a:t> </a:t>
            </a:r>
            <a:r>
              <a:rPr lang="fi-FI" dirty="0" err="1"/>
              <a:t>POM’s</a:t>
            </a:r>
            <a:r>
              <a:rPr lang="fi-FI" dirty="0"/>
              <a:t> for </a:t>
            </a:r>
            <a:r>
              <a:rPr lang="fi-FI" dirty="0" err="1"/>
              <a:t>Maven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endParaRPr lang="fi-FI" dirty="0"/>
          </a:p>
          <a:p>
            <a:r>
              <a:rPr lang="fi-FI" dirty="0" err="1"/>
              <a:t>Minimized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of </a:t>
            </a:r>
            <a:r>
              <a:rPr lang="fi-FI" dirty="0" err="1"/>
              <a:t>configuration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1604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Maven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Apache</a:t>
            </a:r>
            <a:r>
              <a:rPr lang="fi-FI" dirty="0"/>
              <a:t> </a:t>
            </a:r>
            <a:r>
              <a:rPr lang="fi-FI" dirty="0" err="1"/>
              <a:t>Maven</a:t>
            </a:r>
            <a:r>
              <a:rPr lang="fi-FI" dirty="0"/>
              <a:t> is a software </a:t>
            </a:r>
            <a:r>
              <a:rPr lang="fi-FI" dirty="0" err="1"/>
              <a:t>project</a:t>
            </a:r>
            <a:r>
              <a:rPr lang="fi-FI" dirty="0"/>
              <a:t> management and </a:t>
            </a:r>
            <a:r>
              <a:rPr lang="fi-FI" dirty="0" err="1"/>
              <a:t>comprehension</a:t>
            </a:r>
            <a:r>
              <a:rPr lang="fi-FI" dirty="0"/>
              <a:t> </a:t>
            </a:r>
            <a:r>
              <a:rPr lang="fi-FI" dirty="0" err="1"/>
              <a:t>tool</a:t>
            </a:r>
            <a:endParaRPr lang="fi-FI" dirty="0"/>
          </a:p>
          <a:p>
            <a:r>
              <a:rPr lang="fi-FI" dirty="0">
                <a:hlinkClick r:id="rId2"/>
              </a:rPr>
              <a:t>https://maven.apache.org/</a:t>
            </a:r>
            <a:endParaRPr lang="fi-FI" dirty="0"/>
          </a:p>
          <a:p>
            <a:r>
              <a:rPr lang="fi-FI" dirty="0" err="1"/>
              <a:t>Maven</a:t>
            </a:r>
            <a:r>
              <a:rPr lang="fi-FI" dirty="0"/>
              <a:t> </a:t>
            </a:r>
            <a:r>
              <a:rPr lang="fi-FI" dirty="0" err="1"/>
              <a:t>objectives</a:t>
            </a:r>
            <a:endParaRPr lang="fi-FI" dirty="0"/>
          </a:p>
          <a:p>
            <a:pPr lvl="1"/>
            <a:r>
              <a:rPr lang="fi-FI" dirty="0" err="1"/>
              <a:t>Easy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  <a:p>
            <a:pPr lvl="1"/>
            <a:r>
              <a:rPr lang="fi-FI" dirty="0" err="1"/>
              <a:t>Uniform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  <a:p>
            <a:pPr lvl="1"/>
            <a:r>
              <a:rPr lang="fi-FI" dirty="0" err="1"/>
              <a:t>Transparent</a:t>
            </a:r>
            <a:r>
              <a:rPr lang="fi-FI" dirty="0"/>
              <a:t> </a:t>
            </a:r>
            <a:r>
              <a:rPr lang="fi-FI" dirty="0" err="1"/>
              <a:t>migration</a:t>
            </a:r>
            <a:r>
              <a:rPr lang="fi-FI" dirty="0"/>
              <a:t> of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features</a:t>
            </a:r>
            <a:endParaRPr lang="fi-FI" dirty="0"/>
          </a:p>
          <a:p>
            <a:pPr lvl="1"/>
            <a:r>
              <a:rPr lang="fi-FI" dirty="0" err="1"/>
              <a:t>Guidelines</a:t>
            </a:r>
            <a:r>
              <a:rPr lang="fi-FI" dirty="0"/>
              <a:t> for </a:t>
            </a:r>
            <a:r>
              <a:rPr lang="fi-FI" dirty="0" err="1"/>
              <a:t>best</a:t>
            </a:r>
            <a:r>
              <a:rPr lang="fi-FI" dirty="0"/>
              <a:t> </a:t>
            </a:r>
            <a:r>
              <a:rPr lang="fi-FI" dirty="0" err="1"/>
              <a:t>practice</a:t>
            </a:r>
            <a:r>
              <a:rPr lang="fi-FI" dirty="0"/>
              <a:t> </a:t>
            </a:r>
            <a:r>
              <a:rPr lang="fi-FI" dirty="0" err="1"/>
              <a:t>development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33033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Maven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Maven</a:t>
            </a:r>
            <a:r>
              <a:rPr lang="fi-FI" dirty="0"/>
              <a:t> in 5 </a:t>
            </a:r>
            <a:r>
              <a:rPr lang="fi-FI" dirty="0" err="1"/>
              <a:t>minutes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https://maven.apache.org/guides/getting-started/maven-in-five-minutes.html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pom.xml </a:t>
            </a:r>
            <a:r>
              <a:rPr lang="fi-FI" dirty="0" err="1"/>
              <a:t>file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 in </a:t>
            </a:r>
            <a:r>
              <a:rPr lang="fi-FI" dirty="0" err="1"/>
              <a:t>Maven</a:t>
            </a:r>
            <a:endParaRPr lang="fi-FI" dirty="0"/>
          </a:p>
          <a:p>
            <a:r>
              <a:rPr lang="fi-FI" dirty="0"/>
              <a:t>Single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build</a:t>
            </a:r>
            <a:r>
              <a:rPr lang="fi-FI" dirty="0"/>
              <a:t> a </a:t>
            </a:r>
            <a:r>
              <a:rPr lang="fi-FI" dirty="0" err="1"/>
              <a:t>project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9.1.2025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728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381DC71-7E7F-4C71-8AAD-9D756BE6C524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1226</Words>
  <Application>Microsoft Office PowerPoint</Application>
  <PresentationFormat>On-screen Show (4:3)</PresentationFormat>
  <Paragraphs>234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Courier New</vt:lpstr>
      <vt:lpstr>Tahoma</vt:lpstr>
      <vt:lpstr>Wingdings</vt:lpstr>
      <vt:lpstr>Office-teema</vt:lpstr>
      <vt:lpstr>Server Programming Spring Boot introduction</vt:lpstr>
      <vt:lpstr>Spring</vt:lpstr>
      <vt:lpstr>Spring </vt:lpstr>
      <vt:lpstr>PowerPoint Presentation</vt:lpstr>
      <vt:lpstr>Dependency Injection (DI)</vt:lpstr>
      <vt:lpstr>Dependency Injection (DI) example</vt:lpstr>
      <vt:lpstr>Spring Boot</vt:lpstr>
      <vt:lpstr>Maven</vt:lpstr>
      <vt:lpstr>Maven</vt:lpstr>
      <vt:lpstr>POM.XML  example</vt:lpstr>
      <vt:lpstr>Spring Boot</vt:lpstr>
      <vt:lpstr>Spring Boot</vt:lpstr>
      <vt:lpstr>Spring Boot </vt:lpstr>
      <vt:lpstr>Spring Boot &amp; Spring web MVC</vt:lpstr>
      <vt:lpstr>Spring Boot</vt:lpstr>
      <vt:lpstr>Request parameters</vt:lpstr>
      <vt:lpstr>Spring Boot</vt:lpstr>
      <vt:lpstr>Spring Boot</vt:lpstr>
      <vt:lpstr>Spring Boot</vt:lpstr>
      <vt:lpstr>Spring Boot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Mainostoimisto Huvila Oy</dc:creator>
  <cp:lastModifiedBy>Pellikka Minna</cp:lastModifiedBy>
  <cp:revision>160</cp:revision>
  <dcterms:created xsi:type="dcterms:W3CDTF">2006-11-08T08:36:11Z</dcterms:created>
  <dcterms:modified xsi:type="dcterms:W3CDTF">2025-01-09T11:04:25Z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