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1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300" r:id="rId15"/>
    <p:sldId id="289" r:id="rId16"/>
    <p:sldId id="290" r:id="rId17"/>
    <p:sldId id="291" r:id="rId18"/>
    <p:sldId id="292" r:id="rId19"/>
    <p:sldId id="293" r:id="rId20"/>
    <p:sldId id="294" r:id="rId21"/>
    <p:sldId id="299" r:id="rId22"/>
    <p:sldId id="295" r:id="rId23"/>
    <p:sldId id="296" r:id="rId24"/>
    <p:sldId id="297" r:id="rId25"/>
    <p:sldId id="298" r:id="rId26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3" d="100"/>
          <a:sy n="63" d="100"/>
        </p:scale>
        <p:origin x="7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kula Juha" userId="75b87128-24ac-47a8-97bd-2936d2af1b45" providerId="ADAL" clId="{5EBE598C-E0C1-4FF7-A08B-ECAB4EF71145}"/>
    <pc:docChg chg="undo custSel addSld modSld">
      <pc:chgData name="Hinkula Juha" userId="75b87128-24ac-47a8-97bd-2936d2af1b45" providerId="ADAL" clId="{5EBE598C-E0C1-4FF7-A08B-ECAB4EF71145}" dt="2018-01-31T10:21:41.645" v="497" actId="20577"/>
      <pc:docMkLst>
        <pc:docMk/>
      </pc:docMkLst>
      <pc:sldChg chg="modSp">
        <pc:chgData name="Hinkula Juha" userId="75b87128-24ac-47a8-97bd-2936d2af1b45" providerId="ADAL" clId="{5EBE598C-E0C1-4FF7-A08B-ECAB4EF71145}" dt="2018-01-26T08:48:58.788" v="107" actId="20577"/>
        <pc:sldMkLst>
          <pc:docMk/>
          <pc:sldMk cId="3984193802" sldId="282"/>
        </pc:sldMkLst>
        <pc:spChg chg="mod">
          <ac:chgData name="Hinkula Juha" userId="75b87128-24ac-47a8-97bd-2936d2af1b45" providerId="ADAL" clId="{5EBE598C-E0C1-4FF7-A08B-ECAB4EF71145}" dt="2018-01-26T08:48:58.788" v="107" actId="20577"/>
          <ac:spMkLst>
            <pc:docMk/>
            <pc:sldMk cId="3984193802" sldId="282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26T08:54:37.284" v="131" actId="20577"/>
        <pc:sldMkLst>
          <pc:docMk/>
          <pc:sldMk cId="1863418712" sldId="283"/>
        </pc:sldMkLst>
        <pc:spChg chg="mod">
          <ac:chgData name="Hinkula Juha" userId="75b87128-24ac-47a8-97bd-2936d2af1b45" providerId="ADAL" clId="{5EBE598C-E0C1-4FF7-A08B-ECAB4EF71145}" dt="2018-01-26T08:54:37.284" v="131" actId="20577"/>
          <ac:spMkLst>
            <pc:docMk/>
            <pc:sldMk cId="1863418712" sldId="283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26T08:54:56.967" v="132" actId="113"/>
        <pc:sldMkLst>
          <pc:docMk/>
          <pc:sldMk cId="4249747239" sldId="284"/>
        </pc:sldMkLst>
        <pc:spChg chg="mod">
          <ac:chgData name="Hinkula Juha" userId="75b87128-24ac-47a8-97bd-2936d2af1b45" providerId="ADAL" clId="{5EBE598C-E0C1-4FF7-A08B-ECAB4EF71145}" dt="2018-01-26T08:54:56.967" v="132" actId="113"/>
          <ac:spMkLst>
            <pc:docMk/>
            <pc:sldMk cId="4249747239" sldId="284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26T08:55:13.599" v="133" actId="113"/>
        <pc:sldMkLst>
          <pc:docMk/>
          <pc:sldMk cId="2054329965" sldId="285"/>
        </pc:sldMkLst>
        <pc:spChg chg="mod">
          <ac:chgData name="Hinkula Juha" userId="75b87128-24ac-47a8-97bd-2936d2af1b45" providerId="ADAL" clId="{5EBE598C-E0C1-4FF7-A08B-ECAB4EF71145}" dt="2018-01-26T08:55:13.599" v="133" actId="113"/>
          <ac:spMkLst>
            <pc:docMk/>
            <pc:sldMk cId="2054329965" sldId="285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31T10:20:25.500" v="442" actId="20577"/>
        <pc:sldMkLst>
          <pc:docMk/>
          <pc:sldMk cId="1017449684" sldId="289"/>
        </pc:sldMkLst>
        <pc:spChg chg="mod">
          <ac:chgData name="Hinkula Juha" userId="75b87128-24ac-47a8-97bd-2936d2af1b45" providerId="ADAL" clId="{5EBE598C-E0C1-4FF7-A08B-ECAB4EF71145}" dt="2018-01-31T10:20:25.500" v="442" actId="20577"/>
          <ac:spMkLst>
            <pc:docMk/>
            <pc:sldMk cId="1017449684" sldId="289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26T08:55:53.908" v="143" actId="20577"/>
        <pc:sldMkLst>
          <pc:docMk/>
          <pc:sldMk cId="975657831" sldId="291"/>
        </pc:sldMkLst>
        <pc:spChg chg="mod">
          <ac:chgData name="Hinkula Juha" userId="75b87128-24ac-47a8-97bd-2936d2af1b45" providerId="ADAL" clId="{5EBE598C-E0C1-4FF7-A08B-ECAB4EF71145}" dt="2018-01-26T08:55:53.908" v="143" actId="20577"/>
          <ac:spMkLst>
            <pc:docMk/>
            <pc:sldMk cId="975657831" sldId="291"/>
            <ac:spMk id="3" creationId="{00000000-0000-0000-0000-000000000000}"/>
          </ac:spMkLst>
        </pc:spChg>
      </pc:sldChg>
      <pc:sldChg chg="modSp">
        <pc:chgData name="Hinkula Juha" userId="75b87128-24ac-47a8-97bd-2936d2af1b45" providerId="ADAL" clId="{5EBE598C-E0C1-4FF7-A08B-ECAB4EF71145}" dt="2018-01-31T10:21:01.256" v="486" actId="20577"/>
        <pc:sldMkLst>
          <pc:docMk/>
          <pc:sldMk cId="1256784839" sldId="293"/>
        </pc:sldMkLst>
        <pc:spChg chg="mod">
          <ac:chgData name="Hinkula Juha" userId="75b87128-24ac-47a8-97bd-2936d2af1b45" providerId="ADAL" clId="{5EBE598C-E0C1-4FF7-A08B-ECAB4EF71145}" dt="2018-01-31T10:21:01.256" v="486" actId="20577"/>
          <ac:spMkLst>
            <pc:docMk/>
            <pc:sldMk cId="1256784839" sldId="293"/>
            <ac:spMk id="3" creationId="{00000000-0000-0000-0000-000000000000}"/>
          </ac:spMkLst>
        </pc:spChg>
      </pc:sldChg>
      <pc:sldChg chg="modSp add">
        <pc:chgData name="Hinkula Juha" userId="75b87128-24ac-47a8-97bd-2936d2af1b45" providerId="ADAL" clId="{5EBE598C-E0C1-4FF7-A08B-ECAB4EF71145}" dt="2018-01-31T10:21:41.645" v="497" actId="20577"/>
        <pc:sldMkLst>
          <pc:docMk/>
          <pc:sldMk cId="300174934" sldId="300"/>
        </pc:sldMkLst>
        <pc:spChg chg="mod">
          <ac:chgData name="Hinkula Juha" userId="75b87128-24ac-47a8-97bd-2936d2af1b45" providerId="ADAL" clId="{5EBE598C-E0C1-4FF7-A08B-ECAB4EF71145}" dt="2018-01-31T10:21:41.645" v="497" actId="20577"/>
          <ac:spMkLst>
            <pc:docMk/>
            <pc:sldMk cId="300174934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ymeleaf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Back </a:t>
            </a:r>
            <a:r>
              <a:rPr lang="fi-FI" altLang="fi-FI" dirty="0" err="1"/>
              <a:t>End</a:t>
            </a:r>
            <a:r>
              <a:rPr lang="fi-FI" altLang="fi-FI" dirty="0"/>
              <a:t> Programming</a:t>
            </a:r>
            <a:br>
              <a:rPr lang="fi-FI" altLang="fi-FI" dirty="0"/>
            </a:br>
            <a:r>
              <a:rPr lang="fi-FI" altLang="fi-FI" sz="2400" dirty="0" err="1"/>
              <a:t>Views</a:t>
            </a:r>
            <a:r>
              <a:rPr lang="fi-FI" altLang="fi-FI" sz="2400" dirty="0"/>
              <a:t> &amp; </a:t>
            </a:r>
            <a:r>
              <a:rPr lang="fi-FI" altLang="fi-FI" sz="2400" dirty="0" err="1"/>
              <a:t>Model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fi-FI" altLang="fi-FI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22413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77200" cy="4174976"/>
          </a:xfrm>
        </p:spPr>
        <p:txBody>
          <a:bodyPr/>
          <a:lstStyle/>
          <a:p>
            <a:r>
              <a:rPr lang="fi-FI" dirty="0"/>
              <a:t>GET </a:t>
            </a:r>
            <a:r>
              <a:rPr lang="fi-FI" dirty="0" err="1"/>
              <a:t>request</a:t>
            </a:r>
            <a:endParaRPr lang="fi-FI" dirty="0"/>
          </a:p>
          <a:p>
            <a:pPr lvl="1"/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sent</a:t>
            </a:r>
            <a:r>
              <a:rPr lang="fi-FI" dirty="0"/>
              <a:t> in URL in </a:t>
            </a:r>
            <a:r>
              <a:rPr lang="fi-FI" dirty="0" err="1"/>
              <a:t>URL’s</a:t>
            </a:r>
            <a:r>
              <a:rPr lang="fi-FI" dirty="0"/>
              <a:t> </a:t>
            </a:r>
            <a:r>
              <a:rPr lang="fi-FI" dirty="0" err="1"/>
              <a:t>query</a:t>
            </a:r>
            <a:r>
              <a:rPr lang="fi-FI" dirty="0"/>
              <a:t> </a:t>
            </a:r>
            <a:r>
              <a:rPr lang="fi-FI" dirty="0" err="1"/>
              <a:t>string</a:t>
            </a:r>
            <a:endParaRPr lang="fi-FI" dirty="0"/>
          </a:p>
          <a:p>
            <a:r>
              <a:rPr lang="fi-FI" dirty="0"/>
              <a:t>POST </a:t>
            </a:r>
            <a:r>
              <a:rPr lang="fi-FI" dirty="0" err="1"/>
              <a:t>request</a:t>
            </a:r>
            <a:endParaRPr lang="fi-FI" dirty="0"/>
          </a:p>
          <a:p>
            <a:pPr lvl="1"/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sent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endParaRPr lang="fi-FI" dirty="0"/>
          </a:p>
          <a:p>
            <a:pPr lvl="1"/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sending</a:t>
            </a:r>
            <a:r>
              <a:rPr lang="fi-FI" dirty="0"/>
              <a:t> a </a:t>
            </a:r>
            <a:r>
              <a:rPr lang="fi-FI" dirty="0" err="1"/>
              <a:t>complete</a:t>
            </a:r>
            <a:r>
              <a:rPr lang="fi-FI" dirty="0"/>
              <a:t> web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uploading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define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in </a:t>
            </a:r>
            <a:r>
              <a:rPr lang="fi-FI" dirty="0" err="1"/>
              <a:t>controller</a:t>
            </a:r>
            <a:r>
              <a:rPr lang="fi-FI" dirty="0"/>
              <a:t>? </a:t>
            </a: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greeting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OR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greeting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/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4651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22413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077200" cy="4174976"/>
          </a:xfrm>
        </p:spPr>
        <p:txBody>
          <a:bodyPr/>
          <a:lstStyle/>
          <a:p>
            <a:r>
              <a:rPr lang="fi-FI" dirty="0" err="1"/>
              <a:t>Instead</a:t>
            </a:r>
            <a:r>
              <a:rPr lang="fi-FI" dirty="0"/>
              <a:t> of @</a:t>
            </a:r>
            <a:r>
              <a:rPr lang="fi-FI" dirty="0" err="1"/>
              <a:t>RequestMapping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/>
              <a:t>specific</a:t>
            </a:r>
            <a:r>
              <a:rPr lang="fi-FI" dirty="0"/>
              <a:t> </a:t>
            </a:r>
            <a:r>
              <a:rPr lang="fi-FI" dirty="0" err="1"/>
              <a:t>shortcut</a:t>
            </a:r>
            <a:r>
              <a:rPr lang="fi-FI" dirty="0"/>
              <a:t> </a:t>
            </a:r>
            <a:r>
              <a:rPr lang="fi-FI" dirty="0" err="1"/>
              <a:t>annotations</a:t>
            </a:r>
            <a:r>
              <a:rPr lang="fi-FI" dirty="0"/>
              <a:t> (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, 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PostMapping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etc.)</a:t>
            </a: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greeting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EQUALS TO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PostMapping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greeting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/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0017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077200" cy="165273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535016"/>
          </a:xfrm>
        </p:spPr>
        <p:txBody>
          <a:bodyPr/>
          <a:lstStyle/>
          <a:p>
            <a:r>
              <a:rPr lang="en-US" sz="1800" dirty="0"/>
              <a:t>Following mapping allows the controller to differentiate the requests to the /hello (GET and POST requests)</a:t>
            </a:r>
            <a:endParaRPr lang="fi-FI" sz="1800" dirty="0"/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@Controller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HelloController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greetingForm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greetingSubmit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ModelAttribute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Model model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result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01744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077200" cy="64807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153400" cy="4318992"/>
          </a:xfrm>
        </p:spPr>
        <p:txBody>
          <a:bodyPr/>
          <a:lstStyle/>
          <a:p>
            <a:r>
              <a:rPr lang="fi-FI" dirty="0"/>
              <a:t>HTML </a:t>
            </a:r>
            <a:r>
              <a:rPr lang="fi-FI" dirty="0" err="1"/>
              <a:t>Forms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collect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end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r>
              <a:rPr lang="fi-FI" dirty="0"/>
              <a:t>A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input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users</a:t>
            </a:r>
            <a:r>
              <a:rPr lang="fi-FI" dirty="0"/>
              <a:t> and post it to a </a:t>
            </a:r>
            <a:r>
              <a:rPr lang="fi-FI" dirty="0" err="1"/>
              <a:t>server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en-US" dirty="0"/>
              <a:t>&lt;form action="Script URL" method="GET|POST"&gt;</a:t>
            </a:r>
          </a:p>
          <a:p>
            <a:pPr marL="0" indent="0">
              <a:buNone/>
            </a:pPr>
            <a:r>
              <a:rPr lang="en-US" dirty="0"/>
              <a:t>    form elements like input, dropdowns...</a:t>
            </a:r>
          </a:p>
          <a:p>
            <a:pPr marL="0" indent="0">
              <a:buNone/>
            </a:pPr>
            <a:r>
              <a:rPr lang="en-US" dirty="0"/>
              <a:t>&lt;/form&gt;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3288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2206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579296" cy="4623792"/>
          </a:xfrm>
        </p:spPr>
        <p:txBody>
          <a:bodyPr/>
          <a:lstStyle/>
          <a:p>
            <a:r>
              <a:rPr lang="fi-FI" sz="2000" dirty="0" err="1"/>
              <a:t>Thymeleaf</a:t>
            </a:r>
            <a:r>
              <a:rPr lang="fi-FI" sz="2000" dirty="0"/>
              <a:t> </a:t>
            </a:r>
            <a:r>
              <a:rPr lang="fi-FI" sz="2000" dirty="0" err="1"/>
              <a:t>form</a:t>
            </a:r>
            <a:r>
              <a:rPr lang="fi-FI" sz="2000" dirty="0"/>
              <a:t> </a:t>
            </a:r>
            <a:r>
              <a:rPr lang="fi-FI" sz="2000" dirty="0" err="1"/>
              <a:t>example</a:t>
            </a:r>
            <a:endParaRPr lang="fi-FI" sz="2000" dirty="0"/>
          </a:p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&lt;form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"#"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"@{/hello}"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"${message}“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"post"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Id: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"*{id}"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/&gt;&lt;/p&gt;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Message: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"*{</a:t>
            </a:r>
            <a:r>
              <a:rPr lang="en-US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msg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/&gt;&lt;/p&gt;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&lt;p&gt;&lt;input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/&gt;&lt;/p&gt;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fi-FI" sz="2000" dirty="0"/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th:action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"@{/hello}"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expression directs the form to POST to the /hello endpoint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th:object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"${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message}"</a:t>
            </a:r>
            <a:r>
              <a:rPr lang="fi-FI" sz="2000" dirty="0"/>
              <a:t> </a:t>
            </a:r>
            <a:r>
              <a:rPr lang="fi-FI" sz="2000" dirty="0" err="1"/>
              <a:t>expression</a:t>
            </a:r>
            <a:r>
              <a:rPr lang="fi-FI" sz="2000" dirty="0"/>
              <a:t>  is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model</a:t>
            </a:r>
            <a:r>
              <a:rPr lang="fi-FI" sz="2000" dirty="0"/>
              <a:t> </a:t>
            </a:r>
            <a:r>
              <a:rPr lang="fi-FI" sz="2000" dirty="0" err="1"/>
              <a:t>object</a:t>
            </a:r>
            <a:r>
              <a:rPr lang="fi-FI" sz="2000" dirty="0"/>
              <a:t> </a:t>
            </a:r>
            <a:r>
              <a:rPr lang="fi-FI" sz="2000" dirty="0" err="1"/>
              <a:t>used</a:t>
            </a:r>
            <a:r>
              <a:rPr lang="fi-FI" sz="2000" dirty="0"/>
              <a:t> to </a:t>
            </a:r>
            <a:r>
              <a:rPr lang="fi-FI" sz="2000" dirty="0" err="1"/>
              <a:t>collect</a:t>
            </a:r>
            <a:r>
              <a:rPr lang="fi-FI" sz="2000" dirty="0"/>
              <a:t> data.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need</a:t>
            </a:r>
            <a:r>
              <a:rPr lang="fi-FI" sz="2000" dirty="0"/>
              <a:t> to </a:t>
            </a:r>
            <a:r>
              <a:rPr lang="fi-FI" sz="2000" dirty="0" err="1"/>
              <a:t>create</a:t>
            </a:r>
            <a:r>
              <a:rPr lang="fi-FI" sz="2000" dirty="0"/>
              <a:t> Message </a:t>
            </a:r>
            <a:r>
              <a:rPr lang="fi-FI" sz="2000" dirty="0" err="1"/>
              <a:t>class</a:t>
            </a:r>
            <a:r>
              <a:rPr lang="fi-FI" sz="2000" dirty="0"/>
              <a:t> </a:t>
            </a:r>
            <a:r>
              <a:rPr lang="fi-FI" sz="2000" dirty="0" err="1"/>
              <a:t>next</a:t>
            </a:r>
            <a:r>
              <a:rPr lang="fi-FI" sz="2000" dirty="0"/>
              <a:t>.</a:t>
            </a:r>
          </a:p>
          <a:p>
            <a:pPr marL="0" indent="0">
              <a:buNone/>
            </a:pPr>
            <a:endParaRPr lang="fi-FI" sz="18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7565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077200" cy="4246984"/>
          </a:xfrm>
        </p:spPr>
        <p:txBody>
          <a:bodyPr/>
          <a:lstStyle/>
          <a:p>
            <a:r>
              <a:rPr lang="fi-FI" dirty="0"/>
              <a:t>Message </a:t>
            </a:r>
            <a:r>
              <a:rPr lang="fi-FI" dirty="0" err="1"/>
              <a:t>class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getters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 an </a:t>
            </a:r>
            <a:r>
              <a:rPr lang="fi-FI" dirty="0" err="1">
                <a:solidFill>
                  <a:srgbClr val="000000"/>
                </a:solidFill>
                <a:highlight>
                  <a:srgbClr val="FFFFFF"/>
                </a:highlight>
              </a:rPr>
              <a:t>setters</a:t>
            </a:r>
            <a:r>
              <a:rPr lang="fi-FI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284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318992"/>
          </a:xfrm>
        </p:spPr>
        <p:txBody>
          <a:bodyPr/>
          <a:lstStyle/>
          <a:p>
            <a:r>
              <a:rPr lang="fi-FI" sz="2000" dirty="0"/>
              <a:t>Controller </a:t>
            </a:r>
            <a:r>
              <a:rPr lang="fi-FI" sz="2000" dirty="0" err="1"/>
              <a:t>handles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form</a:t>
            </a:r>
            <a:r>
              <a:rPr lang="fi-FI" sz="2000" dirty="0"/>
              <a:t> </a:t>
            </a:r>
            <a:r>
              <a:rPr lang="fi-FI" sz="2000" dirty="0" err="1"/>
              <a:t>submit</a:t>
            </a:r>
            <a:endParaRPr lang="fi-FI" sz="2000" dirty="0"/>
          </a:p>
          <a:p>
            <a:r>
              <a:rPr lang="en-US" sz="2000" dirty="0"/>
              <a:t>The </a:t>
            </a:r>
            <a:r>
              <a:rPr lang="en-US" sz="2000" dirty="0" err="1"/>
              <a:t>msgSubmit</a:t>
            </a:r>
            <a:r>
              <a:rPr lang="en-US" sz="2000" dirty="0"/>
              <a:t>() method </a:t>
            </a:r>
            <a:r>
              <a:rPr lang="fi-FI" sz="2000" dirty="0"/>
              <a:t>is </a:t>
            </a:r>
            <a:r>
              <a:rPr lang="fi-FI" sz="2000" dirty="0" err="1"/>
              <a:t>mapped</a:t>
            </a:r>
            <a:r>
              <a:rPr lang="fi-FI" sz="2000" dirty="0"/>
              <a:t> to POST</a:t>
            </a: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PostMapping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msgSubmit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ModelAttribute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2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redirect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:/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result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fi-FI" dirty="0"/>
          </a:p>
          <a:p>
            <a:r>
              <a:rPr lang="fi-FI" sz="2000" dirty="0"/>
              <a:t>It is </a:t>
            </a:r>
            <a:r>
              <a:rPr lang="fi-FI" sz="2000" dirty="0" err="1"/>
              <a:t>recommended</a:t>
            </a:r>
            <a:r>
              <a:rPr lang="fi-FI" sz="2000" dirty="0"/>
              <a:t> to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redirect</a:t>
            </a:r>
            <a:r>
              <a:rPr lang="fi-FI" sz="2000" dirty="0"/>
              <a:t> </a:t>
            </a:r>
            <a:r>
              <a:rPr lang="fi-FI" sz="2000" dirty="0" err="1"/>
              <a:t>afer</a:t>
            </a:r>
            <a:r>
              <a:rPr lang="fi-FI" sz="2000" dirty="0"/>
              <a:t> POST.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prevents</a:t>
            </a:r>
            <a:r>
              <a:rPr lang="fi-FI" sz="2000" dirty="0"/>
              <a:t> </a:t>
            </a:r>
            <a:r>
              <a:rPr lang="fi-FI" sz="2000" dirty="0" err="1"/>
              <a:t>duplicate</a:t>
            </a:r>
            <a:r>
              <a:rPr lang="fi-FI" sz="2000" dirty="0"/>
              <a:t> </a:t>
            </a:r>
            <a:r>
              <a:rPr lang="fi-FI" sz="2000" dirty="0" err="1"/>
              <a:t>form</a:t>
            </a:r>
            <a:r>
              <a:rPr lang="fi-FI" sz="2000" dirty="0"/>
              <a:t> </a:t>
            </a:r>
            <a:r>
              <a:rPr lang="fi-FI" sz="2000" dirty="0" err="1"/>
              <a:t>submissions</a:t>
            </a:r>
            <a:r>
              <a:rPr lang="fi-FI" sz="2000" dirty="0"/>
              <a:t> (</a:t>
            </a:r>
            <a:r>
              <a:rPr lang="fi-FI" sz="2000" dirty="0" err="1"/>
              <a:t>PostRedirectGet</a:t>
            </a:r>
            <a:r>
              <a:rPr lang="fi-FI" sz="2000" dirty="0"/>
              <a:t> = PRG)</a:t>
            </a:r>
          </a:p>
          <a:p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256784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077200" cy="4463008"/>
          </a:xfrm>
        </p:spPr>
        <p:txBody>
          <a:bodyPr/>
          <a:lstStyle/>
          <a:p>
            <a:r>
              <a:rPr lang="fi-FI" sz="2000" dirty="0" err="1"/>
              <a:t>Finally</a:t>
            </a:r>
            <a:r>
              <a:rPr lang="fi-FI" sz="2000" dirty="0"/>
              <a:t> </a:t>
            </a:r>
            <a:r>
              <a:rPr lang="fi-FI" sz="2000" dirty="0" err="1"/>
              <a:t>we</a:t>
            </a:r>
            <a:r>
              <a:rPr lang="fi-FI" sz="2000" dirty="0"/>
              <a:t> </a:t>
            </a:r>
            <a:r>
              <a:rPr lang="fi-FI" sz="2000" dirty="0" err="1"/>
              <a:t>need</a:t>
            </a:r>
            <a:r>
              <a:rPr lang="fi-FI" sz="2000" dirty="0"/>
              <a:t> </a:t>
            </a:r>
            <a:r>
              <a:rPr lang="fi-FI" sz="2000" dirty="0" err="1"/>
              <a:t>Thymeleaf</a:t>
            </a:r>
            <a:r>
              <a:rPr lang="fi-FI" sz="2000" dirty="0"/>
              <a:t> </a:t>
            </a:r>
            <a:r>
              <a:rPr lang="fi-FI" sz="2000" dirty="0" err="1"/>
              <a:t>template</a:t>
            </a:r>
            <a:r>
              <a:rPr lang="fi-FI" sz="2000" dirty="0"/>
              <a:t> for </a:t>
            </a:r>
            <a:r>
              <a:rPr lang="fi-FI" sz="2000" dirty="0" err="1"/>
              <a:t>showing</a:t>
            </a:r>
            <a:r>
              <a:rPr lang="fi-FI" sz="2000" dirty="0"/>
              <a:t> </a:t>
            </a:r>
            <a:r>
              <a:rPr lang="fi-FI" sz="2000" dirty="0" err="1"/>
              <a:t>results</a:t>
            </a:r>
            <a:r>
              <a:rPr lang="fi-FI" sz="2000" dirty="0"/>
              <a:t> (result.html)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A6CAF0"/>
                </a:highlight>
              </a:rPr>
              <a:t>&lt;!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fi-FI" sz="1800" dirty="0">
                <a:solidFill>
                  <a:srgbClr val="000000"/>
                </a:solidFill>
                <a:highlight>
                  <a:srgbClr val="A6CAF0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xmlns:th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"http://www.thymeleaf.org"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Server Programming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title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meta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FF0000"/>
                </a:solidFill>
                <a:highlight>
                  <a:srgbClr val="FFFFFF"/>
                </a:highlight>
              </a:rPr>
              <a:t>http-</a:t>
            </a:r>
            <a:r>
              <a:rPr lang="fi-FI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equiv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"Content-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Type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content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/html; 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charset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=UTF-8"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head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th:text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"'id: ' + ${message.id}"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&lt;p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th:text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"'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content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: ' + ${message.msg}"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</a:rPr>
              <a:t>href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"/hello"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Submit another message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&lt;/a&gt;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body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&lt;/html&gt;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8396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077200" cy="4463008"/>
          </a:xfrm>
        </p:spPr>
        <p:txBody>
          <a:bodyPr/>
          <a:lstStyle/>
          <a:p>
            <a:r>
              <a:rPr lang="fi-FI" sz="1800" dirty="0" err="1"/>
              <a:t>HelloForm</a:t>
            </a:r>
            <a:r>
              <a:rPr lang="fi-FI" sz="1800" dirty="0"/>
              <a:t> </a:t>
            </a:r>
            <a:r>
              <a:rPr lang="fi-FI" sz="1800" dirty="0" err="1"/>
              <a:t>example</a:t>
            </a:r>
            <a:endParaRPr lang="fi-FI" sz="1800" dirty="0"/>
          </a:p>
          <a:p>
            <a:endParaRPr lang="fi-FI" sz="1800" dirty="0"/>
          </a:p>
          <a:p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4A91B-1D1C-4254-B033-F92D62089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943" y="1894224"/>
            <a:ext cx="5497384" cy="450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validation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077200" cy="4940275"/>
          </a:xfrm>
        </p:spPr>
        <p:txBody>
          <a:bodyPr/>
          <a:lstStyle/>
          <a:p>
            <a:r>
              <a:rPr lang="fi-FI" sz="2000" dirty="0" err="1"/>
              <a:t>Validation</a:t>
            </a:r>
            <a:r>
              <a:rPr lang="fi-FI" sz="2000" dirty="0"/>
              <a:t>: Class </a:t>
            </a:r>
            <a:r>
              <a:rPr lang="fi-FI" sz="2000" dirty="0" err="1"/>
              <a:t>attributes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be</a:t>
            </a:r>
            <a:r>
              <a:rPr lang="fi-FI" sz="2000" dirty="0"/>
              <a:t> </a:t>
            </a:r>
            <a:r>
              <a:rPr lang="fi-FI" sz="2000" dirty="0" err="1"/>
              <a:t>flagged</a:t>
            </a:r>
            <a:r>
              <a:rPr lang="fi-FI" sz="2000" dirty="0"/>
              <a:t>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standard</a:t>
            </a:r>
            <a:r>
              <a:rPr lang="fi-FI" sz="2000" dirty="0"/>
              <a:t> </a:t>
            </a:r>
            <a:r>
              <a:rPr lang="fi-FI" sz="2000" dirty="0" err="1"/>
              <a:t>validation</a:t>
            </a:r>
            <a:r>
              <a:rPr lang="fi-FI" sz="2000" dirty="0"/>
              <a:t> </a:t>
            </a:r>
            <a:r>
              <a:rPr lang="fi-FI" sz="2000" dirty="0" err="1"/>
              <a:t>attributes</a:t>
            </a:r>
            <a:r>
              <a:rPr lang="fi-FI" sz="2000" dirty="0"/>
              <a:t> (=</a:t>
            </a:r>
            <a:r>
              <a:rPr lang="fi-FI" sz="2000" dirty="0" err="1"/>
              <a:t>Bean</a:t>
            </a:r>
            <a:r>
              <a:rPr lang="fi-FI" sz="2000" dirty="0"/>
              <a:t> </a:t>
            </a:r>
            <a:r>
              <a:rPr lang="fi-FI" sz="2000" dirty="0" err="1"/>
              <a:t>validation</a:t>
            </a:r>
            <a:r>
              <a:rPr lang="fi-FI" sz="2000" dirty="0"/>
              <a:t>)</a:t>
            </a:r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jakarta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validation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constraints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jakarta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validation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constraints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NotNull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jakarta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validation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constraints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NotNull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</a:rPr>
              <a:t>  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</a:rPr>
              <a:t>long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min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max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800" dirty="0">
                <a:solidFill>
                  <a:srgbClr val="FF8000"/>
                </a:solidFill>
                <a:highlight>
                  <a:srgbClr val="FFFFFF"/>
                </a:highlight>
              </a:rPr>
              <a:t>30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8000FF"/>
                </a:solidFill>
                <a:highlight>
                  <a:srgbClr val="FFFFFF"/>
                </a:highlight>
              </a:rPr>
              <a:t>  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 ...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getters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setters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4610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Thymeleaf</a:t>
            </a:r>
            <a:r>
              <a:rPr lang="fi-FI" dirty="0"/>
              <a:t> is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views</a:t>
            </a:r>
            <a:r>
              <a:rPr lang="fi-FI" dirty="0"/>
              <a:t> </a:t>
            </a:r>
            <a:r>
              <a:rPr lang="fi-FI" dirty="0" err="1"/>
              <a:t>during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course</a:t>
            </a:r>
            <a:endParaRPr lang="fi-FI" dirty="0"/>
          </a:p>
          <a:p>
            <a:r>
              <a:rPr lang="fi-FI" dirty="0" err="1"/>
              <a:t>Thymeleaf</a:t>
            </a:r>
            <a:r>
              <a:rPr lang="fi-FI" dirty="0"/>
              <a:t> is a </a:t>
            </a:r>
            <a:r>
              <a:rPr lang="fi-FI" dirty="0" err="1"/>
              <a:t>modern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-side Java </a:t>
            </a:r>
            <a:r>
              <a:rPr lang="fi-FI" dirty="0" err="1"/>
              <a:t>template</a:t>
            </a:r>
            <a:r>
              <a:rPr lang="fi-FI" dirty="0"/>
              <a:t> </a:t>
            </a:r>
            <a:r>
              <a:rPr lang="fi-FI" dirty="0" err="1"/>
              <a:t>engine</a:t>
            </a:r>
            <a:r>
              <a:rPr lang="fi-FI" dirty="0"/>
              <a:t> for </a:t>
            </a:r>
            <a:r>
              <a:rPr lang="fi-FI" dirty="0" err="1"/>
              <a:t>web</a:t>
            </a:r>
            <a:r>
              <a:rPr lang="fi-FI" dirty="0"/>
              <a:t> and </a:t>
            </a:r>
            <a:r>
              <a:rPr lang="fi-FI" dirty="0" err="1"/>
              <a:t>standalone</a:t>
            </a:r>
            <a:r>
              <a:rPr lang="fi-FI" dirty="0"/>
              <a:t> </a:t>
            </a:r>
            <a:r>
              <a:rPr lang="fi-FI" dirty="0" err="1"/>
              <a:t>environments</a:t>
            </a:r>
            <a:endParaRPr lang="fi-FI" dirty="0"/>
          </a:p>
          <a:p>
            <a:r>
              <a:rPr lang="fi-FI" dirty="0">
                <a:hlinkClick r:id="rId2"/>
              </a:rPr>
              <a:t>www.thymeleaf.org</a:t>
            </a:r>
            <a:endParaRPr lang="fi-FI" dirty="0"/>
          </a:p>
          <a:p>
            <a:r>
              <a:rPr lang="fi-FI" dirty="0"/>
              <a:t>How to </a:t>
            </a:r>
            <a:r>
              <a:rPr lang="fi-FI" dirty="0" err="1"/>
              <a:t>start</a:t>
            </a:r>
            <a:r>
              <a:rPr lang="fi-FI" dirty="0"/>
              <a:t>?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to pom.xml</a:t>
            </a:r>
          </a:p>
          <a:p>
            <a:pPr marL="0" indent="0">
              <a:buNone/>
            </a:pPr>
            <a:r>
              <a:rPr lang="fi-FI" sz="1600" dirty="0"/>
              <a:t>&lt;</a:t>
            </a:r>
            <a:r>
              <a:rPr lang="fi-FI" sz="1600" dirty="0" err="1"/>
              <a:t>dependency</a:t>
            </a:r>
            <a:r>
              <a:rPr lang="fi-FI" sz="1600" dirty="0"/>
              <a:t>&gt; 	</a:t>
            </a:r>
          </a:p>
          <a:p>
            <a:pPr marL="0" indent="0">
              <a:buNone/>
            </a:pPr>
            <a:r>
              <a:rPr lang="fi-FI" sz="1600" dirty="0"/>
              <a:t>    &lt;</a:t>
            </a:r>
            <a:r>
              <a:rPr lang="fi-FI" sz="1600" dirty="0" err="1"/>
              <a:t>groupId</a:t>
            </a:r>
            <a:r>
              <a:rPr lang="fi-FI" sz="1600" dirty="0"/>
              <a:t>&gt;</a:t>
            </a:r>
            <a:r>
              <a:rPr lang="fi-FI" sz="1600" dirty="0" err="1"/>
              <a:t>org.springframework.boot</a:t>
            </a:r>
            <a:r>
              <a:rPr lang="fi-FI" sz="1600" dirty="0"/>
              <a:t>&lt;/</a:t>
            </a:r>
            <a:r>
              <a:rPr lang="fi-FI" sz="1600" dirty="0" err="1"/>
              <a:t>groupId</a:t>
            </a:r>
            <a:r>
              <a:rPr lang="fi-FI" sz="1600" dirty="0"/>
              <a:t>&gt; 	</a:t>
            </a:r>
          </a:p>
          <a:p>
            <a:pPr marL="0" indent="0">
              <a:buNone/>
            </a:pPr>
            <a:r>
              <a:rPr lang="fi-FI" sz="1600" dirty="0"/>
              <a:t>   &lt;</a:t>
            </a:r>
            <a:r>
              <a:rPr lang="fi-FI" sz="1600" dirty="0" err="1"/>
              <a:t>artifactId</a:t>
            </a:r>
            <a:r>
              <a:rPr lang="fi-FI" sz="1600" dirty="0"/>
              <a:t>&gt;</a:t>
            </a:r>
            <a:r>
              <a:rPr lang="fi-FI" sz="1600" dirty="0" err="1"/>
              <a:t>spring-boot-starter-thymeleaf</a:t>
            </a:r>
            <a:r>
              <a:rPr lang="fi-FI" sz="1600" dirty="0"/>
              <a:t>&lt;/</a:t>
            </a:r>
            <a:r>
              <a:rPr lang="fi-FI" sz="1600" dirty="0" err="1"/>
              <a:t>artifactId</a:t>
            </a:r>
            <a:r>
              <a:rPr lang="fi-FI" sz="1600" dirty="0"/>
              <a:t>&gt; </a:t>
            </a:r>
          </a:p>
          <a:p>
            <a:pPr marL="0" indent="0">
              <a:buNone/>
            </a:pPr>
            <a:r>
              <a:rPr lang="fi-FI" sz="1600" dirty="0"/>
              <a:t>&lt;/</a:t>
            </a:r>
            <a:r>
              <a:rPr lang="fi-FI" sz="1600" dirty="0" err="1"/>
              <a:t>dependency</a:t>
            </a:r>
            <a:r>
              <a:rPr lang="fi-FI" sz="1600" dirty="0"/>
              <a:t>&gt;</a:t>
            </a:r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7359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08397"/>
            <a:ext cx="8077200" cy="108012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validation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8017"/>
            <a:ext cx="8435280" cy="5012283"/>
          </a:xfrm>
        </p:spPr>
        <p:txBody>
          <a:bodyPr/>
          <a:lstStyle/>
          <a:p>
            <a:r>
              <a:rPr lang="fi-FI" sz="2000" dirty="0">
                <a:highlight>
                  <a:srgbClr val="FFFFFF"/>
                </a:highlight>
              </a:rPr>
              <a:t>POM.XML: </a:t>
            </a:r>
            <a:r>
              <a:rPr lang="fi-FI" sz="2000" dirty="0" err="1">
                <a:highlight>
                  <a:srgbClr val="FFFFFF"/>
                </a:highlight>
              </a:rPr>
              <a:t>insert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validation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depencency</a:t>
            </a:r>
            <a:endParaRPr lang="fi-FI" sz="2000" dirty="0"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fi-FI" sz="160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spring-boot-starter-validation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i-FI" sz="2000" dirty="0">
                <a:highlight>
                  <a:srgbClr val="FFFFFF"/>
                </a:highlight>
              </a:rPr>
              <a:t>Controller: </a:t>
            </a:r>
            <a:r>
              <a:rPr lang="fi-FI" sz="2000" dirty="0" err="1">
                <a:highlight>
                  <a:srgbClr val="FFFFFF"/>
                </a:highlight>
              </a:rPr>
              <a:t>Add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new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arguments</a:t>
            </a:r>
            <a:r>
              <a:rPr lang="fi-FI" sz="2000" dirty="0">
                <a:highlight>
                  <a:srgbClr val="FFFFFF"/>
                </a:highlight>
              </a:rPr>
              <a:t> to </a:t>
            </a:r>
            <a:r>
              <a:rPr lang="fi-FI" sz="2000" dirty="0" err="1">
                <a:highlight>
                  <a:srgbClr val="FFFFFF"/>
                </a:highlight>
              </a:rPr>
              <a:t>controller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request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methdod</a:t>
            </a:r>
            <a:r>
              <a:rPr lang="fi-FI" sz="2000" dirty="0">
                <a:highlight>
                  <a:srgbClr val="FFFFFF"/>
                </a:highlight>
              </a:rPr>
              <a:t>. </a:t>
            </a:r>
            <a:r>
              <a:rPr lang="fi-FI" sz="2000" dirty="0" err="1">
                <a:highlight>
                  <a:srgbClr val="FFFFFF"/>
                </a:highlight>
              </a:rPr>
              <a:t>BindingResult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object</a:t>
            </a:r>
            <a:r>
              <a:rPr lang="fi-FI" sz="2000" dirty="0">
                <a:highlight>
                  <a:srgbClr val="FFFFFF"/>
                </a:highlight>
              </a:rPr>
              <a:t> is </a:t>
            </a:r>
            <a:r>
              <a:rPr lang="fi-FI" sz="2000" dirty="0" err="1">
                <a:highlight>
                  <a:srgbClr val="FFFFFF"/>
                </a:highlight>
              </a:rPr>
              <a:t>used</a:t>
            </a:r>
            <a:r>
              <a:rPr lang="fi-FI" sz="2000" dirty="0">
                <a:highlight>
                  <a:srgbClr val="FFFFFF"/>
                </a:highlight>
              </a:rPr>
              <a:t> to </a:t>
            </a:r>
            <a:r>
              <a:rPr lang="fi-FI" sz="2000" dirty="0" err="1">
                <a:highlight>
                  <a:srgbClr val="FFFFFF"/>
                </a:highlight>
              </a:rPr>
              <a:t>check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validation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result</a:t>
            </a:r>
            <a:r>
              <a:rPr lang="fi-FI" sz="2000" dirty="0">
                <a:highlight>
                  <a:srgbClr val="FFFFFF"/>
                </a:highlight>
              </a:rPr>
              <a:t>. @</a:t>
            </a:r>
            <a:r>
              <a:rPr lang="fi-FI" sz="2000" dirty="0" err="1">
                <a:highlight>
                  <a:srgbClr val="FFFFFF"/>
                </a:highlight>
              </a:rPr>
              <a:t>Valid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attribute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gather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attributes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filled</a:t>
            </a:r>
            <a:r>
              <a:rPr lang="fi-FI" sz="2000" dirty="0">
                <a:highlight>
                  <a:srgbClr val="FFFFFF"/>
                </a:highlight>
              </a:rPr>
              <a:t> out in </a:t>
            </a:r>
            <a:r>
              <a:rPr lang="fi-FI" sz="2000" dirty="0" err="1">
                <a:highlight>
                  <a:srgbClr val="FFFFFF"/>
                </a:highlight>
              </a:rPr>
              <a:t>the</a:t>
            </a:r>
            <a:r>
              <a:rPr lang="fi-FI" sz="2000" dirty="0">
                <a:highlight>
                  <a:srgbClr val="FFFFFF"/>
                </a:highlight>
              </a:rPr>
              <a:t> </a:t>
            </a:r>
            <a:r>
              <a:rPr lang="fi-FI" sz="2000" dirty="0" err="1">
                <a:highlight>
                  <a:srgbClr val="FFFFFF"/>
                </a:highlight>
              </a:rPr>
              <a:t>form</a:t>
            </a:r>
            <a:r>
              <a:rPr lang="fi-FI" sz="2000" dirty="0">
                <a:highlight>
                  <a:srgbClr val="FFFFFF"/>
                </a:highlight>
              </a:rPr>
              <a:t>.</a:t>
            </a:r>
          </a:p>
          <a:p>
            <a:pPr marL="400050" lvl="1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method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RequestMethod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POST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greetingSubmit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Valid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Message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BindingResult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bindingResult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bindingResult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hasErrors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result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00050" lvl="1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  <p:sp>
        <p:nvSpPr>
          <p:cNvPr id="8" name="Rectangle 7"/>
          <p:cNvSpPr/>
          <p:nvPr/>
        </p:nvSpPr>
        <p:spPr>
          <a:xfrm>
            <a:off x="2286000" y="4077072"/>
            <a:ext cx="62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i-FI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1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77200" cy="122413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: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validation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391000"/>
          </a:xfrm>
        </p:spPr>
        <p:txBody>
          <a:bodyPr/>
          <a:lstStyle/>
          <a:p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provides</a:t>
            </a:r>
            <a:r>
              <a:rPr lang="fi-FI" dirty="0"/>
              <a:t> </a:t>
            </a:r>
            <a:r>
              <a:rPr lang="fi-FI" dirty="0" err="1"/>
              <a:t>validation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fields.hasErrors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field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</a:t>
            </a:r>
            <a:r>
              <a:rPr lang="fi-FI" dirty="0" err="1"/>
              <a:t>any</a:t>
            </a:r>
            <a:r>
              <a:rPr lang="fi-FI" dirty="0"/>
              <a:t> </a:t>
            </a:r>
            <a:r>
              <a:rPr lang="fi-FI" dirty="0" err="1"/>
              <a:t>validation</a:t>
            </a:r>
            <a:r>
              <a:rPr lang="fi-FI" dirty="0"/>
              <a:t> </a:t>
            </a:r>
            <a:r>
              <a:rPr lang="fi-FI" dirty="0" err="1"/>
              <a:t>errors</a:t>
            </a:r>
            <a:r>
              <a:rPr lang="fi-FI" dirty="0"/>
              <a:t> </a:t>
            </a:r>
          </a:p>
          <a:p>
            <a:r>
              <a:rPr lang="fi-FI" dirty="0" err="1"/>
              <a:t>Example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&lt;td&gt;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Message: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"text"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th:field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"*{name}"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</a:rPr>
              <a:t>/&gt;&lt;/td&gt;</a:t>
            </a:r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th:if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"${#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fields.hasErrors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(’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name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')}"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th:errors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"*{</a:t>
            </a:r>
            <a:r>
              <a:rPr lang="fi-FI" sz="18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name</a:t>
            </a:r>
            <a:r>
              <a:rPr lang="fi-FI" sz="18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8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Error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&lt;/td&gt;</a:t>
            </a:r>
            <a:endParaRPr lang="fi-FI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800" dirty="0" err="1">
                <a:solidFill>
                  <a:srgbClr val="0000FF"/>
                </a:solidFill>
                <a:highlight>
                  <a:srgbClr val="FFFFFF"/>
                </a:highlight>
              </a:rPr>
              <a:t>tr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10046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Demo </a:t>
            </a:r>
            <a:r>
              <a:rPr lang="fi-FI" dirty="0" err="1"/>
              <a:t>codes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HelloForm</a:t>
            </a:r>
            <a:endParaRPr lang="fi-FI" dirty="0"/>
          </a:p>
          <a:p>
            <a:pPr lvl="2"/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  <a:p>
            <a:pPr marL="914400" lvl="1" indent="-457200">
              <a:buFont typeface="+mj-lt"/>
              <a:buAutoNum type="arabicPeriod"/>
            </a:pPr>
            <a:r>
              <a:rPr lang="fi-FI" dirty="0" err="1"/>
              <a:t>HelloFormValidation</a:t>
            </a:r>
            <a:endParaRPr lang="fi-FI" dirty="0"/>
          </a:p>
          <a:p>
            <a:pPr lvl="2"/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validation</a:t>
            </a:r>
            <a:endParaRPr lang="fi-FI" dirty="0"/>
          </a:p>
          <a:p>
            <a:pPr marL="914400" lvl="2" indent="0">
              <a:buNone/>
            </a:pPr>
            <a:endParaRPr lang="fi-FI" dirty="0"/>
          </a:p>
          <a:p>
            <a:pPr marL="114300" indent="0">
              <a:buNone/>
            </a:pPr>
            <a:r>
              <a:rPr lang="fi-FI" dirty="0" err="1"/>
              <a:t>See</a:t>
            </a:r>
            <a:r>
              <a:rPr lang="fi-FI" dirty="0"/>
              <a:t> ’How to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demos</a:t>
            </a:r>
            <a:r>
              <a:rPr lang="fi-FI" dirty="0"/>
              <a:t>’ </a:t>
            </a:r>
            <a:r>
              <a:rPr lang="fi-FI" dirty="0" err="1"/>
              <a:t>instruction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Moodle </a:t>
            </a:r>
            <a:r>
              <a:rPr lang="fi-FI" dirty="0" err="1"/>
              <a:t>site</a:t>
            </a:r>
            <a:r>
              <a:rPr lang="fi-FI"/>
              <a:t>.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HTML </a:t>
            </a:r>
            <a:r>
              <a:rPr lang="fi-FI" dirty="0" err="1"/>
              <a:t>files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as </a:t>
            </a:r>
            <a:r>
              <a:rPr lang="fi-FI" dirty="0" err="1"/>
              <a:t>static</a:t>
            </a:r>
            <a:r>
              <a:rPr lang="fi-FI" dirty="0"/>
              <a:t> </a:t>
            </a:r>
            <a:r>
              <a:rPr lang="fi-FI" dirty="0" err="1"/>
              <a:t>prototypes</a:t>
            </a:r>
            <a:endParaRPr lang="fi-FI" dirty="0"/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saved</a:t>
            </a:r>
            <a:r>
              <a:rPr lang="fi-FI" dirty="0"/>
              <a:t> to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96" y="4143829"/>
            <a:ext cx="3078595" cy="163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2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0905"/>
            <a:ext cx="8858944" cy="3657600"/>
          </a:xfrm>
        </p:spPr>
        <p:txBody>
          <a:bodyPr/>
          <a:lstStyle/>
          <a:p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&lt;!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DOCTYPE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&lt;html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"http://www.w3.org/1999/xhtml"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en-US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xmlns:th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="http://www.thymeleaf.org"&gt;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  &lt;head&gt;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    &lt;title&gt;Server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Programming&lt;/title&gt;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    &lt;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meta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 http-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equiv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="Content-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Type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" 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content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="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text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/html; </a:t>
            </a:r>
            <a:r>
              <a:rPr lang="fi-FI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charset</a:t>
            </a:r>
            <a:r>
              <a:rPr lang="fi-FI" sz="1600" dirty="0">
                <a:solidFill>
                  <a:srgbClr val="CD3131"/>
                </a:solidFill>
                <a:latin typeface="Consolas" panose="020B0609020204030204" pitchFamily="49" charset="0"/>
              </a:rPr>
              <a:t>=UTF-8" /&gt;</a:t>
            </a:r>
            <a:endParaRPr lang="en-US" sz="1600" dirty="0">
              <a:solidFill>
                <a:srgbClr val="CD313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  &lt;/head&gt;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&lt;body&gt;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D3131"/>
                </a:solidFill>
                <a:latin typeface="Consolas" panose="020B0609020204030204" pitchFamily="49" charset="0"/>
              </a:rPr>
              <a:t>th:text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="'Hello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${name}"&gt;Hello&lt;/h1&gt;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  &lt;/body&gt;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CD3131"/>
                </a:solidFill>
                <a:latin typeface="Consolas" panose="020B0609020204030204" pitchFamily="49" charset="0"/>
              </a:rPr>
              <a:t>&lt;/html&gt;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3754760" cy="327010"/>
          </a:xfrm>
        </p:spPr>
        <p:txBody>
          <a:bodyPr/>
          <a:lstStyle/>
          <a:p>
            <a:pPr>
              <a:defRPr/>
            </a:pPr>
            <a:r>
              <a:rPr lang="fi-FI" altLang="fi-FI" dirty="0"/>
              <a:t>Server Programming / </a:t>
            </a:r>
            <a:r>
              <a:rPr lang="fi-FI" altLang="fi-FI" dirty="0" err="1"/>
              <a:t>updated</a:t>
            </a:r>
            <a:r>
              <a:rPr lang="fi-FI" altLang="fi-FI" dirty="0"/>
              <a:t> </a:t>
            </a:r>
            <a:r>
              <a:rPr lang="fi-FI" altLang="fi-FI" dirty="0" err="1"/>
              <a:t>by</a:t>
            </a:r>
            <a:r>
              <a:rPr lang="fi-FI" altLang="fi-FI" dirty="0"/>
              <a:t> Minna Pellikka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8419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91933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077200" cy="4246984"/>
          </a:xfrm>
        </p:spPr>
        <p:txBody>
          <a:bodyPr/>
          <a:lstStyle/>
          <a:p>
            <a:r>
              <a:rPr lang="fi-FI" dirty="0" err="1"/>
              <a:t>Accessing</a:t>
            </a:r>
            <a:r>
              <a:rPr lang="fi-FI" dirty="0"/>
              <a:t> </a:t>
            </a:r>
            <a:r>
              <a:rPr lang="fi-FI" dirty="0" err="1"/>
              <a:t>views</a:t>
            </a:r>
            <a:endParaRPr lang="fi-FI" dirty="0"/>
          </a:p>
          <a:p>
            <a:pPr lvl="1"/>
            <a:r>
              <a:rPr lang="fi-FI" dirty="0"/>
              <a:t>Controller </a:t>
            </a:r>
            <a:r>
              <a:rPr lang="fi-FI" dirty="0" err="1"/>
              <a:t>handles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and </a:t>
            </a:r>
            <a:r>
              <a:rPr lang="fi-FI" dirty="0" err="1"/>
              <a:t>returns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View</a:t>
            </a:r>
            <a:endParaRPr lang="fi-FI" dirty="0"/>
          </a:p>
          <a:p>
            <a:pPr lvl="1"/>
            <a:r>
              <a:rPr lang="fi-FI" dirty="0" err="1"/>
              <a:t>Example</a:t>
            </a:r>
            <a:r>
              <a:rPr lang="fi-FI" dirty="0"/>
              <a:t> </a:t>
            </a:r>
            <a:r>
              <a:rPr lang="fi-FI" dirty="0" err="1"/>
              <a:t>below</a:t>
            </a:r>
            <a:r>
              <a:rPr lang="fi-FI" dirty="0"/>
              <a:t> </a:t>
            </a:r>
            <a:r>
              <a:rPr lang="fi-FI" dirty="0" err="1"/>
              <a:t>handels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for /</a:t>
            </a:r>
            <a:r>
              <a:rPr lang="fi-FI" dirty="0" err="1"/>
              <a:t>index</a:t>
            </a:r>
            <a:r>
              <a:rPr lang="fi-FI" dirty="0"/>
              <a:t> </a:t>
            </a:r>
            <a:r>
              <a:rPr lang="fi-FI" dirty="0" err="1"/>
              <a:t>endpoint</a:t>
            </a:r>
            <a:r>
              <a:rPr lang="fi-FI" dirty="0"/>
              <a:t> and </a:t>
            </a:r>
            <a:r>
              <a:rPr lang="fi-FI" dirty="0" err="1"/>
              <a:t>returns</a:t>
            </a:r>
            <a:r>
              <a:rPr lang="fi-FI" dirty="0"/>
              <a:t> </a:t>
            </a:r>
            <a:r>
              <a:rPr lang="fi-FI" dirty="0" err="1"/>
              <a:t>view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”</a:t>
            </a:r>
            <a:r>
              <a:rPr lang="fi-FI" dirty="0" err="1"/>
              <a:t>index</a:t>
            </a:r>
            <a:r>
              <a:rPr lang="fi-FI" dirty="0"/>
              <a:t>” (index.html </a:t>
            </a:r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Note</a:t>
            </a:r>
            <a:r>
              <a:rPr lang="fi-FI" dirty="0"/>
              <a:t>! </a:t>
            </a:r>
            <a:r>
              <a:rPr lang="fi-FI" dirty="0" err="1"/>
              <a:t>There</a:t>
            </a:r>
            <a:r>
              <a:rPr lang="fi-FI" dirty="0"/>
              <a:t> is no @</a:t>
            </a:r>
            <a:r>
              <a:rPr lang="fi-FI" dirty="0" err="1"/>
              <a:t>ResponseBody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templates</a:t>
            </a:r>
            <a:r>
              <a:rPr lang="fi-FI" dirty="0"/>
              <a:t>.</a:t>
            </a:r>
            <a:endParaRPr lang="fi-FI" sz="1800" dirty="0"/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@Controller</a:t>
            </a: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MyController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index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home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8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do</a:t>
            </a:r>
            <a:r>
              <a:rPr lang="fi-FI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something</a:t>
            </a:r>
            <a:endParaRPr lang="fi-FI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index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86341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2926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2708"/>
            <a:ext cx="8435280" cy="4661892"/>
          </a:xfrm>
        </p:spPr>
        <p:txBody>
          <a:bodyPr/>
          <a:lstStyle/>
          <a:p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value</a:t>
            </a:r>
            <a:r>
              <a:rPr lang="fi-FI" sz="2000" dirty="0"/>
              <a:t> of a </a:t>
            </a:r>
            <a:r>
              <a:rPr lang="fi-FI" sz="2000" dirty="0" err="1"/>
              <a:t>parameter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be</a:t>
            </a:r>
            <a:r>
              <a:rPr lang="fi-FI" sz="2000" dirty="0"/>
              <a:t> </a:t>
            </a:r>
            <a:r>
              <a:rPr lang="fi-FI" sz="2000" dirty="0" err="1"/>
              <a:t>added</a:t>
            </a:r>
            <a:r>
              <a:rPr lang="fi-FI" sz="2000" dirty="0"/>
              <a:t> to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b="1" i="1" dirty="0" err="1"/>
              <a:t>Model</a:t>
            </a:r>
            <a:r>
              <a:rPr lang="fi-FI" sz="2000" dirty="0"/>
              <a:t> </a:t>
            </a:r>
            <a:r>
              <a:rPr lang="fi-FI" sz="2000" dirty="0" err="1"/>
              <a:t>object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makes</a:t>
            </a:r>
            <a:r>
              <a:rPr lang="fi-FI" sz="2000" dirty="0"/>
              <a:t> it </a:t>
            </a:r>
            <a:r>
              <a:rPr lang="fi-FI" sz="2000" dirty="0" err="1"/>
              <a:t>accessible</a:t>
            </a:r>
            <a:r>
              <a:rPr lang="fi-FI" sz="2000" dirty="0"/>
              <a:t> to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view</a:t>
            </a:r>
            <a:endParaRPr lang="fi-FI" sz="2000" dirty="0"/>
          </a:p>
          <a:p>
            <a:r>
              <a:rPr lang="en-US" sz="2000" dirty="0"/>
              <a:t>In a typical Spring application, Controller classes are responsible for preparing a model map with data and selecting a view to be rendered</a:t>
            </a:r>
            <a:endParaRPr lang="fi-FI" sz="2000" dirty="0"/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...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org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springframework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ui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@Controller</a:t>
            </a:r>
          </a:p>
          <a:p>
            <a:pPr marL="0" indent="0">
              <a:buNone/>
            </a:pP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HelloController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greeting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RequestParam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600" b="1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4974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248" y="1628800"/>
            <a:ext cx="8509248" cy="4467200"/>
          </a:xfrm>
        </p:spPr>
        <p:txBody>
          <a:bodyPr/>
          <a:lstStyle/>
          <a:p>
            <a:r>
              <a:rPr lang="en-US" sz="2000" dirty="0"/>
              <a:t>In </a:t>
            </a:r>
            <a:r>
              <a:rPr lang="en-US" sz="2000" dirty="0" err="1"/>
              <a:t>Thymeleaf</a:t>
            </a:r>
            <a:r>
              <a:rPr lang="en-US" sz="2000" dirty="0"/>
              <a:t>, the model attributes can be accessed with the following syntax: </a:t>
            </a:r>
            <a:r>
              <a:rPr lang="en-US" sz="2000" b="1" dirty="0"/>
              <a:t>${</a:t>
            </a:r>
            <a:r>
              <a:rPr lang="en-US" sz="2000" b="1" dirty="0" err="1"/>
              <a:t>attributeName</a:t>
            </a:r>
            <a:r>
              <a:rPr lang="en-US" sz="2000" b="1" dirty="0"/>
              <a:t>}</a:t>
            </a:r>
            <a:endParaRPr lang="fi-FI" sz="2000" b="1" dirty="0"/>
          </a:p>
          <a:p>
            <a:r>
              <a:rPr lang="fi-FI" sz="2000" dirty="0" err="1"/>
              <a:t>Thymeleaf</a:t>
            </a:r>
            <a:r>
              <a:rPr lang="fi-FI" sz="2000" dirty="0"/>
              <a:t> </a:t>
            </a:r>
            <a:r>
              <a:rPr lang="fi-FI" sz="2000" dirty="0" err="1"/>
              <a:t>parses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template</a:t>
            </a:r>
            <a:r>
              <a:rPr lang="fi-FI" sz="2000" dirty="0"/>
              <a:t> and </a:t>
            </a:r>
            <a:r>
              <a:rPr lang="fi-FI" sz="2000" dirty="0" err="1"/>
              <a:t>evaluates</a:t>
            </a:r>
            <a:r>
              <a:rPr lang="fi-FI" sz="2000" dirty="0"/>
              <a:t> </a:t>
            </a:r>
            <a:r>
              <a:rPr lang="fi-FI" sz="2000" i="1" dirty="0" err="1"/>
              <a:t>th:text</a:t>
            </a:r>
            <a:r>
              <a:rPr lang="fi-FI" sz="2000" dirty="0"/>
              <a:t> </a:t>
            </a:r>
            <a:r>
              <a:rPr lang="fi-FI" sz="2000" dirty="0" err="1"/>
              <a:t>expression</a:t>
            </a:r>
            <a:r>
              <a:rPr lang="fi-FI" sz="2000" dirty="0"/>
              <a:t> to </a:t>
            </a:r>
            <a:r>
              <a:rPr lang="fi-FI" sz="2000" dirty="0" err="1"/>
              <a:t>render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value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i="1" dirty="0"/>
              <a:t>${</a:t>
            </a:r>
            <a:r>
              <a:rPr lang="fi-FI" sz="2000" i="1" dirty="0" err="1"/>
              <a:t>name</a:t>
            </a:r>
            <a:r>
              <a:rPr lang="fi-FI" sz="2000" i="1" dirty="0"/>
              <a:t>} </a:t>
            </a:r>
            <a:r>
              <a:rPr lang="fi-FI" sz="2000" dirty="0" err="1"/>
              <a:t>parameter</a:t>
            </a:r>
            <a:endParaRPr lang="fi-FI" sz="2000" dirty="0"/>
          </a:p>
          <a:p>
            <a:endParaRPr lang="fi-FI" sz="1600" dirty="0"/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&lt;!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DOCTYPE HTML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html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xmlns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th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"http://www.thymeleaf.org"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head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Server Programming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with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Spring Boot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title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meta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equiv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"Content-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Type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content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text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/html;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charset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=UTF-8"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head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th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i-FI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text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"'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Hello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, ' + ${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name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} + '!'"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/&gt;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html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5432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077200" cy="64807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91264" cy="4174976"/>
          </a:xfrm>
        </p:spPr>
        <p:txBody>
          <a:bodyPr/>
          <a:lstStyle/>
          <a:p>
            <a:r>
              <a:rPr lang="fi-FI" sz="2000" dirty="0" err="1"/>
              <a:t>Model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contain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 of </a:t>
            </a:r>
            <a:r>
              <a:rPr lang="fi-FI" sz="2000" dirty="0" err="1"/>
              <a:t>object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be</a:t>
            </a:r>
            <a:r>
              <a:rPr lang="fi-FI" sz="2000" dirty="0"/>
              <a:t> </a:t>
            </a:r>
            <a:r>
              <a:rPr lang="fi-FI" sz="2000" dirty="0" err="1"/>
              <a:t>iterated</a:t>
            </a:r>
            <a:r>
              <a:rPr lang="fi-FI" sz="2000" dirty="0"/>
              <a:t> and </a:t>
            </a:r>
            <a:r>
              <a:rPr lang="fi-FI" sz="2000" dirty="0" err="1"/>
              <a:t>displayed</a:t>
            </a:r>
            <a:r>
              <a:rPr lang="fi-FI" sz="2000" dirty="0"/>
              <a:t> as a </a:t>
            </a:r>
            <a:r>
              <a:rPr lang="fi-FI" sz="2000" dirty="0" err="1"/>
              <a:t>table</a:t>
            </a:r>
            <a:r>
              <a:rPr lang="fi-FI" sz="2000" dirty="0"/>
              <a:t> </a:t>
            </a:r>
            <a:r>
              <a:rPr lang="fi-FI" sz="2000" dirty="0" err="1"/>
              <a:t>with</a:t>
            </a:r>
            <a:r>
              <a:rPr lang="fi-FI" sz="2000" dirty="0"/>
              <a:t> </a:t>
            </a:r>
            <a:r>
              <a:rPr lang="fi-FI" sz="2000" dirty="0" err="1"/>
              <a:t>Thymeleaf</a:t>
            </a:r>
            <a:endParaRPr lang="fi-FI" sz="2000" dirty="0"/>
          </a:p>
          <a:p>
            <a:r>
              <a:rPr lang="fi-FI" sz="2000" dirty="0"/>
              <a:t>In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following</a:t>
            </a:r>
            <a:r>
              <a:rPr lang="fi-FI" sz="2000" dirty="0"/>
              <a:t> </a:t>
            </a:r>
            <a:r>
              <a:rPr lang="fi-FI" sz="2000" dirty="0" err="1"/>
              <a:t>example</a:t>
            </a:r>
            <a:r>
              <a:rPr lang="fi-FI" sz="2000" dirty="0"/>
              <a:t>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messageRepository.findAll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returns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list</a:t>
            </a:r>
            <a:r>
              <a:rPr lang="fi-FI" sz="2000" dirty="0"/>
              <a:t> of </a:t>
            </a:r>
            <a:r>
              <a:rPr lang="fi-FI" sz="2000" dirty="0" err="1"/>
              <a:t>message</a:t>
            </a:r>
            <a:r>
              <a:rPr lang="fi-FI" sz="2000" dirty="0"/>
              <a:t> </a:t>
            </a:r>
            <a:r>
              <a:rPr lang="fi-FI" sz="2000" dirty="0" err="1"/>
              <a:t>objects</a:t>
            </a:r>
            <a:endParaRPr lang="fi-FI" sz="2000" dirty="0"/>
          </a:p>
          <a:p>
            <a:pPr marL="0" indent="0">
              <a:buNone/>
            </a:pP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RequestMapping</a:t>
            </a:r>
            <a:r>
              <a:rPr lang="fi-FI" sz="1800" b="1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>
                <a:solidFill>
                  <a:srgbClr val="808080"/>
                </a:solidFill>
                <a:highlight>
                  <a:srgbClr val="FFFFFF"/>
                </a:highlight>
              </a:rPr>
              <a:t>”/message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messages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addAttribute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messages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messageRepository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findAll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messagelist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”;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30111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35280" cy="4318992"/>
          </a:xfrm>
        </p:spPr>
        <p:txBody>
          <a:bodyPr/>
          <a:lstStyle/>
          <a:p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provides</a:t>
            </a:r>
            <a:r>
              <a:rPr lang="fi-FI" dirty="0"/>
              <a:t> </a:t>
            </a:r>
            <a:r>
              <a:rPr lang="fi-FI" i="1" dirty="0" err="1"/>
              <a:t>th:each</a:t>
            </a:r>
            <a:r>
              <a:rPr lang="fi-FI" dirty="0"/>
              <a:t> </a:t>
            </a:r>
            <a:r>
              <a:rPr lang="fi-FI" dirty="0" err="1"/>
              <a:t>attribute</a:t>
            </a:r>
            <a:r>
              <a:rPr lang="fi-FI" dirty="0"/>
              <a:t> to </a:t>
            </a:r>
            <a:r>
              <a:rPr lang="fi-FI" dirty="0" err="1"/>
              <a:t>iterate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tr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th</a:t>
            </a:r>
            <a:r>
              <a:rPr lang="fi-FI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each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 : ${</a:t>
            </a:r>
            <a:r>
              <a:rPr lang="fi-FI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messages</a:t>
            </a:r>
            <a:r>
              <a:rPr lang="fi-FI" sz="2000" dirty="0">
                <a:solidFill>
                  <a:srgbClr val="808080"/>
                </a:solidFill>
                <a:highlight>
                  <a:srgbClr val="FFFFFF"/>
                </a:highlight>
              </a:rPr>
              <a:t>}"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td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th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"${message.id}"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</a:rPr>
              <a:t>td</a:t>
            </a:r>
            <a:r>
              <a:rPr lang="en-US" sz="2000" b="1" smtClean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td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th</a:t>
            </a:r>
            <a:r>
              <a:rPr lang="en-US" sz="2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text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"${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</a:rPr>
              <a:t>message.text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</a:rPr>
              <a:t>}"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Text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...&lt;/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td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&lt;/</a:t>
            </a:r>
            <a:r>
              <a:rPr lang="fi-FI" sz="2000" dirty="0" err="1">
                <a:solidFill>
                  <a:srgbClr val="000000"/>
                </a:solidFill>
                <a:highlight>
                  <a:srgbClr val="FFFFFF"/>
                </a:highlight>
              </a:rPr>
              <a:t>tr</a:t>
            </a:r>
            <a:r>
              <a:rPr lang="fi-FI" sz="20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i-F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29.1.2024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5265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6381DC71-7E7F-4C71-8AAD-9D756BE6C524}">
  <ds:schemaRefs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1935</TotalTime>
  <Words>1442</Words>
  <Application>Microsoft Office PowerPoint</Application>
  <PresentationFormat>On-screen Show (4:3)</PresentationFormat>
  <Paragraphs>283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ＭＳ Ｐゴシック</vt:lpstr>
      <vt:lpstr>Arial</vt:lpstr>
      <vt:lpstr>Consolas</vt:lpstr>
      <vt:lpstr>Courier New</vt:lpstr>
      <vt:lpstr>Tahoma</vt:lpstr>
      <vt:lpstr>Wingdings</vt:lpstr>
      <vt:lpstr>Office-teema</vt:lpstr>
      <vt:lpstr>Back End Programming Views &amp; Model</vt:lpstr>
      <vt:lpstr>Spring Boot</vt:lpstr>
      <vt:lpstr>Spring Boot 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</vt:lpstr>
      <vt:lpstr>Spring Boot: Form</vt:lpstr>
      <vt:lpstr>Spring Boot: Form</vt:lpstr>
      <vt:lpstr>Spring Boot: Form</vt:lpstr>
      <vt:lpstr>Spring Boot: Form</vt:lpstr>
      <vt:lpstr>Spring Boot: Form</vt:lpstr>
      <vt:lpstr>Spring Boot: Form validation</vt:lpstr>
      <vt:lpstr>Spring Boot: Form validation</vt:lpstr>
      <vt:lpstr>Spring Boot: Form validation</vt:lpstr>
      <vt:lpstr>Spring Boot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&amp; Model</dc:title>
  <dc:creator>Mainostoimisto Huvila Oy</dc:creator>
  <cp:lastModifiedBy>Juslin Jukka</cp:lastModifiedBy>
  <cp:revision>203</cp:revision>
  <dcterms:created xsi:type="dcterms:W3CDTF">2006-11-08T08:36:11Z</dcterms:created>
  <dcterms:modified xsi:type="dcterms:W3CDTF">2024-01-29T12:50:18Z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