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1" r:id="rId5"/>
    <p:sldId id="298" r:id="rId6"/>
    <p:sldId id="300" r:id="rId7"/>
    <p:sldId id="299" r:id="rId8"/>
    <p:sldId id="301" r:id="rId9"/>
    <p:sldId id="304" r:id="rId10"/>
    <p:sldId id="302" r:id="rId11"/>
    <p:sldId id="303" r:id="rId12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A9DB1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5" d="100"/>
          <a:sy n="105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kula Juha" userId="75b87128-24ac-47a8-97bd-2936d2af1b45" providerId="ADAL" clId="{505B13E2-F656-4FF2-8467-A4356DF39107}"/>
    <pc:docChg chg="custSel modSld">
      <pc:chgData name="Hinkula Juha" userId="75b87128-24ac-47a8-97bd-2936d2af1b45" providerId="ADAL" clId="{505B13E2-F656-4FF2-8467-A4356DF39107}" dt="2018-02-04T13:29:17.112" v="2" actId="478"/>
      <pc:docMkLst>
        <pc:docMk/>
      </pc:docMkLst>
      <pc:sldChg chg="delSp modSp">
        <pc:chgData name="Hinkula Juha" userId="75b87128-24ac-47a8-97bd-2936d2af1b45" providerId="ADAL" clId="{505B13E2-F656-4FF2-8467-A4356DF39107}" dt="2018-02-04T13:29:07.551" v="1" actId="478"/>
        <pc:sldMkLst>
          <pc:docMk/>
          <pc:sldMk cId="3965426920" sldId="298"/>
        </pc:sldMkLst>
        <pc:spChg chg="del mod">
          <ac:chgData name="Hinkula Juha" userId="75b87128-24ac-47a8-97bd-2936d2af1b45" providerId="ADAL" clId="{505B13E2-F656-4FF2-8467-A4356DF39107}" dt="2018-02-04T13:29:07.551" v="1" actId="478"/>
          <ac:spMkLst>
            <pc:docMk/>
            <pc:sldMk cId="3965426920" sldId="298"/>
            <ac:spMk id="7" creationId="{00000000-0000-0000-0000-000000000000}"/>
          </ac:spMkLst>
        </pc:spChg>
      </pc:sldChg>
      <pc:sldChg chg="delSp">
        <pc:chgData name="Hinkula Juha" userId="75b87128-24ac-47a8-97bd-2936d2af1b45" providerId="ADAL" clId="{505B13E2-F656-4FF2-8467-A4356DF39107}" dt="2018-02-04T13:29:17.112" v="2" actId="478"/>
        <pc:sldMkLst>
          <pc:docMk/>
          <pc:sldMk cId="2847887678" sldId="300"/>
        </pc:sldMkLst>
        <pc:spChg chg="del">
          <ac:chgData name="Hinkula Juha" userId="75b87128-24ac-47a8-97bd-2936d2af1b45" providerId="ADAL" clId="{505B13E2-F656-4FF2-8467-A4356DF39107}" dt="2018-02-04T13:29:17.112" v="2" actId="478"/>
          <ac:spMkLst>
            <pc:docMk/>
            <pc:sldMk cId="2847887678" sldId="300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805467-57CB-4606-8AEA-F0853A74F1C8}" type="slidenum">
              <a:rPr lang="fi-FI" altLang="fi-FI" sz="1200" smtClean="0"/>
              <a:pPr/>
              <a:t>1</a:t>
            </a:fld>
            <a:endParaRPr lang="fi-FI" altLang="fi-FI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 altLang="fi-FI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BE09-734C-4B9C-B97E-F06B556201CB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C0DC-4C01-48F9-B8A5-A4722E782CB6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E924-5FF9-447E-925F-D0AA0D66EFC2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7C07-E82D-4655-AA0A-A1457E6BA210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40C47-E2B0-4198-A619-C5F1F0FF6A72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7B61-3BDF-4759-985E-9E60E6886DE9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6997-90E9-415B-A311-F5890740A78F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1EB3-C7D3-4257-AF2B-C2CDADAD74A2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AC1-FCF5-4124-A776-9A4559E37146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32A7-9F81-482D-961F-840FE109EBBF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9BE9-CB32-48C2-B637-4BE13E35A3E1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D5FB-7693-463D-9479-A88FF835D8ED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2EB5E02F-39AC-4510-B024-103A02C0163B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i-FI" altLang="fi-FI" dirty="0"/>
              <a:t>Server Programming</a:t>
            </a:r>
            <a:br>
              <a:rPr lang="fi-FI" altLang="fi-FI" dirty="0"/>
            </a:br>
            <a:r>
              <a:rPr lang="fi-FI" altLang="fi-FI" sz="2400" dirty="0"/>
              <a:t>JDBC</a:t>
            </a:r>
            <a:r>
              <a:rPr lang="fi-FI" altLang="fi-FI" dirty="0"/>
              <a:t>, </a:t>
            </a:r>
            <a:r>
              <a:rPr lang="fi-FI" altLang="fi-FI" sz="2400" dirty="0" err="1"/>
              <a:t>Databases</a:t>
            </a:r>
            <a:endParaRPr lang="fi-FI" altLang="fi-FI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i-FI" altLang="fi-FI" dirty="0">
                <a:solidFill>
                  <a:schemeClr val="accent3">
                    <a:lumMod val="50000"/>
                  </a:schemeClr>
                </a:solidFill>
              </a:rPr>
              <a:t>Juha Hinkula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435280" cy="431899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provides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</a:t>
            </a:r>
            <a:r>
              <a:rPr lang="fi-FI" i="1" dirty="0" err="1"/>
              <a:t>JdbcTemplate</a:t>
            </a:r>
            <a:endParaRPr lang="fi-FI" i="1" dirty="0"/>
          </a:p>
          <a:p>
            <a:r>
              <a:rPr lang="fi-FI" i="1" dirty="0" err="1"/>
              <a:t>JdbcTemplate</a:t>
            </a:r>
            <a:r>
              <a:rPr lang="fi-FI" dirty="0"/>
              <a:t> </a:t>
            </a:r>
            <a:r>
              <a:rPr lang="fi-FI" dirty="0" err="1"/>
              <a:t>takes</a:t>
            </a:r>
            <a:r>
              <a:rPr lang="fi-FI" dirty="0"/>
              <a:t> </a:t>
            </a:r>
            <a:r>
              <a:rPr lang="fi-FI" dirty="0" err="1"/>
              <a:t>care</a:t>
            </a:r>
            <a:r>
              <a:rPr lang="fi-FI" dirty="0"/>
              <a:t> of </a:t>
            </a:r>
            <a:r>
              <a:rPr lang="fi-FI" dirty="0" err="1"/>
              <a:t>connection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and </a:t>
            </a:r>
            <a:r>
              <a:rPr lang="fi-FI" dirty="0" err="1"/>
              <a:t>exception</a:t>
            </a:r>
            <a:r>
              <a:rPr lang="fi-FI" dirty="0"/>
              <a:t> </a:t>
            </a:r>
            <a:r>
              <a:rPr lang="fi-FI" dirty="0" err="1"/>
              <a:t>handling</a:t>
            </a:r>
            <a:endParaRPr lang="fi-FI" dirty="0"/>
          </a:p>
          <a:p>
            <a:pPr lvl="1"/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org.springframework.jdbc.core.JdbcTemplate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 err="1"/>
              <a:t>Dependency</a:t>
            </a:r>
            <a:r>
              <a:rPr lang="fi-FI" dirty="0"/>
              <a:t> (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JdbcTemplate</a:t>
            </a:r>
            <a:r>
              <a:rPr lang="fi-FI" dirty="0"/>
              <a:t>)</a:t>
            </a: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dependency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groupId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org.springframework.boot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groupId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artifactId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spring-boot-starter-jdbc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artifactId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dependency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654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435280" cy="4318992"/>
          </a:xfrm>
        </p:spPr>
        <p:txBody>
          <a:bodyPr/>
          <a:lstStyle/>
          <a:p>
            <a:r>
              <a:rPr lang="fi-FI" dirty="0" err="1"/>
              <a:t>Datasource</a:t>
            </a:r>
            <a:r>
              <a:rPr lang="fi-FI" dirty="0"/>
              <a:t> </a:t>
            </a:r>
            <a:r>
              <a:rPr lang="fi-FI" dirty="0" err="1"/>
              <a:t>configuration</a:t>
            </a:r>
            <a:r>
              <a:rPr lang="fi-FI" dirty="0"/>
              <a:t> is </a:t>
            </a:r>
            <a:r>
              <a:rPr lang="fi-FI" dirty="0" err="1"/>
              <a:t>controlled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i="1" dirty="0" err="1"/>
              <a:t>application.properties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  <a:p>
            <a:r>
              <a:rPr lang="fi-FI" dirty="0" err="1"/>
              <a:t>Example</a:t>
            </a:r>
            <a:r>
              <a:rPr lang="fi-FI" dirty="0"/>
              <a:t>:</a:t>
            </a:r>
          </a:p>
          <a:p>
            <a:pPr marL="0" indent="0">
              <a:buNone/>
            </a:pPr>
            <a:endParaRPr lang="fi-FI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spring.datasource.driver-class-name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com.mysql.cj.jdbc.Driver</a:t>
            </a:r>
            <a:endParaRPr lang="fi-FI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spring.datasource.url=</a:t>
            </a:r>
            <a:r>
              <a:rPr lang="fi-FI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jdbc</a:t>
            </a:r>
            <a:r>
              <a:rPr lang="fi-FI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i-FI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fi-FI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:3306/</a:t>
            </a:r>
            <a:r>
              <a:rPr lang="fi-FI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ruichao</a:t>
            </a:r>
            <a:r>
              <a:rPr lang="fi-FI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?useUnicode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true&amp;useJDBCCompliantTimezoneShift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true&amp;useLegacyDatetimeCode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false&amp;serverTimezone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=UTC</a:t>
            </a:r>
            <a:endParaRPr lang="fi-FI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spring.datasource.username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800" u="sng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ruichao</a:t>
            </a:r>
            <a:endParaRPr lang="fi-FI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spring.datasource.password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fi-FI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spring.datasource.initialization-mode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i-FI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always</a:t>
            </a:r>
            <a:endParaRPr lang="fi-FI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4788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435280" cy="4102968"/>
          </a:xfrm>
        </p:spPr>
        <p:txBody>
          <a:bodyPr/>
          <a:lstStyle/>
          <a:p>
            <a:r>
              <a:rPr lang="fi-FI" dirty="0" err="1"/>
              <a:t>JdbcTemplate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injected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classes</a:t>
            </a:r>
            <a:endParaRPr lang="fi-FI" dirty="0"/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 err="1"/>
              <a:t>Excecute</a:t>
            </a:r>
            <a:r>
              <a:rPr lang="fi-FI" dirty="0"/>
              <a:t> single SQL </a:t>
            </a:r>
            <a:r>
              <a:rPr lang="fi-FI" dirty="0" err="1"/>
              <a:t>statement</a:t>
            </a:r>
            <a:r>
              <a:rPr lang="fi-FI" dirty="0"/>
              <a:t> (</a:t>
            </a:r>
            <a:r>
              <a:rPr lang="fi-FI" dirty="0" err="1"/>
              <a:t>typically</a:t>
            </a:r>
            <a:r>
              <a:rPr lang="fi-FI" dirty="0"/>
              <a:t> DDL)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excecute</a:t>
            </a:r>
            <a:r>
              <a:rPr lang="fi-FI" dirty="0"/>
              <a:t> </a:t>
            </a:r>
            <a:r>
              <a:rPr lang="fi-FI" dirty="0" err="1"/>
              <a:t>method</a:t>
            </a:r>
            <a:endParaRPr lang="fi-FI" dirty="0"/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jdbcTemplate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"CREATE TABLE </a:t>
            </a:r>
            <a:r>
              <a:rPr lang="fi-FI" sz="20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i="1" dirty="0" err="1"/>
              <a:t>schema.sql</a:t>
            </a:r>
            <a:r>
              <a:rPr lang="fi-FI" dirty="0"/>
              <a:t> and </a:t>
            </a:r>
            <a:r>
              <a:rPr lang="fi-FI" i="1" dirty="0" err="1"/>
              <a:t>data.sql</a:t>
            </a:r>
            <a:r>
              <a:rPr lang="fi-FI" dirty="0"/>
              <a:t> </a:t>
            </a:r>
            <a:r>
              <a:rPr lang="fi-FI" dirty="0" err="1"/>
              <a:t>files</a:t>
            </a:r>
            <a:r>
              <a:rPr lang="fi-FI" dirty="0"/>
              <a:t> in </a:t>
            </a:r>
            <a:r>
              <a:rPr lang="fi-FI" dirty="0" err="1"/>
              <a:t>resources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to </a:t>
            </a:r>
            <a:r>
              <a:rPr lang="fi-FI" dirty="0" err="1"/>
              <a:t>initialize</a:t>
            </a:r>
            <a:r>
              <a:rPr lang="fi-FI" dirty="0"/>
              <a:t> </a:t>
            </a:r>
            <a:r>
              <a:rPr lang="fi-FI" dirty="0" err="1"/>
              <a:t>database</a:t>
            </a:r>
            <a:endParaRPr lang="fi-FI" dirty="0"/>
          </a:p>
          <a:p>
            <a:pPr marL="0" indent="0">
              <a:buNone/>
            </a:pP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4062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1080120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8" y="1772816"/>
            <a:ext cx="8509248" cy="4246984"/>
          </a:xfrm>
        </p:spPr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a </a:t>
            </a:r>
            <a:r>
              <a:rPr lang="fi-FI" dirty="0" err="1"/>
              <a:t>repository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and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methods</a:t>
            </a:r>
            <a:endParaRPr lang="fi-FI" dirty="0"/>
          </a:p>
          <a:p>
            <a:r>
              <a:rPr lang="fi-FI" dirty="0" err="1"/>
              <a:t>Example</a:t>
            </a:r>
            <a:endParaRPr lang="fi-FI" dirty="0"/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StudentRepository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Autowired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JdbcTemplate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jdbcTemplate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Transactional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readOnly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8000FF"/>
                </a:solidFill>
                <a:highlight>
                  <a:srgbClr val="FFFFFF"/>
                </a:highlight>
              </a:rPr>
              <a:t>   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findAll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jdbcTemplate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"select * from student"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StudentRowMapper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3916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1080120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8" y="1772816"/>
            <a:ext cx="8509248" cy="4246984"/>
          </a:xfrm>
        </p:spPr>
        <p:txBody>
          <a:bodyPr/>
          <a:lstStyle/>
          <a:p>
            <a:r>
              <a:rPr lang="en-US" dirty="0"/>
              <a:t>Spring framework has comprehensive transaction support</a:t>
            </a:r>
          </a:p>
          <a:p>
            <a:r>
              <a:rPr lang="en-US" dirty="0"/>
              <a:t>If method is tagged with </a:t>
            </a:r>
            <a:r>
              <a:rPr lang="en-US" i="1" dirty="0"/>
              <a:t>@Transactional</a:t>
            </a:r>
            <a:r>
              <a:rPr lang="en-US" dirty="0"/>
              <a:t>, meaning that any failure causes the entire operation to roll back to its previous state, and to throw the original exception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1542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1080120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8" y="1772816"/>
            <a:ext cx="8509248" cy="4246984"/>
          </a:xfrm>
        </p:spPr>
        <p:txBody>
          <a:bodyPr/>
          <a:lstStyle/>
          <a:p>
            <a:r>
              <a:rPr lang="fi-FI" dirty="0" err="1"/>
              <a:t>RowMapper</a:t>
            </a:r>
            <a:r>
              <a:rPr lang="fi-FI" dirty="0"/>
              <a:t> is </a:t>
            </a:r>
            <a:r>
              <a:rPr lang="fi-FI" dirty="0" err="1"/>
              <a:t>interface</a:t>
            </a:r>
            <a:r>
              <a:rPr lang="fi-FI" dirty="0"/>
              <a:t> for </a:t>
            </a:r>
            <a:r>
              <a:rPr lang="fi-FI" dirty="0" err="1"/>
              <a:t>mapping</a:t>
            </a:r>
            <a:r>
              <a:rPr lang="fi-FI" dirty="0"/>
              <a:t> </a:t>
            </a:r>
            <a:r>
              <a:rPr lang="fi-FI" dirty="0" err="1"/>
              <a:t>rows</a:t>
            </a:r>
            <a:r>
              <a:rPr lang="fi-FI" dirty="0"/>
              <a:t> of a </a:t>
            </a:r>
            <a:r>
              <a:rPr lang="fi-FI" dirty="0" err="1"/>
              <a:t>ResultSet</a:t>
            </a:r>
            <a:r>
              <a:rPr lang="fi-FI" dirty="0"/>
              <a:t> </a:t>
            </a:r>
          </a:p>
          <a:p>
            <a:r>
              <a:rPr lang="fi-FI" dirty="0" err="1"/>
              <a:t>Examle</a:t>
            </a:r>
            <a:endParaRPr lang="fi-FI" dirty="0"/>
          </a:p>
          <a:p>
            <a:pPr marL="0" indent="0">
              <a:buNone/>
            </a:pP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StudentRowMapper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implements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RowMapper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Override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Student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mapRow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ResultSet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rowNum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SQLException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setId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rs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getInt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"id"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setName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rs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getString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name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setEmail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rs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getString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email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6849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077200" cy="7920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435280" cy="4102968"/>
          </a:xfrm>
        </p:spPr>
        <p:txBody>
          <a:bodyPr/>
          <a:lstStyle/>
          <a:p>
            <a:r>
              <a:rPr lang="fi-FI" dirty="0"/>
              <a:t>It is </a:t>
            </a:r>
            <a:r>
              <a:rPr lang="fi-FI" dirty="0" err="1"/>
              <a:t>recommended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? for </a:t>
            </a:r>
            <a:r>
              <a:rPr lang="fi-FI" dirty="0" err="1"/>
              <a:t>arguments</a:t>
            </a:r>
            <a:r>
              <a:rPr lang="fi-FI" dirty="0"/>
              <a:t> to </a:t>
            </a:r>
            <a:r>
              <a:rPr lang="fi-FI" dirty="0" err="1"/>
              <a:t>avoid</a:t>
            </a:r>
            <a:r>
              <a:rPr lang="fi-FI" dirty="0"/>
              <a:t> SQL </a:t>
            </a:r>
            <a:r>
              <a:rPr lang="fi-FI" dirty="0" err="1"/>
              <a:t>injections</a:t>
            </a:r>
            <a:r>
              <a:rPr lang="fi-FI" dirty="0"/>
              <a:t>,</a:t>
            </a:r>
          </a:p>
          <a:p>
            <a:r>
              <a:rPr lang="fi-FI" dirty="0"/>
              <a:t> </a:t>
            </a:r>
            <a:r>
              <a:rPr lang="fi-FI" dirty="0" err="1"/>
              <a:t>Example</a:t>
            </a:r>
            <a:endParaRPr lang="fi-FI" dirty="0"/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jdbcTemplate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update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"INSERT INTO customers(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first_name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last_name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) VALUES (?,?)"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"John"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"West"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21.9.2023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7346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1DC71-7E7F-4C71-8AAD-9D756BE6C524}">
  <ds:schemaRefs>
    <ds:schemaRef ds:uri="http://www.w3.org/XML/1998/namespace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</TotalTime>
  <Words>479</Words>
  <Application>Microsoft Office PowerPoint</Application>
  <PresentationFormat>On-screen Show (4:3)</PresentationFormat>
  <Paragraphs>84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Courier New</vt:lpstr>
      <vt:lpstr>Tahoma</vt:lpstr>
      <vt:lpstr>Wingdings</vt:lpstr>
      <vt:lpstr>Office-teema</vt:lpstr>
      <vt:lpstr>Server Programming JDBC, Databases</vt:lpstr>
      <vt:lpstr>Spring Boot: JDBC</vt:lpstr>
      <vt:lpstr>Spring Boot: JDBC</vt:lpstr>
      <vt:lpstr>Spring Boot: JDBC</vt:lpstr>
      <vt:lpstr>Spring Boot: JDBC</vt:lpstr>
      <vt:lpstr>Spring Boot: JDBC</vt:lpstr>
      <vt:lpstr>Spring Boot: JDBC</vt:lpstr>
      <vt:lpstr>Spring Boot: JDBC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TÄHÄN TULEE ESITYKSEN OTSIKKO</dc:title>
  <dc:creator>Mainostoimisto Huvila Oy</dc:creator>
  <cp:lastModifiedBy>Juslin Jukka</cp:lastModifiedBy>
  <cp:revision>229</cp:revision>
  <dcterms:created xsi:type="dcterms:W3CDTF">2006-11-08T08:36:11Z</dcterms:created>
  <dcterms:modified xsi:type="dcterms:W3CDTF">2023-09-21T09:40:24Z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