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4"/>
  </p:sldMasterIdLst>
  <p:notesMasterIdLst>
    <p:notesMasterId r:id="rId45"/>
  </p:notesMasterIdLst>
  <p:handoutMasterIdLst>
    <p:handoutMasterId r:id="rId46"/>
  </p:handoutMasterIdLst>
  <p:sldIdLst>
    <p:sldId id="261" r:id="rId5"/>
    <p:sldId id="298" r:id="rId6"/>
    <p:sldId id="337" r:id="rId7"/>
    <p:sldId id="309" r:id="rId8"/>
    <p:sldId id="330" r:id="rId9"/>
    <p:sldId id="310" r:id="rId10"/>
    <p:sldId id="299" r:id="rId11"/>
    <p:sldId id="300" r:id="rId12"/>
    <p:sldId id="302" r:id="rId13"/>
    <p:sldId id="303" r:id="rId14"/>
    <p:sldId id="338" r:id="rId15"/>
    <p:sldId id="304" r:id="rId16"/>
    <p:sldId id="305" r:id="rId17"/>
    <p:sldId id="306" r:id="rId18"/>
    <p:sldId id="307" r:id="rId19"/>
    <p:sldId id="308" r:id="rId20"/>
    <p:sldId id="315" r:id="rId21"/>
    <p:sldId id="311" r:id="rId22"/>
    <p:sldId id="332" r:id="rId23"/>
    <p:sldId id="331" r:id="rId24"/>
    <p:sldId id="312" r:id="rId25"/>
    <p:sldId id="328" r:id="rId26"/>
    <p:sldId id="313" r:id="rId27"/>
    <p:sldId id="314" r:id="rId28"/>
    <p:sldId id="316" r:id="rId29"/>
    <p:sldId id="317" r:id="rId30"/>
    <p:sldId id="319" r:id="rId31"/>
    <p:sldId id="320" r:id="rId32"/>
    <p:sldId id="321" r:id="rId33"/>
    <p:sldId id="322" r:id="rId34"/>
    <p:sldId id="323" r:id="rId35"/>
    <p:sldId id="324" r:id="rId36"/>
    <p:sldId id="325" r:id="rId37"/>
    <p:sldId id="326" r:id="rId38"/>
    <p:sldId id="327" r:id="rId39"/>
    <p:sldId id="336" r:id="rId40"/>
    <p:sldId id="329" r:id="rId41"/>
    <p:sldId id="333" r:id="rId42"/>
    <p:sldId id="334" r:id="rId43"/>
    <p:sldId id="335" r:id="rId44"/>
  </p:sldIdLst>
  <p:sldSz cx="9144000" cy="6858000" type="screen4x3"/>
  <p:notesSz cx="7315200" cy="9601200"/>
  <p:defaultTextStyle>
    <a:defPPr>
      <a:defRPr lang="fi-FI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99"/>
    <a:srgbClr val="3A9DB1"/>
    <a:srgbClr val="7CD568"/>
    <a:srgbClr val="738CBC"/>
    <a:srgbClr val="007AC9"/>
    <a:srgbClr val="3A1A18"/>
    <a:srgbClr val="ACCD15"/>
    <a:srgbClr val="0099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24" autoAdjust="0"/>
    <p:restoredTop sz="90929"/>
  </p:normalViewPr>
  <p:slideViewPr>
    <p:cSldViewPr>
      <p:cViewPr varScale="1">
        <p:scale>
          <a:sx n="100" d="100"/>
          <a:sy n="100" d="100"/>
        </p:scale>
        <p:origin x="226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9920" cy="480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Arial" charset="0"/>
                <a:ea typeface="ＭＳ Ｐゴシック" pitchFamily="1" charset="-128"/>
              </a:defRPr>
            </a:lvl1pPr>
          </a:lstStyle>
          <a:p>
            <a:pPr>
              <a:defRPr/>
            </a:pPr>
            <a:endParaRPr lang="fi-FI" altLang="fi-FI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5280" y="0"/>
            <a:ext cx="3169920" cy="480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charset="0"/>
                <a:ea typeface="ＭＳ Ｐゴシック" pitchFamily="1" charset="-128"/>
              </a:defRPr>
            </a:lvl1pPr>
          </a:lstStyle>
          <a:p>
            <a:pPr>
              <a:defRPr/>
            </a:pPr>
            <a:endParaRPr lang="fi-FI" altLang="fi-FI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140"/>
            <a:ext cx="3169920" cy="480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Arial" charset="0"/>
                <a:ea typeface="ＭＳ Ｐゴシック" pitchFamily="1" charset="-128"/>
              </a:defRPr>
            </a:lvl1pPr>
          </a:lstStyle>
          <a:p>
            <a:pPr>
              <a:defRPr/>
            </a:pPr>
            <a:endParaRPr lang="fi-FI" altLang="fi-FI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5280" y="9121140"/>
            <a:ext cx="3169920" cy="480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pPr>
              <a:defRPr/>
            </a:pPr>
            <a:fld id="{C9ED4443-3BAB-4850-A688-174C6BB6AD4A}" type="slidenum">
              <a:rPr lang="fi-FI" altLang="fi-FI"/>
              <a:pPr>
                <a:defRPr/>
              </a:pPr>
              <a:t>‹#›</a:t>
            </a:fld>
            <a:endParaRPr lang="fi-FI" altLang="fi-FI"/>
          </a:p>
        </p:txBody>
      </p:sp>
    </p:spTree>
    <p:extLst>
      <p:ext uri="{BB962C8B-B14F-4D97-AF65-F5344CB8AC3E}">
        <p14:creationId xmlns:p14="http://schemas.microsoft.com/office/powerpoint/2010/main" val="22732941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9920" cy="480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Arial" charset="0"/>
                <a:ea typeface="ＭＳ Ｐゴシック" pitchFamily="1" charset="-128"/>
              </a:defRPr>
            </a:lvl1pPr>
          </a:lstStyle>
          <a:p>
            <a:pPr>
              <a:defRPr/>
            </a:pPr>
            <a:endParaRPr lang="fi-FI" altLang="fi-FI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5280" y="0"/>
            <a:ext cx="3169920" cy="480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charset="0"/>
                <a:ea typeface="ＭＳ Ｐゴシック" pitchFamily="1" charset="-128"/>
              </a:defRPr>
            </a:lvl1pPr>
          </a:lstStyle>
          <a:p>
            <a:pPr>
              <a:defRPr/>
            </a:pPr>
            <a:endParaRPr lang="fi-FI" altLang="fi-FI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5360" y="4560570"/>
            <a:ext cx="5364480" cy="4320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i-FI" altLang="fi-FI" noProof="0"/>
              <a:t>Click to edit Master text styles</a:t>
            </a:r>
          </a:p>
          <a:p>
            <a:pPr lvl="1"/>
            <a:r>
              <a:rPr lang="fi-FI" altLang="fi-FI" noProof="0"/>
              <a:t>Second level</a:t>
            </a:r>
          </a:p>
          <a:p>
            <a:pPr lvl="2"/>
            <a:r>
              <a:rPr lang="fi-FI" altLang="fi-FI" noProof="0"/>
              <a:t>Third level</a:t>
            </a:r>
          </a:p>
          <a:p>
            <a:pPr lvl="3"/>
            <a:r>
              <a:rPr lang="fi-FI" altLang="fi-FI" noProof="0"/>
              <a:t>Fourth level</a:t>
            </a:r>
          </a:p>
          <a:p>
            <a:pPr lvl="4"/>
            <a:r>
              <a:rPr lang="fi-FI" altLang="fi-FI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140"/>
            <a:ext cx="3169920" cy="480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Arial" charset="0"/>
                <a:ea typeface="ＭＳ Ｐゴシック" pitchFamily="1" charset="-128"/>
              </a:defRPr>
            </a:lvl1pPr>
          </a:lstStyle>
          <a:p>
            <a:pPr>
              <a:defRPr/>
            </a:pPr>
            <a:endParaRPr lang="fi-FI" altLang="fi-FI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5280" y="9121140"/>
            <a:ext cx="3169920" cy="480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pPr>
              <a:defRPr/>
            </a:pPr>
            <a:fld id="{A9E39DDE-AB3C-4FCB-AC70-2B8BFEFB0F52}" type="slidenum">
              <a:rPr lang="fi-FI" altLang="fi-FI"/>
              <a:pPr>
                <a:defRPr/>
              </a:pPr>
              <a:t>‹#›</a:t>
            </a:fld>
            <a:endParaRPr lang="fi-FI" altLang="fi-FI"/>
          </a:p>
        </p:txBody>
      </p:sp>
    </p:spTree>
    <p:extLst>
      <p:ext uri="{BB962C8B-B14F-4D97-AF65-F5344CB8AC3E}">
        <p14:creationId xmlns:p14="http://schemas.microsoft.com/office/powerpoint/2010/main" val="247824132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85372" indent="-302066"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208265" indent="-241653"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91571" indent="-241653"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174878" indent="-241653"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C7805467-57CB-4606-8AEA-F0853A74F1C8}" type="slidenum">
              <a:rPr lang="fi-FI" altLang="fi-FI" sz="1300"/>
              <a:pPr/>
              <a:t>1</a:t>
            </a:fld>
            <a:endParaRPr lang="fi-FI" altLang="fi-FI" sz="1300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fi-FI" altLang="fi-FI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633204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i-FI"/>
              <a:t>Muokkaa perustyyl. napsautt.</a:t>
            </a:r>
          </a:p>
        </p:txBody>
      </p:sp>
      <p:sp>
        <p:nvSpPr>
          <p:cNvPr id="3" name="Alaotsikk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i-FI"/>
              <a:t>Muokkaa alaotsikon perustyyliä napsautt.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ABBE09-734C-4B9C-B97E-F06B556201CB}" type="datetime1">
              <a:rPr lang="fi-FI" altLang="fi-FI" smtClean="0"/>
              <a:t>26.1.2025</a:t>
            </a:fld>
            <a:endParaRPr lang="fi-FI" altLang="fi-FI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i-FI" altLang="fi-FI"/>
              <a:t>Server Programming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24FC54-EB99-42CC-90F5-556B50D75E89}" type="slidenum">
              <a:rPr lang="fi-FI" altLang="fi-FI"/>
              <a:pPr>
                <a:defRPr/>
              </a:pPr>
              <a:t>‹#›</a:t>
            </a:fld>
            <a:endParaRPr lang="fi-FI" altLang="fi-FI"/>
          </a:p>
        </p:txBody>
      </p:sp>
    </p:spTree>
    <p:extLst>
      <p:ext uri="{BB962C8B-B14F-4D97-AF65-F5344CB8AC3E}">
        <p14:creationId xmlns:p14="http://schemas.microsoft.com/office/powerpoint/2010/main" val="4084116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</a:p>
        </p:txBody>
      </p:sp>
      <p:sp>
        <p:nvSpPr>
          <p:cNvPr id="3" name="Pystysuoran tekstin paikkamerkki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1EC0DC-4C01-48F9-B8A5-A4722E782CB6}" type="datetime1">
              <a:rPr lang="fi-FI" altLang="fi-FI" smtClean="0"/>
              <a:t>26.1.2025</a:t>
            </a:fld>
            <a:endParaRPr lang="fi-FI" altLang="fi-FI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i-FI" altLang="fi-FI"/>
              <a:t>Server Programming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58BFCB-7582-473C-A4D6-14505613D394}" type="slidenum">
              <a:rPr lang="fi-FI" altLang="fi-FI"/>
              <a:pPr>
                <a:defRPr/>
              </a:pPr>
              <a:t>‹#›</a:t>
            </a:fld>
            <a:endParaRPr lang="fi-FI" altLang="fi-FI"/>
          </a:p>
        </p:txBody>
      </p:sp>
    </p:spTree>
    <p:extLst>
      <p:ext uri="{BB962C8B-B14F-4D97-AF65-F5344CB8AC3E}">
        <p14:creationId xmlns:p14="http://schemas.microsoft.com/office/powerpoint/2010/main" val="35080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ystysuora otsikko 1"/>
          <p:cNvSpPr>
            <a:spLocks noGrp="1"/>
          </p:cNvSpPr>
          <p:nvPr>
            <p:ph type="title" orient="vert"/>
          </p:nvPr>
        </p:nvSpPr>
        <p:spPr>
          <a:xfrm>
            <a:off x="6515100" y="1447800"/>
            <a:ext cx="2019300" cy="4572000"/>
          </a:xfrm>
        </p:spPr>
        <p:txBody>
          <a:bodyPr vert="eaVert"/>
          <a:lstStyle/>
          <a:p>
            <a:r>
              <a:rPr lang="fi-FI"/>
              <a:t>Muokkaa perustyyl. napsautt.</a:t>
            </a:r>
          </a:p>
        </p:txBody>
      </p:sp>
      <p:sp>
        <p:nvSpPr>
          <p:cNvPr id="3" name="Pystysuoran tekstin paikkamerkki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5905500" cy="4572000"/>
          </a:xfrm>
        </p:spPr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EDE924-5FF9-447E-925F-D0AA0D66EFC2}" type="datetime1">
              <a:rPr lang="fi-FI" altLang="fi-FI" smtClean="0"/>
              <a:t>26.1.2025</a:t>
            </a:fld>
            <a:endParaRPr lang="fi-FI" altLang="fi-FI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i-FI" altLang="fi-FI"/>
              <a:t>Server Programming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276534-73CD-497C-BED5-345D87C8B0DC}" type="slidenum">
              <a:rPr lang="fi-FI" altLang="fi-FI"/>
              <a:pPr>
                <a:defRPr/>
              </a:pPr>
              <a:t>‹#›</a:t>
            </a:fld>
            <a:endParaRPr lang="fi-FI" altLang="fi-FI"/>
          </a:p>
        </p:txBody>
      </p:sp>
    </p:spTree>
    <p:extLst>
      <p:ext uri="{BB962C8B-B14F-4D97-AF65-F5344CB8AC3E}">
        <p14:creationId xmlns:p14="http://schemas.microsoft.com/office/powerpoint/2010/main" val="19500460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Otsikko, teksti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8077200" cy="914400"/>
          </a:xfrm>
        </p:spPr>
        <p:txBody>
          <a:bodyPr/>
          <a:lstStyle/>
          <a:p>
            <a:r>
              <a:rPr lang="fi-FI"/>
              <a:t>Muokkaa perustyyl. napsautt.</a:t>
            </a:r>
          </a:p>
        </p:txBody>
      </p:sp>
      <p:sp>
        <p:nvSpPr>
          <p:cNvPr id="3" name="Tekstin paikkamerkki 2"/>
          <p:cNvSpPr>
            <a:spLocks noGrp="1"/>
          </p:cNvSpPr>
          <p:nvPr>
            <p:ph type="body" sz="half" idx="1"/>
          </p:nvPr>
        </p:nvSpPr>
        <p:spPr>
          <a:xfrm>
            <a:off x="457200" y="2362200"/>
            <a:ext cx="3962400" cy="3657600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Sisällön paikkamerkki 3"/>
          <p:cNvSpPr>
            <a:spLocks noGrp="1"/>
          </p:cNvSpPr>
          <p:nvPr>
            <p:ph sz="half" idx="2"/>
          </p:nvPr>
        </p:nvSpPr>
        <p:spPr>
          <a:xfrm>
            <a:off x="4572000" y="2362200"/>
            <a:ext cx="3962400" cy="3657600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747C07-E82D-4655-AA0A-A1457E6BA210}" type="datetime1">
              <a:rPr lang="fi-FI" altLang="fi-FI" smtClean="0"/>
              <a:t>26.1.2025</a:t>
            </a:fld>
            <a:endParaRPr lang="fi-FI" altLang="fi-FI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i-FI" altLang="fi-FI"/>
              <a:t>Server Programming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0678B1-4CCF-4E05-B5EF-EE8FBB8C62B3}" type="slidenum">
              <a:rPr lang="fi-FI" altLang="fi-FI"/>
              <a:pPr>
                <a:defRPr/>
              </a:pPr>
              <a:t>‹#›</a:t>
            </a:fld>
            <a:endParaRPr lang="fi-FI" altLang="fi-FI"/>
          </a:p>
        </p:txBody>
      </p:sp>
    </p:spTree>
    <p:extLst>
      <p:ext uri="{BB962C8B-B14F-4D97-AF65-F5344CB8AC3E}">
        <p14:creationId xmlns:p14="http://schemas.microsoft.com/office/powerpoint/2010/main" val="3873252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240C47-E2B0-4198-A619-C5F1F0FF6A72}" type="datetime1">
              <a:rPr lang="fi-FI" altLang="fi-FI" smtClean="0"/>
              <a:t>26.1.2025</a:t>
            </a:fld>
            <a:endParaRPr lang="fi-FI" altLang="fi-FI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i-FI" altLang="fi-FI"/>
              <a:t>Server Programming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BCD72B-7F77-4CB4-9D76-EC8DD800D301}" type="slidenum">
              <a:rPr lang="fi-FI" altLang="fi-FI"/>
              <a:pPr>
                <a:defRPr/>
              </a:pPr>
              <a:t>‹#›</a:t>
            </a:fld>
            <a:endParaRPr lang="fi-FI" altLang="fi-FI"/>
          </a:p>
        </p:txBody>
      </p:sp>
    </p:spTree>
    <p:extLst>
      <p:ext uri="{BB962C8B-B14F-4D97-AF65-F5344CB8AC3E}">
        <p14:creationId xmlns:p14="http://schemas.microsoft.com/office/powerpoint/2010/main" val="3998208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i-FI"/>
              <a:t>Muokkaa perustyyl. napsautt.</a:t>
            </a:r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B07B61-3BDF-4759-985E-9E60E6886DE9}" type="datetime1">
              <a:rPr lang="fi-FI" altLang="fi-FI" smtClean="0"/>
              <a:t>26.1.2025</a:t>
            </a:fld>
            <a:endParaRPr lang="fi-FI" altLang="fi-FI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i-FI" altLang="fi-FI"/>
              <a:t>Server Programming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B9FADF-C544-490C-9D4E-DF67848859F3}" type="slidenum">
              <a:rPr lang="fi-FI" altLang="fi-FI"/>
              <a:pPr>
                <a:defRPr/>
              </a:pPr>
              <a:t>‹#›</a:t>
            </a:fld>
            <a:endParaRPr lang="fi-FI" altLang="fi-FI"/>
          </a:p>
        </p:txBody>
      </p:sp>
    </p:spTree>
    <p:extLst>
      <p:ext uri="{BB962C8B-B14F-4D97-AF65-F5344CB8AC3E}">
        <p14:creationId xmlns:p14="http://schemas.microsoft.com/office/powerpoint/2010/main" val="492814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</a:p>
        </p:txBody>
      </p:sp>
      <p:sp>
        <p:nvSpPr>
          <p:cNvPr id="3" name="Sisällön paikkamerkki 2"/>
          <p:cNvSpPr>
            <a:spLocks noGrp="1"/>
          </p:cNvSpPr>
          <p:nvPr>
            <p:ph sz="half" idx="1"/>
          </p:nvPr>
        </p:nvSpPr>
        <p:spPr>
          <a:xfrm>
            <a:off x="457200" y="2362200"/>
            <a:ext cx="3962400" cy="365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Sisällön paikkamerkki 3"/>
          <p:cNvSpPr>
            <a:spLocks noGrp="1"/>
          </p:cNvSpPr>
          <p:nvPr>
            <p:ph sz="half" idx="2"/>
          </p:nvPr>
        </p:nvSpPr>
        <p:spPr>
          <a:xfrm>
            <a:off x="4572000" y="2362200"/>
            <a:ext cx="3962400" cy="365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9C6997-90E9-415B-A311-F5890740A78F}" type="datetime1">
              <a:rPr lang="fi-FI" altLang="fi-FI" smtClean="0"/>
              <a:t>26.1.2025</a:t>
            </a:fld>
            <a:endParaRPr lang="fi-FI" altLang="fi-FI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i-FI" altLang="fi-FI"/>
              <a:t>Server Programming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E433A5-CC26-44DB-AA07-C00A4C4D3799}" type="slidenum">
              <a:rPr lang="fi-FI" altLang="fi-FI"/>
              <a:pPr>
                <a:defRPr/>
              </a:pPr>
              <a:t>‹#›</a:t>
            </a:fld>
            <a:endParaRPr lang="fi-FI" altLang="fi-FI"/>
          </a:p>
        </p:txBody>
      </p:sp>
    </p:spTree>
    <p:extLst>
      <p:ext uri="{BB962C8B-B14F-4D97-AF65-F5344CB8AC3E}">
        <p14:creationId xmlns:p14="http://schemas.microsoft.com/office/powerpoint/2010/main" val="2009516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i-FI"/>
              <a:t>Muokkaa perustyyl. napsautt.</a:t>
            </a:r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Sisällön paikkamerkk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5" name="Tekstin paikkamerkki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6" name="Sisällön paikkamerkk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821EB3-C7D3-4257-AF2B-C2CDADAD74A2}" type="datetime1">
              <a:rPr lang="fi-FI" altLang="fi-FI" smtClean="0"/>
              <a:t>26.1.2025</a:t>
            </a:fld>
            <a:endParaRPr lang="fi-FI" altLang="fi-FI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i-FI" altLang="fi-FI"/>
              <a:t>Server Programming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B24467-4751-42CB-A6B2-0BBC2FE07569}" type="slidenum">
              <a:rPr lang="fi-FI" altLang="fi-FI"/>
              <a:pPr>
                <a:defRPr/>
              </a:pPr>
              <a:t>‹#›</a:t>
            </a:fld>
            <a:endParaRPr lang="fi-FI" altLang="fi-FI"/>
          </a:p>
        </p:txBody>
      </p:sp>
    </p:spTree>
    <p:extLst>
      <p:ext uri="{BB962C8B-B14F-4D97-AF65-F5344CB8AC3E}">
        <p14:creationId xmlns:p14="http://schemas.microsoft.com/office/powerpoint/2010/main" val="2763702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A17AC1-FCF5-4124-A776-9A4559E37146}" type="datetime1">
              <a:rPr lang="fi-FI" altLang="fi-FI" smtClean="0"/>
              <a:t>26.1.2025</a:t>
            </a:fld>
            <a:endParaRPr lang="fi-FI" altLang="fi-FI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i-FI" altLang="fi-FI"/>
              <a:t>Server Programming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5F753D-99B8-451F-AEE6-73A12DB2F469}" type="slidenum">
              <a:rPr lang="fi-FI" altLang="fi-FI"/>
              <a:pPr>
                <a:defRPr/>
              </a:pPr>
              <a:t>‹#›</a:t>
            </a:fld>
            <a:endParaRPr lang="fi-FI" altLang="fi-FI"/>
          </a:p>
        </p:txBody>
      </p:sp>
    </p:spTree>
    <p:extLst>
      <p:ext uri="{BB962C8B-B14F-4D97-AF65-F5344CB8AC3E}">
        <p14:creationId xmlns:p14="http://schemas.microsoft.com/office/powerpoint/2010/main" val="58498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2132A7-9F81-482D-961F-840FE109EBBF}" type="datetime1">
              <a:rPr lang="fi-FI" altLang="fi-FI" smtClean="0"/>
              <a:t>26.1.2025</a:t>
            </a:fld>
            <a:endParaRPr lang="fi-FI" altLang="fi-FI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i-FI" altLang="fi-FI"/>
              <a:t>Server Programming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B7CA98-C669-428A-9CA6-90D278C957BE}" type="slidenum">
              <a:rPr lang="fi-FI" altLang="fi-FI"/>
              <a:pPr>
                <a:defRPr/>
              </a:pPr>
              <a:t>‹#›</a:t>
            </a:fld>
            <a:endParaRPr lang="fi-FI" altLang="fi-FI"/>
          </a:p>
        </p:txBody>
      </p:sp>
    </p:spTree>
    <p:extLst>
      <p:ext uri="{BB962C8B-B14F-4D97-AF65-F5344CB8AC3E}">
        <p14:creationId xmlns:p14="http://schemas.microsoft.com/office/powerpoint/2010/main" val="2907385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tsiko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i-FI"/>
              <a:t>Muokkaa perustyyl. napsautt.</a:t>
            </a:r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Tekstin paikkamerkki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8B9BE9-CB32-48C2-B637-4BE13E35A3E1}" type="datetime1">
              <a:rPr lang="fi-FI" altLang="fi-FI" smtClean="0"/>
              <a:t>26.1.2025</a:t>
            </a:fld>
            <a:endParaRPr lang="fi-FI" altLang="fi-FI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i-FI" altLang="fi-FI"/>
              <a:t>Server Programming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635759-AF7C-42A7-A849-F96BC468FD19}" type="slidenum">
              <a:rPr lang="fi-FI" altLang="fi-FI"/>
              <a:pPr>
                <a:defRPr/>
              </a:pPr>
              <a:t>‹#›</a:t>
            </a:fld>
            <a:endParaRPr lang="fi-FI" altLang="fi-FI"/>
          </a:p>
        </p:txBody>
      </p:sp>
    </p:spTree>
    <p:extLst>
      <p:ext uri="{BB962C8B-B14F-4D97-AF65-F5344CB8AC3E}">
        <p14:creationId xmlns:p14="http://schemas.microsoft.com/office/powerpoint/2010/main" val="3803678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tsiko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i-FI"/>
              <a:t>Muokkaa perustyyl. napsautt.</a:t>
            </a:r>
          </a:p>
        </p:txBody>
      </p:sp>
      <p:sp>
        <p:nvSpPr>
          <p:cNvPr id="3" name="Kuvan paikkamerkki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i-FI" noProof="0"/>
          </a:p>
        </p:txBody>
      </p:sp>
      <p:sp>
        <p:nvSpPr>
          <p:cNvPr id="4" name="Tekstin paikkamerkki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41D5FB-7693-463D-9479-A88FF835D8ED}" type="datetime1">
              <a:rPr lang="fi-FI" altLang="fi-FI" smtClean="0"/>
              <a:t>26.1.2025</a:t>
            </a:fld>
            <a:endParaRPr lang="fi-FI" altLang="fi-FI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i-FI" altLang="fi-FI"/>
              <a:t>Server Programming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493EAB-6367-4791-9569-729388E60416}" type="slidenum">
              <a:rPr lang="fi-FI" altLang="fi-FI"/>
              <a:pPr>
                <a:defRPr/>
              </a:pPr>
              <a:t>‹#›</a:t>
            </a:fld>
            <a:endParaRPr lang="fi-FI" altLang="fi-FI"/>
          </a:p>
        </p:txBody>
      </p:sp>
    </p:spTree>
    <p:extLst>
      <p:ext uri="{BB962C8B-B14F-4D97-AF65-F5344CB8AC3E}">
        <p14:creationId xmlns:p14="http://schemas.microsoft.com/office/powerpoint/2010/main" val="2801487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447800"/>
            <a:ext cx="8077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i-FI" altLang="fi-FI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2362200"/>
            <a:ext cx="807720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i-FI" altLang="fi-FI"/>
              <a:t>Click to edit Master text styles</a:t>
            </a:r>
          </a:p>
          <a:p>
            <a:pPr lvl="1"/>
            <a:r>
              <a:rPr lang="fi-FI" altLang="fi-FI"/>
              <a:t>Second level</a:t>
            </a:r>
          </a:p>
          <a:p>
            <a:pPr lvl="2"/>
            <a:r>
              <a:rPr lang="fi-FI" altLang="fi-FI"/>
              <a:t>Third level</a:t>
            </a:r>
          </a:p>
          <a:p>
            <a:pPr lvl="3"/>
            <a:r>
              <a:rPr lang="fi-FI" altLang="fi-FI"/>
              <a:t>Fourth level</a:t>
            </a:r>
          </a:p>
          <a:p>
            <a:pPr lvl="4"/>
            <a:r>
              <a:rPr lang="fi-FI" altLang="fi-FI"/>
              <a:t>Fifth level  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96200" y="6324600"/>
            <a:ext cx="914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smtClean="0">
                <a:solidFill>
                  <a:srgbClr val="4C4C4C"/>
                </a:solidFill>
                <a:latin typeface="+mn-lt"/>
                <a:ea typeface="ＭＳ Ｐゴシック" pitchFamily="1" charset="-128"/>
              </a:defRPr>
            </a:lvl1pPr>
          </a:lstStyle>
          <a:p>
            <a:pPr>
              <a:defRPr/>
            </a:pPr>
            <a:fld id="{2EB5E02F-39AC-4510-B024-103A02C0163B}" type="datetime1">
              <a:rPr lang="fi-FI" altLang="fi-FI" smtClean="0"/>
              <a:t>26.1.2025</a:t>
            </a:fld>
            <a:endParaRPr lang="fi-FI" altLang="fi-FI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" y="6324600"/>
            <a:ext cx="24384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sz="1000">
                <a:solidFill>
                  <a:srgbClr val="4C4C4C"/>
                </a:solidFill>
                <a:latin typeface="+mn-lt"/>
                <a:ea typeface="ＭＳ Ｐゴシック" pitchFamily="1" charset="-128"/>
              </a:defRPr>
            </a:lvl1pPr>
          </a:lstStyle>
          <a:p>
            <a:pPr>
              <a:defRPr/>
            </a:pPr>
            <a:r>
              <a:rPr lang="fi-FI" altLang="fi-FI"/>
              <a:t>Server Programming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96200" y="6096000"/>
            <a:ext cx="914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rgbClr val="4C4C4C"/>
                </a:solidFill>
                <a:latin typeface="Tahoma" panose="020B0604030504040204" pitchFamily="34" charset="0"/>
              </a:defRPr>
            </a:lvl1pPr>
          </a:lstStyle>
          <a:p>
            <a:pPr>
              <a:defRPr/>
            </a:pPr>
            <a:fld id="{C72D0BC2-A3FD-4866-8EBE-F4EF2B353EA0}" type="slidenum">
              <a:rPr lang="fi-FI" altLang="fi-FI"/>
              <a:pPr>
                <a:defRPr/>
              </a:pPr>
              <a:t>‹#›</a:t>
            </a:fld>
            <a:endParaRPr lang="fi-FI" altLang="fi-FI"/>
          </a:p>
        </p:txBody>
      </p:sp>
      <p:grpSp>
        <p:nvGrpSpPr>
          <p:cNvPr id="1031" name="Group 7"/>
          <p:cNvGrpSpPr>
            <a:grpSpLocks/>
          </p:cNvGrpSpPr>
          <p:nvPr/>
        </p:nvGrpSpPr>
        <p:grpSpPr bwMode="auto">
          <a:xfrm>
            <a:off x="8686800" y="5576888"/>
            <a:ext cx="127000" cy="914400"/>
            <a:chOff x="5568" y="2064"/>
            <a:chExt cx="295" cy="2112"/>
          </a:xfrm>
        </p:grpSpPr>
        <p:sp>
          <p:nvSpPr>
            <p:cNvPr id="1033" name="Rectangle 8"/>
            <p:cNvSpPr>
              <a:spLocks noChangeArrowheads="1"/>
            </p:cNvSpPr>
            <p:nvPr/>
          </p:nvSpPr>
          <p:spPr bwMode="auto">
            <a:xfrm>
              <a:off x="5568" y="3120"/>
              <a:ext cx="295" cy="290"/>
            </a:xfrm>
            <a:prstGeom prst="rect">
              <a:avLst/>
            </a:prstGeom>
            <a:solidFill>
              <a:srgbClr val="ACCD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9pPr>
            </a:lstStyle>
            <a:p>
              <a:pPr>
                <a:defRPr/>
              </a:pPr>
              <a:endParaRPr lang="fi-FI" altLang="fi-FI"/>
            </a:p>
          </p:txBody>
        </p:sp>
        <p:sp>
          <p:nvSpPr>
            <p:cNvPr id="1034" name="Rectangle 9"/>
            <p:cNvSpPr>
              <a:spLocks noChangeArrowheads="1"/>
            </p:cNvSpPr>
            <p:nvPr/>
          </p:nvSpPr>
          <p:spPr bwMode="auto">
            <a:xfrm>
              <a:off x="5568" y="3886"/>
              <a:ext cx="295" cy="290"/>
            </a:xfrm>
            <a:prstGeom prst="rect">
              <a:avLst/>
            </a:prstGeom>
            <a:solidFill>
              <a:srgbClr val="3A1A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9pPr>
            </a:lstStyle>
            <a:p>
              <a:pPr>
                <a:defRPr/>
              </a:pPr>
              <a:endParaRPr lang="fi-FI" altLang="fi-FI"/>
            </a:p>
          </p:txBody>
        </p:sp>
        <p:sp>
          <p:nvSpPr>
            <p:cNvPr id="1035" name="Rectangle 10"/>
            <p:cNvSpPr>
              <a:spLocks noChangeArrowheads="1"/>
            </p:cNvSpPr>
            <p:nvPr/>
          </p:nvSpPr>
          <p:spPr bwMode="auto">
            <a:xfrm>
              <a:off x="5568" y="2064"/>
              <a:ext cx="295" cy="290"/>
            </a:xfrm>
            <a:prstGeom prst="rect">
              <a:avLst/>
            </a:prstGeom>
            <a:solidFill>
              <a:srgbClr val="007A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9pPr>
            </a:lstStyle>
            <a:p>
              <a:pPr>
                <a:defRPr/>
              </a:pPr>
              <a:endParaRPr lang="fi-FI" altLang="fi-FI"/>
            </a:p>
          </p:txBody>
        </p:sp>
        <p:sp>
          <p:nvSpPr>
            <p:cNvPr id="1036" name="Rectangle 11"/>
            <p:cNvSpPr>
              <a:spLocks noChangeArrowheads="1"/>
            </p:cNvSpPr>
            <p:nvPr/>
          </p:nvSpPr>
          <p:spPr bwMode="auto">
            <a:xfrm>
              <a:off x="5568" y="2401"/>
              <a:ext cx="295" cy="286"/>
            </a:xfrm>
            <a:prstGeom prst="rect">
              <a:avLst/>
            </a:prstGeom>
            <a:solidFill>
              <a:srgbClr val="738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9pPr>
            </a:lstStyle>
            <a:p>
              <a:pPr>
                <a:defRPr/>
              </a:pPr>
              <a:endParaRPr lang="fi-FI" altLang="fi-FI"/>
            </a:p>
          </p:txBody>
        </p:sp>
        <p:sp>
          <p:nvSpPr>
            <p:cNvPr id="1037" name="Rectangle 12"/>
            <p:cNvSpPr>
              <a:spLocks noChangeArrowheads="1"/>
            </p:cNvSpPr>
            <p:nvPr/>
          </p:nvSpPr>
          <p:spPr bwMode="auto">
            <a:xfrm>
              <a:off x="5568" y="3457"/>
              <a:ext cx="295" cy="286"/>
            </a:xfrm>
            <a:prstGeom prst="rect">
              <a:avLst/>
            </a:prstGeom>
            <a:solidFill>
              <a:srgbClr val="7CD5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9pPr>
            </a:lstStyle>
            <a:p>
              <a:pPr>
                <a:defRPr/>
              </a:pPr>
              <a:endParaRPr lang="fi-FI" altLang="fi-FI"/>
            </a:p>
          </p:txBody>
        </p:sp>
        <p:sp>
          <p:nvSpPr>
            <p:cNvPr id="1038" name="Rectangle 13"/>
            <p:cNvSpPr>
              <a:spLocks noChangeArrowheads="1"/>
            </p:cNvSpPr>
            <p:nvPr/>
          </p:nvSpPr>
          <p:spPr bwMode="auto">
            <a:xfrm>
              <a:off x="5568" y="2735"/>
              <a:ext cx="295" cy="290"/>
            </a:xfrm>
            <a:prstGeom prst="rect">
              <a:avLst/>
            </a:prstGeom>
            <a:solidFill>
              <a:srgbClr val="0099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9pPr>
            </a:lstStyle>
            <a:p>
              <a:pPr>
                <a:defRPr/>
              </a:pPr>
              <a:endParaRPr lang="fi-FI" altLang="fi-FI"/>
            </a:p>
          </p:txBody>
        </p:sp>
      </p:grpSp>
      <p:pic>
        <p:nvPicPr>
          <p:cNvPr id="1032" name="Kuva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" y="466725"/>
            <a:ext cx="1943100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4C4C4C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4C4C4C"/>
          </a:solidFill>
          <a:latin typeface="Tahoma" pitchFamily="1" charset="0"/>
          <a:ea typeface="ＭＳ Ｐゴシック" pitchFamily="1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4C4C4C"/>
          </a:solidFill>
          <a:latin typeface="Tahoma" pitchFamily="1" charset="0"/>
          <a:ea typeface="ＭＳ Ｐゴシック" pitchFamily="1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4C4C4C"/>
          </a:solidFill>
          <a:latin typeface="Tahoma" pitchFamily="1" charset="0"/>
          <a:ea typeface="ＭＳ Ｐゴシック" pitchFamily="1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4C4C4C"/>
          </a:solidFill>
          <a:latin typeface="Tahoma" pitchFamily="1" charset="0"/>
          <a:ea typeface="ＭＳ Ｐゴシック" pitchFamily="1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rgbClr val="4C4C4C"/>
          </a:solidFill>
          <a:latin typeface="Tahoma" pitchFamily="1" charset="0"/>
          <a:ea typeface="ＭＳ Ｐゴシック" pitchFamily="1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rgbClr val="4C4C4C"/>
          </a:solidFill>
          <a:latin typeface="Tahoma" pitchFamily="1" charset="0"/>
          <a:ea typeface="ＭＳ Ｐゴシック" pitchFamily="1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rgbClr val="4C4C4C"/>
          </a:solidFill>
          <a:latin typeface="Tahoma" pitchFamily="1" charset="0"/>
          <a:ea typeface="ＭＳ Ｐゴシック" pitchFamily="1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rgbClr val="4C4C4C"/>
          </a:solidFill>
          <a:latin typeface="Tahoma" pitchFamily="1" charset="0"/>
          <a:ea typeface="ＭＳ Ｐゴシック" pitchFamily="1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7CD568"/>
        </a:buClr>
        <a:buFont typeface="Wingdings" panose="05000000000000000000" pitchFamily="2" charset="2"/>
        <a:buChar char="§"/>
        <a:defRPr sz="2400">
          <a:solidFill>
            <a:srgbClr val="4C4C4C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7AC9"/>
        </a:buClr>
        <a:buFont typeface="Wingdings" panose="05000000000000000000" pitchFamily="2" charset="2"/>
        <a:buChar char="§"/>
        <a:defRPr sz="2000">
          <a:solidFill>
            <a:srgbClr val="4C4C4C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738CBC"/>
        </a:buClr>
        <a:buFont typeface="Wingdings" panose="05000000000000000000" pitchFamily="2" charset="2"/>
        <a:buChar char="§"/>
        <a:defRPr sz="2000">
          <a:solidFill>
            <a:srgbClr val="4C4C4C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99B1"/>
        </a:buClr>
        <a:buFont typeface="Wingdings" panose="05000000000000000000" pitchFamily="2" charset="2"/>
        <a:buChar char="§"/>
        <a:defRPr>
          <a:solidFill>
            <a:srgbClr val="4C4C4C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3A1A18"/>
        </a:buClr>
        <a:buFont typeface="Wingdings" panose="05000000000000000000" pitchFamily="2" charset="2"/>
        <a:buChar char="§"/>
        <a:defRPr>
          <a:solidFill>
            <a:srgbClr val="4C4C4C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3A1A18"/>
        </a:buClr>
        <a:buFont typeface="Wingdings" pitchFamily="1" charset="2"/>
        <a:buChar char="§"/>
        <a:defRPr>
          <a:solidFill>
            <a:srgbClr val="4C4C4C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3A1A18"/>
        </a:buClr>
        <a:buFont typeface="Wingdings" pitchFamily="1" charset="2"/>
        <a:buChar char="§"/>
        <a:defRPr>
          <a:solidFill>
            <a:srgbClr val="4C4C4C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3A1A18"/>
        </a:buClr>
        <a:buFont typeface="Wingdings" pitchFamily="1" charset="2"/>
        <a:buChar char="§"/>
        <a:defRPr>
          <a:solidFill>
            <a:srgbClr val="4C4C4C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3A1A18"/>
        </a:buClr>
        <a:buFont typeface="Wingdings" pitchFamily="1" charset="2"/>
        <a:buChar char="§"/>
        <a:defRPr>
          <a:solidFill>
            <a:srgbClr val="4C4C4C"/>
          </a:solidFill>
          <a:latin typeface="+mn-lt"/>
          <a:ea typeface="+mn-ea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h2database.com/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pPr algn="ctr" eaLnBrk="1" hangingPunct="1"/>
            <a:r>
              <a:rPr lang="fi-FI" altLang="fi-FI" dirty="0"/>
              <a:t>Server Programming</a:t>
            </a:r>
            <a:br>
              <a:rPr lang="fi-FI" altLang="fi-FI" dirty="0"/>
            </a:br>
            <a:r>
              <a:rPr lang="fi-FI" altLang="fi-FI" sz="2400" dirty="0"/>
              <a:t>ORM/JPA</a:t>
            </a:r>
            <a:r>
              <a:rPr lang="fi-FI" altLang="fi-FI" dirty="0"/>
              <a:t>, </a:t>
            </a:r>
            <a:r>
              <a:rPr lang="fi-FI" altLang="fi-FI" sz="2400" dirty="0" err="1"/>
              <a:t>Databases</a:t>
            </a:r>
            <a:endParaRPr lang="fi-FI" altLang="fi-FI" sz="2400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fi-FI" altLang="fi-FI" sz="1400" dirty="0">
                <a:solidFill>
                  <a:schemeClr val="accent3">
                    <a:lumMod val="50000"/>
                  </a:schemeClr>
                </a:solidFill>
              </a:rPr>
              <a:t>Minna Pellikka, Juha Hinkula and Jukka Juslin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4704"/>
            <a:ext cx="8077200" cy="1152128"/>
          </a:xfrm>
        </p:spPr>
        <p:txBody>
          <a:bodyPr/>
          <a:lstStyle/>
          <a:p>
            <a:r>
              <a:rPr lang="fi-FI" dirty="0" err="1"/>
              <a:t>Spring</a:t>
            </a:r>
            <a:r>
              <a:rPr lang="fi-FI" dirty="0"/>
              <a:t> </a:t>
            </a:r>
            <a:r>
              <a:rPr lang="fi-FI" dirty="0" err="1"/>
              <a:t>Boot</a:t>
            </a:r>
            <a:r>
              <a:rPr lang="fi-FI" dirty="0"/>
              <a:t>: JPA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077200" cy="4536504"/>
          </a:xfrm>
        </p:spPr>
        <p:txBody>
          <a:bodyPr/>
          <a:lstStyle/>
          <a:p>
            <a:pPr marL="0" indent="0">
              <a:buNone/>
            </a:pPr>
            <a:r>
              <a:rPr lang="fi-FI" sz="1100" dirty="0">
                <a:solidFill>
                  <a:srgbClr val="000000"/>
                </a:solidFill>
                <a:highlight>
                  <a:srgbClr val="FFFFFF"/>
                </a:highlight>
              </a:rPr>
              <a:t>// </a:t>
            </a:r>
            <a:r>
              <a:rPr lang="fi-FI" sz="1100" dirty="0" err="1">
                <a:solidFill>
                  <a:srgbClr val="000000"/>
                </a:solidFill>
                <a:highlight>
                  <a:srgbClr val="FFFFFF"/>
                </a:highlight>
              </a:rPr>
              <a:t>Example</a:t>
            </a:r>
            <a:r>
              <a:rPr lang="fi-FI" sz="11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i-FI" sz="1100" dirty="0" err="1">
                <a:solidFill>
                  <a:srgbClr val="000000"/>
                </a:solidFill>
                <a:highlight>
                  <a:srgbClr val="FFFFFF"/>
                </a:highlight>
              </a:rPr>
              <a:t>Entity</a:t>
            </a:r>
            <a:endParaRPr lang="fi-FI" sz="11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fi-FI" sz="1100" dirty="0">
                <a:solidFill>
                  <a:srgbClr val="000000"/>
                </a:solidFill>
                <a:highlight>
                  <a:srgbClr val="FFFFFF"/>
                </a:highlight>
              </a:rPr>
              <a:t>@</a:t>
            </a:r>
            <a:r>
              <a:rPr lang="fi-FI" sz="1100" dirty="0" err="1">
                <a:solidFill>
                  <a:srgbClr val="000000"/>
                </a:solidFill>
                <a:highlight>
                  <a:srgbClr val="FFFFFF"/>
                </a:highlight>
              </a:rPr>
              <a:t>Entity</a:t>
            </a:r>
            <a:endParaRPr lang="fi-FI" sz="11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fi-FI" sz="1100" dirty="0" err="1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fi-FI" sz="11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i-FI" sz="1100" dirty="0" err="1">
                <a:solidFill>
                  <a:srgbClr val="8000FF"/>
                </a:solidFill>
                <a:highlight>
                  <a:srgbClr val="FFFFFF"/>
                </a:highlight>
              </a:rPr>
              <a:t>class</a:t>
            </a:r>
            <a:r>
              <a:rPr lang="fi-FI" sz="11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i-FI" sz="1100" dirty="0" err="1">
                <a:solidFill>
                  <a:srgbClr val="000000"/>
                </a:solidFill>
                <a:highlight>
                  <a:srgbClr val="FFFFFF"/>
                </a:highlight>
              </a:rPr>
              <a:t>Student</a:t>
            </a:r>
            <a:r>
              <a:rPr lang="fi-FI" sz="11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i-FI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fi-FI" sz="11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fi-FI" sz="1100" dirty="0">
                <a:solidFill>
                  <a:srgbClr val="000000"/>
                </a:solidFill>
                <a:highlight>
                  <a:srgbClr val="FFFFFF"/>
                </a:highlight>
              </a:rPr>
              <a:t>    @Id</a:t>
            </a:r>
          </a:p>
          <a:p>
            <a:pPr marL="0" indent="0">
              <a:buNone/>
            </a:pPr>
            <a:r>
              <a:rPr lang="fi-FI" sz="1100" dirty="0">
                <a:solidFill>
                  <a:srgbClr val="000000"/>
                </a:solidFill>
                <a:highlight>
                  <a:srgbClr val="FFFFFF"/>
                </a:highlight>
              </a:rPr>
              <a:t>    @</a:t>
            </a:r>
            <a:r>
              <a:rPr lang="fi-FI" sz="1100" dirty="0" err="1">
                <a:solidFill>
                  <a:srgbClr val="000000"/>
                </a:solidFill>
                <a:highlight>
                  <a:srgbClr val="FFFFFF"/>
                </a:highlight>
              </a:rPr>
              <a:t>GeneratedValue</a:t>
            </a:r>
            <a:r>
              <a:rPr lang="fi-FI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fi-FI" sz="1100" dirty="0" err="1">
                <a:solidFill>
                  <a:srgbClr val="000000"/>
                </a:solidFill>
                <a:highlight>
                  <a:srgbClr val="FFFFFF"/>
                </a:highlight>
              </a:rPr>
              <a:t>strategy</a:t>
            </a:r>
            <a:r>
              <a:rPr lang="fi-FI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fi-FI" sz="1100" dirty="0" err="1">
                <a:solidFill>
                  <a:srgbClr val="000000"/>
                </a:solidFill>
                <a:highlight>
                  <a:srgbClr val="FFFFFF"/>
                </a:highlight>
              </a:rPr>
              <a:t>GenerationType</a:t>
            </a:r>
            <a:r>
              <a:rPr lang="fi-FI" sz="11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fi-FI" sz="1100" dirty="0" err="1">
                <a:solidFill>
                  <a:srgbClr val="000000"/>
                </a:solidFill>
                <a:highlight>
                  <a:srgbClr val="FFFFFF"/>
                </a:highlight>
              </a:rPr>
              <a:t>AUTO</a:t>
            </a:r>
            <a:r>
              <a:rPr lang="fi-FI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fi-FI" sz="11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fi-FI" sz="1100" dirty="0">
                <a:solidFill>
                  <a:srgbClr val="000000"/>
                </a:solidFill>
                <a:highlight>
                  <a:srgbClr val="FFFFFF"/>
                </a:highlight>
              </a:rPr>
              <a:t>      </a:t>
            </a:r>
            <a:r>
              <a:rPr lang="fi-FI" sz="1100" dirty="0" err="1">
                <a:solidFill>
                  <a:srgbClr val="8000FF"/>
                </a:solidFill>
                <a:highlight>
                  <a:srgbClr val="FFFFFF"/>
                </a:highlight>
              </a:rPr>
              <a:t>private</a:t>
            </a:r>
            <a:r>
              <a:rPr lang="fi-FI" sz="1100" dirty="0">
                <a:solidFill>
                  <a:srgbClr val="000000"/>
                </a:solidFill>
                <a:highlight>
                  <a:srgbClr val="FFFFFF"/>
                </a:highlight>
              </a:rPr>
              <a:t> Long id</a:t>
            </a:r>
            <a:r>
              <a:rPr lang="fi-FI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fi-FI" sz="11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fi-FI" sz="1100" dirty="0">
                <a:solidFill>
                  <a:srgbClr val="000000"/>
                </a:solidFill>
                <a:highlight>
                  <a:srgbClr val="FFFFFF"/>
                </a:highlight>
              </a:rPr>
              <a:t>      </a:t>
            </a:r>
            <a:r>
              <a:rPr lang="fi-FI" sz="1100" dirty="0" err="1">
                <a:solidFill>
                  <a:srgbClr val="8000FF"/>
                </a:solidFill>
                <a:highlight>
                  <a:srgbClr val="FFFFFF"/>
                </a:highlight>
              </a:rPr>
              <a:t>private</a:t>
            </a:r>
            <a:r>
              <a:rPr lang="fi-FI" sz="11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i-FI" sz="1100" dirty="0" err="1">
                <a:solidFill>
                  <a:srgbClr val="000000"/>
                </a:solidFill>
                <a:highlight>
                  <a:srgbClr val="FFFFFF"/>
                </a:highlight>
              </a:rPr>
              <a:t>String</a:t>
            </a:r>
            <a:r>
              <a:rPr lang="fi-FI" sz="11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i-FI" sz="1100" dirty="0" err="1">
                <a:solidFill>
                  <a:srgbClr val="000000"/>
                </a:solidFill>
                <a:highlight>
                  <a:srgbClr val="FFFFFF"/>
                </a:highlight>
              </a:rPr>
              <a:t>firstName</a:t>
            </a:r>
            <a:r>
              <a:rPr lang="fi-FI" sz="1100" dirty="0">
                <a:solidFill>
                  <a:srgbClr val="000000"/>
                </a:solidFill>
                <a:highlight>
                  <a:srgbClr val="FFFFFF"/>
                </a:highlight>
              </a:rPr>
              <a:t>, </a:t>
            </a:r>
            <a:r>
              <a:rPr lang="fi-FI" sz="1100" dirty="0" err="1">
                <a:solidFill>
                  <a:srgbClr val="000000"/>
                </a:solidFill>
                <a:highlight>
                  <a:srgbClr val="FFFFFF"/>
                </a:highlight>
              </a:rPr>
              <a:t>lastName</a:t>
            </a:r>
            <a:r>
              <a:rPr lang="fi-FI" sz="1100" dirty="0">
                <a:solidFill>
                  <a:srgbClr val="000000"/>
                </a:solidFill>
                <a:highlight>
                  <a:srgbClr val="FFFFFF"/>
                </a:highlight>
              </a:rPr>
              <a:t>, email</a:t>
            </a:r>
            <a:r>
              <a:rPr lang="fi-FI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fi-FI" sz="11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fi-FI" sz="1100" dirty="0">
                <a:solidFill>
                  <a:srgbClr val="000000"/>
                </a:solidFill>
                <a:highlight>
                  <a:srgbClr val="FFFFFF"/>
                </a:highlight>
              </a:rPr>
              <a:t>      </a:t>
            </a:r>
          </a:p>
          <a:p>
            <a:pPr marL="0" indent="0">
              <a:buNone/>
            </a:pPr>
            <a:r>
              <a:rPr lang="fi-FI" sz="1100" dirty="0">
                <a:solidFill>
                  <a:srgbClr val="8000FF"/>
                </a:solidFill>
                <a:highlight>
                  <a:srgbClr val="FFFFFF"/>
                </a:highlight>
              </a:rPr>
              <a:t>      </a:t>
            </a:r>
            <a:r>
              <a:rPr lang="fi-FI" sz="1100" dirty="0" err="1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fi-FI" sz="11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i-FI" sz="1100" dirty="0" err="1">
                <a:solidFill>
                  <a:srgbClr val="000000"/>
                </a:solidFill>
                <a:highlight>
                  <a:srgbClr val="FFFFFF"/>
                </a:highlight>
              </a:rPr>
              <a:t>Student</a:t>
            </a:r>
            <a:r>
              <a:rPr lang="fi-FI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r>
              <a:rPr lang="fi-FI" sz="11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i-FI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{}</a:t>
            </a:r>
            <a:endParaRPr lang="fi-FI" sz="11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endParaRPr lang="fi-FI" sz="11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fi-FI" sz="1100" dirty="0">
                <a:solidFill>
                  <a:srgbClr val="000000"/>
                </a:solidFill>
                <a:highlight>
                  <a:srgbClr val="FFFFFF"/>
                </a:highlight>
              </a:rPr>
              <a:t>      </a:t>
            </a:r>
            <a:r>
              <a:rPr lang="fi-FI" sz="1100" dirty="0" err="1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fi-FI" sz="11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i-FI" sz="1100" dirty="0" err="1">
                <a:solidFill>
                  <a:srgbClr val="000000"/>
                </a:solidFill>
                <a:highlight>
                  <a:srgbClr val="FFFFFF"/>
                </a:highlight>
              </a:rPr>
              <a:t>Student</a:t>
            </a:r>
            <a:r>
              <a:rPr lang="fi-FI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fi-FI" sz="1100" dirty="0" err="1">
                <a:solidFill>
                  <a:srgbClr val="000000"/>
                </a:solidFill>
                <a:highlight>
                  <a:srgbClr val="FFFFFF"/>
                </a:highlight>
              </a:rPr>
              <a:t>String</a:t>
            </a:r>
            <a:r>
              <a:rPr lang="fi-FI" sz="11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i-FI" sz="1100" dirty="0" err="1">
                <a:solidFill>
                  <a:srgbClr val="000000"/>
                </a:solidFill>
                <a:highlight>
                  <a:srgbClr val="FFFFFF"/>
                </a:highlight>
              </a:rPr>
              <a:t>firstName</a:t>
            </a:r>
            <a:r>
              <a:rPr lang="fi-FI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fi-FI" sz="11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i-FI" sz="1100" dirty="0" err="1">
                <a:solidFill>
                  <a:srgbClr val="000000"/>
                </a:solidFill>
                <a:highlight>
                  <a:srgbClr val="FFFFFF"/>
                </a:highlight>
              </a:rPr>
              <a:t>String</a:t>
            </a:r>
            <a:r>
              <a:rPr lang="fi-FI" sz="11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i-FI" sz="1100" dirty="0" err="1">
                <a:solidFill>
                  <a:srgbClr val="000000"/>
                </a:solidFill>
                <a:highlight>
                  <a:srgbClr val="FFFFFF"/>
                </a:highlight>
              </a:rPr>
              <a:t>lastName</a:t>
            </a:r>
            <a:r>
              <a:rPr lang="fi-FI" sz="1100" dirty="0">
                <a:solidFill>
                  <a:srgbClr val="000000"/>
                </a:solidFill>
                <a:highlight>
                  <a:srgbClr val="FFFFFF"/>
                </a:highlight>
              </a:rPr>
              <a:t>, </a:t>
            </a:r>
            <a:r>
              <a:rPr lang="fi-FI" sz="1100" dirty="0" err="1">
                <a:solidFill>
                  <a:srgbClr val="000000"/>
                </a:solidFill>
                <a:highlight>
                  <a:srgbClr val="FFFFFF"/>
                </a:highlight>
              </a:rPr>
              <a:t>String</a:t>
            </a:r>
            <a:r>
              <a:rPr lang="fi-FI" sz="1100" dirty="0">
                <a:solidFill>
                  <a:srgbClr val="000000"/>
                </a:solidFill>
                <a:highlight>
                  <a:srgbClr val="FFFFFF"/>
                </a:highlight>
              </a:rPr>
              <a:t> email</a:t>
            </a:r>
            <a:r>
              <a:rPr lang="fi-FI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fi-FI" sz="11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i-FI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fi-FI" sz="11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fi-FI" sz="1100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fi-FI" sz="11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this</a:t>
            </a:r>
            <a:r>
              <a:rPr lang="fi-FI" sz="11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fi-FI" sz="1100" dirty="0" err="1">
                <a:solidFill>
                  <a:srgbClr val="000000"/>
                </a:solidFill>
                <a:highlight>
                  <a:srgbClr val="FFFFFF"/>
                </a:highlight>
              </a:rPr>
              <a:t>firstName</a:t>
            </a:r>
            <a:r>
              <a:rPr lang="fi-FI" sz="11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i-FI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fi-FI" sz="11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i-FI" sz="1100" dirty="0" err="1">
                <a:solidFill>
                  <a:srgbClr val="000000"/>
                </a:solidFill>
                <a:highlight>
                  <a:srgbClr val="FFFFFF"/>
                </a:highlight>
              </a:rPr>
              <a:t>firstName</a:t>
            </a:r>
            <a:r>
              <a:rPr lang="fi-FI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fi-FI" sz="11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fi-FI" sz="1100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fi-FI" sz="11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this</a:t>
            </a:r>
            <a:r>
              <a:rPr lang="fi-FI" sz="11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fi-FI" sz="1100" dirty="0" err="1">
                <a:solidFill>
                  <a:srgbClr val="000000"/>
                </a:solidFill>
                <a:highlight>
                  <a:srgbClr val="FFFFFF"/>
                </a:highlight>
              </a:rPr>
              <a:t>lastName</a:t>
            </a:r>
            <a:r>
              <a:rPr lang="fi-FI" sz="11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i-FI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fi-FI" sz="11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i-FI" sz="1100" dirty="0" err="1">
                <a:solidFill>
                  <a:srgbClr val="000000"/>
                </a:solidFill>
                <a:highlight>
                  <a:srgbClr val="FFFFFF"/>
                </a:highlight>
              </a:rPr>
              <a:t>lastName</a:t>
            </a:r>
            <a:r>
              <a:rPr lang="fi-FI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</a:p>
          <a:p>
            <a:pPr marL="0" indent="0">
              <a:buNone/>
            </a:pPr>
            <a:r>
              <a:rPr lang="fi-FI" sz="1100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fi-FI" sz="11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this</a:t>
            </a:r>
            <a:r>
              <a:rPr lang="fi-FI" sz="11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fi-FI" sz="1100" b="1" dirty="0" err="1">
                <a:solidFill>
                  <a:srgbClr val="000000"/>
                </a:solidFill>
                <a:highlight>
                  <a:srgbClr val="FFFFFF"/>
                </a:highlight>
              </a:rPr>
              <a:t>email</a:t>
            </a:r>
            <a:r>
              <a:rPr lang="fi-FI" sz="11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i-FI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fi-FI" sz="1100" dirty="0">
                <a:solidFill>
                  <a:srgbClr val="000000"/>
                </a:solidFill>
                <a:highlight>
                  <a:srgbClr val="FFFFFF"/>
                </a:highlight>
              </a:rPr>
              <a:t> email</a:t>
            </a:r>
            <a:r>
              <a:rPr lang="fi-FI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fi-FI" sz="11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fi-FI" sz="11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fi-FI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fi-FI" sz="11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endParaRPr lang="fi-FI" sz="11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fi-FI" sz="1100" dirty="0">
                <a:solidFill>
                  <a:srgbClr val="000000"/>
                </a:solidFill>
                <a:highlight>
                  <a:srgbClr val="FFFFFF"/>
                </a:highlight>
              </a:rPr>
              <a:t>    @</a:t>
            </a:r>
            <a:r>
              <a:rPr lang="fi-FI" sz="1100" dirty="0" err="1">
                <a:solidFill>
                  <a:srgbClr val="000000"/>
                </a:solidFill>
                <a:highlight>
                  <a:srgbClr val="FFFFFF"/>
                </a:highlight>
              </a:rPr>
              <a:t>Override</a:t>
            </a:r>
            <a:endParaRPr lang="fi-FI" sz="11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fi-FI" sz="11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fi-FI" sz="1100" dirty="0" err="1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fi-FI" sz="11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i-FI" sz="1100" dirty="0" err="1">
                <a:solidFill>
                  <a:srgbClr val="000000"/>
                </a:solidFill>
                <a:highlight>
                  <a:srgbClr val="FFFFFF"/>
                </a:highlight>
              </a:rPr>
              <a:t>String</a:t>
            </a:r>
            <a:r>
              <a:rPr lang="fi-FI" sz="11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i-FI" sz="1100" dirty="0" err="1">
                <a:solidFill>
                  <a:srgbClr val="000000"/>
                </a:solidFill>
                <a:highlight>
                  <a:srgbClr val="FFFFFF"/>
                </a:highlight>
              </a:rPr>
              <a:t>toString</a:t>
            </a:r>
            <a:r>
              <a:rPr lang="fi-FI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r>
              <a:rPr lang="fi-FI" sz="11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i-FI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fi-FI" sz="11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fi-FI" sz="1100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fi-FI" sz="11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fi-FI" sz="11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100" dirty="0">
                <a:solidFill>
                  <a:srgbClr val="808080"/>
                </a:solidFill>
                <a:highlight>
                  <a:srgbClr val="FFFFFF"/>
                </a:highlight>
              </a:rPr>
              <a:t>"Student id=“ + id + “, </a:t>
            </a:r>
            <a:r>
              <a:rPr lang="en-US" sz="1100" dirty="0" err="1">
                <a:solidFill>
                  <a:srgbClr val="808080"/>
                </a:solidFill>
                <a:highlight>
                  <a:srgbClr val="FFFFFF"/>
                </a:highlight>
              </a:rPr>
              <a:t>firstName</a:t>
            </a:r>
            <a:r>
              <a:rPr lang="en-US" sz="1100" dirty="0">
                <a:solidFill>
                  <a:srgbClr val="808080"/>
                </a:solidFill>
                <a:highlight>
                  <a:srgbClr val="FFFFFF"/>
                </a:highlight>
              </a:rPr>
              <a:t>=“ + </a:t>
            </a:r>
            <a:r>
              <a:rPr lang="en-US" sz="1100" dirty="0" err="1">
                <a:solidFill>
                  <a:srgbClr val="808080"/>
                </a:solidFill>
                <a:highlight>
                  <a:srgbClr val="FFFFFF"/>
                </a:highlight>
              </a:rPr>
              <a:t>firstName</a:t>
            </a:r>
            <a:r>
              <a:rPr lang="en-US" sz="1100" dirty="0">
                <a:solidFill>
                  <a:srgbClr val="808080"/>
                </a:solidFill>
                <a:highlight>
                  <a:srgbClr val="FFFFFF"/>
                </a:highlight>
              </a:rPr>
              <a:t> + “,</a:t>
            </a:r>
            <a:r>
              <a:rPr lang="en-US" sz="1100" dirty="0" err="1">
                <a:solidFill>
                  <a:srgbClr val="808080"/>
                </a:solidFill>
                <a:highlight>
                  <a:srgbClr val="FFFFFF"/>
                </a:highlight>
              </a:rPr>
              <a:t>lastName</a:t>
            </a:r>
            <a:r>
              <a:rPr lang="en-US" sz="1100" dirty="0">
                <a:solidFill>
                  <a:srgbClr val="808080"/>
                </a:solidFill>
                <a:highlight>
                  <a:srgbClr val="FFFFFF"/>
                </a:highlight>
              </a:rPr>
              <a:t>=” +</a:t>
            </a:r>
            <a:r>
              <a:rPr lang="fi-FI" sz="11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i-FI" sz="1100" dirty="0" err="1">
                <a:solidFill>
                  <a:srgbClr val="000000"/>
                </a:solidFill>
                <a:highlight>
                  <a:srgbClr val="FFFFFF"/>
                </a:highlight>
              </a:rPr>
              <a:t>lastName</a:t>
            </a:r>
            <a:r>
              <a:rPr lang="fi-FI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fi-FI" sz="11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fi-FI" sz="1100" dirty="0">
                <a:solidFill>
                  <a:srgbClr val="000000"/>
                </a:solidFill>
                <a:highlight>
                  <a:srgbClr val="FFFFFF"/>
                </a:highlight>
              </a:rPr>
              <a:t>       </a:t>
            </a:r>
            <a:r>
              <a:rPr lang="fi-FI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fi-FI" sz="11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fi-FI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fi-FI" sz="11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D240C47-E2B0-4198-A619-C5F1F0FF6A72}" type="datetime1">
              <a:rPr lang="fi-FI" altLang="fi-FI" smtClean="0"/>
              <a:t>26.1.2025</a:t>
            </a:fld>
            <a:endParaRPr lang="fi-FI" alt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 altLang="fi-FI"/>
              <a:t>Server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BCD72B-7F77-4CB4-9D76-EC8DD800D301}" type="slidenum">
              <a:rPr lang="fi-FI" altLang="fi-FI" smtClean="0"/>
              <a:pPr>
                <a:defRPr/>
              </a:pPr>
              <a:t>10</a:t>
            </a:fld>
            <a:endParaRPr lang="fi-FI" altLang="fi-FI"/>
          </a:p>
        </p:txBody>
      </p:sp>
    </p:spTree>
    <p:extLst>
      <p:ext uri="{BB962C8B-B14F-4D97-AF65-F5344CB8AC3E}">
        <p14:creationId xmlns:p14="http://schemas.microsoft.com/office/powerpoint/2010/main" val="19260635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8F9E9-389D-3F85-4E83-ABB45FCE9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Wanted</a:t>
            </a:r>
            <a:r>
              <a:rPr lang="fi-FI" dirty="0"/>
              <a:t> </a:t>
            </a:r>
            <a:r>
              <a:rPr lang="fi-FI" dirty="0" err="1"/>
              <a:t>directory</a:t>
            </a:r>
            <a:r>
              <a:rPr lang="fi-FI" dirty="0"/>
              <a:t> </a:t>
            </a:r>
            <a:r>
              <a:rPr lang="fi-FI" dirty="0" err="1"/>
              <a:t>structure</a:t>
            </a:r>
            <a:endParaRPr lang="fi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5BD2D4-B479-9B05-D314-1B14F421ED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B6D766-19B5-F55B-213B-47527BF94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D240C47-E2B0-4198-A619-C5F1F0FF6A72}" type="datetime1">
              <a:rPr lang="fi-FI" altLang="fi-FI" smtClean="0"/>
              <a:t>26.1.2025</a:t>
            </a:fld>
            <a:endParaRPr lang="fi-FI" alt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64D5D4-2893-94AB-B80C-3015D40B8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 altLang="fi-FI"/>
              <a:t>Server Programming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131727-F653-9EB7-9A34-0AA6BB073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BCD72B-7F77-4CB4-9D76-EC8DD800D301}" type="slidenum">
              <a:rPr lang="fi-FI" altLang="fi-FI" smtClean="0"/>
              <a:pPr>
                <a:defRPr/>
              </a:pPr>
              <a:t>11</a:t>
            </a:fld>
            <a:endParaRPr lang="fi-FI" altLang="fi-FI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9DC32B9-92C9-EABF-EF7B-6CF237847B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6096" y="228600"/>
            <a:ext cx="2987237" cy="632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4893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Spring</a:t>
            </a:r>
            <a:r>
              <a:rPr lang="fi-FI" dirty="0"/>
              <a:t> </a:t>
            </a:r>
            <a:r>
              <a:rPr lang="fi-FI" dirty="0" err="1"/>
              <a:t>Boot</a:t>
            </a:r>
            <a:r>
              <a:rPr lang="fi-FI" dirty="0"/>
              <a:t>: JPA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i="1" dirty="0" err="1"/>
              <a:t>CrudRepository</a:t>
            </a:r>
            <a:r>
              <a:rPr lang="en-US" dirty="0"/>
              <a:t> provides CRUD functionality for the entity class that is being managed.</a:t>
            </a:r>
          </a:p>
          <a:p>
            <a:r>
              <a:rPr lang="fi-FI" dirty="0"/>
              <a:t>How to </a:t>
            </a:r>
            <a:r>
              <a:rPr lang="fi-FI" dirty="0" err="1"/>
              <a:t>use</a:t>
            </a:r>
            <a:r>
              <a:rPr lang="fi-FI" dirty="0"/>
              <a:t> </a:t>
            </a:r>
            <a:r>
              <a:rPr lang="fi-FI" dirty="0" err="1"/>
              <a:t>repositories</a:t>
            </a:r>
            <a:endParaRPr lang="fi-FI" dirty="0"/>
          </a:p>
          <a:p>
            <a:pPr marL="914400" lvl="1" indent="-457200">
              <a:buFont typeface="+mj-lt"/>
              <a:buAutoNum type="arabicPeriod"/>
            </a:pPr>
            <a:r>
              <a:rPr lang="fi-FI" dirty="0" err="1"/>
              <a:t>Declare</a:t>
            </a:r>
            <a:r>
              <a:rPr lang="fi-FI" dirty="0"/>
              <a:t> an </a:t>
            </a:r>
            <a:r>
              <a:rPr lang="fi-FI" dirty="0" err="1"/>
              <a:t>interface</a:t>
            </a:r>
            <a:r>
              <a:rPr lang="fi-FI" dirty="0"/>
              <a:t> </a:t>
            </a:r>
            <a:r>
              <a:rPr lang="fi-FI" dirty="0" err="1"/>
              <a:t>extending</a:t>
            </a:r>
            <a:r>
              <a:rPr lang="fi-FI" dirty="0"/>
              <a:t> </a:t>
            </a:r>
            <a:r>
              <a:rPr lang="fi-FI" dirty="0" err="1"/>
              <a:t>Repository</a:t>
            </a:r>
            <a:endParaRPr lang="fi-FI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Declare query methods on the interface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Get the repository instance injected and use it</a:t>
            </a:r>
            <a:endParaRPr lang="fi-FI" dirty="0"/>
          </a:p>
          <a:p>
            <a:pPr marL="1314450" lvl="2" indent="-457200">
              <a:buFont typeface="+mj-lt"/>
              <a:buAutoNum type="arabicPeriod"/>
            </a:pPr>
            <a:endParaRPr lang="fi-FI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D240C47-E2B0-4198-A619-C5F1F0FF6A72}" type="datetime1">
              <a:rPr lang="fi-FI" altLang="fi-FI" smtClean="0"/>
              <a:t>26.1.2025</a:t>
            </a:fld>
            <a:endParaRPr lang="fi-FI" alt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 altLang="fi-FI"/>
              <a:t>Server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BCD72B-7F77-4CB4-9D76-EC8DD800D301}" type="slidenum">
              <a:rPr lang="fi-FI" altLang="fi-FI" smtClean="0"/>
              <a:pPr>
                <a:defRPr/>
              </a:pPr>
              <a:t>12</a:t>
            </a:fld>
            <a:endParaRPr lang="fi-FI" altLang="fi-FI"/>
          </a:p>
        </p:txBody>
      </p:sp>
    </p:spTree>
    <p:extLst>
      <p:ext uri="{BB962C8B-B14F-4D97-AF65-F5344CB8AC3E}">
        <p14:creationId xmlns:p14="http://schemas.microsoft.com/office/powerpoint/2010/main" val="29140746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52736"/>
            <a:ext cx="8077200" cy="936104"/>
          </a:xfrm>
        </p:spPr>
        <p:txBody>
          <a:bodyPr/>
          <a:lstStyle/>
          <a:p>
            <a:r>
              <a:rPr lang="fi-FI" dirty="0" err="1"/>
              <a:t>Spring</a:t>
            </a:r>
            <a:r>
              <a:rPr lang="fi-FI" dirty="0"/>
              <a:t> </a:t>
            </a:r>
            <a:r>
              <a:rPr lang="fi-FI" dirty="0" err="1"/>
              <a:t>Boot</a:t>
            </a:r>
            <a:r>
              <a:rPr lang="fi-FI" dirty="0"/>
              <a:t>: JPA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44824"/>
            <a:ext cx="8077200" cy="4174976"/>
          </a:xfrm>
        </p:spPr>
        <p:txBody>
          <a:bodyPr/>
          <a:lstStyle/>
          <a:p>
            <a:pPr marL="0" indent="0">
              <a:buNone/>
            </a:pPr>
            <a:r>
              <a:rPr lang="fi-FI" sz="2000" b="1" dirty="0"/>
              <a:t>1. ) </a:t>
            </a:r>
            <a:r>
              <a:rPr lang="fi-FI" sz="2000" b="1" dirty="0" err="1"/>
              <a:t>Declare</a:t>
            </a:r>
            <a:r>
              <a:rPr lang="fi-FI" sz="2000" b="1" dirty="0"/>
              <a:t> an </a:t>
            </a:r>
            <a:r>
              <a:rPr lang="fi-FI" sz="2000" b="1" dirty="0" err="1"/>
              <a:t>interface</a:t>
            </a:r>
            <a:r>
              <a:rPr lang="fi-FI" sz="2000" b="1" dirty="0"/>
              <a:t> </a:t>
            </a:r>
            <a:r>
              <a:rPr lang="fi-FI" sz="2000" b="1" dirty="0" err="1"/>
              <a:t>extending</a:t>
            </a:r>
            <a:r>
              <a:rPr lang="fi-FI" sz="2000" b="1" dirty="0"/>
              <a:t> </a:t>
            </a:r>
            <a:r>
              <a:rPr lang="fi-FI" sz="2000" b="1" dirty="0" err="1"/>
              <a:t>Repository</a:t>
            </a:r>
            <a:r>
              <a:rPr lang="fi-FI" sz="2000" b="1" dirty="0"/>
              <a:t> </a:t>
            </a:r>
            <a:r>
              <a:rPr lang="fi-FI" sz="2000" dirty="0"/>
              <a:t>(</a:t>
            </a:r>
            <a:r>
              <a:rPr lang="fi-FI" sz="2000" dirty="0" err="1"/>
              <a:t>Create</a:t>
            </a:r>
            <a:r>
              <a:rPr lang="fi-FI" sz="2000" dirty="0"/>
              <a:t> a </a:t>
            </a:r>
            <a:r>
              <a:rPr lang="fi-FI" sz="2000" dirty="0" err="1"/>
              <a:t>new</a:t>
            </a:r>
            <a:r>
              <a:rPr lang="fi-FI" sz="2000" dirty="0"/>
              <a:t> </a:t>
            </a:r>
            <a:r>
              <a:rPr lang="fi-FI" sz="2000" dirty="0" err="1"/>
              <a:t>class</a:t>
            </a:r>
            <a:r>
              <a:rPr lang="fi-FI" sz="2000" dirty="0"/>
              <a:t> </a:t>
            </a:r>
            <a:r>
              <a:rPr lang="fi-FI" sz="2000" dirty="0" err="1"/>
              <a:t>which</a:t>
            </a:r>
            <a:r>
              <a:rPr lang="fi-FI" sz="2000" dirty="0"/>
              <a:t> </a:t>
            </a:r>
            <a:r>
              <a:rPr lang="fi-FI" sz="2000" dirty="0" err="1"/>
              <a:t>extends</a:t>
            </a:r>
            <a:r>
              <a:rPr lang="fi-FI" sz="2000" dirty="0"/>
              <a:t> </a:t>
            </a:r>
            <a:r>
              <a:rPr lang="fi-FI" sz="2000" dirty="0" err="1"/>
              <a:t>CrudRepository</a:t>
            </a:r>
            <a:r>
              <a:rPr lang="fi-FI" sz="2000" dirty="0"/>
              <a:t>)</a:t>
            </a:r>
          </a:p>
          <a:p>
            <a:pPr marL="400050" lvl="1" indent="0">
              <a:buNone/>
            </a:pPr>
            <a:r>
              <a:rPr lang="en-US" dirty="0"/>
              <a:t>By extending </a:t>
            </a:r>
            <a:r>
              <a:rPr lang="en-US" i="1" dirty="0" err="1"/>
              <a:t>CrudRepository</a:t>
            </a:r>
            <a:r>
              <a:rPr lang="en-US" dirty="0"/>
              <a:t> the </a:t>
            </a:r>
            <a:r>
              <a:rPr lang="en-US" dirty="0" err="1"/>
              <a:t>StudentRepository</a:t>
            </a:r>
            <a:r>
              <a:rPr lang="en-US" dirty="0"/>
              <a:t> inherits  methods for working with Student persistence, including methods for saving, deleting, and finding Student entities.</a:t>
            </a:r>
            <a:endParaRPr lang="fi-FI" dirty="0"/>
          </a:p>
          <a:p>
            <a:pPr marL="0" indent="0">
              <a:buNone/>
            </a:pPr>
            <a:endParaRPr lang="fi-FI" sz="1800" b="1" dirty="0">
              <a:solidFill>
                <a:srgbClr val="0000FF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fi-FI" sz="1800" b="1" dirty="0">
                <a:solidFill>
                  <a:srgbClr val="0000FF"/>
                </a:solidFill>
                <a:highlight>
                  <a:srgbClr val="FFFFFF"/>
                </a:highlight>
              </a:rPr>
              <a:t>import</a:t>
            </a:r>
            <a:r>
              <a:rPr lang="fi-FI" sz="1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i-FI" sz="1800" dirty="0" err="1">
                <a:solidFill>
                  <a:srgbClr val="000000"/>
                </a:solidFill>
                <a:highlight>
                  <a:srgbClr val="FFFFFF"/>
                </a:highlight>
              </a:rPr>
              <a:t>org</a:t>
            </a:r>
            <a:r>
              <a:rPr lang="fi-FI" sz="18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fi-FI" sz="1800" dirty="0" err="1">
                <a:solidFill>
                  <a:srgbClr val="000000"/>
                </a:solidFill>
                <a:highlight>
                  <a:srgbClr val="FFFFFF"/>
                </a:highlight>
              </a:rPr>
              <a:t>springframework</a:t>
            </a:r>
            <a:r>
              <a:rPr lang="fi-FI" sz="18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fi-FI" sz="1800" dirty="0" err="1">
                <a:solidFill>
                  <a:srgbClr val="000000"/>
                </a:solidFill>
                <a:highlight>
                  <a:srgbClr val="FFFFFF"/>
                </a:highlight>
              </a:rPr>
              <a:t>data</a:t>
            </a:r>
            <a:r>
              <a:rPr lang="fi-FI" sz="18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fi-FI" sz="1800" dirty="0" err="1">
                <a:solidFill>
                  <a:srgbClr val="000000"/>
                </a:solidFill>
                <a:highlight>
                  <a:srgbClr val="FFFFFF"/>
                </a:highlight>
              </a:rPr>
              <a:t>repository</a:t>
            </a:r>
            <a:r>
              <a:rPr lang="fi-FI" sz="18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fi-FI" sz="1800" dirty="0" err="1">
                <a:solidFill>
                  <a:srgbClr val="000000"/>
                </a:solidFill>
                <a:highlight>
                  <a:srgbClr val="FFFFFF"/>
                </a:highlight>
              </a:rPr>
              <a:t>CrudRepository</a:t>
            </a:r>
            <a:r>
              <a:rPr lang="fi-FI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fi-FI" sz="1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fi-FI" sz="1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800" dirty="0">
                <a:solidFill>
                  <a:srgbClr val="8000FF"/>
                </a:solidFill>
                <a:highlight>
                  <a:srgbClr val="FFFFFF"/>
                </a:highlight>
              </a:rPr>
              <a:t>interface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</a:rPr>
              <a:t>StudentRepository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</a:rPr>
              <a:t>extends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</a:rPr>
              <a:t>CrudRepository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&lt;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</a:rPr>
              <a:t>Student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</a:rPr>
              <a:t> Long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&gt;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fi-FI" sz="18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fi-FI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...</a:t>
            </a:r>
            <a:endParaRPr lang="fi-FI" sz="1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fi-FI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fi-FI" sz="1800" dirty="0"/>
          </a:p>
          <a:p>
            <a:pPr marL="457200" indent="-457200">
              <a:buFont typeface="+mj-lt"/>
              <a:buAutoNum type="arabicPeriod"/>
            </a:pPr>
            <a:endParaRPr lang="fi-FI" dirty="0"/>
          </a:p>
          <a:p>
            <a:pPr marL="0" indent="0">
              <a:buNone/>
            </a:pPr>
            <a:endParaRPr lang="fi-FI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D240C47-E2B0-4198-A619-C5F1F0FF6A72}" type="datetime1">
              <a:rPr lang="fi-FI" altLang="fi-FI" smtClean="0"/>
              <a:t>26.1.2025</a:t>
            </a:fld>
            <a:endParaRPr lang="fi-FI" alt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 altLang="fi-FI"/>
              <a:t>Server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BCD72B-7F77-4CB4-9D76-EC8DD800D301}" type="slidenum">
              <a:rPr lang="fi-FI" altLang="fi-FI" smtClean="0"/>
              <a:pPr>
                <a:defRPr/>
              </a:pPr>
              <a:t>13</a:t>
            </a:fld>
            <a:endParaRPr lang="fi-FI" altLang="fi-FI"/>
          </a:p>
        </p:txBody>
      </p:sp>
    </p:spTree>
    <p:extLst>
      <p:ext uri="{BB962C8B-B14F-4D97-AF65-F5344CB8AC3E}">
        <p14:creationId xmlns:p14="http://schemas.microsoft.com/office/powerpoint/2010/main" val="7867928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52736"/>
            <a:ext cx="8077200" cy="936104"/>
          </a:xfrm>
        </p:spPr>
        <p:txBody>
          <a:bodyPr/>
          <a:lstStyle/>
          <a:p>
            <a:r>
              <a:rPr lang="fi-FI" dirty="0" err="1"/>
              <a:t>Spring</a:t>
            </a:r>
            <a:r>
              <a:rPr lang="fi-FI" dirty="0"/>
              <a:t> </a:t>
            </a:r>
            <a:r>
              <a:rPr lang="fi-FI" dirty="0" err="1"/>
              <a:t>Boot</a:t>
            </a:r>
            <a:r>
              <a:rPr lang="fi-FI" dirty="0"/>
              <a:t>: JPA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44824"/>
            <a:ext cx="8363272" cy="4555976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/>
              <a:t>2. ) Declare query methods on the interface</a:t>
            </a:r>
          </a:p>
          <a:p>
            <a:pPr marL="0" indent="0">
              <a:buNone/>
            </a:pPr>
            <a:r>
              <a:rPr lang="en-US" sz="2000" dirty="0"/>
              <a:t>Note! In typical Java application you should write an class that implements </a:t>
            </a:r>
            <a:r>
              <a:rPr lang="en-US" sz="2000" dirty="0" err="1"/>
              <a:t>StudentRepository</a:t>
            </a:r>
            <a:r>
              <a:rPr lang="en-US" sz="2000" dirty="0"/>
              <a:t>. Spring Data JPA creates this automatically when you run the application.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fi-FI" sz="1800" b="1" dirty="0">
                <a:solidFill>
                  <a:srgbClr val="0000FF"/>
                </a:solidFill>
                <a:highlight>
                  <a:srgbClr val="FFFFFF"/>
                </a:highlight>
              </a:rPr>
              <a:t>import</a:t>
            </a:r>
            <a:r>
              <a:rPr lang="fi-FI" sz="1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i-FI" sz="1800" dirty="0" err="1">
                <a:solidFill>
                  <a:srgbClr val="000000"/>
                </a:solidFill>
                <a:highlight>
                  <a:srgbClr val="FFFFFF"/>
                </a:highlight>
              </a:rPr>
              <a:t>java</a:t>
            </a:r>
            <a:r>
              <a:rPr lang="fi-FI" sz="18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fi-FI" sz="1800" dirty="0" err="1">
                <a:solidFill>
                  <a:srgbClr val="000000"/>
                </a:solidFill>
                <a:highlight>
                  <a:srgbClr val="FFFFFF"/>
                </a:highlight>
              </a:rPr>
              <a:t>util</a:t>
            </a:r>
            <a:r>
              <a:rPr lang="fi-FI" sz="18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fi-FI" sz="1800" dirty="0" err="1">
                <a:solidFill>
                  <a:srgbClr val="000000"/>
                </a:solidFill>
                <a:highlight>
                  <a:srgbClr val="FFFFFF"/>
                </a:highlight>
              </a:rPr>
              <a:t>List</a:t>
            </a:r>
            <a:r>
              <a:rPr lang="fi-FI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fi-FI" sz="1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fi-FI" sz="1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fi-FI" sz="1800" b="1" dirty="0">
                <a:solidFill>
                  <a:srgbClr val="0000FF"/>
                </a:solidFill>
                <a:highlight>
                  <a:srgbClr val="FFFFFF"/>
                </a:highlight>
              </a:rPr>
              <a:t>import</a:t>
            </a:r>
            <a:r>
              <a:rPr lang="fi-FI" sz="1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i-FI" sz="1800" dirty="0" err="1">
                <a:solidFill>
                  <a:srgbClr val="000000"/>
                </a:solidFill>
                <a:highlight>
                  <a:srgbClr val="FFFFFF"/>
                </a:highlight>
              </a:rPr>
              <a:t>org</a:t>
            </a:r>
            <a:r>
              <a:rPr lang="fi-FI" sz="18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fi-FI" sz="1800" dirty="0" err="1">
                <a:solidFill>
                  <a:srgbClr val="000000"/>
                </a:solidFill>
                <a:highlight>
                  <a:srgbClr val="FFFFFF"/>
                </a:highlight>
              </a:rPr>
              <a:t>springframework</a:t>
            </a:r>
            <a:r>
              <a:rPr lang="fi-FI" sz="18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fi-FI" sz="1800" dirty="0" err="1">
                <a:solidFill>
                  <a:srgbClr val="000000"/>
                </a:solidFill>
                <a:highlight>
                  <a:srgbClr val="FFFFFF"/>
                </a:highlight>
              </a:rPr>
              <a:t>data</a:t>
            </a:r>
            <a:r>
              <a:rPr lang="fi-FI" sz="18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fi-FI" sz="1800" dirty="0" err="1">
                <a:solidFill>
                  <a:srgbClr val="000000"/>
                </a:solidFill>
                <a:highlight>
                  <a:srgbClr val="FFFFFF"/>
                </a:highlight>
              </a:rPr>
              <a:t>repository</a:t>
            </a:r>
            <a:r>
              <a:rPr lang="fi-FI" sz="18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fi-FI" sz="1800" dirty="0" err="1">
                <a:solidFill>
                  <a:srgbClr val="000000"/>
                </a:solidFill>
                <a:highlight>
                  <a:srgbClr val="FFFFFF"/>
                </a:highlight>
              </a:rPr>
              <a:t>CrudRepository</a:t>
            </a:r>
            <a:r>
              <a:rPr lang="fi-FI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fi-FI" sz="1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fi-FI" sz="1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800" dirty="0">
                <a:solidFill>
                  <a:srgbClr val="8000FF"/>
                </a:solidFill>
                <a:highlight>
                  <a:srgbClr val="FFFFFF"/>
                </a:highlight>
              </a:rPr>
              <a:t>interface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</a:rPr>
              <a:t>StudentRepository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</a:rPr>
              <a:t>extends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</a:rPr>
              <a:t>CrudRepository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&lt;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</a:rPr>
              <a:t>Student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</a:rPr>
              <a:t> Long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&gt; {</a:t>
            </a:r>
            <a:endParaRPr lang="fi-FI" sz="1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fi-FI" sz="18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fi-FI" sz="1800" dirty="0" err="1">
                <a:solidFill>
                  <a:srgbClr val="000000"/>
                </a:solidFill>
                <a:highlight>
                  <a:srgbClr val="FFFFFF"/>
                </a:highlight>
              </a:rPr>
              <a:t>List</a:t>
            </a:r>
            <a:r>
              <a:rPr lang="fi-FI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&lt;</a:t>
            </a:r>
            <a:r>
              <a:rPr lang="fi-FI" sz="1800" dirty="0" err="1">
                <a:solidFill>
                  <a:srgbClr val="000000"/>
                </a:solidFill>
                <a:highlight>
                  <a:srgbClr val="FFFFFF"/>
                </a:highlight>
              </a:rPr>
              <a:t>Student</a:t>
            </a:r>
            <a:r>
              <a:rPr lang="fi-FI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&gt;</a:t>
            </a:r>
            <a:r>
              <a:rPr lang="fi-FI" sz="1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i-FI" sz="1800" dirty="0" err="1">
                <a:solidFill>
                  <a:srgbClr val="000000"/>
                </a:solidFill>
                <a:highlight>
                  <a:srgbClr val="FFFFFF"/>
                </a:highlight>
              </a:rPr>
              <a:t>findByLastName</a:t>
            </a:r>
            <a:r>
              <a:rPr lang="fi-FI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fi-FI" sz="1800" dirty="0" err="1">
                <a:solidFill>
                  <a:srgbClr val="000000"/>
                </a:solidFill>
                <a:highlight>
                  <a:srgbClr val="FFFFFF"/>
                </a:highlight>
              </a:rPr>
              <a:t>String</a:t>
            </a:r>
            <a:r>
              <a:rPr lang="fi-FI" sz="1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i-FI" sz="1800" dirty="0" err="1">
                <a:solidFill>
                  <a:srgbClr val="000000"/>
                </a:solidFill>
                <a:highlight>
                  <a:srgbClr val="FFFFFF"/>
                </a:highlight>
              </a:rPr>
              <a:t>lastName</a:t>
            </a:r>
            <a:r>
              <a:rPr lang="fi-FI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fi-FI" sz="1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fi-FI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fi-FI" sz="1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endParaRPr lang="fi-FI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D240C47-E2B0-4198-A619-C5F1F0FF6A72}" type="datetime1">
              <a:rPr lang="fi-FI" altLang="fi-FI" smtClean="0"/>
              <a:t>26.1.2025</a:t>
            </a:fld>
            <a:endParaRPr lang="fi-FI" alt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 altLang="fi-FI"/>
              <a:t>Server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BCD72B-7F77-4CB4-9D76-EC8DD800D301}" type="slidenum">
              <a:rPr lang="fi-FI" altLang="fi-FI" smtClean="0"/>
              <a:pPr>
                <a:defRPr/>
              </a:pPr>
              <a:t>14</a:t>
            </a:fld>
            <a:endParaRPr lang="fi-FI" altLang="fi-FI"/>
          </a:p>
        </p:txBody>
      </p:sp>
    </p:spTree>
    <p:extLst>
      <p:ext uri="{BB962C8B-B14F-4D97-AF65-F5344CB8AC3E}">
        <p14:creationId xmlns:p14="http://schemas.microsoft.com/office/powerpoint/2010/main" val="38662036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52736"/>
            <a:ext cx="8077200" cy="936104"/>
          </a:xfrm>
        </p:spPr>
        <p:txBody>
          <a:bodyPr/>
          <a:lstStyle/>
          <a:p>
            <a:r>
              <a:rPr lang="fi-FI" dirty="0" err="1"/>
              <a:t>Spring</a:t>
            </a:r>
            <a:r>
              <a:rPr lang="fi-FI" dirty="0"/>
              <a:t> </a:t>
            </a:r>
            <a:r>
              <a:rPr lang="fi-FI" dirty="0" err="1"/>
              <a:t>Boot</a:t>
            </a:r>
            <a:r>
              <a:rPr lang="fi-FI" dirty="0"/>
              <a:t>: JPA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1692424"/>
            <a:ext cx="8077200" cy="4555976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/>
              <a:t>3. ) Get the repository instance injected and use it</a:t>
            </a:r>
          </a:p>
          <a:p>
            <a:pPr marL="0" indent="0">
              <a:buNone/>
            </a:pPr>
            <a:r>
              <a:rPr lang="en-US" sz="2000" b="1" i="1" dirty="0"/>
              <a:t>Constructor Injection </a:t>
            </a:r>
            <a:r>
              <a:rPr lang="en-US" sz="2000" dirty="0"/>
              <a:t>annotation bring repository class into the context, and will inject an instance of the service into the </a:t>
            </a:r>
            <a:r>
              <a:rPr lang="en-US" sz="2000" dirty="0" err="1"/>
              <a:t>YourAppClass</a:t>
            </a:r>
            <a:r>
              <a:rPr lang="en-US" sz="2000" dirty="0"/>
              <a:t> class. Works only if there is only one constructor! Otherwise you need to use @Autowired annotation</a:t>
            </a:r>
            <a:endParaRPr lang="en-US" sz="2000" b="1" dirty="0"/>
          </a:p>
          <a:p>
            <a:pPr marL="0" indent="0">
              <a:buNone/>
            </a:pPr>
            <a:endParaRPr lang="fi-FI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endParaRPr lang="fi-FI" sz="1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i-FI" sz="1000" dirty="0">
                <a:solidFill>
                  <a:srgbClr val="646464"/>
                </a:solidFill>
                <a:latin typeface="Consolas" panose="020B0609020204030204" pitchFamily="49" charset="0"/>
              </a:rPr>
              <a:t>        @Controller</a:t>
            </a:r>
          </a:p>
          <a:p>
            <a:pPr marL="0" indent="0">
              <a:buNone/>
            </a:pPr>
            <a:r>
              <a:rPr lang="fi-FI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        </a:t>
            </a:r>
            <a:r>
              <a:rPr lang="fi-FI" sz="10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fi-FI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i-FI" sz="10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fi-FI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i-FI" sz="1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StudentController</a:t>
            </a:r>
            <a:r>
              <a:rPr lang="fi-FI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endParaRPr lang="fi-FI" sz="10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i-FI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            </a:t>
            </a:r>
            <a:r>
              <a:rPr lang="fi-FI" sz="10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fi-FI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i-FI" sz="1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StudentRepository</a:t>
            </a:r>
            <a:r>
              <a:rPr lang="fi-FI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i-FI" sz="10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repository</a:t>
            </a:r>
            <a:r>
              <a:rPr lang="fi-FI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</a:p>
          <a:p>
            <a:pPr marL="0" indent="0">
              <a:buNone/>
            </a:pPr>
            <a:r>
              <a:rPr lang="fi-FI" sz="1000" dirty="0">
                <a:latin typeface="Consolas" panose="020B0609020204030204" pitchFamily="49" charset="0"/>
              </a:rPr>
              <a:t>    </a:t>
            </a:r>
            <a:r>
              <a:rPr lang="fi-FI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// </a:t>
            </a:r>
            <a:r>
              <a:rPr lang="fi-FI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constructor</a:t>
            </a:r>
            <a:r>
              <a:rPr lang="fi-FI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i-FI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injection</a:t>
            </a:r>
            <a:r>
              <a:rPr lang="fi-FI" sz="1000" dirty="0">
                <a:solidFill>
                  <a:srgbClr val="000000"/>
                </a:solidFill>
                <a:latin typeface="Consolas" panose="020B0609020204030204" pitchFamily="49" charset="0"/>
              </a:rPr>
              <a:t>. Can </a:t>
            </a:r>
            <a:r>
              <a:rPr lang="fi-FI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only</a:t>
            </a:r>
            <a:r>
              <a:rPr lang="fi-FI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i-FI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be</a:t>
            </a:r>
            <a:r>
              <a:rPr lang="fi-FI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i-FI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one</a:t>
            </a:r>
            <a:r>
              <a:rPr lang="fi-FI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i-FI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constructor</a:t>
            </a:r>
            <a:r>
              <a:rPr lang="fi-FI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i-FI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then</a:t>
            </a:r>
            <a:r>
              <a:rPr lang="fi-FI" sz="100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endParaRPr lang="fi-FI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i-FI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fi-FI" sz="10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fi-FI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i-FI" sz="1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StudentController</a:t>
            </a:r>
            <a:r>
              <a:rPr lang="fi-FI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i-FI" sz="1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StudentRepository</a:t>
            </a:r>
            <a:r>
              <a:rPr lang="fi-FI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i-FI" sz="1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repository</a:t>
            </a:r>
            <a:r>
              <a:rPr lang="fi-FI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fi-FI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fi-FI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this.repository</a:t>
            </a:r>
            <a:r>
              <a:rPr lang="fi-FI" sz="1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i-FI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repository</a:t>
            </a:r>
            <a:r>
              <a:rPr lang="fi-FI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fi-FI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endParaRPr lang="fi-FI" sz="1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i-FI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  <a:endParaRPr lang="fi-FI" sz="1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i-FI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fi-FI" sz="1000" dirty="0">
                <a:solidFill>
                  <a:srgbClr val="646464"/>
                </a:solidFill>
                <a:latin typeface="Consolas" panose="020B0609020204030204" pitchFamily="49" charset="0"/>
              </a:rPr>
              <a:t>@RequestMapping</a:t>
            </a:r>
            <a:r>
              <a:rPr lang="fi-FI" sz="1000" dirty="0">
                <a:solidFill>
                  <a:srgbClr val="000000"/>
                </a:solidFill>
                <a:latin typeface="Consolas" panose="020B0609020204030204" pitchFamily="49" charset="0"/>
              </a:rPr>
              <a:t>(value= {</a:t>
            </a:r>
            <a:r>
              <a:rPr lang="fi-FI" sz="1000" dirty="0">
                <a:solidFill>
                  <a:srgbClr val="2A00FF"/>
                </a:solidFill>
                <a:latin typeface="Consolas" panose="020B0609020204030204" pitchFamily="49" charset="0"/>
              </a:rPr>
              <a:t>"/"</a:t>
            </a:r>
            <a:r>
              <a:rPr lang="fi-FI" sz="1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i-FI" sz="1000" dirty="0">
                <a:solidFill>
                  <a:srgbClr val="2A00FF"/>
                </a:solidFill>
                <a:latin typeface="Consolas" panose="020B0609020204030204" pitchFamily="49" charset="0"/>
              </a:rPr>
              <a:t>"/</a:t>
            </a:r>
            <a:r>
              <a:rPr lang="fi-FI" sz="1000" dirty="0" err="1">
                <a:solidFill>
                  <a:srgbClr val="2A00FF"/>
                </a:solidFill>
                <a:latin typeface="Consolas" panose="020B0609020204030204" pitchFamily="49" charset="0"/>
              </a:rPr>
              <a:t>studentlist</a:t>
            </a:r>
            <a:r>
              <a:rPr lang="fi-FI" sz="10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fi-FI" sz="1000" dirty="0">
                <a:solidFill>
                  <a:srgbClr val="000000"/>
                </a:solidFill>
                <a:latin typeface="Consolas" panose="020B0609020204030204" pitchFamily="49" charset="0"/>
              </a:rPr>
              <a:t>})</a:t>
            </a:r>
          </a:p>
          <a:p>
            <a:pPr marL="0" indent="0">
              <a:buNone/>
            </a:pPr>
            <a:r>
              <a:rPr lang="fi-FI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fi-FI" sz="10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fi-FI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i-FI" sz="1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fi-FI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i-FI" sz="1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studentList</a:t>
            </a:r>
            <a:r>
              <a:rPr lang="fi-FI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i-FI" sz="1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Model</a:t>
            </a:r>
            <a:r>
              <a:rPr lang="fi-FI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i-FI" sz="10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model</a:t>
            </a:r>
            <a:r>
              <a:rPr lang="fi-FI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fi-FI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fi-FI" sz="1000" dirty="0" err="1">
                <a:solidFill>
                  <a:srgbClr val="6A3E3E"/>
                </a:solidFill>
                <a:latin typeface="Consolas" panose="020B0609020204030204" pitchFamily="49" charset="0"/>
              </a:rPr>
              <a:t>model</a:t>
            </a:r>
            <a:r>
              <a:rPr lang="fi-FI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.addAttribute</a:t>
            </a:r>
            <a:r>
              <a:rPr lang="fi-FI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i-FI" sz="10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fi-FI" sz="1000" dirty="0" err="1">
                <a:solidFill>
                  <a:srgbClr val="2A00FF"/>
                </a:solidFill>
                <a:latin typeface="Consolas" panose="020B0609020204030204" pitchFamily="49" charset="0"/>
              </a:rPr>
              <a:t>students</a:t>
            </a:r>
            <a:r>
              <a:rPr lang="fi-FI" sz="10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fi-FI" sz="1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i-FI" sz="1000" dirty="0" err="1">
                <a:solidFill>
                  <a:srgbClr val="0000C0"/>
                </a:solidFill>
                <a:latin typeface="Consolas" panose="020B0609020204030204" pitchFamily="49" charset="0"/>
              </a:rPr>
              <a:t>repository</a:t>
            </a:r>
            <a:r>
              <a:rPr lang="fi-FI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.findAll</a:t>
            </a:r>
            <a:r>
              <a:rPr lang="fi-FI" sz="10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marL="0" indent="0">
              <a:buNone/>
            </a:pPr>
            <a:r>
              <a:rPr lang="fi-FI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fi-FI" sz="10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fi-FI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i-FI" sz="10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fi-FI" sz="1000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studentlist</a:t>
            </a:r>
            <a:r>
              <a:rPr lang="fi-FI" sz="10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fi-FI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fi-FI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pPr marL="0" indent="0">
              <a:buNone/>
            </a:pPr>
            <a:r>
              <a:rPr lang="fi-FI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fi-FI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fi-FI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D240C47-E2B0-4198-A619-C5F1F0FF6A72}" type="datetime1">
              <a:rPr lang="fi-FI" altLang="fi-FI" smtClean="0"/>
              <a:t>26.1.2025</a:t>
            </a:fld>
            <a:endParaRPr lang="fi-FI" alt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 altLang="fi-FI"/>
              <a:t>Server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BCD72B-7F77-4CB4-9D76-EC8DD800D301}" type="slidenum">
              <a:rPr lang="fi-FI" altLang="fi-FI" smtClean="0"/>
              <a:pPr>
                <a:defRPr/>
              </a:pPr>
              <a:t>15</a:t>
            </a:fld>
            <a:endParaRPr lang="fi-FI" altLang="fi-FI"/>
          </a:p>
        </p:txBody>
      </p:sp>
    </p:spTree>
    <p:extLst>
      <p:ext uri="{BB962C8B-B14F-4D97-AF65-F5344CB8AC3E}">
        <p14:creationId xmlns:p14="http://schemas.microsoft.com/office/powerpoint/2010/main" val="24914502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48680"/>
            <a:ext cx="8077200" cy="1368152"/>
          </a:xfrm>
        </p:spPr>
        <p:txBody>
          <a:bodyPr/>
          <a:lstStyle/>
          <a:p>
            <a:r>
              <a:rPr lang="fi-FI" dirty="0" err="1"/>
              <a:t>Spring</a:t>
            </a:r>
            <a:r>
              <a:rPr lang="fi-FI" dirty="0"/>
              <a:t> </a:t>
            </a:r>
            <a:r>
              <a:rPr lang="fi-FI" dirty="0" err="1"/>
              <a:t>Boot</a:t>
            </a:r>
            <a:r>
              <a:rPr lang="fi-FI" dirty="0"/>
              <a:t>: JPA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8507288" cy="4463008"/>
          </a:xfrm>
        </p:spPr>
        <p:txBody>
          <a:bodyPr/>
          <a:lstStyle/>
          <a:p>
            <a:r>
              <a:rPr lang="fi-FI" dirty="0" err="1"/>
              <a:t>Some</a:t>
            </a:r>
            <a:r>
              <a:rPr lang="fi-FI" dirty="0"/>
              <a:t> </a:t>
            </a:r>
            <a:r>
              <a:rPr lang="fi-FI" dirty="0" err="1"/>
              <a:t>useful</a:t>
            </a:r>
            <a:r>
              <a:rPr lang="fi-FI" dirty="0"/>
              <a:t> </a:t>
            </a:r>
            <a:r>
              <a:rPr lang="fi-FI" dirty="0" err="1"/>
              <a:t>CrudRepository</a:t>
            </a:r>
            <a:r>
              <a:rPr lang="fi-FI" dirty="0"/>
              <a:t> </a:t>
            </a:r>
            <a:r>
              <a:rPr lang="fi-FI" dirty="0" err="1"/>
              <a:t>methods</a:t>
            </a:r>
            <a:endParaRPr lang="fi-FI" dirty="0"/>
          </a:p>
          <a:p>
            <a:pPr marL="457200" lvl="1" indent="0">
              <a:buNone/>
            </a:pPr>
            <a:endParaRPr lang="fi-FI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fi-FI" dirty="0">
                <a:latin typeface="Courier New" panose="02070309020205020404" pitchFamily="49" charset="0"/>
                <a:cs typeface="Courier New" panose="02070309020205020404" pitchFamily="49" charset="0"/>
              </a:rPr>
              <a:t>						</a:t>
            </a:r>
            <a:endParaRPr lang="en-US" dirty="0"/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endParaRPr lang="en-US" dirty="0">
              <a:latin typeface="+mj-lt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endParaRPr lang="fi-FI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D240C47-E2B0-4198-A619-C5F1F0FF6A72}" type="datetime1">
              <a:rPr lang="fi-FI" altLang="fi-FI" smtClean="0"/>
              <a:t>26.1.2025</a:t>
            </a:fld>
            <a:endParaRPr lang="fi-FI" alt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 altLang="fi-FI"/>
              <a:t>Server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BCD72B-7F77-4CB4-9D76-EC8DD800D301}" type="slidenum">
              <a:rPr lang="fi-FI" altLang="fi-FI" smtClean="0"/>
              <a:pPr>
                <a:defRPr/>
              </a:pPr>
              <a:t>16</a:t>
            </a:fld>
            <a:endParaRPr lang="fi-FI" altLang="fi-FI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437292"/>
              </p:ext>
            </p:extLst>
          </p:nvPr>
        </p:nvGraphicFramePr>
        <p:xfrm>
          <a:off x="395536" y="2119164"/>
          <a:ext cx="7992888" cy="37955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96444">
                  <a:extLst>
                    <a:ext uri="{9D8B030D-6E8A-4147-A177-3AD203B41FA5}">
                      <a16:colId xmlns:a16="http://schemas.microsoft.com/office/drawing/2014/main" val="745488569"/>
                    </a:ext>
                  </a:extLst>
                </a:gridCol>
                <a:gridCol w="3996444">
                  <a:extLst>
                    <a:ext uri="{9D8B030D-6E8A-4147-A177-3AD203B41FA5}">
                      <a16:colId xmlns:a16="http://schemas.microsoft.com/office/drawing/2014/main" val="2973725468"/>
                    </a:ext>
                  </a:extLst>
                </a:gridCol>
              </a:tblGrid>
              <a:tr h="247606">
                <a:tc>
                  <a:txBody>
                    <a:bodyPr/>
                    <a:lstStyle/>
                    <a:p>
                      <a:endParaRPr lang="fi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i-FI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31899"/>
                  </a:ext>
                </a:extLst>
              </a:tr>
              <a:tr h="619016">
                <a:tc>
                  <a:txBody>
                    <a:bodyPr/>
                    <a:lstStyle/>
                    <a:p>
                      <a:r>
                        <a:rPr lang="fi-FI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long </a:t>
                      </a:r>
                      <a:r>
                        <a:rPr lang="fi-FI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count</a:t>
                      </a:r>
                      <a:r>
                        <a:rPr lang="fi-FI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  <a:endParaRPr lang="fi-FI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Returns the number of entities available.</a:t>
                      </a:r>
                      <a:endParaRPr lang="fi-FI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fi-FI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618578"/>
                  </a:ext>
                </a:extLst>
              </a:tr>
              <a:tr h="433311">
                <a:tc>
                  <a:txBody>
                    <a:bodyPr/>
                    <a:lstStyle/>
                    <a:p>
                      <a:r>
                        <a:rPr lang="fi-FI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void</a:t>
                      </a:r>
                      <a:r>
                        <a:rPr lang="fi-FI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fi-FI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deleteById</a:t>
                      </a:r>
                      <a:r>
                        <a:rPr lang="fi-FI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(ID id)</a:t>
                      </a:r>
                      <a:endParaRPr lang="fi-FI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Deletes the entity with the given id</a:t>
                      </a:r>
                    </a:p>
                    <a:p>
                      <a:endParaRPr lang="fi-FI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6383742"/>
                  </a:ext>
                </a:extLst>
              </a:tr>
              <a:tr h="433311">
                <a:tc>
                  <a:txBody>
                    <a:bodyPr/>
                    <a:lstStyle/>
                    <a:p>
                      <a:r>
                        <a:rPr lang="fi-FI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void</a:t>
                      </a:r>
                      <a:r>
                        <a:rPr lang="fi-FI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fi-FI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delete</a:t>
                      </a:r>
                      <a:r>
                        <a:rPr lang="fi-FI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(T </a:t>
                      </a:r>
                      <a:r>
                        <a:rPr lang="fi-FI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Entity</a:t>
                      </a:r>
                      <a:r>
                        <a:rPr lang="fi-FI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fi-FI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Deletes given entity</a:t>
                      </a:r>
                    </a:p>
                    <a:p>
                      <a:endParaRPr lang="fi-FI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8292872"/>
                  </a:ext>
                </a:extLst>
              </a:tr>
              <a:tr h="433311">
                <a:tc>
                  <a:txBody>
                    <a:bodyPr/>
                    <a:lstStyle/>
                    <a:p>
                      <a:r>
                        <a:rPr lang="fi-FI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deleteAll</a:t>
                      </a:r>
                      <a:r>
                        <a:rPr lang="fi-FI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	</a:t>
                      </a:r>
                      <a:endParaRPr lang="fi-FI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Deletes all entities managed by the repository</a:t>
                      </a:r>
                      <a:endParaRPr lang="fi-FI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7354670"/>
                  </a:ext>
                </a:extLst>
              </a:tr>
              <a:tr h="247606"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Iterable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&lt;T&gt;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findAll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  <a:endParaRPr lang="fi-FI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Returns all entities</a:t>
                      </a:r>
                      <a:endParaRPr lang="fi-FI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0975354"/>
                  </a:ext>
                </a:extLst>
              </a:tr>
              <a:tr h="433311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Optional&lt;T&gt;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findById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(ID id)</a:t>
                      </a:r>
                      <a:endParaRPr lang="fi-FI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Retrieves an entity by its id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fi-FI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1961186"/>
                  </a:ext>
                </a:extLst>
              </a:tr>
              <a:tr h="433311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&lt;S extends T&gt;</a:t>
                      </a:r>
                      <a:r>
                        <a:rPr lang="en-US" sz="14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save(S entity)</a:t>
                      </a:r>
                      <a:endParaRPr lang="fi-FI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cs typeface="Courier New" panose="02070309020205020404" pitchFamily="49" charset="0"/>
                        </a:rPr>
                        <a:t>Saves a given entity</a:t>
                      </a:r>
                    </a:p>
                    <a:p>
                      <a:endParaRPr lang="fi-FI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77337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03427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24744"/>
            <a:ext cx="8077200" cy="704056"/>
          </a:xfrm>
        </p:spPr>
        <p:txBody>
          <a:bodyPr/>
          <a:lstStyle/>
          <a:p>
            <a:r>
              <a:rPr lang="fi-FI" dirty="0" err="1"/>
              <a:t>Spring</a:t>
            </a:r>
            <a:r>
              <a:rPr lang="fi-FI" dirty="0"/>
              <a:t> </a:t>
            </a:r>
            <a:r>
              <a:rPr lang="fi-FI" dirty="0" err="1"/>
              <a:t>Boot</a:t>
            </a:r>
            <a:r>
              <a:rPr lang="fi-FI" dirty="0"/>
              <a:t>: </a:t>
            </a:r>
            <a:r>
              <a:rPr lang="fi-FI" dirty="0" err="1"/>
              <a:t>CommandLineRunner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435280" cy="4191000"/>
          </a:xfrm>
        </p:spPr>
        <p:txBody>
          <a:bodyPr/>
          <a:lstStyle/>
          <a:p>
            <a:r>
              <a:rPr lang="en-US" dirty="0"/>
              <a:t>If you need to run some specific code when the </a:t>
            </a:r>
            <a:r>
              <a:rPr lang="en-US" dirty="0" err="1"/>
              <a:t>SpringApplication</a:t>
            </a:r>
            <a:r>
              <a:rPr lang="en-US" dirty="0"/>
              <a:t> has started, you can implement the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CommandLineRunner</a:t>
            </a:r>
            <a:r>
              <a:rPr lang="en-US" dirty="0"/>
              <a:t> interfaces. This is good place to add some demo data to your </a:t>
            </a:r>
            <a:r>
              <a:rPr lang="en-US" dirty="0" err="1"/>
              <a:t>apllication</a:t>
            </a:r>
            <a:endParaRPr lang="en-US" dirty="0"/>
          </a:p>
          <a:p>
            <a:pPr marL="0" indent="0">
              <a:buNone/>
            </a:pPr>
            <a:r>
              <a:rPr lang="fi-FI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...</a:t>
            </a:r>
          </a:p>
          <a:p>
            <a:pPr marL="0" indent="0">
              <a:buNone/>
            </a:pPr>
            <a:r>
              <a:rPr lang="fi-FI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@</a:t>
            </a:r>
            <a:r>
              <a:rPr lang="fi-FI" sz="2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Bean</a:t>
            </a:r>
            <a:endParaRPr lang="fi-FI" sz="2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fi-FI" sz="2000" dirty="0" err="1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fi-FI" sz="2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i-FI" sz="2000" dirty="0" err="1">
                <a:solidFill>
                  <a:srgbClr val="000000"/>
                </a:solidFill>
                <a:highlight>
                  <a:srgbClr val="FFFFFF"/>
                </a:highlight>
              </a:rPr>
              <a:t>CommandLineRunner</a:t>
            </a:r>
            <a:r>
              <a:rPr lang="fi-FI" sz="2000" dirty="0">
                <a:solidFill>
                  <a:srgbClr val="000000"/>
                </a:solidFill>
                <a:highlight>
                  <a:srgbClr val="FFFFFF"/>
                </a:highlight>
              </a:rPr>
              <a:t> demo</a:t>
            </a:r>
            <a:r>
              <a:rPr lang="fi-FI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fi-FI" sz="2000" dirty="0" err="1">
                <a:solidFill>
                  <a:srgbClr val="000000"/>
                </a:solidFill>
                <a:highlight>
                  <a:srgbClr val="FFFFFF"/>
                </a:highlight>
              </a:rPr>
              <a:t>StudentRepository</a:t>
            </a:r>
            <a:r>
              <a:rPr lang="fi-FI" sz="2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i-FI" sz="2000" dirty="0" err="1">
                <a:solidFill>
                  <a:srgbClr val="000000"/>
                </a:solidFill>
                <a:highlight>
                  <a:srgbClr val="FFFFFF"/>
                </a:highlight>
              </a:rPr>
              <a:t>repository</a:t>
            </a:r>
            <a:r>
              <a:rPr lang="fi-FI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fi-FI" sz="2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i-FI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fi-FI" sz="2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fi-FI" sz="2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fi-FI" sz="20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fi-FI" sz="2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i-FI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fi-FI" sz="2000" dirty="0" err="1">
                <a:solidFill>
                  <a:srgbClr val="000000"/>
                </a:solidFill>
                <a:highlight>
                  <a:srgbClr val="FFFFFF"/>
                </a:highlight>
              </a:rPr>
              <a:t>args</a:t>
            </a:r>
            <a:r>
              <a:rPr lang="fi-FI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fi-FI" sz="2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i-FI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-&gt;</a:t>
            </a:r>
            <a:r>
              <a:rPr lang="fi-FI" sz="2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i-FI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fi-FI" sz="2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fi-FI" sz="2000" dirty="0">
                <a:solidFill>
                  <a:srgbClr val="000000"/>
                </a:solidFill>
                <a:highlight>
                  <a:srgbClr val="FFFFFF"/>
                </a:highlight>
              </a:rPr>
              <a:t>	  </a:t>
            </a:r>
            <a:r>
              <a:rPr lang="fi-FI" sz="2000" dirty="0">
                <a:solidFill>
                  <a:srgbClr val="008000"/>
                </a:solidFill>
                <a:highlight>
                  <a:srgbClr val="FFFFFF"/>
                </a:highlight>
              </a:rPr>
              <a:t>// </a:t>
            </a:r>
            <a:r>
              <a:rPr lang="fi-FI" sz="2000" dirty="0" err="1">
                <a:solidFill>
                  <a:srgbClr val="008000"/>
                </a:solidFill>
                <a:highlight>
                  <a:srgbClr val="FFFFFF"/>
                </a:highlight>
              </a:rPr>
              <a:t>Your</a:t>
            </a:r>
            <a:r>
              <a:rPr lang="fi-FI" sz="2000" dirty="0">
                <a:solidFill>
                  <a:srgbClr val="008000"/>
                </a:solidFill>
                <a:highlight>
                  <a:srgbClr val="FFFFFF"/>
                </a:highlight>
              </a:rPr>
              <a:t> </a:t>
            </a:r>
            <a:r>
              <a:rPr lang="fi-FI" sz="2000" dirty="0" err="1">
                <a:solidFill>
                  <a:srgbClr val="008000"/>
                </a:solidFill>
                <a:highlight>
                  <a:srgbClr val="FFFFFF"/>
                </a:highlight>
              </a:rPr>
              <a:t>code</a:t>
            </a:r>
            <a:r>
              <a:rPr lang="fi-FI" sz="2000" dirty="0">
                <a:solidFill>
                  <a:srgbClr val="008000"/>
                </a:solidFill>
                <a:highlight>
                  <a:srgbClr val="FFFFFF"/>
                </a:highlight>
              </a:rPr>
              <a:t>...</a:t>
            </a:r>
            <a:r>
              <a:rPr lang="fi-FI" sz="2000" dirty="0" err="1">
                <a:solidFill>
                  <a:srgbClr val="008000"/>
                </a:solidFill>
                <a:highlight>
                  <a:srgbClr val="FFFFFF"/>
                </a:highlight>
              </a:rPr>
              <a:t>add</a:t>
            </a:r>
            <a:r>
              <a:rPr lang="fi-FI" sz="2000" dirty="0">
                <a:solidFill>
                  <a:srgbClr val="008000"/>
                </a:solidFill>
                <a:highlight>
                  <a:srgbClr val="FFFFFF"/>
                </a:highlight>
              </a:rPr>
              <a:t> some demo data to </a:t>
            </a:r>
            <a:r>
              <a:rPr lang="fi-FI" sz="2000" dirty="0" err="1">
                <a:solidFill>
                  <a:srgbClr val="008000"/>
                </a:solidFill>
                <a:highlight>
                  <a:srgbClr val="FFFFFF"/>
                </a:highlight>
              </a:rPr>
              <a:t>db</a:t>
            </a:r>
            <a:endParaRPr lang="fi-FI" sz="2000" dirty="0">
              <a:solidFill>
                <a:srgbClr val="008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fi-FI" sz="2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fi-FI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};</a:t>
            </a:r>
            <a:endParaRPr lang="fi-FI" sz="2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fi-FI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fi-FI" sz="2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fi-FI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...</a:t>
            </a:r>
            <a:endParaRPr lang="en-US" sz="2000" dirty="0"/>
          </a:p>
          <a:p>
            <a:pPr marL="0" indent="0">
              <a:buNone/>
            </a:pPr>
            <a:endParaRPr lang="fi-FI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D240C47-E2B0-4198-A619-C5F1F0FF6A72}" type="datetime1">
              <a:rPr lang="fi-FI" altLang="fi-FI" smtClean="0"/>
              <a:t>26.1.2025</a:t>
            </a:fld>
            <a:endParaRPr lang="fi-FI" alt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 altLang="fi-FI"/>
              <a:t>Server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BCD72B-7F77-4CB4-9D76-EC8DD800D301}" type="slidenum">
              <a:rPr lang="fi-FI" altLang="fi-FI" smtClean="0"/>
              <a:pPr>
                <a:defRPr/>
              </a:pPr>
              <a:t>17</a:t>
            </a:fld>
            <a:endParaRPr lang="fi-FI" altLang="fi-FI"/>
          </a:p>
        </p:txBody>
      </p:sp>
    </p:spTree>
    <p:extLst>
      <p:ext uri="{BB962C8B-B14F-4D97-AF65-F5344CB8AC3E}">
        <p14:creationId xmlns:p14="http://schemas.microsoft.com/office/powerpoint/2010/main" val="10764746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08720"/>
            <a:ext cx="8077200" cy="864096"/>
          </a:xfrm>
        </p:spPr>
        <p:txBody>
          <a:bodyPr/>
          <a:lstStyle/>
          <a:p>
            <a:r>
              <a:rPr lang="fi-FI" dirty="0" err="1"/>
              <a:t>Spring</a:t>
            </a:r>
            <a:r>
              <a:rPr lang="fi-FI" dirty="0"/>
              <a:t> </a:t>
            </a:r>
            <a:r>
              <a:rPr lang="fi-FI" dirty="0" err="1"/>
              <a:t>Boot</a:t>
            </a:r>
            <a:r>
              <a:rPr lang="fi-FI" dirty="0"/>
              <a:t>: JPA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077200" cy="4391000"/>
          </a:xfrm>
        </p:spPr>
        <p:txBody>
          <a:bodyPr/>
          <a:lstStyle/>
          <a:p>
            <a:r>
              <a:rPr lang="fi-FI" dirty="0" err="1"/>
              <a:t>Adding</a:t>
            </a:r>
            <a:r>
              <a:rPr lang="fi-FI" dirty="0"/>
              <a:t> </a:t>
            </a:r>
            <a:r>
              <a:rPr lang="fi-FI" dirty="0" err="1"/>
              <a:t>List</a:t>
            </a:r>
            <a:r>
              <a:rPr lang="fi-FI" dirty="0"/>
              <a:t> </a:t>
            </a:r>
            <a:r>
              <a:rPr lang="fi-FI" dirty="0" err="1"/>
              <a:t>page</a:t>
            </a:r>
            <a:r>
              <a:rPr lang="fi-FI" dirty="0"/>
              <a:t> to a </a:t>
            </a:r>
            <a:r>
              <a:rPr lang="fi-FI" dirty="0" err="1"/>
              <a:t>Spring</a:t>
            </a:r>
            <a:r>
              <a:rPr lang="fi-FI" dirty="0"/>
              <a:t> </a:t>
            </a:r>
            <a:r>
              <a:rPr lang="fi-FI" dirty="0" err="1"/>
              <a:t>Boot</a:t>
            </a:r>
            <a:r>
              <a:rPr lang="fi-FI" dirty="0"/>
              <a:t> </a:t>
            </a:r>
            <a:r>
              <a:rPr lang="fi-FI" dirty="0" err="1"/>
              <a:t>application</a:t>
            </a:r>
            <a:endParaRPr lang="fi-FI" dirty="0"/>
          </a:p>
          <a:p>
            <a:pPr marL="457200" lvl="1" indent="0">
              <a:buNone/>
            </a:pPr>
            <a:r>
              <a:rPr lang="fi-FI" dirty="0"/>
              <a:t>1.) </a:t>
            </a:r>
            <a:r>
              <a:rPr lang="fi-FI" dirty="0" err="1"/>
              <a:t>Create</a:t>
            </a:r>
            <a:r>
              <a:rPr lang="fi-FI" dirty="0"/>
              <a:t> </a:t>
            </a:r>
            <a:r>
              <a:rPr lang="fi-FI" dirty="0" err="1"/>
              <a:t>template</a:t>
            </a:r>
            <a:r>
              <a:rPr lang="fi-FI" dirty="0"/>
              <a:t> for </a:t>
            </a:r>
            <a:r>
              <a:rPr lang="fi-FI" dirty="0" err="1"/>
              <a:t>list</a:t>
            </a:r>
            <a:r>
              <a:rPr lang="fi-FI" dirty="0"/>
              <a:t> </a:t>
            </a:r>
            <a:r>
              <a:rPr lang="fi-FI" dirty="0" err="1"/>
              <a:t>page</a:t>
            </a:r>
            <a:r>
              <a:rPr lang="fi-FI" dirty="0"/>
              <a:t> (studentlist.html).</a:t>
            </a:r>
          </a:p>
          <a:p>
            <a:pPr marL="457200" lvl="1" indent="0">
              <a:buNone/>
            </a:pPr>
            <a:endParaRPr lang="fi-FI" sz="1400" dirty="0">
              <a:solidFill>
                <a:srgbClr val="0000FF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fi-FI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fi-FI" sz="1400" dirty="0" err="1">
                <a:solidFill>
                  <a:srgbClr val="3F7F7F"/>
                </a:solidFill>
                <a:latin typeface="Consolas" panose="020B0609020204030204" pitchFamily="49" charset="0"/>
              </a:rPr>
              <a:t>table</a:t>
            </a:r>
            <a:r>
              <a:rPr lang="fi-FI" sz="14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fi-FI" sz="1400" dirty="0" err="1">
                <a:solidFill>
                  <a:srgbClr val="7F007F"/>
                </a:solidFill>
                <a:latin typeface="Consolas" panose="020B0609020204030204" pitchFamily="49" charset="0"/>
              </a:rPr>
              <a:t>class</a:t>
            </a: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fi-FI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fi-FI" sz="14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table</a:t>
            </a:r>
            <a:r>
              <a:rPr lang="fi-FI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 </a:t>
            </a:r>
            <a:r>
              <a:rPr lang="fi-FI" sz="14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table-striped</a:t>
            </a:r>
            <a:r>
              <a:rPr lang="fi-FI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fi-FI" sz="14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fi-FI" sz="1400" dirty="0">
                <a:solidFill>
                  <a:srgbClr val="008080"/>
                </a:solidFill>
                <a:latin typeface="Consolas" panose="020B0609020204030204" pitchFamily="49" charset="0"/>
              </a:rPr>
              <a:t>  &lt;</a:t>
            </a:r>
            <a:r>
              <a:rPr lang="fi-FI" sz="1400" dirty="0" err="1">
                <a:solidFill>
                  <a:srgbClr val="3F7F7F"/>
                </a:solidFill>
                <a:latin typeface="Consolas" panose="020B0609020204030204" pitchFamily="49" charset="0"/>
              </a:rPr>
              <a:t>tr</a:t>
            </a:r>
            <a:r>
              <a:rPr lang="fi-FI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fi-FI" sz="1400" dirty="0">
                <a:solidFill>
                  <a:srgbClr val="008080"/>
                </a:solidFill>
                <a:latin typeface="Consolas" panose="020B0609020204030204" pitchFamily="49" charset="0"/>
              </a:rPr>
              <a:t>   &lt;</a:t>
            </a:r>
            <a:r>
              <a:rPr lang="fi-FI" sz="1400" dirty="0" err="1">
                <a:solidFill>
                  <a:srgbClr val="3F7F7F"/>
                </a:solidFill>
                <a:latin typeface="Consolas" panose="020B0609020204030204" pitchFamily="49" charset="0"/>
              </a:rPr>
              <a:t>th</a:t>
            </a:r>
            <a:r>
              <a:rPr lang="fi-FI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fi-FI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Name</a:t>
            </a:r>
            <a:r>
              <a:rPr lang="fi-FI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fi-FI" sz="1400" dirty="0" err="1">
                <a:solidFill>
                  <a:srgbClr val="3F7F7F"/>
                </a:solidFill>
                <a:latin typeface="Consolas" panose="020B0609020204030204" pitchFamily="49" charset="0"/>
              </a:rPr>
              <a:t>th</a:t>
            </a:r>
            <a:r>
              <a:rPr lang="fi-FI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fi-FI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fi-FI" sz="1400" dirty="0" err="1">
                <a:solidFill>
                  <a:srgbClr val="3F7F7F"/>
                </a:solidFill>
                <a:latin typeface="Consolas" panose="020B0609020204030204" pitchFamily="49" charset="0"/>
              </a:rPr>
              <a:t>th</a:t>
            </a:r>
            <a:r>
              <a:rPr lang="fi-FI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Email</a:t>
            </a:r>
            <a:r>
              <a:rPr lang="fi-FI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fi-FI" sz="1400" dirty="0" err="1">
                <a:solidFill>
                  <a:srgbClr val="3F7F7F"/>
                </a:solidFill>
                <a:latin typeface="Consolas" panose="020B0609020204030204" pitchFamily="49" charset="0"/>
              </a:rPr>
              <a:t>th</a:t>
            </a:r>
            <a:r>
              <a:rPr lang="fi-FI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fi-FI" sz="1400" dirty="0">
                <a:solidFill>
                  <a:srgbClr val="008080"/>
                </a:solidFill>
                <a:latin typeface="Consolas" panose="020B0609020204030204" pitchFamily="49" charset="0"/>
              </a:rPr>
              <a:t>  &lt;/</a:t>
            </a:r>
            <a:r>
              <a:rPr lang="fi-FI" sz="1400" dirty="0" err="1">
                <a:solidFill>
                  <a:srgbClr val="3F7F7F"/>
                </a:solidFill>
                <a:latin typeface="Consolas" panose="020B0609020204030204" pitchFamily="49" charset="0"/>
              </a:rPr>
              <a:t>tr</a:t>
            </a:r>
            <a:r>
              <a:rPr lang="fi-FI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</a:p>
          <a:p>
            <a:pPr marL="0" indent="0">
              <a:buNone/>
            </a:pP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3F7F7F"/>
                </a:solidFill>
                <a:latin typeface="Consolas" panose="020B0609020204030204" pitchFamily="49" charset="0"/>
              </a:rPr>
              <a:t>tr</a:t>
            </a:r>
            <a:r>
              <a:rPr lang="en-US" sz="14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7F007F"/>
                </a:solidFill>
                <a:latin typeface="Consolas" panose="020B0609020204030204" pitchFamily="49" charset="0"/>
              </a:rPr>
              <a:t>th:each</a:t>
            </a:r>
            <a:r>
              <a:rPr lang="en-US" sz="1400" dirty="0">
                <a:solidFill>
                  <a:srgbClr val="7F007F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"student : ${students}"</a:t>
            </a:r>
            <a:r>
              <a:rPr lang="en-US" sz="14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fi-FI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fi-FI" sz="1400" dirty="0">
                <a:solidFill>
                  <a:srgbClr val="3F7F7F"/>
                </a:solidFill>
                <a:latin typeface="Consolas" panose="020B0609020204030204" pitchFamily="49" charset="0"/>
              </a:rPr>
              <a:t>td </a:t>
            </a:r>
            <a:r>
              <a:rPr lang="fi-FI" sz="1400" dirty="0" err="1">
                <a:solidFill>
                  <a:srgbClr val="7F007F"/>
                </a:solidFill>
                <a:latin typeface="Consolas" panose="020B0609020204030204" pitchFamily="49" charset="0"/>
              </a:rPr>
              <a:t>th:text</a:t>
            </a: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fi-FI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"${</a:t>
            </a:r>
            <a:r>
              <a:rPr lang="fi-FI" sz="14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student.firstName</a:t>
            </a:r>
            <a:r>
              <a:rPr lang="fi-FI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} + ' ' + ${</a:t>
            </a:r>
            <a:r>
              <a:rPr lang="fi-FI" sz="14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student.lastName</a:t>
            </a:r>
            <a:r>
              <a:rPr lang="fi-FI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}"</a:t>
            </a:r>
            <a:r>
              <a:rPr lang="fi-FI" sz="1400" i="1" dirty="0">
                <a:solidFill>
                  <a:srgbClr val="008080"/>
                </a:solidFill>
                <a:latin typeface="Consolas" panose="020B0609020204030204" pitchFamily="49" charset="0"/>
              </a:rPr>
              <a:t>&gt;&lt;/</a:t>
            </a:r>
            <a:r>
              <a:rPr lang="fi-FI" sz="1400" i="1" dirty="0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fi-FI" sz="14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fi-FI" sz="1400" i="1" dirty="0">
                <a:solidFill>
                  <a:srgbClr val="008080"/>
                </a:solidFill>
                <a:latin typeface="Consolas" panose="020B0609020204030204" pitchFamily="49" charset="0"/>
              </a:rPr>
              <a:t>      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3F7F7F"/>
                </a:solidFill>
                <a:latin typeface="Consolas" panose="020B0609020204030204" pitchFamily="49" charset="0"/>
              </a:rPr>
              <a:t>td </a:t>
            </a:r>
            <a:r>
              <a:rPr lang="en-US" sz="1400" dirty="0" err="1">
                <a:solidFill>
                  <a:srgbClr val="7F007F"/>
                </a:solidFill>
                <a:latin typeface="Consolas" panose="020B0609020204030204" pitchFamily="49" charset="0"/>
              </a:rPr>
              <a:t>th:text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"${</a:t>
            </a:r>
            <a:r>
              <a:rPr lang="en-US" sz="14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student.email</a:t>
            </a:r>
            <a:r>
              <a:rPr lang="en-US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}"</a:t>
            </a:r>
            <a:r>
              <a:rPr lang="en-US" sz="1400" i="1" dirty="0">
                <a:solidFill>
                  <a:srgbClr val="008080"/>
                </a:solidFill>
                <a:latin typeface="Consolas" panose="020B0609020204030204" pitchFamily="49" charset="0"/>
              </a:rPr>
              <a:t>&gt;&lt;/</a:t>
            </a:r>
            <a:r>
              <a:rPr lang="en-US" sz="1400" i="1" dirty="0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en-US" sz="14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fi-FI" sz="1400" dirty="0">
                <a:solidFill>
                  <a:srgbClr val="008080"/>
                </a:solidFill>
                <a:latin typeface="Consolas" panose="020B0609020204030204" pitchFamily="49" charset="0"/>
              </a:rPr>
              <a:t>     &lt;/</a:t>
            </a:r>
            <a:r>
              <a:rPr lang="fi-FI" sz="1400" dirty="0" err="1">
                <a:solidFill>
                  <a:srgbClr val="3F7F7F"/>
                </a:solidFill>
                <a:latin typeface="Consolas" panose="020B0609020204030204" pitchFamily="49" charset="0"/>
              </a:rPr>
              <a:t>tr</a:t>
            </a:r>
            <a:r>
              <a:rPr lang="fi-FI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fi-FI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fi-FI" sz="1400" dirty="0" err="1">
                <a:solidFill>
                  <a:srgbClr val="3F7F7F"/>
                </a:solidFill>
                <a:latin typeface="Consolas" panose="020B0609020204030204" pitchFamily="49" charset="0"/>
              </a:rPr>
              <a:t>table</a:t>
            </a:r>
            <a:r>
              <a:rPr lang="fi-FI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fi-FI" sz="1400" dirty="0">
              <a:solidFill>
                <a:srgbClr val="0000FF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fi-FI" sz="1400" dirty="0">
                <a:solidFill>
                  <a:srgbClr val="0000FF"/>
                </a:solidFill>
                <a:highlight>
                  <a:srgbClr val="FFFFFF"/>
                </a:highlight>
              </a:rPr>
              <a:t>…</a:t>
            </a:r>
            <a:endParaRPr lang="fi-FI" sz="1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D240C47-E2B0-4198-A619-C5F1F0FF6A72}" type="datetime1">
              <a:rPr lang="fi-FI" altLang="fi-FI" smtClean="0"/>
              <a:t>26.1.2025</a:t>
            </a:fld>
            <a:endParaRPr lang="fi-FI" alt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 altLang="fi-FI"/>
              <a:t>Server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BCD72B-7F77-4CB4-9D76-EC8DD800D301}" type="slidenum">
              <a:rPr lang="fi-FI" altLang="fi-FI" smtClean="0"/>
              <a:pPr>
                <a:defRPr/>
              </a:pPr>
              <a:t>18</a:t>
            </a:fld>
            <a:endParaRPr lang="fi-FI" altLang="fi-FI"/>
          </a:p>
        </p:txBody>
      </p:sp>
    </p:spTree>
    <p:extLst>
      <p:ext uri="{BB962C8B-B14F-4D97-AF65-F5344CB8AC3E}">
        <p14:creationId xmlns:p14="http://schemas.microsoft.com/office/powerpoint/2010/main" val="4959181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08720"/>
            <a:ext cx="8077200" cy="864096"/>
          </a:xfrm>
        </p:spPr>
        <p:txBody>
          <a:bodyPr/>
          <a:lstStyle/>
          <a:p>
            <a:r>
              <a:rPr lang="fi-FI" dirty="0" err="1"/>
              <a:t>Spring</a:t>
            </a:r>
            <a:r>
              <a:rPr lang="fi-FI" dirty="0"/>
              <a:t> </a:t>
            </a:r>
            <a:r>
              <a:rPr lang="fi-FI" dirty="0" err="1"/>
              <a:t>Boot</a:t>
            </a:r>
            <a:r>
              <a:rPr lang="fi-FI" dirty="0"/>
              <a:t>: JPA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077200" cy="4391000"/>
          </a:xfrm>
        </p:spPr>
        <p:txBody>
          <a:bodyPr/>
          <a:lstStyle/>
          <a:p>
            <a:pPr marL="457200" lvl="1" indent="0">
              <a:buNone/>
            </a:pPr>
            <a:r>
              <a:rPr lang="fi-FI" dirty="0"/>
              <a:t>2.) </a:t>
            </a:r>
            <a:r>
              <a:rPr lang="fi-FI" dirty="0" err="1"/>
              <a:t>Create</a:t>
            </a:r>
            <a:r>
              <a:rPr lang="fi-FI" dirty="0"/>
              <a:t> </a:t>
            </a:r>
            <a:r>
              <a:rPr lang="fi-FI" dirty="0" err="1"/>
              <a:t>method</a:t>
            </a:r>
            <a:r>
              <a:rPr lang="fi-FI" dirty="0"/>
              <a:t> to </a:t>
            </a:r>
            <a:r>
              <a:rPr lang="fi-FI" dirty="0" err="1"/>
              <a:t>your</a:t>
            </a:r>
            <a:r>
              <a:rPr lang="fi-FI" dirty="0"/>
              <a:t> </a:t>
            </a:r>
            <a:r>
              <a:rPr lang="fi-FI" dirty="0" err="1"/>
              <a:t>controller</a:t>
            </a:r>
            <a:r>
              <a:rPr lang="fi-FI" dirty="0"/>
              <a:t>. </a:t>
            </a:r>
            <a:r>
              <a:rPr lang="fi-FI" dirty="0" err="1"/>
              <a:t>All</a:t>
            </a:r>
            <a:r>
              <a:rPr lang="fi-FI" dirty="0"/>
              <a:t> </a:t>
            </a:r>
            <a:r>
              <a:rPr lang="fi-FI" dirty="0" err="1"/>
              <a:t>students</a:t>
            </a:r>
            <a:r>
              <a:rPr lang="fi-FI" dirty="0"/>
              <a:t> </a:t>
            </a:r>
            <a:r>
              <a:rPr lang="fi-FI" dirty="0" err="1"/>
              <a:t>are</a:t>
            </a:r>
            <a:r>
              <a:rPr lang="fi-FI" dirty="0"/>
              <a:t> </a:t>
            </a:r>
            <a:r>
              <a:rPr lang="fi-FI" dirty="0" err="1"/>
              <a:t>fetched</a:t>
            </a:r>
            <a:r>
              <a:rPr lang="fi-FI" dirty="0"/>
              <a:t> </a:t>
            </a:r>
            <a:r>
              <a:rPr lang="fi-FI" dirty="0" err="1"/>
              <a:t>from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database</a:t>
            </a:r>
            <a:r>
              <a:rPr lang="fi-FI" dirty="0"/>
              <a:t> and </a:t>
            </a:r>
            <a:r>
              <a:rPr lang="fi-FI" dirty="0" err="1"/>
              <a:t>added</a:t>
            </a:r>
            <a:r>
              <a:rPr lang="fi-FI" dirty="0"/>
              <a:t> to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model</a:t>
            </a:r>
            <a:r>
              <a:rPr lang="fi-FI" dirty="0"/>
              <a:t> </a:t>
            </a:r>
            <a:r>
              <a:rPr lang="fi-FI" dirty="0" err="1"/>
              <a:t>attribute</a:t>
            </a:r>
            <a:r>
              <a:rPr lang="fi-FI" dirty="0"/>
              <a:t>.</a:t>
            </a:r>
          </a:p>
          <a:p>
            <a:pPr marL="457200" lvl="1" indent="0">
              <a:buNone/>
            </a:pPr>
            <a:endParaRPr lang="fi-FI" sz="1400" dirty="0">
              <a:solidFill>
                <a:srgbClr val="0000FF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fi-FI" sz="14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fi-FI" sz="1400" dirty="0" err="1">
                <a:solidFill>
                  <a:srgbClr val="646464"/>
                </a:solidFill>
                <a:latin typeface="Consolas" panose="020B0609020204030204" pitchFamily="49" charset="0"/>
              </a:rPr>
              <a:t>Autowired</a:t>
            </a:r>
            <a:endParaRPr lang="fi-FI" sz="14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i-FI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fi-FI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i-FI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StudentRepository</a:t>
            </a:r>
            <a:r>
              <a:rPr lang="fi-FI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i-FI" sz="14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repository</a:t>
            </a:r>
            <a:r>
              <a:rPr lang="fi-FI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</a:p>
          <a:p>
            <a:pPr marL="0" indent="0">
              <a:buNone/>
            </a:pPr>
            <a:endParaRPr lang="fi-FI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i-FI" sz="1400" dirty="0">
                <a:solidFill>
                  <a:srgbClr val="0000FF"/>
                </a:solidFill>
              </a:rPr>
              <a:t>…</a:t>
            </a:r>
            <a:endParaRPr lang="fi-FI" sz="1400" dirty="0"/>
          </a:p>
          <a:p>
            <a:pPr marL="0" indent="0">
              <a:buNone/>
            </a:pPr>
            <a:endParaRPr lang="fi-FI" sz="14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i-FI" sz="14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fi-FI" sz="1400" dirty="0" err="1">
                <a:solidFill>
                  <a:srgbClr val="646464"/>
                </a:solidFill>
                <a:latin typeface="Consolas" panose="020B0609020204030204" pitchFamily="49" charset="0"/>
              </a:rPr>
              <a:t>RequestMapping</a:t>
            </a: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i-FI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value</a:t>
            </a: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fi-FI" sz="1400" dirty="0">
                <a:solidFill>
                  <a:srgbClr val="2A00FF"/>
                </a:solidFill>
                <a:latin typeface="Consolas" panose="020B0609020204030204" pitchFamily="49" charset="0"/>
              </a:rPr>
              <a:t>"/</a:t>
            </a:r>
            <a:r>
              <a:rPr lang="fi-FI" sz="1400" dirty="0" err="1">
                <a:solidFill>
                  <a:srgbClr val="2A00FF"/>
                </a:solidFill>
                <a:latin typeface="Consolas" panose="020B0609020204030204" pitchFamily="49" charset="0"/>
              </a:rPr>
              <a:t>studentlist</a:t>
            </a:r>
            <a:r>
              <a:rPr lang="fi-FI" sz="14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fi-FI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fi-FI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i-FI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fi-FI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i-FI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studentList</a:t>
            </a:r>
            <a:r>
              <a:rPr lang="fi-FI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i-FI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Model</a:t>
            </a:r>
            <a:r>
              <a:rPr lang="fi-FI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i-FI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model</a:t>
            </a:r>
            <a:r>
              <a:rPr lang="fi-FI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fi-FI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model</a:t>
            </a:r>
            <a:r>
              <a:rPr lang="fi-FI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.addAttribute</a:t>
            </a: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i-FI" sz="14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fi-FI" sz="1400" dirty="0" err="1">
                <a:solidFill>
                  <a:srgbClr val="2A00FF"/>
                </a:solidFill>
                <a:latin typeface="Consolas" panose="020B0609020204030204" pitchFamily="49" charset="0"/>
              </a:rPr>
              <a:t>students</a:t>
            </a:r>
            <a:r>
              <a:rPr lang="fi-FI" sz="14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i-FI" sz="1400" dirty="0" err="1">
                <a:solidFill>
                  <a:srgbClr val="0000C0"/>
                </a:solidFill>
                <a:latin typeface="Consolas" panose="020B0609020204030204" pitchFamily="49" charset="0"/>
              </a:rPr>
              <a:t>repository</a:t>
            </a:r>
            <a:r>
              <a:rPr lang="fi-FI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.findAll</a:t>
            </a: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marL="0" indent="0">
              <a:buNone/>
            </a:pP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fi-FI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fi-FI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i-FI" sz="14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fi-FI" sz="1400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studentlist</a:t>
            </a:r>
            <a:r>
              <a:rPr lang="fi-FI" sz="14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fi-FI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fi-FI" sz="1400" dirty="0">
              <a:solidFill>
                <a:srgbClr val="0000FF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fi-FI" sz="1400" dirty="0">
                <a:solidFill>
                  <a:srgbClr val="0000FF"/>
                </a:solidFill>
                <a:highlight>
                  <a:srgbClr val="FFFFFF"/>
                </a:highlight>
              </a:rPr>
              <a:t>…</a:t>
            </a:r>
            <a:endParaRPr lang="fi-FI" sz="1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D240C47-E2B0-4198-A619-C5F1F0FF6A72}" type="datetime1">
              <a:rPr lang="fi-FI" altLang="fi-FI" smtClean="0"/>
              <a:t>26.1.2025</a:t>
            </a:fld>
            <a:endParaRPr lang="fi-FI" alt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 altLang="fi-FI" dirty="0"/>
              <a:t>Server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BCD72B-7F77-4CB4-9D76-EC8DD800D301}" type="slidenum">
              <a:rPr lang="fi-FI" altLang="fi-FI" smtClean="0"/>
              <a:pPr>
                <a:defRPr/>
              </a:pPr>
              <a:t>19</a:t>
            </a:fld>
            <a:endParaRPr lang="fi-FI" altLang="fi-FI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7B70064-0A41-4F8F-AAE6-2122B7481E4F}"/>
              </a:ext>
            </a:extLst>
          </p:cNvPr>
          <p:cNvCxnSpPr/>
          <p:nvPr/>
        </p:nvCxnSpPr>
        <p:spPr bwMode="auto">
          <a:xfrm flipH="1">
            <a:off x="5076056" y="2492896"/>
            <a:ext cx="1008112" cy="172819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140331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08720"/>
            <a:ext cx="8077200" cy="1008112"/>
          </a:xfrm>
        </p:spPr>
        <p:txBody>
          <a:bodyPr/>
          <a:lstStyle/>
          <a:p>
            <a:r>
              <a:rPr lang="fi-FI" dirty="0" err="1"/>
              <a:t>Spring</a:t>
            </a:r>
            <a:r>
              <a:rPr lang="fi-FI" dirty="0"/>
              <a:t> </a:t>
            </a:r>
            <a:r>
              <a:rPr lang="fi-FI" dirty="0" err="1"/>
              <a:t>Boot</a:t>
            </a:r>
            <a:r>
              <a:rPr lang="fi-FI" dirty="0"/>
              <a:t>: JPA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00808"/>
            <a:ext cx="8077200" cy="4318992"/>
          </a:xfrm>
        </p:spPr>
        <p:txBody>
          <a:bodyPr/>
          <a:lstStyle/>
          <a:p>
            <a:r>
              <a:rPr lang="fi-FI" dirty="0"/>
              <a:t>JPA (Java </a:t>
            </a:r>
            <a:r>
              <a:rPr lang="fi-FI" dirty="0" err="1"/>
              <a:t>Persistence</a:t>
            </a:r>
            <a:r>
              <a:rPr lang="fi-FI" dirty="0"/>
              <a:t> API) is a </a:t>
            </a:r>
            <a:r>
              <a:rPr lang="fi-FI" dirty="0" err="1"/>
              <a:t>collection</a:t>
            </a:r>
            <a:r>
              <a:rPr lang="fi-FI" dirty="0"/>
              <a:t> of </a:t>
            </a:r>
            <a:r>
              <a:rPr lang="fi-FI" dirty="0" err="1"/>
              <a:t>classes</a:t>
            </a:r>
            <a:r>
              <a:rPr lang="fi-FI" dirty="0"/>
              <a:t> to </a:t>
            </a:r>
            <a:r>
              <a:rPr lang="fi-FI" dirty="0" err="1"/>
              <a:t>persistently</a:t>
            </a:r>
            <a:r>
              <a:rPr lang="fi-FI" dirty="0"/>
              <a:t> </a:t>
            </a:r>
            <a:r>
              <a:rPr lang="fi-FI" dirty="0" err="1"/>
              <a:t>store</a:t>
            </a:r>
            <a:r>
              <a:rPr lang="fi-FI" dirty="0"/>
              <a:t> data into a </a:t>
            </a:r>
            <a:r>
              <a:rPr lang="fi-FI" dirty="0" err="1"/>
              <a:t>database</a:t>
            </a:r>
            <a:endParaRPr lang="fi-FI" dirty="0"/>
          </a:p>
          <a:p>
            <a:r>
              <a:rPr lang="fi-FI" dirty="0"/>
              <a:t>JPA </a:t>
            </a:r>
            <a:r>
              <a:rPr lang="fi-FI" dirty="0" err="1"/>
              <a:t>provides</a:t>
            </a:r>
            <a:r>
              <a:rPr lang="fi-FI" dirty="0"/>
              <a:t> </a:t>
            </a:r>
            <a:r>
              <a:rPr lang="fi-FI" dirty="0" err="1"/>
              <a:t>object</a:t>
            </a:r>
            <a:r>
              <a:rPr lang="fi-FI" dirty="0"/>
              <a:t> – </a:t>
            </a:r>
            <a:r>
              <a:rPr lang="fi-FI" dirty="0" err="1"/>
              <a:t>relational</a:t>
            </a:r>
            <a:r>
              <a:rPr lang="fi-FI" dirty="0"/>
              <a:t> </a:t>
            </a:r>
            <a:r>
              <a:rPr lang="fi-FI" dirty="0" err="1"/>
              <a:t>mapping</a:t>
            </a:r>
            <a:r>
              <a:rPr lang="fi-FI" dirty="0"/>
              <a:t> for </a:t>
            </a:r>
            <a:r>
              <a:rPr lang="fi-FI" dirty="0" err="1"/>
              <a:t>managing</a:t>
            </a:r>
            <a:r>
              <a:rPr lang="fi-FI" dirty="0"/>
              <a:t> </a:t>
            </a:r>
            <a:r>
              <a:rPr lang="fi-FI" dirty="0" err="1"/>
              <a:t>relational</a:t>
            </a:r>
            <a:r>
              <a:rPr lang="fi-FI" dirty="0"/>
              <a:t> data in JAVA </a:t>
            </a:r>
            <a:r>
              <a:rPr lang="fi-FI" dirty="0" err="1"/>
              <a:t>applications</a:t>
            </a:r>
            <a:r>
              <a:rPr lang="fi-FI" dirty="0"/>
              <a:t> (ORM)</a:t>
            </a:r>
          </a:p>
          <a:p>
            <a:r>
              <a:rPr lang="fi-FI" dirty="0" err="1"/>
              <a:t>There</a:t>
            </a:r>
            <a:r>
              <a:rPr lang="fi-FI" dirty="0"/>
              <a:t> is </a:t>
            </a:r>
            <a:r>
              <a:rPr lang="fi-FI" dirty="0" err="1"/>
              <a:t>lot</a:t>
            </a:r>
            <a:r>
              <a:rPr lang="fi-FI" dirty="0"/>
              <a:t> of </a:t>
            </a:r>
            <a:r>
              <a:rPr lang="fi-FI" dirty="0" err="1"/>
              <a:t>implementations</a:t>
            </a:r>
            <a:r>
              <a:rPr lang="fi-FI" dirty="0"/>
              <a:t> of </a:t>
            </a:r>
            <a:r>
              <a:rPr lang="fi-FI" dirty="0" err="1"/>
              <a:t>the</a:t>
            </a:r>
            <a:r>
              <a:rPr lang="fi-FI" dirty="0"/>
              <a:t> JPA (</a:t>
            </a:r>
            <a:r>
              <a:rPr lang="fi-FI" dirty="0" err="1"/>
              <a:t>like</a:t>
            </a:r>
            <a:r>
              <a:rPr lang="fi-FI" dirty="0"/>
              <a:t> </a:t>
            </a:r>
            <a:r>
              <a:rPr lang="fi-FI" dirty="0" err="1"/>
              <a:t>Hibernate</a:t>
            </a:r>
            <a:r>
              <a:rPr lang="fi-FI" dirty="0"/>
              <a:t>)</a:t>
            </a:r>
          </a:p>
          <a:p>
            <a:r>
              <a:rPr lang="fi-FI" dirty="0" err="1"/>
              <a:t>Dependency</a:t>
            </a:r>
            <a:endParaRPr lang="fi-FI" dirty="0"/>
          </a:p>
          <a:p>
            <a:pPr marL="0" indent="0">
              <a:buNone/>
            </a:pPr>
            <a:r>
              <a:rPr lang="fi-FI" sz="1800" dirty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fi-FI" sz="1800" dirty="0" err="1">
                <a:solidFill>
                  <a:srgbClr val="0000FF"/>
                </a:solidFill>
                <a:highlight>
                  <a:srgbClr val="FFFFFF"/>
                </a:highlight>
              </a:rPr>
              <a:t>dependency</a:t>
            </a:r>
            <a:r>
              <a:rPr lang="fi-FI" sz="18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fi-FI" sz="18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fi-FI" sz="1800" b="1" dirty="0">
                <a:solidFill>
                  <a:srgbClr val="000000"/>
                </a:solidFill>
                <a:highlight>
                  <a:srgbClr val="FFFFFF"/>
                </a:highlight>
              </a:rPr>
              <a:t>      </a:t>
            </a:r>
            <a:r>
              <a:rPr lang="fi-FI" sz="1800" dirty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fi-FI" sz="1800" dirty="0" err="1">
                <a:solidFill>
                  <a:srgbClr val="0000FF"/>
                </a:solidFill>
                <a:highlight>
                  <a:srgbClr val="FFFFFF"/>
                </a:highlight>
              </a:rPr>
              <a:t>groupId</a:t>
            </a:r>
            <a:r>
              <a:rPr lang="fi-FI" sz="18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r>
              <a:rPr lang="fi-FI" sz="1800" b="1" dirty="0" err="1">
                <a:solidFill>
                  <a:srgbClr val="000000"/>
                </a:solidFill>
                <a:highlight>
                  <a:srgbClr val="FFFFFF"/>
                </a:highlight>
              </a:rPr>
              <a:t>org.springframework.boot</a:t>
            </a:r>
            <a:r>
              <a:rPr lang="fi-FI" sz="1800" dirty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fi-FI" sz="1800" dirty="0" err="1">
                <a:solidFill>
                  <a:srgbClr val="0000FF"/>
                </a:solidFill>
                <a:highlight>
                  <a:srgbClr val="FFFFFF"/>
                </a:highlight>
              </a:rPr>
              <a:t>groupId</a:t>
            </a:r>
            <a:r>
              <a:rPr lang="fi-FI" sz="18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fi-FI" sz="18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fi-FI" sz="1800" b="1" dirty="0">
                <a:solidFill>
                  <a:srgbClr val="000000"/>
                </a:solidFill>
                <a:highlight>
                  <a:srgbClr val="FFFFFF"/>
                </a:highlight>
              </a:rPr>
              <a:t>      </a:t>
            </a:r>
            <a:r>
              <a:rPr lang="fi-FI" sz="1800" dirty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fi-FI" sz="1800" dirty="0" err="1">
                <a:solidFill>
                  <a:srgbClr val="0000FF"/>
                </a:solidFill>
                <a:highlight>
                  <a:srgbClr val="FFFFFF"/>
                </a:highlight>
              </a:rPr>
              <a:t>artifactId</a:t>
            </a:r>
            <a:r>
              <a:rPr lang="fi-FI" sz="18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r>
              <a:rPr lang="fi-FI" sz="1800" b="1" dirty="0" err="1">
                <a:solidFill>
                  <a:srgbClr val="000000"/>
                </a:solidFill>
                <a:highlight>
                  <a:srgbClr val="FFFFFF"/>
                </a:highlight>
              </a:rPr>
              <a:t>spring</a:t>
            </a:r>
            <a:r>
              <a:rPr lang="fi-FI" sz="1800" b="1" dirty="0">
                <a:solidFill>
                  <a:srgbClr val="000000"/>
                </a:solidFill>
                <a:highlight>
                  <a:srgbClr val="FFFFFF"/>
                </a:highlight>
              </a:rPr>
              <a:t>-</a:t>
            </a:r>
            <a:r>
              <a:rPr lang="fi-FI" sz="1800" b="1" dirty="0" err="1">
                <a:solidFill>
                  <a:srgbClr val="000000"/>
                </a:solidFill>
                <a:highlight>
                  <a:srgbClr val="FFFFFF"/>
                </a:highlight>
              </a:rPr>
              <a:t>boot</a:t>
            </a:r>
            <a:r>
              <a:rPr lang="fi-FI" sz="1800" b="1" dirty="0">
                <a:solidFill>
                  <a:srgbClr val="000000"/>
                </a:solidFill>
                <a:highlight>
                  <a:srgbClr val="FFFFFF"/>
                </a:highlight>
              </a:rPr>
              <a:t>-</a:t>
            </a:r>
            <a:r>
              <a:rPr lang="fi-FI" sz="1800" b="1" dirty="0" err="1">
                <a:solidFill>
                  <a:srgbClr val="000000"/>
                </a:solidFill>
                <a:highlight>
                  <a:srgbClr val="FFFFFF"/>
                </a:highlight>
              </a:rPr>
              <a:t>starter</a:t>
            </a:r>
            <a:r>
              <a:rPr lang="fi-FI" sz="1800" b="1" dirty="0">
                <a:solidFill>
                  <a:srgbClr val="000000"/>
                </a:solidFill>
                <a:highlight>
                  <a:srgbClr val="FFFFFF"/>
                </a:highlight>
              </a:rPr>
              <a:t>-data-</a:t>
            </a:r>
            <a:r>
              <a:rPr lang="fi-FI" sz="1800" b="1" dirty="0" err="1">
                <a:solidFill>
                  <a:srgbClr val="000000"/>
                </a:solidFill>
                <a:highlight>
                  <a:srgbClr val="FFFFFF"/>
                </a:highlight>
              </a:rPr>
              <a:t>jpa</a:t>
            </a:r>
            <a:r>
              <a:rPr lang="fi-FI" sz="1800" dirty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fi-FI" sz="1800" dirty="0" err="1">
                <a:solidFill>
                  <a:srgbClr val="0000FF"/>
                </a:solidFill>
                <a:highlight>
                  <a:srgbClr val="FFFFFF"/>
                </a:highlight>
              </a:rPr>
              <a:t>artifactId</a:t>
            </a:r>
            <a:r>
              <a:rPr lang="fi-FI" sz="18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fi-FI" sz="18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fi-FI" sz="1800" dirty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fi-FI" sz="1800" dirty="0" err="1">
                <a:solidFill>
                  <a:srgbClr val="0000FF"/>
                </a:solidFill>
                <a:highlight>
                  <a:srgbClr val="FFFFFF"/>
                </a:highlight>
              </a:rPr>
              <a:t>dependency</a:t>
            </a:r>
            <a:r>
              <a:rPr lang="fi-FI" sz="18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fi-FI" sz="1800" dirty="0"/>
          </a:p>
          <a:p>
            <a:pPr marL="0" indent="0">
              <a:buNone/>
            </a:pPr>
            <a:endParaRPr lang="fi-FI" dirty="0"/>
          </a:p>
          <a:p>
            <a:endParaRPr lang="fi-FI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D240C47-E2B0-4198-A619-C5F1F0FF6A72}" type="datetime1">
              <a:rPr lang="fi-FI" altLang="fi-FI" smtClean="0"/>
              <a:t>26.1.2025</a:t>
            </a:fld>
            <a:endParaRPr lang="fi-FI" alt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 altLang="fi-FI"/>
              <a:t>Server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BCD72B-7F77-4CB4-9D76-EC8DD800D301}" type="slidenum">
              <a:rPr lang="fi-FI" altLang="fi-FI" smtClean="0"/>
              <a:pPr>
                <a:defRPr/>
              </a:pPr>
              <a:t>2</a:t>
            </a:fld>
            <a:endParaRPr lang="fi-FI" altLang="fi-FI"/>
          </a:p>
        </p:txBody>
      </p:sp>
    </p:spTree>
    <p:extLst>
      <p:ext uri="{BB962C8B-B14F-4D97-AF65-F5344CB8AC3E}">
        <p14:creationId xmlns:p14="http://schemas.microsoft.com/office/powerpoint/2010/main" val="39654269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08720"/>
            <a:ext cx="8077200" cy="864096"/>
          </a:xfrm>
        </p:spPr>
        <p:txBody>
          <a:bodyPr/>
          <a:lstStyle/>
          <a:p>
            <a:r>
              <a:rPr lang="fi-FI" dirty="0" err="1"/>
              <a:t>Spring</a:t>
            </a:r>
            <a:r>
              <a:rPr lang="fi-FI" dirty="0"/>
              <a:t> </a:t>
            </a:r>
            <a:r>
              <a:rPr lang="fi-FI" dirty="0" err="1"/>
              <a:t>Boot</a:t>
            </a:r>
            <a:r>
              <a:rPr lang="fi-FI" dirty="0"/>
              <a:t>: JPA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077200" cy="4391000"/>
          </a:xfrm>
        </p:spPr>
        <p:txBody>
          <a:bodyPr/>
          <a:lstStyle/>
          <a:p>
            <a:r>
              <a:rPr lang="fi-FI" dirty="0" err="1"/>
              <a:t>Adding</a:t>
            </a:r>
            <a:r>
              <a:rPr lang="fi-FI" dirty="0"/>
              <a:t> </a:t>
            </a:r>
            <a:r>
              <a:rPr lang="fi-FI" dirty="0" err="1"/>
              <a:t>Create</a:t>
            </a:r>
            <a:r>
              <a:rPr lang="fi-FI" dirty="0"/>
              <a:t> </a:t>
            </a:r>
            <a:r>
              <a:rPr lang="fi-FI" dirty="0" err="1"/>
              <a:t>funtionality</a:t>
            </a:r>
            <a:r>
              <a:rPr lang="fi-FI" dirty="0"/>
              <a:t> to a </a:t>
            </a:r>
            <a:r>
              <a:rPr lang="fi-FI" dirty="0" err="1"/>
              <a:t>Spring</a:t>
            </a:r>
            <a:r>
              <a:rPr lang="fi-FI" dirty="0"/>
              <a:t> </a:t>
            </a:r>
            <a:r>
              <a:rPr lang="fi-FI" dirty="0" err="1"/>
              <a:t>Boot</a:t>
            </a:r>
            <a:r>
              <a:rPr lang="fi-FI" dirty="0"/>
              <a:t> </a:t>
            </a:r>
            <a:r>
              <a:rPr lang="fi-FI" dirty="0" err="1"/>
              <a:t>application</a:t>
            </a:r>
            <a:endParaRPr lang="fi-FI" dirty="0"/>
          </a:p>
          <a:p>
            <a:pPr marL="457200" lvl="1" indent="0">
              <a:buNone/>
            </a:pPr>
            <a:r>
              <a:rPr lang="fi-FI" dirty="0"/>
              <a:t>1.) </a:t>
            </a:r>
            <a:r>
              <a:rPr lang="fi-FI" dirty="0" err="1"/>
              <a:t>Create</a:t>
            </a:r>
            <a:r>
              <a:rPr lang="fi-FI" dirty="0"/>
              <a:t> </a:t>
            </a:r>
            <a:r>
              <a:rPr lang="fi-FI" dirty="0" err="1"/>
              <a:t>template</a:t>
            </a:r>
            <a:r>
              <a:rPr lang="fi-FI" dirty="0"/>
              <a:t> for </a:t>
            </a:r>
            <a:r>
              <a:rPr lang="fi-FI" dirty="0" err="1"/>
              <a:t>adding</a:t>
            </a:r>
            <a:r>
              <a:rPr lang="fi-FI" dirty="0"/>
              <a:t> </a:t>
            </a:r>
            <a:r>
              <a:rPr lang="fi-FI" dirty="0" err="1"/>
              <a:t>new</a:t>
            </a:r>
            <a:r>
              <a:rPr lang="fi-FI" dirty="0"/>
              <a:t> </a:t>
            </a:r>
            <a:r>
              <a:rPr lang="fi-FI" dirty="0" err="1"/>
              <a:t>entity</a:t>
            </a:r>
            <a:r>
              <a:rPr lang="fi-FI" dirty="0"/>
              <a:t> (in </a:t>
            </a:r>
            <a:r>
              <a:rPr lang="fi-FI" dirty="0" err="1"/>
              <a:t>this</a:t>
            </a:r>
            <a:r>
              <a:rPr lang="fi-FI" dirty="0"/>
              <a:t> </a:t>
            </a:r>
            <a:r>
              <a:rPr lang="fi-FI" dirty="0" err="1"/>
              <a:t>example</a:t>
            </a:r>
            <a:r>
              <a:rPr lang="fi-FI" dirty="0"/>
              <a:t> addstudent.html). </a:t>
            </a:r>
            <a:r>
              <a:rPr lang="fi-FI" dirty="0" err="1"/>
              <a:t>Download</a:t>
            </a:r>
            <a:r>
              <a:rPr lang="fi-FI" dirty="0"/>
              <a:t> </a:t>
            </a:r>
            <a:r>
              <a:rPr lang="fi-FI" dirty="0" err="1"/>
              <a:t>source</a:t>
            </a:r>
            <a:r>
              <a:rPr lang="fi-FI" dirty="0"/>
              <a:t> </a:t>
            </a:r>
            <a:r>
              <a:rPr lang="fi-FI" dirty="0" err="1"/>
              <a:t>code</a:t>
            </a:r>
            <a:r>
              <a:rPr lang="fi-FI" dirty="0"/>
              <a:t> </a:t>
            </a:r>
            <a:r>
              <a:rPr lang="fi-FI" dirty="0" err="1"/>
              <a:t>from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course</a:t>
            </a:r>
            <a:r>
              <a:rPr lang="fi-FI" dirty="0"/>
              <a:t> </a:t>
            </a:r>
            <a:r>
              <a:rPr lang="fi-FI" dirty="0" err="1"/>
              <a:t>site</a:t>
            </a:r>
            <a:r>
              <a:rPr lang="fi-FI" dirty="0"/>
              <a:t>.</a:t>
            </a:r>
          </a:p>
          <a:p>
            <a:pPr marL="0" indent="0">
              <a:buNone/>
            </a:pPr>
            <a:r>
              <a:rPr lang="fi-FI" sz="1400" dirty="0">
                <a:solidFill>
                  <a:srgbClr val="0000FF"/>
                </a:solidFill>
                <a:highlight>
                  <a:srgbClr val="FFFFFF"/>
                </a:highlight>
              </a:rPr>
              <a:t>…</a:t>
            </a:r>
          </a:p>
          <a:p>
            <a:pPr marL="0" indent="0">
              <a:buNone/>
            </a:pPr>
            <a:r>
              <a:rPr lang="fi-FI" sz="1400" dirty="0">
                <a:solidFill>
                  <a:srgbClr val="0000FF"/>
                </a:solidFill>
                <a:highlight>
                  <a:srgbClr val="FFFFFF"/>
                </a:highlight>
              </a:rPr>
              <a:t>&lt;h1&gt;</a:t>
            </a:r>
            <a:r>
              <a:rPr lang="fi-FI" sz="1400" b="1" dirty="0" err="1">
                <a:solidFill>
                  <a:srgbClr val="000000"/>
                </a:solidFill>
                <a:highlight>
                  <a:srgbClr val="FFFFFF"/>
                </a:highlight>
              </a:rPr>
              <a:t>Add</a:t>
            </a:r>
            <a:r>
              <a:rPr lang="fi-FI" sz="1400" b="1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i-FI" sz="1400" b="1" dirty="0" err="1">
                <a:solidFill>
                  <a:srgbClr val="000000"/>
                </a:solidFill>
                <a:highlight>
                  <a:srgbClr val="FFFFFF"/>
                </a:highlight>
              </a:rPr>
              <a:t>student</a:t>
            </a:r>
            <a:r>
              <a:rPr lang="fi-FI" sz="1400" dirty="0">
                <a:solidFill>
                  <a:srgbClr val="0000FF"/>
                </a:solidFill>
                <a:highlight>
                  <a:srgbClr val="FFFFFF"/>
                </a:highlight>
              </a:rPr>
              <a:t>&lt;/h1&gt;</a:t>
            </a:r>
            <a:endParaRPr lang="fi-FI" sz="14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fi-FI" sz="1400" dirty="0">
                <a:solidFill>
                  <a:srgbClr val="0000FF"/>
                </a:solidFill>
                <a:highlight>
                  <a:srgbClr val="FFFFFF"/>
                </a:highlight>
              </a:rPr>
              <a:t>&lt;div&gt;</a:t>
            </a:r>
            <a:endParaRPr lang="fi-FI" sz="14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</a:rPr>
              <a:t>&lt;form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th:object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n-US" sz="1400" b="1" dirty="0">
                <a:solidFill>
                  <a:srgbClr val="8000FF"/>
                </a:solidFill>
                <a:highlight>
                  <a:srgbClr val="FFFFFF"/>
                </a:highlight>
              </a:rPr>
              <a:t>"${student}"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th:action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n-US" sz="1400" b="1" dirty="0">
                <a:solidFill>
                  <a:srgbClr val="8000FF"/>
                </a:solidFill>
                <a:highlight>
                  <a:srgbClr val="FFFFFF"/>
                </a:highlight>
              </a:rPr>
              <a:t>"@{save}"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</a:rPr>
              <a:t>action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n-US" sz="1400" b="1" dirty="0">
                <a:solidFill>
                  <a:srgbClr val="8000FF"/>
                </a:solidFill>
                <a:highlight>
                  <a:srgbClr val="FFFFFF"/>
                </a:highlight>
              </a:rPr>
              <a:t>"#"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</a:rPr>
              <a:t>method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n-US" sz="1400" b="1" dirty="0">
                <a:solidFill>
                  <a:srgbClr val="8000FF"/>
                </a:solidFill>
                <a:highlight>
                  <a:srgbClr val="FFFFFF"/>
                </a:highlight>
              </a:rPr>
              <a:t>"post"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n-US" sz="14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</a:rPr>
              <a:t>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</a:rPr>
              <a:t>&lt;label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</a:rPr>
              <a:t>for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n-US" sz="1400" b="1" dirty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n-US" sz="1400" b="1" dirty="0" err="1">
                <a:solidFill>
                  <a:srgbClr val="8000FF"/>
                </a:solidFill>
                <a:highlight>
                  <a:srgbClr val="FFFFFF"/>
                </a:highlight>
              </a:rPr>
              <a:t>fname</a:t>
            </a:r>
            <a:r>
              <a:rPr lang="en-US" sz="1400" b="1" dirty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r>
              <a:rPr lang="en-US" sz="1400" b="1" dirty="0" err="1">
                <a:solidFill>
                  <a:srgbClr val="000000"/>
                </a:solidFill>
                <a:highlight>
                  <a:srgbClr val="FFFFFF"/>
                </a:highlight>
              </a:rPr>
              <a:t>Firstname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</a:rPr>
              <a:t>&lt;/label&gt;</a:t>
            </a:r>
            <a:endParaRPr lang="en-US" sz="14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</a:rPr>
              <a:t>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</a:rPr>
              <a:t>&lt;input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</a:rPr>
              <a:t>type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n-US" sz="1400" b="1" dirty="0">
                <a:solidFill>
                  <a:srgbClr val="8000FF"/>
                </a:solidFill>
                <a:highlight>
                  <a:srgbClr val="FFFFFF"/>
                </a:highlight>
              </a:rPr>
              <a:t>"text"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</a:rPr>
              <a:t>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n-US" sz="1400" b="1" dirty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n-US" sz="1400" b="1" dirty="0" err="1">
                <a:solidFill>
                  <a:srgbClr val="8000FF"/>
                </a:solidFill>
                <a:highlight>
                  <a:srgbClr val="FFFFFF"/>
                </a:highlight>
              </a:rPr>
              <a:t>fname</a:t>
            </a:r>
            <a:r>
              <a:rPr lang="en-US" sz="1400" b="1" dirty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th:field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n-US" sz="1400" b="1" dirty="0">
                <a:solidFill>
                  <a:srgbClr val="8000FF"/>
                </a:solidFill>
                <a:highlight>
                  <a:srgbClr val="FFFFFF"/>
                </a:highlight>
              </a:rPr>
              <a:t>"*{</a:t>
            </a:r>
            <a:r>
              <a:rPr lang="en-US" sz="1400" b="1" dirty="0" err="1">
                <a:solidFill>
                  <a:srgbClr val="8000FF"/>
                </a:solidFill>
                <a:highlight>
                  <a:srgbClr val="FFFFFF"/>
                </a:highlight>
              </a:rPr>
              <a:t>firstName</a:t>
            </a:r>
            <a:r>
              <a:rPr lang="en-US" sz="1400" b="1" dirty="0">
                <a:solidFill>
                  <a:srgbClr val="8000FF"/>
                </a:solidFill>
                <a:highlight>
                  <a:srgbClr val="FFFFFF"/>
                </a:highlight>
              </a:rPr>
              <a:t>}"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</a:rPr>
              <a:t>/&gt;</a:t>
            </a:r>
            <a:endParaRPr lang="en-US" sz="14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fi-FI" sz="1400" b="1" dirty="0">
                <a:solidFill>
                  <a:srgbClr val="000000"/>
                </a:solidFill>
                <a:highlight>
                  <a:srgbClr val="FFFFFF"/>
                </a:highlight>
              </a:rPr>
              <a:t>      </a:t>
            </a:r>
            <a:r>
              <a:rPr lang="fi-FI" sz="1400" dirty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fi-FI" sz="1400" dirty="0" err="1">
                <a:solidFill>
                  <a:srgbClr val="0000FF"/>
                </a:solidFill>
                <a:highlight>
                  <a:srgbClr val="FFFFFF"/>
                </a:highlight>
              </a:rPr>
              <a:t>label</a:t>
            </a:r>
            <a:r>
              <a:rPr lang="fi-FI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i-FI" sz="1400" dirty="0">
                <a:solidFill>
                  <a:srgbClr val="FF0000"/>
                </a:solidFill>
                <a:highlight>
                  <a:srgbClr val="FFFFFF"/>
                </a:highlight>
              </a:rPr>
              <a:t>for</a:t>
            </a:r>
            <a:r>
              <a:rPr lang="fi-FI" sz="1400" dirty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fi-FI" sz="1400" b="1" dirty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fi-FI" sz="1400" b="1" dirty="0" err="1">
                <a:solidFill>
                  <a:srgbClr val="8000FF"/>
                </a:solidFill>
                <a:highlight>
                  <a:srgbClr val="FFFFFF"/>
                </a:highlight>
              </a:rPr>
              <a:t>lname</a:t>
            </a:r>
            <a:r>
              <a:rPr lang="fi-FI" sz="1400" b="1" dirty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fi-FI" sz="14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r>
              <a:rPr lang="fi-FI" sz="1400" b="1" dirty="0" err="1">
                <a:solidFill>
                  <a:srgbClr val="000000"/>
                </a:solidFill>
                <a:highlight>
                  <a:srgbClr val="FFFFFF"/>
                </a:highlight>
              </a:rPr>
              <a:t>Lastname</a:t>
            </a:r>
            <a:r>
              <a:rPr lang="fi-FI" sz="1400" dirty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fi-FI" sz="1400" dirty="0" err="1">
                <a:solidFill>
                  <a:srgbClr val="0000FF"/>
                </a:solidFill>
                <a:highlight>
                  <a:srgbClr val="FFFFFF"/>
                </a:highlight>
              </a:rPr>
              <a:t>label</a:t>
            </a:r>
            <a:r>
              <a:rPr lang="fi-FI" sz="14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fi-FI" sz="14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</a:rPr>
              <a:t>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</a:rPr>
              <a:t>&lt;input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</a:rPr>
              <a:t>type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n-US" sz="1400" b="1" dirty="0">
                <a:solidFill>
                  <a:srgbClr val="8000FF"/>
                </a:solidFill>
                <a:highlight>
                  <a:srgbClr val="FFFFFF"/>
                </a:highlight>
              </a:rPr>
              <a:t>"text"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</a:rPr>
              <a:t>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n-US" sz="1400" b="1" dirty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n-US" sz="1400" b="1" dirty="0" err="1">
                <a:solidFill>
                  <a:srgbClr val="8000FF"/>
                </a:solidFill>
                <a:highlight>
                  <a:srgbClr val="FFFFFF"/>
                </a:highlight>
              </a:rPr>
              <a:t>lname</a:t>
            </a:r>
            <a:r>
              <a:rPr lang="en-US" sz="1400" b="1" dirty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th:field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n-US" sz="1400" b="1" dirty="0">
                <a:solidFill>
                  <a:srgbClr val="8000FF"/>
                </a:solidFill>
                <a:highlight>
                  <a:srgbClr val="FFFFFF"/>
                </a:highlight>
              </a:rPr>
              <a:t>"*{</a:t>
            </a:r>
            <a:r>
              <a:rPr lang="en-US" sz="1400" b="1" dirty="0" err="1">
                <a:solidFill>
                  <a:srgbClr val="8000FF"/>
                </a:solidFill>
                <a:highlight>
                  <a:srgbClr val="FFFFFF"/>
                </a:highlight>
              </a:rPr>
              <a:t>lastName</a:t>
            </a:r>
            <a:r>
              <a:rPr lang="en-US" sz="1400" b="1" dirty="0">
                <a:solidFill>
                  <a:srgbClr val="8000FF"/>
                </a:solidFill>
                <a:highlight>
                  <a:srgbClr val="FFFFFF"/>
                </a:highlight>
              </a:rPr>
              <a:t>}"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</a:rPr>
              <a:t>/&gt;</a:t>
            </a:r>
            <a:endParaRPr lang="en-US" sz="14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</a:rPr>
              <a:t>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</a:rPr>
              <a:t>&lt;label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</a:rPr>
              <a:t>for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n-US" sz="1400" b="1" dirty="0">
                <a:solidFill>
                  <a:srgbClr val="8000FF"/>
                </a:solidFill>
                <a:highlight>
                  <a:srgbClr val="FFFFFF"/>
                </a:highlight>
              </a:rPr>
              <a:t>"email"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</a:rPr>
              <a:t>Email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</a:rPr>
              <a:t>&lt;/label&gt;</a:t>
            </a:r>
            <a:endParaRPr lang="en-US" sz="14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</a:rPr>
              <a:t>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</a:rPr>
              <a:t>&lt;input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</a:rPr>
              <a:t>type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n-US" sz="1400" b="1" dirty="0">
                <a:solidFill>
                  <a:srgbClr val="8000FF"/>
                </a:solidFill>
                <a:highlight>
                  <a:srgbClr val="FFFFFF"/>
                </a:highlight>
              </a:rPr>
              <a:t>"text"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th:field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n-US" sz="1400" b="1" dirty="0">
                <a:solidFill>
                  <a:srgbClr val="8000FF"/>
                </a:solidFill>
                <a:highlight>
                  <a:srgbClr val="FFFFFF"/>
                </a:highlight>
              </a:rPr>
              <a:t>"*{email}"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</a:rPr>
              <a:t>/&gt;</a:t>
            </a:r>
            <a:endParaRPr lang="en-US" sz="14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</a:rPr>
              <a:t>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</a:rPr>
              <a:t>&lt;input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</a:rPr>
              <a:t>type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n-US" sz="1400" b="1" dirty="0">
                <a:solidFill>
                  <a:srgbClr val="8000FF"/>
                </a:solidFill>
                <a:highlight>
                  <a:srgbClr val="FFFFFF"/>
                </a:highlight>
              </a:rPr>
              <a:t>"submit"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</a:rPr>
              <a:t>value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n-US" sz="1400" b="1" dirty="0">
                <a:solidFill>
                  <a:srgbClr val="8000FF"/>
                </a:solidFill>
                <a:highlight>
                  <a:srgbClr val="FFFFFF"/>
                </a:highlight>
              </a:rPr>
              <a:t>"Save"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</a:rPr>
              <a:t>&gt;&lt;/input&gt;</a:t>
            </a:r>
            <a:endParaRPr lang="en-US" sz="14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fi-FI" sz="1400" b="1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fi-FI" sz="1400" dirty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fi-FI" sz="1400" dirty="0" err="1">
                <a:solidFill>
                  <a:srgbClr val="0000FF"/>
                </a:solidFill>
                <a:highlight>
                  <a:srgbClr val="FFFFFF"/>
                </a:highlight>
              </a:rPr>
              <a:t>form</a:t>
            </a:r>
            <a:r>
              <a:rPr lang="fi-FI" sz="14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fi-FI" sz="14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fi-FI" sz="1400" dirty="0">
                <a:solidFill>
                  <a:srgbClr val="0000FF"/>
                </a:solidFill>
                <a:highlight>
                  <a:srgbClr val="FFFFFF"/>
                </a:highlight>
              </a:rPr>
              <a:t>&lt;/div&gt;</a:t>
            </a:r>
          </a:p>
          <a:p>
            <a:pPr marL="0" indent="0">
              <a:buNone/>
            </a:pPr>
            <a:r>
              <a:rPr lang="fi-FI" sz="1400" dirty="0">
                <a:solidFill>
                  <a:srgbClr val="0000FF"/>
                </a:solidFill>
                <a:highlight>
                  <a:srgbClr val="FFFFFF"/>
                </a:highlight>
              </a:rPr>
              <a:t>…</a:t>
            </a:r>
            <a:endParaRPr lang="fi-FI" sz="1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D240C47-E2B0-4198-A619-C5F1F0FF6A72}" type="datetime1">
              <a:rPr lang="fi-FI" altLang="fi-FI" smtClean="0"/>
              <a:t>26.1.2025</a:t>
            </a:fld>
            <a:endParaRPr lang="fi-FI" alt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 altLang="fi-FI"/>
              <a:t>Server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BCD72B-7F77-4CB4-9D76-EC8DD800D301}" type="slidenum">
              <a:rPr lang="fi-FI" altLang="fi-FI" smtClean="0"/>
              <a:pPr>
                <a:defRPr/>
              </a:pPr>
              <a:t>20</a:t>
            </a:fld>
            <a:endParaRPr lang="fi-FI" altLang="fi-FI"/>
          </a:p>
        </p:txBody>
      </p:sp>
    </p:spTree>
    <p:extLst>
      <p:ext uri="{BB962C8B-B14F-4D97-AF65-F5344CB8AC3E}">
        <p14:creationId xmlns:p14="http://schemas.microsoft.com/office/powerpoint/2010/main" val="42841963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08720"/>
            <a:ext cx="8077200" cy="864096"/>
          </a:xfrm>
        </p:spPr>
        <p:txBody>
          <a:bodyPr/>
          <a:lstStyle/>
          <a:p>
            <a:r>
              <a:rPr lang="fi-FI" dirty="0" err="1"/>
              <a:t>Spring</a:t>
            </a:r>
            <a:r>
              <a:rPr lang="fi-FI" dirty="0"/>
              <a:t> </a:t>
            </a:r>
            <a:r>
              <a:rPr lang="fi-FI" dirty="0" err="1"/>
              <a:t>Boot</a:t>
            </a:r>
            <a:r>
              <a:rPr lang="fi-FI" dirty="0"/>
              <a:t>: JPA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772000"/>
          </a:xfrm>
        </p:spPr>
        <p:txBody>
          <a:bodyPr/>
          <a:lstStyle/>
          <a:p>
            <a:pPr marL="457200" lvl="1" indent="0">
              <a:buNone/>
            </a:pPr>
            <a:r>
              <a:rPr lang="fi-FI" dirty="0"/>
              <a:t>2.) </a:t>
            </a:r>
            <a:r>
              <a:rPr lang="fi-FI" dirty="0" err="1"/>
              <a:t>Create</a:t>
            </a:r>
            <a:r>
              <a:rPr lang="fi-FI" dirty="0"/>
              <a:t> </a:t>
            </a:r>
            <a:r>
              <a:rPr lang="fi-FI" dirty="0" err="1"/>
              <a:t>functionality</a:t>
            </a:r>
            <a:r>
              <a:rPr lang="fi-FI" dirty="0"/>
              <a:t> to </a:t>
            </a:r>
            <a:r>
              <a:rPr lang="fi-FI" dirty="0" err="1"/>
              <a:t>your</a:t>
            </a:r>
            <a:r>
              <a:rPr lang="fi-FI" dirty="0"/>
              <a:t> </a:t>
            </a:r>
            <a:r>
              <a:rPr lang="fi-FI" dirty="0" err="1"/>
              <a:t>controller</a:t>
            </a:r>
            <a:endParaRPr lang="fi-FI" dirty="0"/>
          </a:p>
          <a:p>
            <a:pPr marL="0" indent="0">
              <a:buNone/>
            </a:pPr>
            <a:r>
              <a:rPr lang="fi-FI" sz="1400" dirty="0">
                <a:solidFill>
                  <a:srgbClr val="0000FF"/>
                </a:solidFill>
                <a:highlight>
                  <a:srgbClr val="FFFFFF"/>
                </a:highlight>
              </a:rPr>
              <a:t>…</a:t>
            </a:r>
            <a:endParaRPr lang="fi-FI" sz="1400" dirty="0"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fi-FI" sz="1600" dirty="0">
                <a:solidFill>
                  <a:srgbClr val="000000"/>
                </a:solidFill>
                <a:highlight>
                  <a:srgbClr val="FFFFFF"/>
                </a:highlight>
              </a:rPr>
              <a:t>@</a:t>
            </a:r>
            <a:r>
              <a:rPr lang="fi-FI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RequestMapping</a:t>
            </a:r>
            <a:r>
              <a:rPr lang="fi-FI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fi-FI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value</a:t>
            </a:r>
            <a:r>
              <a:rPr lang="fi-FI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i-FI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fi-FI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i-FI" sz="1600" dirty="0">
                <a:solidFill>
                  <a:srgbClr val="808080"/>
                </a:solidFill>
                <a:highlight>
                  <a:srgbClr val="FFFFFF"/>
                </a:highlight>
              </a:rPr>
              <a:t>"/</a:t>
            </a:r>
            <a:r>
              <a:rPr lang="fi-FI" sz="1600" dirty="0" err="1">
                <a:solidFill>
                  <a:srgbClr val="808080"/>
                </a:solidFill>
                <a:highlight>
                  <a:srgbClr val="FFFFFF"/>
                </a:highlight>
              </a:rPr>
              <a:t>add</a:t>
            </a:r>
            <a:r>
              <a:rPr lang="fi-FI" sz="1600" dirty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fi-FI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fi-FI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fi-FI" sz="1600" dirty="0" err="1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fi-FI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i-FI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String</a:t>
            </a:r>
            <a:r>
              <a:rPr lang="fi-FI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i-FI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addStudent</a:t>
            </a:r>
            <a:r>
              <a:rPr lang="fi-FI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fi-FI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fi-FI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i-FI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fi-FI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){</a:t>
            </a:r>
            <a:endParaRPr lang="fi-FI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fi-FI" sz="16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fi-FI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fi-FI" sz="16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fi-FI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addAttribute</a:t>
            </a:r>
            <a:r>
              <a:rPr lang="fi-FI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fi-FI" sz="1600" dirty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fi-FI" sz="1600" dirty="0" err="1">
                <a:solidFill>
                  <a:srgbClr val="808080"/>
                </a:solidFill>
                <a:highlight>
                  <a:srgbClr val="FFFFFF"/>
                </a:highlight>
              </a:rPr>
              <a:t>student</a:t>
            </a:r>
            <a:r>
              <a:rPr lang="fi-FI" sz="1600" dirty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fi-FI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fi-FI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i-FI" sz="16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new</a:t>
            </a:r>
            <a:r>
              <a:rPr lang="fi-FI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i-FI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Student</a:t>
            </a:r>
            <a:r>
              <a:rPr lang="fi-FI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());</a:t>
            </a:r>
            <a:endParaRPr lang="fi-FI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fi-FI" sz="16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fi-FI" sz="16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fi-FI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i-FI" sz="1600" dirty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fi-FI" sz="1600" dirty="0" err="1">
                <a:solidFill>
                  <a:srgbClr val="808080"/>
                </a:solidFill>
                <a:highlight>
                  <a:srgbClr val="FFFFFF"/>
                </a:highlight>
              </a:rPr>
              <a:t>addstudent</a:t>
            </a:r>
            <a:r>
              <a:rPr lang="fi-FI" sz="1600" dirty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fi-FI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fi-FI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fi-FI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r>
              <a:rPr lang="fi-FI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pPr marL="0" indent="0">
              <a:buNone/>
            </a:pPr>
            <a:endParaRPr lang="fi-FI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fi-FI" sz="1600" dirty="0">
                <a:solidFill>
                  <a:srgbClr val="000000"/>
                </a:solidFill>
                <a:highlight>
                  <a:srgbClr val="FFFFFF"/>
                </a:highlight>
              </a:rPr>
              <a:t>@</a:t>
            </a:r>
            <a:r>
              <a:rPr lang="fi-FI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RequestMapping</a:t>
            </a:r>
            <a:r>
              <a:rPr lang="fi-FI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fi-FI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value</a:t>
            </a:r>
            <a:r>
              <a:rPr lang="fi-FI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i-FI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fi-FI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i-FI" sz="1600" dirty="0">
                <a:solidFill>
                  <a:srgbClr val="808080"/>
                </a:solidFill>
                <a:highlight>
                  <a:srgbClr val="FFFFFF"/>
                </a:highlight>
              </a:rPr>
              <a:t>"/</a:t>
            </a:r>
            <a:r>
              <a:rPr lang="fi-FI" sz="1600" dirty="0" err="1">
                <a:solidFill>
                  <a:srgbClr val="808080"/>
                </a:solidFill>
                <a:highlight>
                  <a:srgbClr val="FFFFFF"/>
                </a:highlight>
              </a:rPr>
              <a:t>save</a:t>
            </a:r>
            <a:r>
              <a:rPr lang="fi-FI" sz="1600" dirty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fi-FI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fi-FI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i-FI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method</a:t>
            </a:r>
            <a:r>
              <a:rPr lang="fi-FI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i-FI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fi-FI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i-FI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RequestMethod</a:t>
            </a:r>
            <a:r>
              <a:rPr lang="fi-FI" sz="16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fi-FI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POST</a:t>
            </a:r>
            <a:r>
              <a:rPr lang="fi-FI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fi-FI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fi-FI" sz="1600" dirty="0" err="1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fi-FI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i-FI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String</a:t>
            </a:r>
            <a:r>
              <a:rPr lang="fi-FI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i-FI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save</a:t>
            </a:r>
            <a:r>
              <a:rPr lang="fi-FI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fi-FI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Student</a:t>
            </a:r>
            <a:r>
              <a:rPr lang="fi-FI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i-FI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student</a:t>
            </a:r>
            <a:r>
              <a:rPr lang="fi-FI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){</a:t>
            </a:r>
            <a:endParaRPr lang="fi-FI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fi-FI" sz="1600" dirty="0">
                <a:solidFill>
                  <a:srgbClr val="000000"/>
                </a:solidFill>
                <a:highlight>
                  <a:srgbClr val="FFFFFF"/>
                </a:highlight>
              </a:rPr>
              <a:t>     </a:t>
            </a:r>
            <a:r>
              <a:rPr lang="fi-FI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repository</a:t>
            </a:r>
            <a:r>
              <a:rPr lang="fi-FI" sz="16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fi-FI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save</a:t>
            </a:r>
            <a:r>
              <a:rPr lang="fi-FI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fi-FI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student</a:t>
            </a:r>
            <a:r>
              <a:rPr lang="fi-FI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fi-FI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fi-FI" sz="1600" dirty="0">
                <a:solidFill>
                  <a:srgbClr val="000000"/>
                </a:solidFill>
                <a:highlight>
                  <a:srgbClr val="FFFFFF"/>
                </a:highlight>
              </a:rPr>
              <a:t>     </a:t>
            </a:r>
            <a:r>
              <a:rPr lang="fi-FI" sz="16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fi-FI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i-FI" sz="1600" dirty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fi-FI" sz="1600" dirty="0" err="1">
                <a:solidFill>
                  <a:srgbClr val="808080"/>
                </a:solidFill>
                <a:highlight>
                  <a:srgbClr val="FFFFFF"/>
                </a:highlight>
              </a:rPr>
              <a:t>redirect:studentlist</a:t>
            </a:r>
            <a:r>
              <a:rPr lang="fi-FI" sz="1600" dirty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fi-FI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fi-FI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fi-FI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r>
              <a:rPr lang="fi-FI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pPr marL="0" indent="0">
              <a:buNone/>
            </a:pPr>
            <a:r>
              <a:rPr lang="fi-FI" sz="1400" dirty="0">
                <a:solidFill>
                  <a:srgbClr val="000000"/>
                </a:solidFill>
                <a:highlight>
                  <a:srgbClr val="FFFFFF"/>
                </a:highlight>
              </a:rPr>
              <a:t>…</a:t>
            </a:r>
            <a:endParaRPr lang="fi-FI" dirty="0"/>
          </a:p>
          <a:p>
            <a:pPr marL="457200" lvl="1" indent="0">
              <a:buNone/>
            </a:pPr>
            <a:r>
              <a:rPr lang="fi-FI" dirty="0"/>
              <a:t>3.) </a:t>
            </a:r>
            <a:r>
              <a:rPr lang="fi-FI" dirty="0" err="1"/>
              <a:t>Add</a:t>
            </a:r>
            <a:r>
              <a:rPr lang="fi-FI" dirty="0"/>
              <a:t> </a:t>
            </a:r>
            <a:r>
              <a:rPr lang="fi-FI" dirty="0" err="1"/>
              <a:t>link</a:t>
            </a:r>
            <a:r>
              <a:rPr lang="fi-FI" dirty="0"/>
              <a:t> to </a:t>
            </a:r>
            <a:r>
              <a:rPr lang="fi-FI" dirty="0" err="1"/>
              <a:t>create</a:t>
            </a:r>
            <a:r>
              <a:rPr lang="fi-FI" dirty="0"/>
              <a:t> </a:t>
            </a:r>
            <a:r>
              <a:rPr lang="fi-FI" dirty="0" err="1"/>
              <a:t>functionality</a:t>
            </a:r>
            <a:endParaRPr lang="fi-FI" dirty="0"/>
          </a:p>
          <a:p>
            <a:pPr marL="457200" lvl="1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3F7F7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a </a:t>
            </a:r>
            <a:r>
              <a:rPr lang="en-US" sz="1600" dirty="0" err="1">
                <a:solidFill>
                  <a:srgbClr val="7F007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href</a:t>
            </a:r>
            <a:r>
              <a:rPr lang="en-US" sz="1600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=</a:t>
            </a:r>
            <a:r>
              <a:rPr lang="en-US" sz="1600" i="1" dirty="0">
                <a:solidFill>
                  <a:srgbClr val="2A00F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"/add" </a:t>
            </a:r>
            <a:r>
              <a:rPr lang="en-US" sz="1600" i="1" dirty="0">
                <a:solidFill>
                  <a:srgbClr val="7F007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class</a:t>
            </a:r>
            <a:r>
              <a:rPr lang="en-US" sz="1600" i="1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=</a:t>
            </a:r>
            <a:r>
              <a:rPr lang="en-US" sz="1600" i="1" dirty="0">
                <a:solidFill>
                  <a:srgbClr val="2A00F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"</a:t>
            </a:r>
            <a:r>
              <a:rPr lang="en-US" sz="1600" i="1" dirty="0" err="1">
                <a:solidFill>
                  <a:srgbClr val="2A00F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btn</a:t>
            </a:r>
            <a:r>
              <a:rPr lang="en-US" sz="1600" i="1" dirty="0">
                <a:solidFill>
                  <a:srgbClr val="2A00F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 </a:t>
            </a:r>
            <a:r>
              <a:rPr lang="en-US" sz="1600" i="1" dirty="0" err="1">
                <a:solidFill>
                  <a:srgbClr val="2A00F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btn</a:t>
            </a:r>
            <a:r>
              <a:rPr lang="en-US" sz="1600" i="1" dirty="0">
                <a:solidFill>
                  <a:srgbClr val="2A00F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-primary"</a:t>
            </a:r>
            <a:r>
              <a:rPr lang="en-US" sz="1600" i="1" dirty="0">
                <a:solidFill>
                  <a:srgbClr val="00808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&gt;</a:t>
            </a:r>
            <a:r>
              <a:rPr lang="en-US" sz="1600" i="1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Add Student</a:t>
            </a:r>
            <a:r>
              <a:rPr lang="en-US" sz="1600" i="1" dirty="0">
                <a:solidFill>
                  <a:srgbClr val="00808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&lt;/</a:t>
            </a:r>
            <a:r>
              <a:rPr lang="en-US" sz="1600" i="1" dirty="0">
                <a:solidFill>
                  <a:srgbClr val="3F7F7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a</a:t>
            </a:r>
            <a:r>
              <a:rPr lang="en-US" sz="1600" i="1" dirty="0">
                <a:solidFill>
                  <a:srgbClr val="00808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&gt;</a:t>
            </a:r>
            <a:r>
              <a:rPr lang="en-US" sz="1600" i="1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 </a:t>
            </a:r>
            <a:endParaRPr lang="fi-FI" sz="1600" dirty="0"/>
          </a:p>
          <a:p>
            <a:pPr marL="0" indent="0">
              <a:buNone/>
            </a:pPr>
            <a:endParaRPr lang="fi-FI" sz="1400" dirty="0">
              <a:solidFill>
                <a:srgbClr val="0000FF"/>
              </a:solidFill>
              <a:highlight>
                <a:srgbClr val="FFFFFF"/>
              </a:highlight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D240C47-E2B0-4198-A619-C5F1F0FF6A72}" type="datetime1">
              <a:rPr lang="fi-FI" altLang="fi-FI" smtClean="0"/>
              <a:t>26.1.2025</a:t>
            </a:fld>
            <a:endParaRPr lang="fi-FI" alt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 altLang="fi-FI"/>
              <a:t>Server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BCD72B-7F77-4CB4-9D76-EC8DD800D301}" type="slidenum">
              <a:rPr lang="fi-FI" altLang="fi-FI" smtClean="0"/>
              <a:pPr>
                <a:defRPr/>
              </a:pPr>
              <a:t>21</a:t>
            </a:fld>
            <a:endParaRPr lang="fi-FI" altLang="fi-FI"/>
          </a:p>
        </p:txBody>
      </p:sp>
    </p:spTree>
    <p:extLst>
      <p:ext uri="{BB962C8B-B14F-4D97-AF65-F5344CB8AC3E}">
        <p14:creationId xmlns:p14="http://schemas.microsoft.com/office/powerpoint/2010/main" val="38910715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D240C47-E2B0-4198-A619-C5F1F0FF6A72}" type="datetime1">
              <a:rPr lang="fi-FI" altLang="fi-FI" smtClean="0"/>
              <a:t>26.1.2025</a:t>
            </a:fld>
            <a:endParaRPr lang="fi-FI" alt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 altLang="fi-FI"/>
              <a:t>Server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BCD72B-7F77-4CB4-9D76-EC8DD800D301}" type="slidenum">
              <a:rPr lang="fi-FI" altLang="fi-FI" smtClean="0"/>
              <a:pPr>
                <a:defRPr/>
              </a:pPr>
              <a:t>22</a:t>
            </a:fld>
            <a:endParaRPr lang="fi-FI" altLang="fi-FI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226" y="1556792"/>
            <a:ext cx="7489544" cy="4102968"/>
          </a:xfrm>
        </p:spPr>
      </p:pic>
    </p:spTree>
    <p:extLst>
      <p:ext uri="{BB962C8B-B14F-4D97-AF65-F5344CB8AC3E}">
        <p14:creationId xmlns:p14="http://schemas.microsoft.com/office/powerpoint/2010/main" val="42338549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08720"/>
            <a:ext cx="8077200" cy="864096"/>
          </a:xfrm>
        </p:spPr>
        <p:txBody>
          <a:bodyPr/>
          <a:lstStyle/>
          <a:p>
            <a:r>
              <a:rPr lang="fi-FI" dirty="0" err="1"/>
              <a:t>Spring</a:t>
            </a:r>
            <a:r>
              <a:rPr lang="fi-FI" dirty="0"/>
              <a:t> </a:t>
            </a:r>
            <a:r>
              <a:rPr lang="fi-FI" dirty="0" err="1"/>
              <a:t>Boot</a:t>
            </a:r>
            <a:r>
              <a:rPr lang="fi-FI" dirty="0"/>
              <a:t>: JPA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435280" cy="4391000"/>
          </a:xfrm>
        </p:spPr>
        <p:txBody>
          <a:bodyPr/>
          <a:lstStyle/>
          <a:p>
            <a:r>
              <a:rPr lang="fi-FI" dirty="0" err="1"/>
              <a:t>Adding</a:t>
            </a:r>
            <a:r>
              <a:rPr lang="fi-FI" dirty="0"/>
              <a:t> </a:t>
            </a:r>
            <a:r>
              <a:rPr lang="fi-FI" dirty="0" err="1"/>
              <a:t>Delete</a:t>
            </a:r>
            <a:r>
              <a:rPr lang="fi-FI" dirty="0"/>
              <a:t> </a:t>
            </a:r>
            <a:r>
              <a:rPr lang="fi-FI" dirty="0" err="1"/>
              <a:t>funtionality</a:t>
            </a:r>
            <a:r>
              <a:rPr lang="fi-FI" dirty="0"/>
              <a:t> to a </a:t>
            </a:r>
            <a:r>
              <a:rPr lang="fi-FI" dirty="0" err="1"/>
              <a:t>Spring</a:t>
            </a:r>
            <a:r>
              <a:rPr lang="fi-FI" dirty="0"/>
              <a:t> </a:t>
            </a:r>
            <a:r>
              <a:rPr lang="fi-FI" dirty="0" err="1"/>
              <a:t>Boot</a:t>
            </a:r>
            <a:r>
              <a:rPr lang="fi-FI" dirty="0"/>
              <a:t> </a:t>
            </a:r>
            <a:r>
              <a:rPr lang="fi-FI" dirty="0" err="1"/>
              <a:t>application</a:t>
            </a:r>
            <a:endParaRPr lang="fi-FI" dirty="0"/>
          </a:p>
          <a:p>
            <a:pPr marL="457200" lvl="1" indent="0">
              <a:buNone/>
            </a:pPr>
            <a:r>
              <a:rPr lang="fi-FI" dirty="0"/>
              <a:t>1.) </a:t>
            </a:r>
            <a:r>
              <a:rPr lang="fi-FI" dirty="0" err="1"/>
              <a:t>Create</a:t>
            </a:r>
            <a:r>
              <a:rPr lang="fi-FI" dirty="0"/>
              <a:t> </a:t>
            </a:r>
            <a:r>
              <a:rPr lang="fi-FI" dirty="0" err="1"/>
              <a:t>functionality</a:t>
            </a:r>
            <a:r>
              <a:rPr lang="fi-FI" dirty="0"/>
              <a:t> to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controller</a:t>
            </a:r>
            <a:endParaRPr lang="fi-FI" dirty="0"/>
          </a:p>
          <a:p>
            <a:pPr marL="0" indent="0">
              <a:buNone/>
            </a:pPr>
            <a:r>
              <a:rPr lang="fi-FI" sz="1400" dirty="0">
                <a:solidFill>
                  <a:srgbClr val="0000FF"/>
                </a:solidFill>
                <a:highlight>
                  <a:srgbClr val="FFFFFF"/>
                </a:highlight>
              </a:rPr>
              <a:t>…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</a:rPr>
              <a:t>@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</a:rPr>
              <a:t>RequestMapping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</a:rPr>
              <a:t>value 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</a:rPr>
              <a:t>"/delete/{id}"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</a:rPr>
              <a:t> method 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</a:rPr>
              <a:t>RequestMethod</a:t>
            </a:r>
            <a:r>
              <a:rPr lang="en-US" sz="18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</a:rPr>
              <a:t>GET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fi-FI" sz="1800" dirty="0" err="1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fi-FI" sz="1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i-FI" sz="1800" dirty="0" err="1">
                <a:solidFill>
                  <a:srgbClr val="000000"/>
                </a:solidFill>
                <a:highlight>
                  <a:srgbClr val="FFFFFF"/>
                </a:highlight>
              </a:rPr>
              <a:t>String</a:t>
            </a:r>
            <a:r>
              <a:rPr lang="fi-FI" sz="1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i-FI" sz="1800" dirty="0" err="1">
                <a:solidFill>
                  <a:srgbClr val="000000"/>
                </a:solidFill>
                <a:highlight>
                  <a:srgbClr val="FFFFFF"/>
                </a:highlight>
              </a:rPr>
              <a:t>deleteStudent</a:t>
            </a:r>
            <a:r>
              <a:rPr lang="fi-FI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fi-FI" sz="1800" dirty="0">
                <a:solidFill>
                  <a:srgbClr val="000000"/>
                </a:solidFill>
                <a:highlight>
                  <a:srgbClr val="FFFFFF"/>
                </a:highlight>
              </a:rPr>
              <a:t>@</a:t>
            </a:r>
            <a:r>
              <a:rPr lang="fi-FI" sz="1800" dirty="0" err="1">
                <a:solidFill>
                  <a:srgbClr val="000000"/>
                </a:solidFill>
                <a:highlight>
                  <a:srgbClr val="FFFFFF"/>
                </a:highlight>
              </a:rPr>
              <a:t>PathVariable</a:t>
            </a:r>
            <a:r>
              <a:rPr lang="fi-FI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fi-FI" sz="1800" dirty="0">
                <a:solidFill>
                  <a:srgbClr val="808080"/>
                </a:solidFill>
                <a:highlight>
                  <a:srgbClr val="FFFFFF"/>
                </a:highlight>
              </a:rPr>
              <a:t>"id"</a:t>
            </a:r>
            <a:r>
              <a:rPr lang="fi-FI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fi-FI" sz="1800" dirty="0">
                <a:solidFill>
                  <a:srgbClr val="000000"/>
                </a:solidFill>
                <a:highlight>
                  <a:srgbClr val="FFFFFF"/>
                </a:highlight>
              </a:rPr>
              <a:t> Long </a:t>
            </a:r>
            <a:r>
              <a:rPr lang="fi-FI" sz="1800" dirty="0" err="1">
                <a:solidFill>
                  <a:srgbClr val="000000"/>
                </a:solidFill>
                <a:highlight>
                  <a:srgbClr val="FFFFFF"/>
                </a:highlight>
              </a:rPr>
              <a:t>studentId</a:t>
            </a:r>
            <a:r>
              <a:rPr lang="fi-FI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fi-FI" sz="1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i-FI" sz="180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fi-FI" sz="1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i-FI" sz="180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fi-FI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fi-FI" sz="1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i-FI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fi-FI" sz="1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fi-FI" sz="1800" dirty="0">
                <a:solidFill>
                  <a:srgbClr val="000000"/>
                </a:solidFill>
                <a:highlight>
                  <a:srgbClr val="FFFFFF"/>
                </a:highlight>
              </a:rPr>
              <a:t>   </a:t>
            </a:r>
            <a:r>
              <a:rPr lang="fi-FI" sz="1800" dirty="0" err="1">
                <a:solidFill>
                  <a:srgbClr val="000000"/>
                </a:solidFill>
                <a:highlight>
                  <a:srgbClr val="FFFFFF"/>
                </a:highlight>
              </a:rPr>
              <a:t>repository</a:t>
            </a:r>
            <a:r>
              <a:rPr lang="fi-FI" sz="18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fi-FI" sz="1800" dirty="0" err="1">
                <a:solidFill>
                  <a:srgbClr val="000000"/>
                </a:solidFill>
                <a:highlight>
                  <a:srgbClr val="FFFFFF"/>
                </a:highlight>
              </a:rPr>
              <a:t>deleteById</a:t>
            </a:r>
            <a:r>
              <a:rPr lang="fi-FI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fi-FI" sz="1800" dirty="0" err="1">
                <a:solidFill>
                  <a:srgbClr val="000000"/>
                </a:solidFill>
                <a:highlight>
                  <a:srgbClr val="FFFFFF"/>
                </a:highlight>
              </a:rPr>
              <a:t>studentId</a:t>
            </a:r>
            <a:r>
              <a:rPr lang="fi-FI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fi-FI" sz="1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fi-FI" sz="1800" dirty="0">
                <a:solidFill>
                  <a:srgbClr val="000000"/>
                </a:solidFill>
                <a:highlight>
                  <a:srgbClr val="FFFFFF"/>
                </a:highlight>
              </a:rPr>
              <a:t>   </a:t>
            </a:r>
            <a:r>
              <a:rPr lang="fi-FI" sz="18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fi-FI" sz="1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i-FI" sz="1800" dirty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fi-FI" sz="1800" dirty="0" err="1">
                <a:solidFill>
                  <a:srgbClr val="808080"/>
                </a:solidFill>
                <a:highlight>
                  <a:srgbClr val="FFFFFF"/>
                </a:highlight>
              </a:rPr>
              <a:t>redirect</a:t>
            </a:r>
            <a:r>
              <a:rPr lang="fi-FI" sz="1800" dirty="0">
                <a:solidFill>
                  <a:srgbClr val="808080"/>
                </a:solidFill>
                <a:highlight>
                  <a:srgbClr val="FFFFFF"/>
                </a:highlight>
              </a:rPr>
              <a:t>:../</a:t>
            </a:r>
            <a:r>
              <a:rPr lang="fi-FI" sz="1800" dirty="0" err="1">
                <a:solidFill>
                  <a:srgbClr val="808080"/>
                </a:solidFill>
                <a:highlight>
                  <a:srgbClr val="FFFFFF"/>
                </a:highlight>
              </a:rPr>
              <a:t>studentlist</a:t>
            </a:r>
            <a:r>
              <a:rPr lang="fi-FI" sz="1800" dirty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fi-FI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fi-FI" sz="1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fi-FI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r>
              <a:rPr lang="fi-FI" sz="1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endParaRPr lang="fi-FI" sz="1800" dirty="0">
              <a:solidFill>
                <a:srgbClr val="0000FF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fi-FI" sz="1400" dirty="0">
                <a:solidFill>
                  <a:srgbClr val="0000FF"/>
                </a:solidFill>
                <a:highlight>
                  <a:srgbClr val="FFFFFF"/>
                </a:highlight>
              </a:rPr>
              <a:t>…</a:t>
            </a:r>
          </a:p>
          <a:p>
            <a:r>
              <a:rPr lang="fi-FI" sz="2000" dirty="0" err="1"/>
              <a:t>deleteStudent</a:t>
            </a:r>
            <a:r>
              <a:rPr lang="fi-FI" sz="2000" dirty="0"/>
              <a:t> </a:t>
            </a:r>
            <a:r>
              <a:rPr lang="fi-FI" sz="2000" dirty="0" err="1"/>
              <a:t>method</a:t>
            </a:r>
            <a:r>
              <a:rPr lang="fi-FI" sz="2000" dirty="0"/>
              <a:t> </a:t>
            </a:r>
            <a:r>
              <a:rPr lang="fi-FI" sz="2000" dirty="0" err="1"/>
              <a:t>listens</a:t>
            </a:r>
            <a:r>
              <a:rPr lang="fi-FI" sz="2000" dirty="0"/>
              <a:t> </a:t>
            </a:r>
            <a:r>
              <a:rPr lang="fi-FI" sz="2000" i="1" dirty="0"/>
              <a:t>/</a:t>
            </a:r>
            <a:r>
              <a:rPr lang="fi-FI" sz="2000" i="1" dirty="0" err="1"/>
              <a:t>delete</a:t>
            </a:r>
            <a:r>
              <a:rPr lang="fi-FI" sz="2000" i="1" dirty="0"/>
              <a:t>/</a:t>
            </a:r>
            <a:r>
              <a:rPr lang="fi-FI" sz="2000" i="1" dirty="0" err="1"/>
              <a:t>studentid</a:t>
            </a:r>
            <a:r>
              <a:rPr lang="fi-FI" sz="2000" i="1" dirty="0"/>
              <a:t> </a:t>
            </a:r>
            <a:r>
              <a:rPr lang="fi-FI" sz="2000" dirty="0" err="1"/>
              <a:t>endpoint</a:t>
            </a:r>
            <a:endParaRPr lang="fi-FI" sz="2000" dirty="0"/>
          </a:p>
          <a:p>
            <a:r>
              <a:rPr lang="fi-FI" sz="2000" dirty="0">
                <a:cs typeface="Courier New" panose="02070309020205020404" pitchFamily="49" charset="0"/>
              </a:rPr>
              <a:t>By </a:t>
            </a:r>
            <a:r>
              <a:rPr lang="fi-FI" sz="2000" dirty="0" err="1">
                <a:cs typeface="Courier New" panose="02070309020205020404" pitchFamily="49" charset="0"/>
              </a:rPr>
              <a:t>using</a:t>
            </a:r>
            <a:r>
              <a:rPr lang="fi-FI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@</a:t>
            </a:r>
            <a:r>
              <a:rPr lang="fi-FI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PathVariable</a:t>
            </a:r>
            <a:r>
              <a:rPr lang="fi-FI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i-FI" sz="2000" dirty="0" err="1"/>
              <a:t>annotation</a:t>
            </a:r>
            <a:r>
              <a:rPr lang="fi-FI" sz="2000" dirty="0"/>
              <a:t> </a:t>
            </a:r>
            <a:r>
              <a:rPr lang="fi-FI" sz="2000" dirty="0" err="1"/>
              <a:t>Spring</a:t>
            </a:r>
            <a:r>
              <a:rPr lang="fi-FI" sz="2000" dirty="0"/>
              <a:t> </a:t>
            </a:r>
            <a:r>
              <a:rPr lang="fi-FI" sz="2000" dirty="0" err="1"/>
              <a:t>extracts</a:t>
            </a:r>
            <a:r>
              <a:rPr lang="fi-FI" sz="2000" dirty="0"/>
              <a:t> id </a:t>
            </a:r>
            <a:r>
              <a:rPr lang="fi-FI" sz="2000" dirty="0" err="1"/>
              <a:t>from</a:t>
            </a:r>
            <a:r>
              <a:rPr lang="fi-FI" sz="2000" dirty="0"/>
              <a:t> </a:t>
            </a:r>
            <a:r>
              <a:rPr lang="fi-FI" sz="2000" dirty="0" err="1"/>
              <a:t>the</a:t>
            </a:r>
            <a:r>
              <a:rPr lang="fi-FI" sz="2000" dirty="0"/>
              <a:t> URI</a:t>
            </a:r>
          </a:p>
          <a:p>
            <a:r>
              <a:rPr lang="fi-FI" sz="2000" dirty="0"/>
              <a:t>For </a:t>
            </a:r>
            <a:r>
              <a:rPr lang="fi-FI" sz="2000" dirty="0" err="1"/>
              <a:t>example</a:t>
            </a:r>
            <a:r>
              <a:rPr lang="fi-FI" sz="2000"/>
              <a:t>, </a:t>
            </a:r>
            <a:r>
              <a:rPr lang="fi-FI" sz="2000" dirty="0" err="1"/>
              <a:t>request</a:t>
            </a:r>
            <a:r>
              <a:rPr lang="fi-FI" sz="2000" dirty="0"/>
              <a:t> http://</a:t>
            </a:r>
            <a:r>
              <a:rPr lang="fi-FI" sz="2000" i="1" dirty="0"/>
              <a:t>localhost:8080/delete/5</a:t>
            </a:r>
            <a:r>
              <a:rPr lang="fi-FI" sz="2000" dirty="0"/>
              <a:t>, </a:t>
            </a:r>
            <a:r>
              <a:rPr lang="fi-FI" sz="2000" dirty="0" err="1"/>
              <a:t>the</a:t>
            </a:r>
            <a:r>
              <a:rPr lang="fi-FI" sz="2000" dirty="0"/>
              <a:t> @</a:t>
            </a:r>
            <a:r>
              <a:rPr lang="fi-FI" sz="2000" dirty="0" err="1"/>
              <a:t>PathVariable</a:t>
            </a:r>
            <a:r>
              <a:rPr lang="fi-FI" sz="2000" dirty="0"/>
              <a:t> </a:t>
            </a:r>
            <a:r>
              <a:rPr lang="fi-FI" sz="2000" dirty="0" err="1"/>
              <a:t>studentId</a:t>
            </a:r>
            <a:r>
              <a:rPr lang="fi-FI" sz="2000" dirty="0"/>
              <a:t> </a:t>
            </a:r>
            <a:r>
              <a:rPr lang="fi-FI" sz="2000" dirty="0" err="1"/>
              <a:t>will</a:t>
            </a:r>
            <a:r>
              <a:rPr lang="fi-FI" sz="2000" dirty="0"/>
              <a:t> </a:t>
            </a:r>
            <a:r>
              <a:rPr lang="fi-FI" sz="2000" dirty="0" err="1"/>
              <a:t>be</a:t>
            </a:r>
            <a:r>
              <a:rPr lang="fi-FI" sz="2000" dirty="0"/>
              <a:t> 5.</a:t>
            </a:r>
          </a:p>
          <a:p>
            <a:pPr marL="0" indent="0">
              <a:buNone/>
            </a:pPr>
            <a:endParaRPr lang="fi-FI" sz="1400" dirty="0">
              <a:solidFill>
                <a:srgbClr val="0000FF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endParaRPr lang="fi-FI" sz="1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D240C47-E2B0-4198-A619-C5F1F0FF6A72}" type="datetime1">
              <a:rPr lang="fi-FI" altLang="fi-FI" smtClean="0"/>
              <a:t>26.1.2025</a:t>
            </a:fld>
            <a:endParaRPr lang="fi-FI" alt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 altLang="fi-FI"/>
              <a:t>Server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BCD72B-7F77-4CB4-9D76-EC8DD800D301}" type="slidenum">
              <a:rPr lang="fi-FI" altLang="fi-FI" smtClean="0"/>
              <a:pPr>
                <a:defRPr/>
              </a:pPr>
              <a:t>23</a:t>
            </a:fld>
            <a:endParaRPr lang="fi-FI" altLang="fi-FI"/>
          </a:p>
        </p:txBody>
      </p:sp>
    </p:spTree>
    <p:extLst>
      <p:ext uri="{BB962C8B-B14F-4D97-AF65-F5344CB8AC3E}">
        <p14:creationId xmlns:p14="http://schemas.microsoft.com/office/powerpoint/2010/main" val="21657280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08720"/>
            <a:ext cx="8077200" cy="864096"/>
          </a:xfrm>
        </p:spPr>
        <p:txBody>
          <a:bodyPr/>
          <a:lstStyle/>
          <a:p>
            <a:r>
              <a:rPr lang="fi-FI" dirty="0" err="1"/>
              <a:t>Spring</a:t>
            </a:r>
            <a:r>
              <a:rPr lang="fi-FI" dirty="0"/>
              <a:t> </a:t>
            </a:r>
            <a:r>
              <a:rPr lang="fi-FI" dirty="0" err="1"/>
              <a:t>Boot</a:t>
            </a:r>
            <a:r>
              <a:rPr lang="fi-FI" dirty="0"/>
              <a:t>: JPA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435280" cy="4391000"/>
          </a:xfrm>
        </p:spPr>
        <p:txBody>
          <a:bodyPr/>
          <a:lstStyle/>
          <a:p>
            <a:pPr marL="457200" lvl="1" indent="0">
              <a:buNone/>
            </a:pPr>
            <a:r>
              <a:rPr lang="fi-FI" dirty="0"/>
              <a:t>2.) </a:t>
            </a:r>
            <a:r>
              <a:rPr lang="fi-FI" dirty="0" err="1"/>
              <a:t>Add</a:t>
            </a:r>
            <a:r>
              <a:rPr lang="fi-FI" dirty="0"/>
              <a:t> </a:t>
            </a:r>
            <a:r>
              <a:rPr lang="fi-FI" dirty="0" err="1"/>
              <a:t>link</a:t>
            </a:r>
            <a:r>
              <a:rPr lang="fi-FI" dirty="0"/>
              <a:t> to </a:t>
            </a:r>
            <a:r>
              <a:rPr lang="fi-FI" dirty="0" err="1"/>
              <a:t>delete</a:t>
            </a:r>
            <a:r>
              <a:rPr lang="fi-FI" dirty="0"/>
              <a:t> </a:t>
            </a:r>
            <a:r>
              <a:rPr lang="fi-FI" dirty="0" err="1"/>
              <a:t>functionality</a:t>
            </a:r>
            <a:r>
              <a:rPr lang="fi-FI" dirty="0"/>
              <a:t> (for </a:t>
            </a:r>
            <a:r>
              <a:rPr lang="fi-FI" dirty="0" err="1"/>
              <a:t>example</a:t>
            </a:r>
            <a:r>
              <a:rPr lang="fi-FI" dirty="0"/>
              <a:t> in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listpage</a:t>
            </a:r>
            <a:r>
              <a:rPr lang="fi-FI" dirty="0"/>
              <a:t> </a:t>
            </a:r>
            <a:r>
              <a:rPr lang="fi-FI" dirty="0" err="1"/>
              <a:t>row</a:t>
            </a:r>
            <a:r>
              <a:rPr lang="fi-FI" dirty="0"/>
              <a:t>)</a:t>
            </a:r>
          </a:p>
          <a:p>
            <a:pPr marL="0" indent="0">
              <a:buNone/>
            </a:pPr>
            <a:r>
              <a:rPr lang="fi-FI" sz="1400" dirty="0">
                <a:solidFill>
                  <a:srgbClr val="0000FF"/>
                </a:solidFill>
                <a:highlight>
                  <a:srgbClr val="FFFFFF"/>
                </a:highlight>
              </a:rPr>
              <a:t>…</a:t>
            </a:r>
          </a:p>
          <a:p>
            <a:pPr marL="0" indent="0">
              <a:buNone/>
            </a:pPr>
            <a:r>
              <a:rPr lang="pt-BR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&lt;</a:t>
            </a:r>
            <a:r>
              <a:rPr lang="pt-BR" sz="2000" dirty="0">
                <a:solidFill>
                  <a:srgbClr val="000000"/>
                </a:solidFill>
                <a:highlight>
                  <a:srgbClr val="FFFFFF"/>
                </a:highlight>
              </a:rPr>
              <a:t>a th</a:t>
            </a:r>
            <a:r>
              <a:rPr lang="pt-BR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r>
              <a:rPr lang="pt-BR" sz="2000" dirty="0">
                <a:solidFill>
                  <a:srgbClr val="000000"/>
                </a:solidFill>
                <a:highlight>
                  <a:srgbClr val="FFFFFF"/>
                </a:highlight>
              </a:rPr>
              <a:t>href</a:t>
            </a:r>
            <a:r>
              <a:rPr lang="pt-BR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2000" dirty="0">
                <a:solidFill>
                  <a:srgbClr val="808080"/>
                </a:solidFill>
                <a:highlight>
                  <a:srgbClr val="FFFFFF"/>
                </a:highlight>
              </a:rPr>
              <a:t>"@{/delete/{id}(id=${student.id})}"</a:t>
            </a:r>
            <a:r>
              <a:rPr lang="pt-BR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&gt;</a:t>
            </a:r>
            <a:r>
              <a:rPr lang="pt-BR" sz="2000" dirty="0">
                <a:solidFill>
                  <a:srgbClr val="000000"/>
                </a:solidFill>
                <a:highlight>
                  <a:srgbClr val="FFFFFF"/>
                </a:highlight>
              </a:rPr>
              <a:t>Delete</a:t>
            </a:r>
            <a:r>
              <a:rPr lang="pt-BR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&lt;/</a:t>
            </a:r>
            <a:r>
              <a:rPr lang="pt-BR" sz="2000" dirty="0">
                <a:solidFill>
                  <a:srgbClr val="000000"/>
                </a:solidFill>
                <a:highlight>
                  <a:srgbClr val="FFFFFF"/>
                </a:highlight>
              </a:rPr>
              <a:t>a</a:t>
            </a:r>
            <a:r>
              <a:rPr lang="pt-BR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&gt;</a:t>
            </a:r>
            <a:r>
              <a:rPr lang="fi-FI" sz="2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endParaRPr lang="fi-FI" sz="2000" dirty="0">
              <a:solidFill>
                <a:srgbClr val="0000FF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fi-FI" sz="1400" dirty="0"/>
              <a:t>…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D240C47-E2B0-4198-A619-C5F1F0FF6A72}" type="datetime1">
              <a:rPr lang="fi-FI" altLang="fi-FI" smtClean="0"/>
              <a:t>26.1.2025</a:t>
            </a:fld>
            <a:endParaRPr lang="fi-FI" alt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 altLang="fi-FI"/>
              <a:t>Server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BCD72B-7F77-4CB4-9D76-EC8DD800D301}" type="slidenum">
              <a:rPr lang="fi-FI" altLang="fi-FI" smtClean="0"/>
              <a:pPr>
                <a:defRPr/>
              </a:pPr>
              <a:t>24</a:t>
            </a:fld>
            <a:endParaRPr lang="fi-FI" altLang="fi-FI"/>
          </a:p>
        </p:txBody>
      </p:sp>
    </p:spTree>
    <p:extLst>
      <p:ext uri="{BB962C8B-B14F-4D97-AF65-F5344CB8AC3E}">
        <p14:creationId xmlns:p14="http://schemas.microsoft.com/office/powerpoint/2010/main" val="23610287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08720"/>
            <a:ext cx="8077200" cy="864096"/>
          </a:xfrm>
        </p:spPr>
        <p:txBody>
          <a:bodyPr/>
          <a:lstStyle/>
          <a:p>
            <a:r>
              <a:rPr lang="fi-FI" dirty="0" err="1"/>
              <a:t>Spring</a:t>
            </a:r>
            <a:r>
              <a:rPr lang="fi-FI" dirty="0"/>
              <a:t> </a:t>
            </a:r>
            <a:r>
              <a:rPr lang="fi-FI" dirty="0" err="1"/>
              <a:t>Boot</a:t>
            </a:r>
            <a:r>
              <a:rPr lang="fi-FI" dirty="0"/>
              <a:t>: </a:t>
            </a:r>
            <a:r>
              <a:rPr lang="fi-FI" dirty="0" err="1"/>
              <a:t>CrudRepository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435280" cy="4695800"/>
          </a:xfrm>
        </p:spPr>
        <p:txBody>
          <a:bodyPr/>
          <a:lstStyle/>
          <a:p>
            <a:r>
              <a:rPr lang="fi-FI" i="1" dirty="0" err="1"/>
              <a:t>Query</a:t>
            </a:r>
            <a:r>
              <a:rPr lang="fi-FI" i="1" dirty="0"/>
              <a:t> </a:t>
            </a:r>
            <a:r>
              <a:rPr lang="fi-FI" i="1" dirty="0" err="1"/>
              <a:t>methods</a:t>
            </a:r>
            <a:r>
              <a:rPr lang="fi-FI" dirty="0"/>
              <a:t>: </a:t>
            </a:r>
            <a:r>
              <a:rPr lang="fi-FI" dirty="0" err="1"/>
              <a:t>CrudRepository</a:t>
            </a:r>
            <a:r>
              <a:rPr lang="fi-FI" dirty="0"/>
              <a:t> </a:t>
            </a:r>
            <a:r>
              <a:rPr lang="fi-FI" dirty="0" err="1"/>
              <a:t>can</a:t>
            </a:r>
            <a:r>
              <a:rPr lang="fi-FI" dirty="0"/>
              <a:t> </a:t>
            </a:r>
            <a:r>
              <a:rPr lang="fi-FI" dirty="0" err="1"/>
              <a:t>derive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query</a:t>
            </a:r>
            <a:r>
              <a:rPr lang="fi-FI" dirty="0"/>
              <a:t> </a:t>
            </a:r>
            <a:r>
              <a:rPr lang="fi-FI" dirty="0" err="1"/>
              <a:t>from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method</a:t>
            </a:r>
            <a:r>
              <a:rPr lang="fi-FI" dirty="0"/>
              <a:t> </a:t>
            </a:r>
            <a:r>
              <a:rPr lang="fi-FI" dirty="0" err="1"/>
              <a:t>name</a:t>
            </a:r>
            <a:endParaRPr lang="fi-FI" dirty="0"/>
          </a:p>
          <a:p>
            <a:r>
              <a:rPr lang="fi-FI" dirty="0" err="1"/>
              <a:t>Examples</a:t>
            </a:r>
            <a:r>
              <a:rPr lang="fi-FI" dirty="0"/>
              <a:t>: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8000FF"/>
                </a:solidFill>
                <a:highlight>
                  <a:srgbClr val="FFFFFF"/>
                </a:highlight>
              </a:rPr>
              <a:t>interface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StudentRepository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</a:rPr>
              <a:t>extends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CrudRepository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&lt;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Student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Long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&gt;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fi-FI" sz="16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fi-FI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List</a:t>
            </a:r>
            <a:r>
              <a:rPr lang="fi-FI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&lt;</a:t>
            </a:r>
            <a:r>
              <a:rPr lang="fi-FI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Student</a:t>
            </a:r>
            <a:r>
              <a:rPr lang="fi-FI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&gt;</a:t>
            </a:r>
            <a:r>
              <a:rPr lang="fi-FI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i-FI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findByLastName</a:t>
            </a:r>
            <a:r>
              <a:rPr lang="fi-FI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fi-FI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String</a:t>
            </a:r>
            <a:r>
              <a:rPr lang="fi-FI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i-FI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lastName</a:t>
            </a:r>
            <a:r>
              <a:rPr lang="fi-FI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fi-FI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fi-FI" sz="16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</a:p>
          <a:p>
            <a:pPr marL="0" indent="0">
              <a:buNone/>
            </a:pPr>
            <a:r>
              <a:rPr lang="fi-FI" sz="16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fi-FI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List</a:t>
            </a:r>
            <a:r>
              <a:rPr lang="fi-FI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&lt;</a:t>
            </a:r>
            <a:r>
              <a:rPr lang="fi-FI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Student</a:t>
            </a:r>
            <a:r>
              <a:rPr lang="fi-FI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&gt;</a:t>
            </a:r>
            <a:r>
              <a:rPr lang="fi-FI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i-FI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findByFirstNameAndLastName</a:t>
            </a:r>
            <a:r>
              <a:rPr lang="fi-FI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fi-FI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String</a:t>
            </a:r>
            <a:r>
              <a:rPr lang="fi-FI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i-FI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firstName</a:t>
            </a:r>
            <a:r>
              <a:rPr lang="fi-FI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fi-FI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i-FI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String</a:t>
            </a:r>
            <a:r>
              <a:rPr lang="fi-FI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i-FI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lastName</a:t>
            </a:r>
            <a:r>
              <a:rPr lang="fi-FI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fi-FI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fi-FI" sz="16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</a:p>
          <a:p>
            <a:pPr marL="0" indent="0">
              <a:buNone/>
            </a:pPr>
            <a:r>
              <a:rPr lang="fi-FI" sz="1600" dirty="0">
                <a:solidFill>
                  <a:srgbClr val="000000"/>
                </a:solidFill>
                <a:highlight>
                  <a:srgbClr val="FFFFFF"/>
                </a:highlight>
              </a:rPr>
              <a:t>     </a:t>
            </a:r>
            <a:r>
              <a:rPr lang="fi-FI" sz="1600" dirty="0">
                <a:solidFill>
                  <a:srgbClr val="008000"/>
                </a:solidFill>
                <a:highlight>
                  <a:srgbClr val="FFFFFF"/>
                </a:highlight>
              </a:rPr>
              <a:t>// </a:t>
            </a:r>
            <a:r>
              <a:rPr lang="fi-FI" sz="1600" dirty="0" err="1">
                <a:solidFill>
                  <a:srgbClr val="008000"/>
                </a:solidFill>
                <a:highlight>
                  <a:srgbClr val="FFFFFF"/>
                </a:highlight>
              </a:rPr>
              <a:t>Enabling</a:t>
            </a:r>
            <a:r>
              <a:rPr lang="fi-FI" sz="1600" dirty="0">
                <a:solidFill>
                  <a:srgbClr val="008000"/>
                </a:solidFill>
                <a:highlight>
                  <a:srgbClr val="FFFFFF"/>
                </a:highlight>
              </a:rPr>
              <a:t> </a:t>
            </a:r>
            <a:r>
              <a:rPr lang="fi-FI" sz="1600" dirty="0" err="1">
                <a:solidFill>
                  <a:srgbClr val="008000"/>
                </a:solidFill>
                <a:highlight>
                  <a:srgbClr val="FFFFFF"/>
                </a:highlight>
              </a:rPr>
              <a:t>ignoring</a:t>
            </a:r>
            <a:r>
              <a:rPr lang="fi-FI" sz="1600" dirty="0">
                <a:solidFill>
                  <a:srgbClr val="008000"/>
                </a:solidFill>
                <a:highlight>
                  <a:srgbClr val="FFFFFF"/>
                </a:highlight>
              </a:rPr>
              <a:t> case</a:t>
            </a:r>
          </a:p>
          <a:p>
            <a:pPr marL="0" indent="0">
              <a:buNone/>
            </a:pPr>
            <a:r>
              <a:rPr lang="fi-FI" sz="1600" dirty="0">
                <a:solidFill>
                  <a:srgbClr val="000000"/>
                </a:solidFill>
                <a:highlight>
                  <a:srgbClr val="FFFFFF"/>
                </a:highlight>
              </a:rPr>
              <a:t>     </a:t>
            </a:r>
            <a:r>
              <a:rPr lang="fi-FI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List</a:t>
            </a:r>
            <a:r>
              <a:rPr lang="fi-FI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&lt;</a:t>
            </a:r>
            <a:r>
              <a:rPr lang="fi-FI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Student</a:t>
            </a:r>
            <a:r>
              <a:rPr lang="fi-FI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&gt;</a:t>
            </a:r>
            <a:r>
              <a:rPr lang="fi-FI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i-FI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findByLastNameIgnoreCase</a:t>
            </a:r>
            <a:r>
              <a:rPr lang="fi-FI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fi-FI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String</a:t>
            </a:r>
            <a:r>
              <a:rPr lang="fi-FI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i-FI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lastName</a:t>
            </a:r>
            <a:r>
              <a:rPr lang="fi-FI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r>
              <a:rPr lang="fi-FI" sz="16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</a:p>
          <a:p>
            <a:pPr marL="0" indent="0">
              <a:buNone/>
            </a:pPr>
            <a:r>
              <a:rPr lang="fi-FI" sz="16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</a:p>
          <a:p>
            <a:pPr marL="0" indent="0">
              <a:buNone/>
            </a:pPr>
            <a:endParaRPr lang="fi-FI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  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</a:rPr>
              <a:t>// Enabling ORDER BY for a query</a:t>
            </a:r>
          </a:p>
          <a:p>
            <a:pPr marL="0" indent="0">
              <a:buNone/>
            </a:pPr>
            <a:r>
              <a:rPr lang="fi-FI" sz="1600" dirty="0">
                <a:solidFill>
                  <a:srgbClr val="000000"/>
                </a:solidFill>
                <a:highlight>
                  <a:srgbClr val="FFFFFF"/>
                </a:highlight>
              </a:rPr>
              <a:t>     </a:t>
            </a:r>
            <a:r>
              <a:rPr lang="fi-FI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List</a:t>
            </a:r>
            <a:r>
              <a:rPr lang="fi-FI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&lt;</a:t>
            </a:r>
            <a:r>
              <a:rPr lang="fi-FI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Student</a:t>
            </a:r>
            <a:r>
              <a:rPr lang="fi-FI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&gt;</a:t>
            </a:r>
            <a:r>
              <a:rPr lang="fi-FI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i-FI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findByLastNameOrderByFirstNameAsc</a:t>
            </a:r>
            <a:r>
              <a:rPr lang="fi-FI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fi-FI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String</a:t>
            </a:r>
            <a:r>
              <a:rPr lang="fi-FI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i-FI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lastName</a:t>
            </a:r>
            <a:r>
              <a:rPr lang="fi-FI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r>
              <a:rPr lang="fi-FI" sz="16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</a:p>
          <a:p>
            <a:pPr marL="0" indent="0">
              <a:buNone/>
            </a:pPr>
            <a:r>
              <a:rPr lang="fi-FI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fi-FI" sz="1600" dirty="0"/>
          </a:p>
          <a:p>
            <a:endParaRPr lang="fi-FI" dirty="0"/>
          </a:p>
          <a:p>
            <a:endParaRPr lang="fi-FI" dirty="0"/>
          </a:p>
          <a:p>
            <a:pPr marL="0" indent="0">
              <a:buNone/>
            </a:pPr>
            <a:endParaRPr lang="fi-FI" dirty="0"/>
          </a:p>
          <a:p>
            <a:endParaRPr lang="fi-FI" dirty="0"/>
          </a:p>
          <a:p>
            <a:endParaRPr lang="fi-FI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D240C47-E2B0-4198-A619-C5F1F0FF6A72}" type="datetime1">
              <a:rPr lang="fi-FI" altLang="fi-FI" smtClean="0"/>
              <a:t>26.1.2025</a:t>
            </a:fld>
            <a:endParaRPr lang="fi-FI" alt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 altLang="fi-FI"/>
              <a:t>Server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BCD72B-7F77-4CB4-9D76-EC8DD800D301}" type="slidenum">
              <a:rPr lang="fi-FI" altLang="fi-FI" smtClean="0"/>
              <a:pPr>
                <a:defRPr/>
              </a:pPr>
              <a:t>25</a:t>
            </a:fld>
            <a:endParaRPr lang="fi-FI" altLang="fi-FI"/>
          </a:p>
        </p:txBody>
      </p:sp>
    </p:spTree>
    <p:extLst>
      <p:ext uri="{BB962C8B-B14F-4D97-AF65-F5344CB8AC3E}">
        <p14:creationId xmlns:p14="http://schemas.microsoft.com/office/powerpoint/2010/main" val="15721009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Spring</a:t>
            </a:r>
            <a:r>
              <a:rPr lang="fi-FI" dirty="0"/>
              <a:t> </a:t>
            </a:r>
            <a:r>
              <a:rPr lang="fi-FI" dirty="0" err="1"/>
              <a:t>Boot</a:t>
            </a:r>
            <a:r>
              <a:rPr lang="fi-FI" dirty="0"/>
              <a:t>: JPA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err="1"/>
              <a:t>Relationships</a:t>
            </a:r>
            <a:r>
              <a:rPr lang="fi-FI" dirty="0"/>
              <a:t> </a:t>
            </a:r>
            <a:r>
              <a:rPr lang="fi-FI" dirty="0" err="1"/>
              <a:t>with</a:t>
            </a:r>
            <a:r>
              <a:rPr lang="fi-FI" dirty="0"/>
              <a:t> JPA</a:t>
            </a:r>
          </a:p>
          <a:p>
            <a:r>
              <a:rPr lang="fi-FI" dirty="0"/>
              <a:t>One-to-</a:t>
            </a:r>
            <a:r>
              <a:rPr lang="fi-FI" dirty="0" err="1"/>
              <a:t>Many</a:t>
            </a:r>
            <a:endParaRPr lang="fi-FI" dirty="0"/>
          </a:p>
          <a:p>
            <a:pPr lvl="1"/>
            <a:r>
              <a:rPr lang="fi-FI" dirty="0"/>
              <a:t>@</a:t>
            </a:r>
            <a:r>
              <a:rPr lang="fi-FI" dirty="0" err="1"/>
              <a:t>OneToMany</a:t>
            </a:r>
            <a:r>
              <a:rPr lang="fi-FI" dirty="0"/>
              <a:t> and @</a:t>
            </a:r>
            <a:r>
              <a:rPr lang="fi-FI" dirty="0" err="1"/>
              <a:t>ManyToOne</a:t>
            </a:r>
            <a:r>
              <a:rPr lang="fi-FI" dirty="0"/>
              <a:t> </a:t>
            </a:r>
            <a:r>
              <a:rPr lang="fi-FI" dirty="0" err="1"/>
              <a:t>annotations</a:t>
            </a:r>
            <a:r>
              <a:rPr lang="fi-FI" dirty="0"/>
              <a:t> </a:t>
            </a:r>
            <a:r>
              <a:rPr lang="fi-FI" dirty="0" err="1"/>
              <a:t>defines</a:t>
            </a:r>
            <a:r>
              <a:rPr lang="fi-FI" dirty="0"/>
              <a:t> a </a:t>
            </a:r>
            <a:r>
              <a:rPr lang="fi-FI" dirty="0" err="1"/>
              <a:t>one</a:t>
            </a:r>
            <a:r>
              <a:rPr lang="fi-FI" dirty="0"/>
              <a:t>-to-</a:t>
            </a:r>
            <a:r>
              <a:rPr lang="fi-FI" dirty="0" err="1"/>
              <a:t>many</a:t>
            </a:r>
            <a:r>
              <a:rPr lang="fi-FI" dirty="0"/>
              <a:t> and </a:t>
            </a:r>
            <a:r>
              <a:rPr lang="fi-FI" dirty="0" err="1"/>
              <a:t>many</a:t>
            </a:r>
            <a:r>
              <a:rPr lang="fi-FI" dirty="0"/>
              <a:t>-to-</a:t>
            </a:r>
            <a:r>
              <a:rPr lang="fi-FI" dirty="0" err="1"/>
              <a:t>one</a:t>
            </a:r>
            <a:r>
              <a:rPr lang="fi-FI" dirty="0"/>
              <a:t> </a:t>
            </a:r>
            <a:r>
              <a:rPr lang="fi-FI" dirty="0" err="1"/>
              <a:t>relationship</a:t>
            </a:r>
            <a:r>
              <a:rPr lang="fi-FI" dirty="0"/>
              <a:t> </a:t>
            </a:r>
            <a:r>
              <a:rPr lang="fi-FI" dirty="0" err="1"/>
              <a:t>between</a:t>
            </a:r>
            <a:r>
              <a:rPr lang="fi-FI" dirty="0"/>
              <a:t> </a:t>
            </a:r>
            <a:r>
              <a:rPr lang="fi-FI" dirty="0" err="1"/>
              <a:t>two</a:t>
            </a:r>
            <a:r>
              <a:rPr lang="fi-FI" dirty="0"/>
              <a:t> </a:t>
            </a:r>
            <a:r>
              <a:rPr lang="fi-FI" dirty="0" err="1"/>
              <a:t>entities</a:t>
            </a:r>
            <a:endParaRPr lang="fi-FI" dirty="0"/>
          </a:p>
          <a:p>
            <a:pPr lvl="1"/>
            <a:r>
              <a:rPr lang="fi-FI" dirty="0"/>
              <a:t>@</a:t>
            </a:r>
            <a:r>
              <a:rPr lang="fi-FI" dirty="0" err="1"/>
              <a:t>JoinColumn</a:t>
            </a:r>
            <a:r>
              <a:rPr lang="fi-FI" dirty="0"/>
              <a:t> </a:t>
            </a:r>
            <a:r>
              <a:rPr lang="fi-FI" dirty="0" err="1"/>
              <a:t>annotation</a:t>
            </a:r>
            <a:r>
              <a:rPr lang="fi-FI" dirty="0"/>
              <a:t> </a:t>
            </a:r>
            <a:r>
              <a:rPr lang="fi-FI" dirty="0" err="1"/>
              <a:t>defines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owner</a:t>
            </a:r>
            <a:r>
              <a:rPr lang="fi-FI" dirty="0"/>
              <a:t> of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relationship</a:t>
            </a:r>
            <a:endParaRPr lang="fi-FI" dirty="0"/>
          </a:p>
          <a:p>
            <a:pPr marL="457200" lvl="1" indent="0">
              <a:buNone/>
            </a:pPr>
            <a:r>
              <a:rPr lang="fi-FI" dirty="0"/>
              <a:t>(</a:t>
            </a:r>
            <a:r>
              <a:rPr lang="en-US" dirty="0"/>
              <a:t>Table has a column with a foreign key to the referenced table)</a:t>
            </a:r>
            <a:endParaRPr lang="fi-FI" dirty="0"/>
          </a:p>
          <a:p>
            <a:endParaRPr lang="fi-FI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D240C47-E2B0-4198-A619-C5F1F0FF6A72}" type="datetime1">
              <a:rPr lang="fi-FI" altLang="fi-FI" smtClean="0"/>
              <a:t>26.1.2025</a:t>
            </a:fld>
            <a:endParaRPr lang="fi-FI" alt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 altLang="fi-FI"/>
              <a:t>Server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BCD72B-7F77-4CB4-9D76-EC8DD800D301}" type="slidenum">
              <a:rPr lang="fi-FI" altLang="fi-FI" smtClean="0"/>
              <a:pPr>
                <a:defRPr/>
              </a:pPr>
              <a:t>26</a:t>
            </a:fld>
            <a:endParaRPr lang="fi-FI" altLang="fi-FI"/>
          </a:p>
        </p:txBody>
      </p:sp>
    </p:spTree>
    <p:extLst>
      <p:ext uri="{BB962C8B-B14F-4D97-AF65-F5344CB8AC3E}">
        <p14:creationId xmlns:p14="http://schemas.microsoft.com/office/powerpoint/2010/main" val="41355716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Spring</a:t>
            </a:r>
            <a:r>
              <a:rPr lang="fi-FI" dirty="0"/>
              <a:t> </a:t>
            </a:r>
            <a:r>
              <a:rPr lang="fi-FI" dirty="0" err="1"/>
              <a:t>Boot</a:t>
            </a:r>
            <a:r>
              <a:rPr lang="fi-FI" dirty="0"/>
              <a:t>: JPA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err="1"/>
              <a:t>Relationships</a:t>
            </a:r>
            <a:r>
              <a:rPr lang="fi-FI" dirty="0"/>
              <a:t> </a:t>
            </a:r>
            <a:r>
              <a:rPr lang="fi-FI" dirty="0" err="1"/>
              <a:t>with</a:t>
            </a:r>
            <a:r>
              <a:rPr lang="fi-FI" dirty="0"/>
              <a:t> JPA</a:t>
            </a:r>
          </a:p>
          <a:p>
            <a:r>
              <a:rPr lang="fi-FI" dirty="0"/>
              <a:t>One-to-</a:t>
            </a:r>
            <a:r>
              <a:rPr lang="fi-FI" dirty="0" err="1"/>
              <a:t>Many</a:t>
            </a:r>
            <a:endParaRPr lang="fi-FI" dirty="0"/>
          </a:p>
          <a:p>
            <a:endParaRPr lang="fi-FI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D240C47-E2B0-4198-A619-C5F1F0FF6A72}" type="datetime1">
              <a:rPr lang="fi-FI" altLang="fi-FI" smtClean="0"/>
              <a:t>26.1.2025</a:t>
            </a:fld>
            <a:endParaRPr lang="fi-FI" alt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 altLang="fi-FI"/>
              <a:t>Server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BCD72B-7F77-4CB4-9D76-EC8DD800D301}" type="slidenum">
              <a:rPr lang="fi-FI" altLang="fi-FI" smtClean="0"/>
              <a:pPr>
                <a:defRPr/>
              </a:pPr>
              <a:t>27</a:t>
            </a:fld>
            <a:endParaRPr lang="fi-FI" altLang="fi-FI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3645024"/>
            <a:ext cx="5536615" cy="201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2171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Spring</a:t>
            </a:r>
            <a:r>
              <a:rPr lang="fi-FI" dirty="0"/>
              <a:t> </a:t>
            </a:r>
            <a:r>
              <a:rPr lang="fi-FI" dirty="0" err="1"/>
              <a:t>Boot</a:t>
            </a:r>
            <a:r>
              <a:rPr lang="fi-FI" dirty="0"/>
              <a:t>: JPA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err="1"/>
              <a:t>Student</a:t>
            </a:r>
            <a:r>
              <a:rPr lang="fi-FI" dirty="0"/>
              <a:t> </a:t>
            </a:r>
            <a:r>
              <a:rPr lang="fi-FI" dirty="0" err="1"/>
              <a:t>entity</a:t>
            </a:r>
            <a:endParaRPr lang="fi-FI" dirty="0"/>
          </a:p>
          <a:p>
            <a:pPr lvl="1"/>
            <a:r>
              <a:rPr lang="fi-FI" dirty="0" err="1"/>
              <a:t>Add</a:t>
            </a:r>
            <a:r>
              <a:rPr lang="fi-FI" dirty="0"/>
              <a:t> </a:t>
            </a:r>
            <a:r>
              <a:rPr lang="fi-FI" dirty="0" err="1"/>
              <a:t>new</a:t>
            </a:r>
            <a:r>
              <a:rPr lang="fi-FI" dirty="0"/>
              <a:t> </a:t>
            </a:r>
            <a:r>
              <a:rPr lang="fi-FI" dirty="0" err="1"/>
              <a:t>department</a:t>
            </a:r>
            <a:r>
              <a:rPr lang="fi-FI" dirty="0"/>
              <a:t> </a:t>
            </a:r>
            <a:r>
              <a:rPr lang="fi-FI" dirty="0" err="1"/>
              <a:t>attribute</a:t>
            </a:r>
            <a:r>
              <a:rPr lang="fi-FI" dirty="0"/>
              <a:t> </a:t>
            </a:r>
            <a:r>
              <a:rPr lang="fi-FI" dirty="0" err="1"/>
              <a:t>with</a:t>
            </a:r>
            <a:r>
              <a:rPr lang="fi-FI" dirty="0"/>
              <a:t> @</a:t>
            </a:r>
            <a:r>
              <a:rPr lang="fi-FI" dirty="0" err="1"/>
              <a:t>ManyToOne</a:t>
            </a:r>
            <a:r>
              <a:rPr lang="fi-FI" dirty="0"/>
              <a:t> and @</a:t>
            </a:r>
            <a:r>
              <a:rPr lang="fi-FI" dirty="0" err="1"/>
              <a:t>JoinColumn</a:t>
            </a:r>
            <a:r>
              <a:rPr lang="fi-FI" dirty="0"/>
              <a:t> </a:t>
            </a:r>
            <a:r>
              <a:rPr lang="fi-FI" dirty="0" err="1"/>
              <a:t>annotations</a:t>
            </a:r>
            <a:endParaRPr lang="fi-FI" dirty="0"/>
          </a:p>
          <a:p>
            <a:pPr marL="0" indent="0">
              <a:buNone/>
            </a:pPr>
            <a:r>
              <a:rPr lang="fi-FI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@</a:t>
            </a:r>
            <a:r>
              <a:rPr lang="fi-FI" sz="180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ManyToOne</a:t>
            </a:r>
            <a:endParaRPr lang="fi-FI" sz="1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fi-FI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@</a:t>
            </a:r>
            <a:r>
              <a:rPr lang="fi-FI" sz="1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JoinColumn</a:t>
            </a:r>
            <a:r>
              <a:rPr lang="fi-FI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fi-FI" sz="1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name</a:t>
            </a:r>
            <a:r>
              <a:rPr lang="fi-FI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i-FI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fi-FI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i-FI" sz="18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fi-FI" sz="1800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departmentid</a:t>
            </a:r>
            <a:r>
              <a:rPr lang="fi-FI" sz="18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fi-FI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fi-FI" sz="1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fi-FI" sz="18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fi-FI" sz="18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private</a:t>
            </a:r>
            <a:r>
              <a:rPr lang="fi-FI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Department </a:t>
            </a:r>
            <a:r>
              <a:rPr lang="fi-FI" sz="1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department</a:t>
            </a:r>
            <a:r>
              <a:rPr lang="fi-FI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fi-FI" sz="1800" dirty="0"/>
          </a:p>
          <a:p>
            <a:r>
              <a:rPr lang="fi-FI" dirty="0" err="1"/>
              <a:t>Add</a:t>
            </a:r>
            <a:r>
              <a:rPr lang="fi-FI" dirty="0"/>
              <a:t> </a:t>
            </a:r>
            <a:r>
              <a:rPr lang="fi-FI" dirty="0" err="1"/>
              <a:t>getters</a:t>
            </a:r>
            <a:r>
              <a:rPr lang="fi-FI" dirty="0"/>
              <a:t> and </a:t>
            </a:r>
            <a:r>
              <a:rPr lang="fi-FI" dirty="0" err="1"/>
              <a:t>setters</a:t>
            </a:r>
            <a:r>
              <a:rPr lang="fi-FI" dirty="0"/>
              <a:t> for </a:t>
            </a:r>
            <a:r>
              <a:rPr lang="fi-FI" dirty="0" err="1"/>
              <a:t>department</a:t>
            </a:r>
            <a:endParaRPr lang="fi-FI" dirty="0"/>
          </a:p>
          <a:p>
            <a:r>
              <a:rPr lang="fi-FI" dirty="0" err="1"/>
              <a:t>Add</a:t>
            </a:r>
            <a:r>
              <a:rPr lang="fi-FI" dirty="0"/>
              <a:t> </a:t>
            </a:r>
            <a:r>
              <a:rPr lang="fi-FI" dirty="0" err="1"/>
              <a:t>department</a:t>
            </a:r>
            <a:r>
              <a:rPr lang="fi-FI" dirty="0"/>
              <a:t> to </a:t>
            </a:r>
            <a:r>
              <a:rPr lang="fi-FI" dirty="0" err="1"/>
              <a:t>constructor</a:t>
            </a:r>
            <a:endParaRPr lang="fi-FI" dirty="0"/>
          </a:p>
          <a:p>
            <a:endParaRPr lang="fi-FI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D240C47-E2B0-4198-A619-C5F1F0FF6A72}" type="datetime1">
              <a:rPr lang="fi-FI" altLang="fi-FI" smtClean="0"/>
              <a:t>26.1.2025</a:t>
            </a:fld>
            <a:endParaRPr lang="fi-FI" alt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 altLang="fi-FI"/>
              <a:t>Server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BCD72B-7F77-4CB4-9D76-EC8DD800D301}" type="slidenum">
              <a:rPr lang="fi-FI" altLang="fi-FI" smtClean="0"/>
              <a:pPr>
                <a:defRPr/>
              </a:pPr>
              <a:t>28</a:t>
            </a:fld>
            <a:endParaRPr lang="fi-FI" altLang="fi-FI"/>
          </a:p>
        </p:txBody>
      </p:sp>
    </p:spTree>
    <p:extLst>
      <p:ext uri="{BB962C8B-B14F-4D97-AF65-F5344CB8AC3E}">
        <p14:creationId xmlns:p14="http://schemas.microsoft.com/office/powerpoint/2010/main" val="11582257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Spring</a:t>
            </a:r>
            <a:r>
              <a:rPr lang="fi-FI" dirty="0"/>
              <a:t> </a:t>
            </a:r>
            <a:r>
              <a:rPr lang="fi-FI" dirty="0" err="1"/>
              <a:t>Boot</a:t>
            </a:r>
            <a:r>
              <a:rPr lang="fi-FI" dirty="0"/>
              <a:t>: JPA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62200"/>
            <a:ext cx="8579296" cy="3657600"/>
          </a:xfrm>
        </p:spPr>
        <p:txBody>
          <a:bodyPr/>
          <a:lstStyle/>
          <a:p>
            <a:r>
              <a:rPr lang="fi-FI" dirty="0"/>
              <a:t>Department </a:t>
            </a:r>
            <a:r>
              <a:rPr lang="fi-FI" dirty="0" err="1"/>
              <a:t>entity</a:t>
            </a:r>
            <a:endParaRPr lang="fi-FI" dirty="0"/>
          </a:p>
          <a:p>
            <a:pPr lvl="1"/>
            <a:r>
              <a:rPr lang="fi-FI" dirty="0" err="1"/>
              <a:t>Add</a:t>
            </a:r>
            <a:r>
              <a:rPr lang="fi-FI" dirty="0"/>
              <a:t> </a:t>
            </a:r>
            <a:r>
              <a:rPr lang="fi-FI" dirty="0" err="1"/>
              <a:t>new</a:t>
            </a:r>
            <a:r>
              <a:rPr lang="fi-FI" dirty="0"/>
              <a:t> </a:t>
            </a:r>
            <a:r>
              <a:rPr lang="fi-FI" dirty="0" err="1"/>
              <a:t>students</a:t>
            </a:r>
            <a:r>
              <a:rPr lang="fi-FI" dirty="0"/>
              <a:t> </a:t>
            </a:r>
            <a:r>
              <a:rPr lang="fi-FI" dirty="0" err="1"/>
              <a:t>attribute</a:t>
            </a:r>
            <a:r>
              <a:rPr lang="fi-FI" dirty="0"/>
              <a:t> </a:t>
            </a:r>
            <a:r>
              <a:rPr lang="fi-FI" dirty="0" err="1"/>
              <a:t>with</a:t>
            </a:r>
            <a:r>
              <a:rPr lang="fi-FI" dirty="0"/>
              <a:t> @</a:t>
            </a:r>
            <a:r>
              <a:rPr lang="fi-FI" dirty="0" err="1"/>
              <a:t>OneToMany</a:t>
            </a:r>
            <a:r>
              <a:rPr lang="fi-FI" dirty="0"/>
              <a:t> </a:t>
            </a:r>
            <a:r>
              <a:rPr lang="fi-FI" dirty="0" err="1"/>
              <a:t>annotation</a:t>
            </a:r>
            <a:endParaRPr lang="fi-FI" dirty="0"/>
          </a:p>
          <a:p>
            <a:pPr marL="0" indent="0">
              <a:buNone/>
            </a:pPr>
            <a:r>
              <a:rPr lang="fi-FI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@</a:t>
            </a:r>
            <a:r>
              <a:rPr lang="fi-FI" sz="1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OneToMany</a:t>
            </a:r>
            <a:r>
              <a:rPr lang="fi-FI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fi-FI" sz="1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cascade</a:t>
            </a:r>
            <a:r>
              <a:rPr lang="fi-FI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i-FI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fi-FI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i-FI" sz="1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CascadeType</a:t>
            </a:r>
            <a:r>
              <a:rPr lang="fi-FI" sz="18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fi-FI" sz="1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ALL</a:t>
            </a:r>
            <a:r>
              <a:rPr lang="fi-FI" sz="18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fi-FI" sz="1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mappedBy</a:t>
            </a:r>
            <a:r>
              <a:rPr lang="fi-FI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i-FI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fi-FI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	  	  </a:t>
            </a:r>
            <a:r>
              <a:rPr lang="fi-FI" sz="18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fi-FI" sz="1800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department</a:t>
            </a:r>
            <a:r>
              <a:rPr lang="fi-FI" sz="18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”</a:t>
            </a:r>
            <a:r>
              <a:rPr lang="fi-FI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fi-FI" sz="1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fi-FI" sz="18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fi-FI" sz="18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private</a:t>
            </a:r>
            <a:r>
              <a:rPr lang="fi-FI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i-FI" sz="1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List</a:t>
            </a:r>
            <a:r>
              <a:rPr lang="fi-FI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fi-FI" sz="1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Student</a:t>
            </a:r>
            <a:r>
              <a:rPr lang="fi-FI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r>
              <a:rPr lang="fi-FI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i-FI" sz="1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students</a:t>
            </a:r>
            <a:r>
              <a:rPr lang="fi-FI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fi-FI" sz="1800" dirty="0"/>
          </a:p>
          <a:p>
            <a:r>
              <a:rPr lang="fi-FI" dirty="0" err="1"/>
              <a:t>Add</a:t>
            </a:r>
            <a:r>
              <a:rPr lang="fi-FI" dirty="0"/>
              <a:t> </a:t>
            </a:r>
            <a:r>
              <a:rPr lang="fi-FI" dirty="0" err="1"/>
              <a:t>getters</a:t>
            </a:r>
            <a:r>
              <a:rPr lang="fi-FI" dirty="0"/>
              <a:t> and </a:t>
            </a:r>
            <a:r>
              <a:rPr lang="fi-FI" dirty="0" err="1"/>
              <a:t>setters</a:t>
            </a:r>
            <a:endParaRPr lang="fi-FI" dirty="0"/>
          </a:p>
          <a:p>
            <a:pPr marL="0" indent="0">
              <a:buNone/>
            </a:pPr>
            <a:endParaRPr lang="fi-FI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D240C47-E2B0-4198-A619-C5F1F0FF6A72}" type="datetime1">
              <a:rPr lang="fi-FI" altLang="fi-FI" smtClean="0"/>
              <a:t>26.1.2025</a:t>
            </a:fld>
            <a:endParaRPr lang="fi-FI" alt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 altLang="fi-FI"/>
              <a:t>Server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BCD72B-7F77-4CB4-9D76-EC8DD800D301}" type="slidenum">
              <a:rPr lang="fi-FI" altLang="fi-FI" smtClean="0"/>
              <a:pPr>
                <a:defRPr/>
              </a:pPr>
              <a:t>29</a:t>
            </a:fld>
            <a:endParaRPr lang="fi-FI" altLang="fi-FI"/>
          </a:p>
        </p:txBody>
      </p:sp>
    </p:spTree>
    <p:extLst>
      <p:ext uri="{BB962C8B-B14F-4D97-AF65-F5344CB8AC3E}">
        <p14:creationId xmlns:p14="http://schemas.microsoft.com/office/powerpoint/2010/main" val="2899480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Architecture of </a:t>
            </a:r>
            <a:r>
              <a:rPr lang="fi-FI" dirty="0" err="1"/>
              <a:t>this</a:t>
            </a:r>
            <a:r>
              <a:rPr lang="fi-FI" dirty="0"/>
              <a:t> </a:t>
            </a:r>
            <a:r>
              <a:rPr lang="fi-FI" dirty="0" err="1"/>
              <a:t>lesson</a:t>
            </a:r>
            <a:r>
              <a:rPr lang="fi-FI" dirty="0"/>
              <a:t> </a:t>
            </a:r>
            <a:r>
              <a:rPr lang="fi-FI" dirty="0" err="1"/>
              <a:t>setup</a:t>
            </a:r>
            <a:endParaRPr lang="fi-FI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D240C47-E2B0-4198-A619-C5F1F0FF6A72}" type="datetime1">
              <a:rPr lang="fi-FI" altLang="fi-FI" smtClean="0"/>
              <a:t>26.1.2025</a:t>
            </a:fld>
            <a:endParaRPr lang="fi-FI" alt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 altLang="fi-FI"/>
              <a:t>Server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BCD72B-7F77-4CB4-9D76-EC8DD800D301}" type="slidenum">
              <a:rPr lang="fi-FI" altLang="fi-FI" smtClean="0"/>
              <a:pPr>
                <a:defRPr/>
              </a:pPr>
              <a:t>3</a:t>
            </a:fld>
            <a:endParaRPr lang="fi-FI" altLang="fi-FI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2420888"/>
            <a:ext cx="6089373" cy="2780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6990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Spring</a:t>
            </a:r>
            <a:r>
              <a:rPr lang="fi-FI" dirty="0"/>
              <a:t> </a:t>
            </a:r>
            <a:r>
              <a:rPr lang="fi-FI" dirty="0" err="1"/>
              <a:t>Boot</a:t>
            </a:r>
            <a:r>
              <a:rPr lang="fi-FI" dirty="0"/>
              <a:t>: JPA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62200"/>
            <a:ext cx="8579296" cy="3657600"/>
          </a:xfrm>
        </p:spPr>
        <p:txBody>
          <a:bodyPr/>
          <a:lstStyle/>
          <a:p>
            <a:r>
              <a:rPr lang="fi-FI" dirty="0" err="1"/>
              <a:t>Add</a:t>
            </a:r>
            <a:r>
              <a:rPr lang="fi-FI" dirty="0"/>
              <a:t> </a:t>
            </a:r>
            <a:r>
              <a:rPr lang="fi-FI" dirty="0" err="1"/>
              <a:t>CrudRepository</a:t>
            </a:r>
            <a:r>
              <a:rPr lang="fi-FI" dirty="0"/>
              <a:t> for Department </a:t>
            </a:r>
            <a:r>
              <a:rPr lang="fi-FI" dirty="0" err="1"/>
              <a:t>entity</a:t>
            </a:r>
            <a:endParaRPr lang="fi-FI" dirty="0"/>
          </a:p>
          <a:p>
            <a:endParaRPr lang="fi-FI" dirty="0"/>
          </a:p>
          <a:p>
            <a:pPr marL="0" indent="0">
              <a:buNone/>
            </a:pPr>
            <a:r>
              <a:rPr lang="fi-FI" sz="1600" b="1" dirty="0">
                <a:solidFill>
                  <a:srgbClr val="0000FF"/>
                </a:solidFill>
                <a:highlight>
                  <a:srgbClr val="FFFFFF"/>
                </a:highlight>
              </a:rPr>
              <a:t>import</a:t>
            </a:r>
            <a:r>
              <a:rPr lang="fi-FI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i-FI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org</a:t>
            </a:r>
            <a:r>
              <a:rPr lang="fi-FI" sz="16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fi-FI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springframework</a:t>
            </a:r>
            <a:r>
              <a:rPr lang="fi-FI" sz="16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fi-FI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data</a:t>
            </a:r>
            <a:r>
              <a:rPr lang="fi-FI" sz="16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fi-FI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repository</a:t>
            </a:r>
            <a:r>
              <a:rPr lang="fi-FI" sz="16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fi-FI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CrudRepository</a:t>
            </a:r>
            <a:r>
              <a:rPr lang="fi-FI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fi-FI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fi-FI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8000FF"/>
                </a:solidFill>
                <a:highlight>
                  <a:srgbClr val="FFFFFF"/>
                </a:highlight>
              </a:rPr>
              <a:t>interface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DepartmentRepository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</a:rPr>
              <a:t>extends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CrudRepository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&lt;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Department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Long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&gt;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fi-FI" sz="16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fi-FI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...</a:t>
            </a:r>
            <a:endParaRPr lang="fi-FI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fi-FI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fi-FI" sz="1600" dirty="0"/>
          </a:p>
          <a:p>
            <a:endParaRPr lang="fi-FI" dirty="0"/>
          </a:p>
          <a:p>
            <a:endParaRPr lang="fi-FI" dirty="0"/>
          </a:p>
          <a:p>
            <a:endParaRPr lang="fi-FI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D240C47-E2B0-4198-A619-C5F1F0FF6A72}" type="datetime1">
              <a:rPr lang="fi-FI" altLang="fi-FI" smtClean="0"/>
              <a:t>26.1.2025</a:t>
            </a:fld>
            <a:endParaRPr lang="fi-FI" alt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 altLang="fi-FI"/>
              <a:t>Server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BCD72B-7F77-4CB4-9D76-EC8DD800D301}" type="slidenum">
              <a:rPr lang="fi-FI" altLang="fi-FI" smtClean="0"/>
              <a:pPr>
                <a:defRPr/>
              </a:pPr>
              <a:t>30</a:t>
            </a:fld>
            <a:endParaRPr lang="fi-FI" altLang="fi-FI"/>
          </a:p>
        </p:txBody>
      </p:sp>
    </p:spTree>
    <p:extLst>
      <p:ext uri="{BB962C8B-B14F-4D97-AF65-F5344CB8AC3E}">
        <p14:creationId xmlns:p14="http://schemas.microsoft.com/office/powerpoint/2010/main" val="26896661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52736"/>
            <a:ext cx="8077200" cy="635496"/>
          </a:xfrm>
        </p:spPr>
        <p:txBody>
          <a:bodyPr/>
          <a:lstStyle/>
          <a:p>
            <a:r>
              <a:rPr lang="fi-FI" dirty="0" err="1"/>
              <a:t>Spring</a:t>
            </a:r>
            <a:r>
              <a:rPr lang="fi-FI" dirty="0"/>
              <a:t> </a:t>
            </a:r>
            <a:r>
              <a:rPr lang="fi-FI" dirty="0" err="1"/>
              <a:t>Boot</a:t>
            </a:r>
            <a:r>
              <a:rPr lang="fi-FI" dirty="0"/>
              <a:t>: JPA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88232"/>
            <a:ext cx="8579296" cy="4331568"/>
          </a:xfrm>
        </p:spPr>
        <p:txBody>
          <a:bodyPr/>
          <a:lstStyle/>
          <a:p>
            <a:r>
              <a:rPr lang="fi-FI" dirty="0" err="1"/>
              <a:t>Add</a:t>
            </a:r>
            <a:r>
              <a:rPr lang="fi-FI" dirty="0"/>
              <a:t> </a:t>
            </a:r>
            <a:r>
              <a:rPr lang="fi-FI" dirty="0" err="1"/>
              <a:t>department</a:t>
            </a:r>
            <a:r>
              <a:rPr lang="fi-FI" dirty="0"/>
              <a:t> </a:t>
            </a:r>
            <a:r>
              <a:rPr lang="fi-FI" dirty="0" err="1"/>
              <a:t>dropdown</a:t>
            </a:r>
            <a:r>
              <a:rPr lang="fi-FI" dirty="0"/>
              <a:t> </a:t>
            </a:r>
            <a:r>
              <a:rPr lang="fi-FI" dirty="0" err="1"/>
              <a:t>list</a:t>
            </a:r>
            <a:r>
              <a:rPr lang="fi-FI" dirty="0"/>
              <a:t> to </a:t>
            </a:r>
            <a:r>
              <a:rPr lang="fi-FI" dirty="0" err="1"/>
              <a:t>student</a:t>
            </a:r>
            <a:r>
              <a:rPr lang="fi-FI" dirty="0"/>
              <a:t> </a:t>
            </a:r>
            <a:r>
              <a:rPr lang="fi-FI" dirty="0" err="1"/>
              <a:t>form</a:t>
            </a:r>
            <a:endParaRPr lang="fi-FI" dirty="0"/>
          </a:p>
          <a:p>
            <a:pPr lvl="1"/>
            <a:r>
              <a:rPr lang="fi-FI" dirty="0" err="1"/>
              <a:t>You</a:t>
            </a:r>
            <a:r>
              <a:rPr lang="fi-FI" dirty="0"/>
              <a:t> </a:t>
            </a:r>
            <a:r>
              <a:rPr lang="fi-FI" dirty="0" err="1"/>
              <a:t>have</a:t>
            </a:r>
            <a:r>
              <a:rPr lang="fi-FI" dirty="0"/>
              <a:t> to </a:t>
            </a:r>
            <a:r>
              <a:rPr lang="fi-FI" dirty="0" err="1"/>
              <a:t>add</a:t>
            </a:r>
            <a:r>
              <a:rPr lang="fi-FI" dirty="0"/>
              <a:t> </a:t>
            </a:r>
            <a:r>
              <a:rPr lang="fi-FI" dirty="0" err="1"/>
              <a:t>new</a:t>
            </a:r>
            <a:r>
              <a:rPr lang="fi-FI" dirty="0"/>
              <a:t> </a:t>
            </a:r>
            <a:r>
              <a:rPr lang="fi-FI" dirty="0" err="1"/>
              <a:t>model</a:t>
            </a:r>
            <a:r>
              <a:rPr lang="fi-FI" dirty="0"/>
              <a:t> </a:t>
            </a:r>
            <a:r>
              <a:rPr lang="fi-FI" dirty="0" err="1"/>
              <a:t>attribute</a:t>
            </a:r>
            <a:r>
              <a:rPr lang="fi-FI" dirty="0"/>
              <a:t> to </a:t>
            </a:r>
            <a:r>
              <a:rPr lang="fi-FI" dirty="0" err="1"/>
              <a:t>controller</a:t>
            </a:r>
            <a:r>
              <a:rPr lang="fi-FI" dirty="0"/>
              <a:t> </a:t>
            </a:r>
            <a:r>
              <a:rPr lang="fi-FI" dirty="0" err="1"/>
              <a:t>method</a:t>
            </a:r>
            <a:r>
              <a:rPr lang="fi-FI" dirty="0"/>
              <a:t> </a:t>
            </a:r>
            <a:r>
              <a:rPr lang="fi-FI" dirty="0" err="1"/>
              <a:t>which</a:t>
            </a:r>
            <a:r>
              <a:rPr lang="fi-FI" dirty="0"/>
              <a:t> </a:t>
            </a:r>
            <a:r>
              <a:rPr lang="fi-FI" dirty="0" err="1"/>
              <a:t>shows</a:t>
            </a:r>
            <a:r>
              <a:rPr lang="fi-FI" dirty="0"/>
              <a:t> </a:t>
            </a:r>
            <a:r>
              <a:rPr lang="fi-FI" dirty="0" err="1"/>
              <a:t>student</a:t>
            </a:r>
            <a:r>
              <a:rPr lang="fi-FI" dirty="0"/>
              <a:t> </a:t>
            </a:r>
            <a:r>
              <a:rPr lang="fi-FI" dirty="0" err="1"/>
              <a:t>creation</a:t>
            </a:r>
            <a:r>
              <a:rPr lang="fi-FI" dirty="0"/>
              <a:t> </a:t>
            </a:r>
            <a:r>
              <a:rPr lang="fi-FI" dirty="0" err="1"/>
              <a:t>form</a:t>
            </a:r>
            <a:r>
              <a:rPr lang="fi-FI" dirty="0"/>
              <a:t>. </a:t>
            </a:r>
            <a:r>
              <a:rPr lang="fi-FI" dirty="0" err="1"/>
              <a:t>You</a:t>
            </a:r>
            <a:r>
              <a:rPr lang="fi-FI" dirty="0"/>
              <a:t> </a:t>
            </a:r>
            <a:r>
              <a:rPr lang="fi-FI" dirty="0" err="1"/>
              <a:t>also</a:t>
            </a:r>
            <a:r>
              <a:rPr lang="fi-FI" dirty="0"/>
              <a:t> </a:t>
            </a:r>
            <a:r>
              <a:rPr lang="fi-FI" dirty="0" err="1"/>
              <a:t>have</a:t>
            </a:r>
            <a:r>
              <a:rPr lang="fi-FI" dirty="0"/>
              <a:t> to </a:t>
            </a:r>
            <a:r>
              <a:rPr lang="fi-FI" dirty="0" err="1"/>
              <a:t>inject</a:t>
            </a:r>
            <a:r>
              <a:rPr lang="fi-FI" dirty="0"/>
              <a:t> </a:t>
            </a:r>
            <a:r>
              <a:rPr lang="fi-FI" dirty="0" err="1"/>
              <a:t>department</a:t>
            </a:r>
            <a:r>
              <a:rPr lang="fi-FI" dirty="0"/>
              <a:t> </a:t>
            </a:r>
            <a:r>
              <a:rPr lang="fi-FI" dirty="0" err="1"/>
              <a:t>repository</a:t>
            </a:r>
            <a:r>
              <a:rPr lang="fi-FI" dirty="0"/>
              <a:t> to </a:t>
            </a:r>
            <a:r>
              <a:rPr lang="fi-FI" dirty="0" err="1"/>
              <a:t>controller</a:t>
            </a:r>
            <a:endParaRPr lang="fi-FI" dirty="0"/>
          </a:p>
          <a:p>
            <a:pPr marL="0" indent="0">
              <a:buNone/>
            </a:pPr>
            <a:r>
              <a:rPr lang="fi-FI" sz="1600" dirty="0">
                <a:solidFill>
                  <a:srgbClr val="000000"/>
                </a:solidFill>
                <a:highlight>
                  <a:srgbClr val="FFFFFF"/>
                </a:highlight>
              </a:rPr>
              <a:t>@</a:t>
            </a:r>
            <a:r>
              <a:rPr lang="fi-FI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Autowired</a:t>
            </a:r>
            <a:endParaRPr lang="fi-FI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fi-FI" sz="1600" dirty="0" err="1">
                <a:solidFill>
                  <a:srgbClr val="8000FF"/>
                </a:solidFill>
                <a:highlight>
                  <a:srgbClr val="FFFFFF"/>
                </a:highlight>
              </a:rPr>
              <a:t>private</a:t>
            </a:r>
            <a:r>
              <a:rPr lang="fi-FI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i-FI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StudentRepository</a:t>
            </a:r>
            <a:r>
              <a:rPr lang="fi-FI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i-FI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repository</a:t>
            </a:r>
            <a:r>
              <a:rPr lang="fi-FI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fi-FI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pPr marL="0" indent="0">
              <a:buNone/>
            </a:pPr>
            <a:r>
              <a:rPr lang="fi-FI" sz="1600" dirty="0">
                <a:solidFill>
                  <a:srgbClr val="000000"/>
                </a:solidFill>
                <a:highlight>
                  <a:srgbClr val="FFFF00"/>
                </a:highlight>
              </a:rPr>
              <a:t>@</a:t>
            </a:r>
            <a:r>
              <a:rPr lang="fi-FI" sz="1600" dirty="0" err="1">
                <a:solidFill>
                  <a:srgbClr val="000000"/>
                </a:solidFill>
                <a:highlight>
                  <a:srgbClr val="FFFF00"/>
                </a:highlight>
              </a:rPr>
              <a:t>Autowired</a:t>
            </a:r>
            <a:endParaRPr lang="fi-FI" sz="1600" dirty="0">
              <a:solidFill>
                <a:srgbClr val="000000"/>
              </a:solidFill>
              <a:highlight>
                <a:srgbClr val="FFFF00"/>
              </a:highlight>
            </a:endParaRPr>
          </a:p>
          <a:p>
            <a:pPr marL="0" indent="0">
              <a:buNone/>
            </a:pPr>
            <a:r>
              <a:rPr lang="fi-FI" sz="1600" dirty="0" err="1">
                <a:solidFill>
                  <a:srgbClr val="8000FF"/>
                </a:solidFill>
                <a:highlight>
                  <a:srgbClr val="FFFF00"/>
                </a:highlight>
              </a:rPr>
              <a:t>private</a:t>
            </a:r>
            <a:r>
              <a:rPr lang="fi-FI" sz="1600" dirty="0">
                <a:solidFill>
                  <a:srgbClr val="000000"/>
                </a:solidFill>
                <a:highlight>
                  <a:srgbClr val="FFFF00"/>
                </a:highlight>
              </a:rPr>
              <a:t> </a:t>
            </a:r>
            <a:r>
              <a:rPr lang="fi-FI" sz="1600" dirty="0" err="1">
                <a:solidFill>
                  <a:srgbClr val="000000"/>
                </a:solidFill>
                <a:highlight>
                  <a:srgbClr val="FFFF00"/>
                </a:highlight>
              </a:rPr>
              <a:t>DepartmentRepository</a:t>
            </a:r>
            <a:r>
              <a:rPr lang="fi-FI" sz="1600" dirty="0">
                <a:solidFill>
                  <a:srgbClr val="000000"/>
                </a:solidFill>
                <a:highlight>
                  <a:srgbClr val="FFFF00"/>
                </a:highlight>
              </a:rPr>
              <a:t> </a:t>
            </a:r>
            <a:r>
              <a:rPr lang="fi-FI" sz="1600" dirty="0" err="1">
                <a:solidFill>
                  <a:srgbClr val="000000"/>
                </a:solidFill>
                <a:highlight>
                  <a:srgbClr val="FFFF00"/>
                </a:highlight>
              </a:rPr>
              <a:t>drepository</a:t>
            </a:r>
            <a:r>
              <a:rPr lang="fi-FI" sz="1600" b="1" dirty="0">
                <a:solidFill>
                  <a:srgbClr val="000080"/>
                </a:solidFill>
                <a:highlight>
                  <a:srgbClr val="FFFF00"/>
                </a:highlight>
              </a:rPr>
              <a:t>;</a:t>
            </a:r>
            <a:endParaRPr lang="fi-FI" sz="1600" dirty="0">
              <a:solidFill>
                <a:srgbClr val="000000"/>
              </a:solidFill>
              <a:highlight>
                <a:srgbClr val="FFFF00"/>
              </a:highlight>
            </a:endParaRPr>
          </a:p>
          <a:p>
            <a:pPr marL="0" indent="0">
              <a:buNone/>
            </a:pPr>
            <a:r>
              <a:rPr lang="fi-FI" sz="16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</a:p>
          <a:p>
            <a:pPr marL="0" indent="0">
              <a:buNone/>
            </a:pPr>
            <a:r>
              <a:rPr lang="fi-FI" sz="1600" dirty="0">
                <a:solidFill>
                  <a:srgbClr val="008000"/>
                </a:solidFill>
                <a:highlight>
                  <a:srgbClr val="FFFFFF"/>
                </a:highlight>
              </a:rPr>
              <a:t>// </a:t>
            </a:r>
            <a:r>
              <a:rPr lang="fi-FI" sz="1600" dirty="0" err="1">
                <a:solidFill>
                  <a:srgbClr val="008000"/>
                </a:solidFill>
                <a:highlight>
                  <a:srgbClr val="FFFFFF"/>
                </a:highlight>
              </a:rPr>
              <a:t>Add</a:t>
            </a:r>
            <a:r>
              <a:rPr lang="fi-FI" sz="1600" dirty="0">
                <a:solidFill>
                  <a:srgbClr val="008000"/>
                </a:solidFill>
                <a:highlight>
                  <a:srgbClr val="FFFFFF"/>
                </a:highlight>
              </a:rPr>
              <a:t> </a:t>
            </a:r>
            <a:r>
              <a:rPr lang="fi-FI" sz="1600" dirty="0" err="1">
                <a:solidFill>
                  <a:srgbClr val="008000"/>
                </a:solidFill>
                <a:highlight>
                  <a:srgbClr val="FFFFFF"/>
                </a:highlight>
              </a:rPr>
              <a:t>new</a:t>
            </a:r>
            <a:r>
              <a:rPr lang="fi-FI" sz="1600" dirty="0">
                <a:solidFill>
                  <a:srgbClr val="008000"/>
                </a:solidFill>
                <a:highlight>
                  <a:srgbClr val="FFFFFF"/>
                </a:highlight>
              </a:rPr>
              <a:t> </a:t>
            </a:r>
            <a:r>
              <a:rPr lang="fi-FI" sz="1600" dirty="0" err="1">
                <a:solidFill>
                  <a:srgbClr val="008000"/>
                </a:solidFill>
                <a:highlight>
                  <a:srgbClr val="FFFFFF"/>
                </a:highlight>
              </a:rPr>
              <a:t>student</a:t>
            </a:r>
            <a:endParaRPr lang="fi-FI" sz="1600" dirty="0">
              <a:solidFill>
                <a:srgbClr val="008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fi-FI" sz="1600" dirty="0">
                <a:solidFill>
                  <a:srgbClr val="000000"/>
                </a:solidFill>
                <a:highlight>
                  <a:srgbClr val="FFFFFF"/>
                </a:highlight>
              </a:rPr>
              <a:t>@</a:t>
            </a:r>
            <a:r>
              <a:rPr lang="fi-FI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RequestMapping</a:t>
            </a:r>
            <a:r>
              <a:rPr lang="fi-FI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fi-FI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value</a:t>
            </a:r>
            <a:r>
              <a:rPr lang="fi-FI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i-FI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fi-FI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i-FI" sz="1600" dirty="0">
                <a:solidFill>
                  <a:srgbClr val="808080"/>
                </a:solidFill>
                <a:highlight>
                  <a:srgbClr val="FFFFFF"/>
                </a:highlight>
              </a:rPr>
              <a:t>"/</a:t>
            </a:r>
            <a:r>
              <a:rPr lang="fi-FI" sz="1600" dirty="0" err="1">
                <a:solidFill>
                  <a:srgbClr val="808080"/>
                </a:solidFill>
                <a:highlight>
                  <a:srgbClr val="FFFFFF"/>
                </a:highlight>
              </a:rPr>
              <a:t>add</a:t>
            </a:r>
            <a:r>
              <a:rPr lang="fi-FI" sz="1600" dirty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fi-FI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fi-FI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fi-FI" sz="1600" dirty="0" err="1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fi-FI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i-FI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String</a:t>
            </a:r>
            <a:r>
              <a:rPr lang="fi-FI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i-FI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addStudent</a:t>
            </a:r>
            <a:r>
              <a:rPr lang="fi-FI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fi-FI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fi-FI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i-FI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fi-FI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){</a:t>
            </a:r>
            <a:endParaRPr lang="fi-FI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fi-FI" sz="1600" dirty="0">
                <a:solidFill>
                  <a:srgbClr val="000000"/>
                </a:solidFill>
                <a:highlight>
                  <a:srgbClr val="FFFFFF"/>
                </a:highlight>
              </a:rPr>
              <a:t>   </a:t>
            </a:r>
            <a:r>
              <a:rPr lang="fi-FI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fi-FI" sz="16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fi-FI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addAttribute</a:t>
            </a:r>
            <a:r>
              <a:rPr lang="fi-FI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fi-FI" sz="1600" dirty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fi-FI" sz="1600" dirty="0" err="1">
                <a:solidFill>
                  <a:srgbClr val="808080"/>
                </a:solidFill>
                <a:highlight>
                  <a:srgbClr val="FFFFFF"/>
                </a:highlight>
              </a:rPr>
              <a:t>student</a:t>
            </a:r>
            <a:r>
              <a:rPr lang="fi-FI" sz="1600" dirty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fi-FI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fi-FI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i-FI" sz="16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new</a:t>
            </a:r>
            <a:r>
              <a:rPr lang="fi-FI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i-FI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Student</a:t>
            </a:r>
            <a:r>
              <a:rPr lang="fi-FI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());</a:t>
            </a:r>
            <a:endParaRPr lang="fi-FI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fi-FI" sz="160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fi-FI" sz="1600" dirty="0">
                <a:solidFill>
                  <a:srgbClr val="000000"/>
                </a:solidFill>
                <a:highlight>
                  <a:srgbClr val="FFFF00"/>
                </a:highlight>
              </a:rPr>
              <a:t> </a:t>
            </a:r>
            <a:r>
              <a:rPr lang="fi-FI" sz="1600" dirty="0" err="1">
                <a:solidFill>
                  <a:srgbClr val="000000"/>
                </a:solidFill>
                <a:highlight>
                  <a:srgbClr val="FFFF00"/>
                </a:highlight>
              </a:rPr>
              <a:t>model</a:t>
            </a:r>
            <a:r>
              <a:rPr lang="fi-FI" sz="1600" b="1" dirty="0" err="1">
                <a:solidFill>
                  <a:srgbClr val="000080"/>
                </a:solidFill>
                <a:highlight>
                  <a:srgbClr val="FFFF00"/>
                </a:highlight>
              </a:rPr>
              <a:t>.</a:t>
            </a:r>
            <a:r>
              <a:rPr lang="fi-FI" sz="1600" dirty="0" err="1">
                <a:solidFill>
                  <a:srgbClr val="000000"/>
                </a:solidFill>
                <a:highlight>
                  <a:srgbClr val="FFFF00"/>
                </a:highlight>
              </a:rPr>
              <a:t>addAttribute</a:t>
            </a:r>
            <a:r>
              <a:rPr lang="fi-FI" sz="1600" b="1" dirty="0">
                <a:solidFill>
                  <a:srgbClr val="000080"/>
                </a:solidFill>
                <a:highlight>
                  <a:srgbClr val="FFFF00"/>
                </a:highlight>
              </a:rPr>
              <a:t>(</a:t>
            </a:r>
            <a:r>
              <a:rPr lang="fi-FI" sz="1600" dirty="0">
                <a:solidFill>
                  <a:srgbClr val="808080"/>
                </a:solidFill>
                <a:highlight>
                  <a:srgbClr val="FFFF00"/>
                </a:highlight>
              </a:rPr>
              <a:t>"</a:t>
            </a:r>
            <a:r>
              <a:rPr lang="fi-FI" sz="1600" dirty="0" err="1">
                <a:solidFill>
                  <a:srgbClr val="808080"/>
                </a:solidFill>
                <a:highlight>
                  <a:srgbClr val="FFFF00"/>
                </a:highlight>
              </a:rPr>
              <a:t>departments</a:t>
            </a:r>
            <a:r>
              <a:rPr lang="fi-FI" sz="1600" dirty="0">
                <a:solidFill>
                  <a:srgbClr val="808080"/>
                </a:solidFill>
                <a:highlight>
                  <a:srgbClr val="FFFF00"/>
                </a:highlight>
              </a:rPr>
              <a:t>"</a:t>
            </a:r>
            <a:r>
              <a:rPr lang="fi-FI" sz="1600" b="1" dirty="0">
                <a:solidFill>
                  <a:srgbClr val="000080"/>
                </a:solidFill>
                <a:highlight>
                  <a:srgbClr val="FFFF00"/>
                </a:highlight>
              </a:rPr>
              <a:t>,</a:t>
            </a:r>
            <a:r>
              <a:rPr lang="fi-FI" sz="1600" dirty="0">
                <a:solidFill>
                  <a:srgbClr val="000000"/>
                </a:solidFill>
                <a:highlight>
                  <a:srgbClr val="FFFF00"/>
                </a:highlight>
              </a:rPr>
              <a:t> </a:t>
            </a:r>
            <a:r>
              <a:rPr lang="fi-FI" sz="1600" dirty="0" err="1">
                <a:solidFill>
                  <a:srgbClr val="000000"/>
                </a:solidFill>
                <a:highlight>
                  <a:srgbClr val="FFFF00"/>
                </a:highlight>
              </a:rPr>
              <a:t>drepository</a:t>
            </a:r>
            <a:r>
              <a:rPr lang="fi-FI" sz="1600" b="1" dirty="0" err="1">
                <a:solidFill>
                  <a:srgbClr val="000080"/>
                </a:solidFill>
                <a:highlight>
                  <a:srgbClr val="FFFF00"/>
                </a:highlight>
              </a:rPr>
              <a:t>.</a:t>
            </a:r>
            <a:r>
              <a:rPr lang="fi-FI" sz="1600" dirty="0" err="1">
                <a:solidFill>
                  <a:srgbClr val="000000"/>
                </a:solidFill>
                <a:highlight>
                  <a:srgbClr val="FFFF00"/>
                </a:highlight>
              </a:rPr>
              <a:t>findAll</a:t>
            </a:r>
            <a:r>
              <a:rPr lang="fi-FI" sz="1600" b="1" dirty="0">
                <a:solidFill>
                  <a:srgbClr val="000080"/>
                </a:solidFill>
                <a:highlight>
                  <a:srgbClr val="FFFF00"/>
                </a:highlight>
              </a:rPr>
              <a:t>());</a:t>
            </a:r>
            <a:endParaRPr lang="fi-FI" sz="1600" dirty="0">
              <a:solidFill>
                <a:srgbClr val="000000"/>
              </a:solidFill>
              <a:highlight>
                <a:srgbClr val="FFFF00"/>
              </a:highlight>
            </a:endParaRPr>
          </a:p>
          <a:p>
            <a:pPr marL="0" indent="0">
              <a:buNone/>
            </a:pPr>
            <a:r>
              <a:rPr lang="fi-FI" sz="1600" b="1" dirty="0">
                <a:solidFill>
                  <a:srgbClr val="000000"/>
                </a:solidFill>
                <a:highlight>
                  <a:srgbClr val="FFFFFF"/>
                </a:highlight>
              </a:rPr>
              <a:t>   </a:t>
            </a:r>
            <a:r>
              <a:rPr lang="fi-FI" sz="16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fi-FI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i-FI" sz="1600" dirty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fi-FI" sz="1600" dirty="0" err="1">
                <a:solidFill>
                  <a:srgbClr val="808080"/>
                </a:solidFill>
                <a:highlight>
                  <a:srgbClr val="FFFFFF"/>
                </a:highlight>
              </a:rPr>
              <a:t>addstudent</a:t>
            </a:r>
            <a:r>
              <a:rPr lang="fi-FI" sz="1600" dirty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fi-FI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fi-FI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fi-FI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r>
              <a:rPr lang="fi-FI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endParaRPr lang="fi-FI" sz="1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D240C47-E2B0-4198-A619-C5F1F0FF6A72}" type="datetime1">
              <a:rPr lang="fi-FI" altLang="fi-FI" smtClean="0"/>
              <a:t>26.1.2025</a:t>
            </a:fld>
            <a:endParaRPr lang="fi-FI" alt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 altLang="fi-FI" dirty="0"/>
              <a:t>Server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BCD72B-7F77-4CB4-9D76-EC8DD800D301}" type="slidenum">
              <a:rPr lang="fi-FI" altLang="fi-FI" smtClean="0"/>
              <a:pPr>
                <a:defRPr/>
              </a:pPr>
              <a:t>31</a:t>
            </a:fld>
            <a:endParaRPr lang="fi-FI" altLang="fi-FI"/>
          </a:p>
        </p:txBody>
      </p:sp>
    </p:spTree>
    <p:extLst>
      <p:ext uri="{BB962C8B-B14F-4D97-AF65-F5344CB8AC3E}">
        <p14:creationId xmlns:p14="http://schemas.microsoft.com/office/powerpoint/2010/main" val="20047861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Spring</a:t>
            </a:r>
            <a:r>
              <a:rPr lang="fi-FI" dirty="0"/>
              <a:t> </a:t>
            </a:r>
            <a:r>
              <a:rPr lang="fi-FI" dirty="0" err="1"/>
              <a:t>Boot</a:t>
            </a:r>
            <a:r>
              <a:rPr lang="fi-FI" dirty="0"/>
              <a:t>: JPA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62200"/>
            <a:ext cx="8435280" cy="3657600"/>
          </a:xfrm>
        </p:spPr>
        <p:txBody>
          <a:bodyPr/>
          <a:lstStyle/>
          <a:p>
            <a:r>
              <a:rPr lang="fi-FI" dirty="0" err="1"/>
              <a:t>Add</a:t>
            </a:r>
            <a:r>
              <a:rPr lang="fi-FI" dirty="0"/>
              <a:t> </a:t>
            </a:r>
            <a:r>
              <a:rPr lang="fi-FI" dirty="0" err="1"/>
              <a:t>department</a:t>
            </a:r>
            <a:r>
              <a:rPr lang="fi-FI" dirty="0"/>
              <a:t> </a:t>
            </a:r>
            <a:r>
              <a:rPr lang="fi-FI" dirty="0" err="1"/>
              <a:t>dropdown</a:t>
            </a:r>
            <a:r>
              <a:rPr lang="fi-FI" dirty="0"/>
              <a:t> </a:t>
            </a:r>
            <a:r>
              <a:rPr lang="fi-FI" dirty="0" err="1"/>
              <a:t>list</a:t>
            </a:r>
            <a:r>
              <a:rPr lang="fi-FI" dirty="0"/>
              <a:t> to </a:t>
            </a:r>
            <a:r>
              <a:rPr lang="fi-FI" dirty="0" err="1"/>
              <a:t>student</a:t>
            </a:r>
            <a:r>
              <a:rPr lang="fi-FI" dirty="0"/>
              <a:t> </a:t>
            </a:r>
            <a:r>
              <a:rPr lang="fi-FI" dirty="0" err="1"/>
              <a:t>form</a:t>
            </a:r>
            <a:endParaRPr lang="fi-FI" dirty="0"/>
          </a:p>
          <a:p>
            <a:pPr lvl="1"/>
            <a:r>
              <a:rPr lang="fi-FI" dirty="0" err="1"/>
              <a:t>Departments</a:t>
            </a:r>
            <a:r>
              <a:rPr lang="fi-FI" dirty="0"/>
              <a:t> </a:t>
            </a:r>
            <a:r>
              <a:rPr lang="fi-FI" dirty="0" err="1"/>
              <a:t>can</a:t>
            </a:r>
            <a:r>
              <a:rPr lang="fi-FI" dirty="0"/>
              <a:t> </a:t>
            </a:r>
            <a:r>
              <a:rPr lang="fi-FI" dirty="0" err="1"/>
              <a:t>be</a:t>
            </a:r>
            <a:r>
              <a:rPr lang="fi-FI" dirty="0"/>
              <a:t> </a:t>
            </a:r>
            <a:r>
              <a:rPr lang="fi-FI" dirty="0" err="1"/>
              <a:t>now</a:t>
            </a:r>
            <a:r>
              <a:rPr lang="fi-FI" dirty="0"/>
              <a:t> </a:t>
            </a:r>
            <a:r>
              <a:rPr lang="fi-FI" dirty="0" err="1"/>
              <a:t>get</a:t>
            </a:r>
            <a:r>
              <a:rPr lang="fi-FI" dirty="0"/>
              <a:t> </a:t>
            </a:r>
            <a:r>
              <a:rPr lang="fi-FI" dirty="0" err="1"/>
              <a:t>from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model</a:t>
            </a:r>
            <a:r>
              <a:rPr lang="fi-FI" dirty="0"/>
              <a:t> </a:t>
            </a:r>
            <a:r>
              <a:rPr lang="fi-FI" dirty="0" err="1"/>
              <a:t>attribute</a:t>
            </a:r>
            <a:r>
              <a:rPr lang="fi-FI" dirty="0"/>
              <a:t> in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template</a:t>
            </a:r>
            <a:r>
              <a:rPr lang="fi-FI" dirty="0"/>
              <a:t> (</a:t>
            </a:r>
            <a:r>
              <a:rPr lang="fi-FI" dirty="0" err="1"/>
              <a:t>departments</a:t>
            </a:r>
            <a:r>
              <a:rPr lang="fi-FI" dirty="0"/>
              <a:t> </a:t>
            </a:r>
            <a:r>
              <a:rPr lang="fi-FI" dirty="0" err="1"/>
              <a:t>attribute</a:t>
            </a:r>
            <a:r>
              <a:rPr lang="fi-FI" dirty="0"/>
              <a:t>)</a:t>
            </a:r>
          </a:p>
          <a:p>
            <a:pPr lvl="1"/>
            <a:r>
              <a:rPr lang="fi-FI" dirty="0"/>
              <a:t>Select </a:t>
            </a:r>
            <a:r>
              <a:rPr lang="fi-FI" dirty="0" err="1"/>
              <a:t>element</a:t>
            </a:r>
            <a:r>
              <a:rPr lang="fi-FI" dirty="0"/>
              <a:t> </a:t>
            </a:r>
            <a:r>
              <a:rPr lang="fi-FI" dirty="0" err="1"/>
              <a:t>shows</a:t>
            </a:r>
            <a:r>
              <a:rPr lang="fi-FI" dirty="0"/>
              <a:t> </a:t>
            </a:r>
            <a:r>
              <a:rPr lang="fi-FI" dirty="0" err="1"/>
              <a:t>department</a:t>
            </a:r>
            <a:r>
              <a:rPr lang="fi-FI" dirty="0"/>
              <a:t> </a:t>
            </a:r>
            <a:r>
              <a:rPr lang="fi-FI" dirty="0" err="1"/>
              <a:t>names</a:t>
            </a:r>
            <a:r>
              <a:rPr lang="fi-FI" dirty="0"/>
              <a:t> (</a:t>
            </a:r>
            <a:r>
              <a:rPr lang="fi-FI" dirty="0" err="1"/>
              <a:t>th:text</a:t>
            </a:r>
            <a:r>
              <a:rPr lang="fi-FI" dirty="0"/>
              <a:t>) </a:t>
            </a:r>
            <a:r>
              <a:rPr lang="fi-FI" dirty="0" err="1"/>
              <a:t>but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value</a:t>
            </a:r>
            <a:r>
              <a:rPr lang="fi-FI" dirty="0"/>
              <a:t> </a:t>
            </a:r>
            <a:r>
              <a:rPr lang="fi-FI" dirty="0" err="1"/>
              <a:t>will</a:t>
            </a:r>
            <a:r>
              <a:rPr lang="fi-FI" dirty="0"/>
              <a:t> </a:t>
            </a:r>
            <a:r>
              <a:rPr lang="fi-FI" dirty="0" err="1"/>
              <a:t>be</a:t>
            </a:r>
            <a:r>
              <a:rPr lang="fi-FI" dirty="0"/>
              <a:t> </a:t>
            </a:r>
            <a:r>
              <a:rPr lang="fi-FI" dirty="0" err="1"/>
              <a:t>departmentid</a:t>
            </a:r>
            <a:r>
              <a:rPr lang="fi-FI" dirty="0"/>
              <a:t> (</a:t>
            </a:r>
            <a:r>
              <a:rPr lang="fi-FI" dirty="0" err="1"/>
              <a:t>th:value</a:t>
            </a:r>
            <a:r>
              <a:rPr lang="fi-FI" dirty="0"/>
              <a:t>)</a:t>
            </a:r>
          </a:p>
          <a:p>
            <a:pPr marL="0" indent="0">
              <a:buNone/>
            </a:pPr>
            <a:r>
              <a:rPr lang="fi-FI" sz="1600" dirty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fi-FI" sz="1600" dirty="0" err="1">
                <a:solidFill>
                  <a:srgbClr val="0000FF"/>
                </a:solidFill>
                <a:highlight>
                  <a:srgbClr val="FFFFFF"/>
                </a:highlight>
              </a:rPr>
              <a:t>label</a:t>
            </a:r>
            <a:r>
              <a:rPr lang="fi-FI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i-FI" sz="1600" dirty="0">
                <a:solidFill>
                  <a:srgbClr val="FF0000"/>
                </a:solidFill>
                <a:highlight>
                  <a:srgbClr val="FFFFFF"/>
                </a:highlight>
              </a:rPr>
              <a:t>for</a:t>
            </a:r>
            <a:r>
              <a:rPr lang="fi-FI" sz="1600" dirty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fi-FI" sz="1600" b="1" dirty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fi-FI" sz="1600" b="1" dirty="0" err="1">
                <a:solidFill>
                  <a:srgbClr val="8000FF"/>
                </a:solidFill>
                <a:highlight>
                  <a:srgbClr val="FFFFFF"/>
                </a:highlight>
              </a:rPr>
              <a:t>deplist</a:t>
            </a:r>
            <a:r>
              <a:rPr lang="fi-FI" sz="1600" b="1" dirty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fi-FI" sz="16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r>
              <a:rPr lang="fi-FI" sz="1600" b="1" dirty="0">
                <a:solidFill>
                  <a:srgbClr val="000000"/>
                </a:solidFill>
                <a:highlight>
                  <a:srgbClr val="FFFFFF"/>
                </a:highlight>
              </a:rPr>
              <a:t>Department</a:t>
            </a:r>
            <a:r>
              <a:rPr lang="fi-FI" sz="1600" dirty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fi-FI" sz="1600" dirty="0" err="1">
                <a:solidFill>
                  <a:srgbClr val="0000FF"/>
                </a:solidFill>
                <a:highlight>
                  <a:srgbClr val="FFFFFF"/>
                </a:highlight>
              </a:rPr>
              <a:t>label</a:t>
            </a:r>
            <a:r>
              <a:rPr lang="fi-FI" sz="16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fi-FI" sz="16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</a:rPr>
              <a:t>&lt;select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</a:rPr>
              <a:t>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n-US" sz="1600" b="1" dirty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n-US" sz="1600" b="1" dirty="0" err="1">
                <a:solidFill>
                  <a:srgbClr val="8000FF"/>
                </a:solidFill>
                <a:highlight>
                  <a:srgbClr val="FFFFFF"/>
                </a:highlight>
              </a:rPr>
              <a:t>deplist</a:t>
            </a:r>
            <a:r>
              <a:rPr lang="en-US" sz="1600" b="1" dirty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 err="1">
                <a:solidFill>
                  <a:srgbClr val="FF0000"/>
                </a:solidFill>
                <a:highlight>
                  <a:srgbClr val="FFFFFF"/>
                </a:highlight>
              </a:rPr>
              <a:t>th:field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n-US" sz="1600" b="1" dirty="0">
                <a:solidFill>
                  <a:srgbClr val="8000FF"/>
                </a:solidFill>
                <a:highlight>
                  <a:srgbClr val="FFFFFF"/>
                </a:highlight>
              </a:rPr>
              <a:t>"*{department}"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</a:rPr>
              <a:t>class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n-US" sz="1600" b="1" dirty="0">
                <a:solidFill>
                  <a:srgbClr val="8000FF"/>
                </a:solidFill>
                <a:highlight>
                  <a:srgbClr val="FFFFFF"/>
                </a:highlight>
              </a:rPr>
              <a:t>"form-control"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n-US" sz="16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</a:rPr>
              <a:t>&lt;option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 err="1">
                <a:solidFill>
                  <a:srgbClr val="FF0000"/>
                </a:solidFill>
                <a:highlight>
                  <a:srgbClr val="FFFFFF"/>
                </a:highlight>
              </a:rPr>
              <a:t>th:each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n-US" sz="1600" b="1" dirty="0">
                <a:solidFill>
                  <a:srgbClr val="8000FF"/>
                </a:solidFill>
                <a:highlight>
                  <a:srgbClr val="FFFFFF"/>
                </a:highlight>
              </a:rPr>
              <a:t>"department: ${departments}"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     	</a:t>
            </a:r>
            <a:r>
              <a:rPr lang="en-US" sz="1600" dirty="0" err="1">
                <a:solidFill>
                  <a:srgbClr val="FF0000"/>
                </a:solidFill>
                <a:highlight>
                  <a:srgbClr val="FFFFFF"/>
                </a:highlight>
              </a:rPr>
              <a:t>th:value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n-US" sz="1600" b="1" dirty="0">
                <a:solidFill>
                  <a:srgbClr val="8000FF"/>
                </a:solidFill>
                <a:highlight>
                  <a:srgbClr val="FFFFFF"/>
                </a:highlight>
              </a:rPr>
              <a:t>"${</a:t>
            </a:r>
            <a:r>
              <a:rPr lang="en-US" sz="1600" b="1" dirty="0" err="1">
                <a:solidFill>
                  <a:srgbClr val="8000FF"/>
                </a:solidFill>
                <a:highlight>
                  <a:srgbClr val="FFFFFF"/>
                </a:highlight>
              </a:rPr>
              <a:t>department.departmentid</a:t>
            </a:r>
            <a:r>
              <a:rPr lang="en-US" sz="1600" b="1" dirty="0">
                <a:solidFill>
                  <a:srgbClr val="8000FF"/>
                </a:solidFill>
                <a:highlight>
                  <a:srgbClr val="FFFFFF"/>
                </a:highlight>
              </a:rPr>
              <a:t>}"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pPr marL="0" indent="0">
              <a:buNone/>
            </a:pPr>
            <a:r>
              <a:rPr lang="fi-FI" sz="1600" dirty="0">
                <a:solidFill>
                  <a:srgbClr val="000000"/>
                </a:solidFill>
                <a:highlight>
                  <a:srgbClr val="FFFFFF"/>
                </a:highlight>
              </a:rPr>
              <a:t>	  </a:t>
            </a:r>
            <a:r>
              <a:rPr lang="fi-FI" sz="1600" dirty="0" err="1">
                <a:solidFill>
                  <a:srgbClr val="FF0000"/>
                </a:solidFill>
                <a:highlight>
                  <a:srgbClr val="FFFFFF"/>
                </a:highlight>
              </a:rPr>
              <a:t>th:text</a:t>
            </a:r>
            <a:r>
              <a:rPr lang="fi-FI" sz="1600" dirty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fi-FI" sz="1600" b="1" dirty="0">
                <a:solidFill>
                  <a:srgbClr val="8000FF"/>
                </a:solidFill>
                <a:highlight>
                  <a:srgbClr val="FFFFFF"/>
                </a:highlight>
              </a:rPr>
              <a:t>"${department.name}"</a:t>
            </a:r>
            <a:r>
              <a:rPr lang="fi-FI" sz="1600" dirty="0">
                <a:solidFill>
                  <a:srgbClr val="0000FF"/>
                </a:solidFill>
                <a:highlight>
                  <a:srgbClr val="FFFFFF"/>
                </a:highlight>
              </a:rPr>
              <a:t>&gt;&lt;/option&gt;</a:t>
            </a:r>
            <a:endParaRPr lang="fi-FI" sz="16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fi-FI" sz="1600" dirty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fi-FI" sz="1600" dirty="0" err="1">
                <a:solidFill>
                  <a:srgbClr val="0000FF"/>
                </a:solidFill>
                <a:highlight>
                  <a:srgbClr val="FFFFFF"/>
                </a:highlight>
              </a:rPr>
              <a:t>select</a:t>
            </a:r>
            <a:r>
              <a:rPr lang="fi-FI" sz="16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fi-FI" sz="1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D240C47-E2B0-4198-A619-C5F1F0FF6A72}" type="datetime1">
              <a:rPr lang="fi-FI" altLang="fi-FI" smtClean="0"/>
              <a:t>26.1.2025</a:t>
            </a:fld>
            <a:endParaRPr lang="fi-FI" alt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 altLang="fi-FI"/>
              <a:t>Server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BCD72B-7F77-4CB4-9D76-EC8DD800D301}" type="slidenum">
              <a:rPr lang="fi-FI" altLang="fi-FI" smtClean="0"/>
              <a:pPr>
                <a:defRPr/>
              </a:pPr>
              <a:t>32</a:t>
            </a:fld>
            <a:endParaRPr lang="fi-FI" altLang="fi-FI"/>
          </a:p>
        </p:txBody>
      </p:sp>
    </p:spTree>
    <p:extLst>
      <p:ext uri="{BB962C8B-B14F-4D97-AF65-F5344CB8AC3E}">
        <p14:creationId xmlns:p14="http://schemas.microsoft.com/office/powerpoint/2010/main" val="5420253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Spring</a:t>
            </a:r>
            <a:r>
              <a:rPr lang="fi-FI" dirty="0"/>
              <a:t> </a:t>
            </a:r>
            <a:r>
              <a:rPr lang="fi-FI" dirty="0" err="1"/>
              <a:t>Boot</a:t>
            </a:r>
            <a:r>
              <a:rPr lang="fi-FI" dirty="0"/>
              <a:t>: JPA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62200"/>
            <a:ext cx="8435280" cy="3657600"/>
          </a:xfrm>
        </p:spPr>
        <p:txBody>
          <a:bodyPr/>
          <a:lstStyle/>
          <a:p>
            <a:r>
              <a:rPr lang="fi-FI" dirty="0"/>
              <a:t>Show </a:t>
            </a:r>
            <a:r>
              <a:rPr lang="fi-FI" dirty="0" err="1"/>
              <a:t>department</a:t>
            </a:r>
            <a:r>
              <a:rPr lang="fi-FI" dirty="0"/>
              <a:t> </a:t>
            </a:r>
            <a:r>
              <a:rPr lang="fi-FI" dirty="0" err="1"/>
              <a:t>name</a:t>
            </a:r>
            <a:r>
              <a:rPr lang="fi-FI" dirty="0"/>
              <a:t> in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studentlist</a:t>
            </a:r>
            <a:endParaRPr lang="fi-FI" dirty="0"/>
          </a:p>
          <a:p>
            <a:endParaRPr lang="fi-FI" dirty="0"/>
          </a:p>
          <a:p>
            <a:pPr marL="0" indent="0">
              <a:buNone/>
            </a:pPr>
            <a:r>
              <a:rPr lang="fi-FI" sz="1600" dirty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fi-FI" sz="1600" dirty="0" err="1">
                <a:solidFill>
                  <a:srgbClr val="0000FF"/>
                </a:solidFill>
                <a:highlight>
                  <a:srgbClr val="FFFFFF"/>
                </a:highlight>
              </a:rPr>
              <a:t>tr</a:t>
            </a:r>
            <a:r>
              <a:rPr lang="fi-FI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i-FI" sz="1600" dirty="0" err="1">
                <a:solidFill>
                  <a:srgbClr val="FF0000"/>
                </a:solidFill>
                <a:highlight>
                  <a:srgbClr val="FFFFFF"/>
                </a:highlight>
              </a:rPr>
              <a:t>th:each</a:t>
            </a:r>
            <a:r>
              <a:rPr lang="fi-FI" sz="1600" dirty="0">
                <a:solidFill>
                  <a:srgbClr val="000000"/>
                </a:solidFill>
                <a:highlight>
                  <a:srgbClr val="FFFFFF"/>
                </a:highlight>
              </a:rPr>
              <a:t> = </a:t>
            </a:r>
            <a:r>
              <a:rPr lang="fi-FI" sz="1600" b="1" dirty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fi-FI" sz="1600" b="1" dirty="0" err="1">
                <a:solidFill>
                  <a:srgbClr val="8000FF"/>
                </a:solidFill>
                <a:highlight>
                  <a:srgbClr val="FFFFFF"/>
                </a:highlight>
              </a:rPr>
              <a:t>student</a:t>
            </a:r>
            <a:r>
              <a:rPr lang="fi-FI" sz="1600" b="1" dirty="0">
                <a:solidFill>
                  <a:srgbClr val="8000FF"/>
                </a:solidFill>
                <a:highlight>
                  <a:srgbClr val="FFFFFF"/>
                </a:highlight>
              </a:rPr>
              <a:t> : ${</a:t>
            </a:r>
            <a:r>
              <a:rPr lang="fi-FI" sz="1600" b="1" dirty="0" err="1">
                <a:solidFill>
                  <a:srgbClr val="8000FF"/>
                </a:solidFill>
                <a:highlight>
                  <a:srgbClr val="FFFFFF"/>
                </a:highlight>
              </a:rPr>
              <a:t>students</a:t>
            </a:r>
            <a:r>
              <a:rPr lang="fi-FI" sz="1600" b="1" dirty="0">
                <a:solidFill>
                  <a:srgbClr val="8000FF"/>
                </a:solidFill>
                <a:highlight>
                  <a:srgbClr val="FFFFFF"/>
                </a:highlight>
              </a:rPr>
              <a:t>}"</a:t>
            </a:r>
            <a:r>
              <a:rPr lang="fi-FI" sz="16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fi-FI" sz="16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fi-FI" sz="1600" b="1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fi-FI" sz="1600" dirty="0">
                <a:solidFill>
                  <a:srgbClr val="0000FF"/>
                </a:solidFill>
                <a:highlight>
                  <a:srgbClr val="FFFFFF"/>
                </a:highlight>
              </a:rPr>
              <a:t>&lt;td</a:t>
            </a:r>
            <a:r>
              <a:rPr lang="fi-FI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i-FI" sz="1600" dirty="0" err="1">
                <a:solidFill>
                  <a:srgbClr val="FF0000"/>
                </a:solidFill>
                <a:highlight>
                  <a:srgbClr val="FFFFFF"/>
                </a:highlight>
              </a:rPr>
              <a:t>th:text</a:t>
            </a:r>
            <a:r>
              <a:rPr lang="fi-FI" sz="1600" dirty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fi-FI" sz="1600" b="1" dirty="0">
                <a:solidFill>
                  <a:srgbClr val="8000FF"/>
                </a:solidFill>
                <a:highlight>
                  <a:srgbClr val="FFFFFF"/>
                </a:highlight>
              </a:rPr>
              <a:t>"${</a:t>
            </a:r>
            <a:r>
              <a:rPr lang="fi-FI" sz="1600" b="1" dirty="0" err="1">
                <a:solidFill>
                  <a:srgbClr val="8000FF"/>
                </a:solidFill>
                <a:highlight>
                  <a:srgbClr val="FFFFFF"/>
                </a:highlight>
              </a:rPr>
              <a:t>student.firstName</a:t>
            </a:r>
            <a:r>
              <a:rPr lang="fi-FI" sz="1600" b="1" dirty="0">
                <a:solidFill>
                  <a:srgbClr val="8000FF"/>
                </a:solidFill>
                <a:highlight>
                  <a:srgbClr val="FFFFFF"/>
                </a:highlight>
              </a:rPr>
              <a:t>} + ' ' + ${</a:t>
            </a:r>
            <a:r>
              <a:rPr lang="fi-FI" sz="1600" b="1" dirty="0" err="1">
                <a:solidFill>
                  <a:srgbClr val="8000FF"/>
                </a:solidFill>
                <a:highlight>
                  <a:srgbClr val="FFFFFF"/>
                </a:highlight>
              </a:rPr>
              <a:t>student.lastName</a:t>
            </a:r>
            <a:r>
              <a:rPr lang="fi-FI" sz="1600" b="1" dirty="0">
                <a:solidFill>
                  <a:srgbClr val="8000FF"/>
                </a:solidFill>
                <a:highlight>
                  <a:srgbClr val="FFFFFF"/>
                </a:highlight>
              </a:rPr>
              <a:t>}"</a:t>
            </a:r>
            <a:r>
              <a:rPr lang="fi-FI" sz="1600" dirty="0">
                <a:solidFill>
                  <a:srgbClr val="0000FF"/>
                </a:solidFill>
                <a:highlight>
                  <a:srgbClr val="FFFFFF"/>
                </a:highlight>
              </a:rPr>
              <a:t>&gt;&lt;/td&gt;</a:t>
            </a:r>
            <a:endParaRPr lang="fi-FI" sz="16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fi-FI" sz="1600" b="1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fi-FI" sz="1600" dirty="0">
                <a:solidFill>
                  <a:srgbClr val="0000FF"/>
                </a:solidFill>
                <a:highlight>
                  <a:srgbClr val="FFFFFF"/>
                </a:highlight>
              </a:rPr>
              <a:t>&lt;td</a:t>
            </a:r>
            <a:r>
              <a:rPr lang="fi-FI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i-FI" sz="1600" dirty="0" err="1">
                <a:solidFill>
                  <a:srgbClr val="FF0000"/>
                </a:solidFill>
                <a:highlight>
                  <a:srgbClr val="FFFFFF"/>
                </a:highlight>
              </a:rPr>
              <a:t>th:text</a:t>
            </a:r>
            <a:r>
              <a:rPr lang="fi-FI" sz="1600" dirty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fi-FI" sz="1600" b="1" dirty="0">
                <a:solidFill>
                  <a:srgbClr val="8000FF"/>
                </a:solidFill>
                <a:highlight>
                  <a:srgbClr val="FFFFFF"/>
                </a:highlight>
              </a:rPr>
              <a:t>"${</a:t>
            </a:r>
            <a:r>
              <a:rPr lang="fi-FI" sz="1600" b="1" dirty="0" err="1">
                <a:solidFill>
                  <a:srgbClr val="8000FF"/>
                </a:solidFill>
                <a:highlight>
                  <a:srgbClr val="FFFFFF"/>
                </a:highlight>
              </a:rPr>
              <a:t>student.email</a:t>
            </a:r>
            <a:r>
              <a:rPr lang="fi-FI" sz="1600" b="1" dirty="0">
                <a:solidFill>
                  <a:srgbClr val="8000FF"/>
                </a:solidFill>
                <a:highlight>
                  <a:srgbClr val="FFFFFF"/>
                </a:highlight>
              </a:rPr>
              <a:t>}"</a:t>
            </a:r>
            <a:r>
              <a:rPr lang="fi-FI" sz="1600" dirty="0">
                <a:solidFill>
                  <a:srgbClr val="0000FF"/>
                </a:solidFill>
                <a:highlight>
                  <a:srgbClr val="FFFFFF"/>
                </a:highlight>
              </a:rPr>
              <a:t>&gt;&lt;/td&gt;</a:t>
            </a:r>
            <a:endParaRPr lang="fi-FI" sz="16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fi-FI" sz="1600" b="1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fi-FI" sz="1600" b="1" dirty="0">
                <a:solidFill>
                  <a:srgbClr val="0000FF"/>
                </a:solidFill>
                <a:highlight>
                  <a:srgbClr val="FFFFFF"/>
                </a:highlight>
              </a:rPr>
              <a:t>&lt;td</a:t>
            </a:r>
            <a:r>
              <a:rPr lang="fi-FI" sz="1600" b="1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i-FI" sz="1600" b="1" dirty="0" err="1">
                <a:solidFill>
                  <a:srgbClr val="FF0000"/>
                </a:solidFill>
                <a:highlight>
                  <a:srgbClr val="FFFFFF"/>
                </a:highlight>
              </a:rPr>
              <a:t>th:text</a:t>
            </a:r>
            <a:r>
              <a:rPr lang="fi-FI" sz="1600" b="1" dirty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fi-FI" sz="1600" b="1" dirty="0">
                <a:solidFill>
                  <a:srgbClr val="8000FF"/>
                </a:solidFill>
                <a:highlight>
                  <a:srgbClr val="FFFFFF"/>
                </a:highlight>
              </a:rPr>
              <a:t>"${student.department.name}"</a:t>
            </a:r>
            <a:r>
              <a:rPr lang="fi-FI" sz="1600" b="1" dirty="0">
                <a:solidFill>
                  <a:srgbClr val="0000FF"/>
                </a:solidFill>
                <a:highlight>
                  <a:srgbClr val="FFFFFF"/>
                </a:highlight>
              </a:rPr>
              <a:t>&gt;&lt;/td&gt;</a:t>
            </a:r>
            <a:r>
              <a:rPr lang="fi-FI" sz="1600" b="1" dirty="0">
                <a:solidFill>
                  <a:srgbClr val="000000"/>
                </a:solidFill>
                <a:highlight>
                  <a:srgbClr val="FFFFFF"/>
                </a:highlight>
              </a:rPr>
              <a:t> 		</a:t>
            </a:r>
          </a:p>
          <a:p>
            <a:pPr marL="0" indent="0">
              <a:buNone/>
            </a:pPr>
            <a:r>
              <a:rPr lang="fi-FI" sz="1600" b="1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fi-FI" sz="1600" dirty="0">
                <a:solidFill>
                  <a:srgbClr val="0000FF"/>
                </a:solidFill>
                <a:highlight>
                  <a:srgbClr val="FFFFFF"/>
                </a:highlight>
              </a:rPr>
              <a:t>&lt;td&gt;&lt;a</a:t>
            </a:r>
            <a:r>
              <a:rPr lang="fi-FI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i-FI" sz="1600" dirty="0" err="1">
                <a:solidFill>
                  <a:srgbClr val="FF0000"/>
                </a:solidFill>
                <a:highlight>
                  <a:srgbClr val="FFFFFF"/>
                </a:highlight>
              </a:rPr>
              <a:t>th:href</a:t>
            </a:r>
            <a:r>
              <a:rPr lang="fi-FI" sz="1600" dirty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fi-FI" sz="1600" b="1" dirty="0">
                <a:solidFill>
                  <a:srgbClr val="8000FF"/>
                </a:solidFill>
                <a:highlight>
                  <a:srgbClr val="FFFFFF"/>
                </a:highlight>
              </a:rPr>
              <a:t>"@{/</a:t>
            </a:r>
            <a:r>
              <a:rPr lang="fi-FI" sz="1600" b="1" dirty="0" err="1">
                <a:solidFill>
                  <a:srgbClr val="8000FF"/>
                </a:solidFill>
                <a:highlight>
                  <a:srgbClr val="FFFFFF"/>
                </a:highlight>
              </a:rPr>
              <a:t>delete</a:t>
            </a:r>
            <a:r>
              <a:rPr lang="fi-FI" sz="1600" b="1" dirty="0">
                <a:solidFill>
                  <a:srgbClr val="8000FF"/>
                </a:solidFill>
                <a:highlight>
                  <a:srgbClr val="FFFFFF"/>
                </a:highlight>
              </a:rPr>
              <a:t>/{id}(id=${student.id})}"</a:t>
            </a:r>
            <a:r>
              <a:rPr lang="fi-FI" sz="16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r>
              <a:rPr lang="fi-FI" sz="1600" b="1" dirty="0" err="1">
                <a:solidFill>
                  <a:srgbClr val="000000"/>
                </a:solidFill>
                <a:highlight>
                  <a:srgbClr val="FFFFFF"/>
                </a:highlight>
              </a:rPr>
              <a:t>Delete</a:t>
            </a:r>
            <a:r>
              <a:rPr lang="fi-FI" sz="1600" dirty="0">
                <a:solidFill>
                  <a:srgbClr val="0000FF"/>
                </a:solidFill>
                <a:highlight>
                  <a:srgbClr val="FFFFFF"/>
                </a:highlight>
              </a:rPr>
              <a:t>&lt;/a&gt;&lt;/td&gt;</a:t>
            </a:r>
            <a:r>
              <a:rPr lang="fi-FI" sz="1600" b="1" dirty="0">
                <a:solidFill>
                  <a:srgbClr val="000000"/>
                </a:solidFill>
                <a:highlight>
                  <a:srgbClr val="FFFFFF"/>
                </a:highlight>
              </a:rPr>
              <a:t>    	</a:t>
            </a:r>
          </a:p>
          <a:p>
            <a:pPr marL="0" indent="0">
              <a:buNone/>
            </a:pPr>
            <a:r>
              <a:rPr lang="fi-FI" sz="1600" dirty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fi-FI" sz="1600" dirty="0" err="1">
                <a:solidFill>
                  <a:srgbClr val="0000FF"/>
                </a:solidFill>
                <a:highlight>
                  <a:srgbClr val="FFFFFF"/>
                </a:highlight>
              </a:rPr>
              <a:t>tr</a:t>
            </a:r>
            <a:r>
              <a:rPr lang="fi-FI" sz="16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fi-FI" sz="1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D240C47-E2B0-4198-A619-C5F1F0FF6A72}" type="datetime1">
              <a:rPr lang="fi-FI" altLang="fi-FI" smtClean="0"/>
              <a:t>26.1.2025</a:t>
            </a:fld>
            <a:endParaRPr lang="fi-FI" alt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 altLang="fi-FI"/>
              <a:t>Server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BCD72B-7F77-4CB4-9D76-EC8DD800D301}" type="slidenum">
              <a:rPr lang="fi-FI" altLang="fi-FI" smtClean="0"/>
              <a:pPr>
                <a:defRPr/>
              </a:pPr>
              <a:t>33</a:t>
            </a:fld>
            <a:endParaRPr lang="fi-FI" altLang="fi-FI"/>
          </a:p>
        </p:txBody>
      </p:sp>
      <p:cxnSp>
        <p:nvCxnSpPr>
          <p:cNvPr id="8" name="Straight Arrow Connector 7"/>
          <p:cNvCxnSpPr/>
          <p:nvPr/>
        </p:nvCxnSpPr>
        <p:spPr bwMode="auto">
          <a:xfrm>
            <a:off x="4067944" y="2924944"/>
            <a:ext cx="720080" cy="115212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2231673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Spring</a:t>
            </a:r>
            <a:r>
              <a:rPr lang="fi-FI" dirty="0"/>
              <a:t> </a:t>
            </a:r>
            <a:r>
              <a:rPr lang="fi-FI" dirty="0" err="1"/>
              <a:t>Boot</a:t>
            </a:r>
            <a:r>
              <a:rPr lang="fi-FI" dirty="0"/>
              <a:t>: JPA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2377526"/>
            <a:ext cx="3888432" cy="2415377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D240C47-E2B0-4198-A619-C5F1F0FF6A72}" type="datetime1">
              <a:rPr lang="fi-FI" altLang="fi-FI" smtClean="0"/>
              <a:t>26.1.2025</a:t>
            </a:fld>
            <a:endParaRPr lang="fi-FI" alt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 altLang="fi-FI"/>
              <a:t>Server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BCD72B-7F77-4CB4-9D76-EC8DD800D301}" type="slidenum">
              <a:rPr lang="fi-FI" altLang="fi-FI" smtClean="0"/>
              <a:pPr>
                <a:defRPr/>
              </a:pPr>
              <a:t>34</a:t>
            </a:fld>
            <a:endParaRPr lang="fi-FI" altLang="fi-FI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0355" y="3038064"/>
            <a:ext cx="2295845" cy="2943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15313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Spring</a:t>
            </a:r>
            <a:r>
              <a:rPr lang="fi-FI" dirty="0"/>
              <a:t> </a:t>
            </a:r>
            <a:r>
              <a:rPr lang="fi-FI" dirty="0" err="1"/>
              <a:t>Boot</a:t>
            </a:r>
            <a:r>
              <a:rPr lang="fi-FI" dirty="0"/>
              <a:t>: JPA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62200"/>
            <a:ext cx="8435280" cy="3657600"/>
          </a:xfrm>
        </p:spPr>
        <p:txBody>
          <a:bodyPr/>
          <a:lstStyle/>
          <a:p>
            <a:r>
              <a:rPr lang="fi-FI" dirty="0" err="1"/>
              <a:t>Edit</a:t>
            </a:r>
            <a:r>
              <a:rPr lang="fi-FI" dirty="0"/>
              <a:t> </a:t>
            </a:r>
            <a:r>
              <a:rPr lang="fi-FI" dirty="0" err="1"/>
              <a:t>functionality</a:t>
            </a:r>
            <a:endParaRPr lang="fi-FI" dirty="0"/>
          </a:p>
          <a:p>
            <a:pPr lvl="1"/>
            <a:r>
              <a:rPr lang="fi-FI" dirty="0" err="1"/>
              <a:t>Similar</a:t>
            </a:r>
            <a:r>
              <a:rPr lang="fi-FI" dirty="0"/>
              <a:t> to </a:t>
            </a:r>
            <a:r>
              <a:rPr lang="fi-FI" dirty="0" err="1"/>
              <a:t>Add</a:t>
            </a:r>
            <a:r>
              <a:rPr lang="fi-FI" dirty="0"/>
              <a:t> </a:t>
            </a:r>
            <a:r>
              <a:rPr lang="fi-FI" dirty="0" err="1"/>
              <a:t>functionality</a:t>
            </a:r>
            <a:endParaRPr lang="fi-FI" dirty="0"/>
          </a:p>
          <a:p>
            <a:pPr lvl="1"/>
            <a:r>
              <a:rPr lang="fi-FI" dirty="0" err="1"/>
              <a:t>Model</a:t>
            </a:r>
            <a:r>
              <a:rPr lang="fi-FI" dirty="0"/>
              <a:t> </a:t>
            </a:r>
            <a:r>
              <a:rPr lang="fi-FI" dirty="0" err="1"/>
              <a:t>contains</a:t>
            </a:r>
            <a:r>
              <a:rPr lang="fi-FI" dirty="0"/>
              <a:t> </a:t>
            </a:r>
            <a:r>
              <a:rPr lang="fi-FI" dirty="0" err="1"/>
              <a:t>now</a:t>
            </a:r>
            <a:r>
              <a:rPr lang="fi-FI" dirty="0"/>
              <a:t> </a:t>
            </a:r>
            <a:r>
              <a:rPr lang="fi-FI" dirty="0" err="1"/>
              <a:t>edited</a:t>
            </a:r>
            <a:r>
              <a:rPr lang="fi-FI" dirty="0"/>
              <a:t> </a:t>
            </a:r>
            <a:r>
              <a:rPr lang="fi-FI" dirty="0" err="1"/>
              <a:t>object</a:t>
            </a:r>
            <a:r>
              <a:rPr lang="fi-FI" dirty="0"/>
              <a:t> </a:t>
            </a:r>
            <a:r>
              <a:rPr lang="fi-FI" dirty="0" err="1"/>
              <a:t>instead</a:t>
            </a:r>
            <a:r>
              <a:rPr lang="fi-FI" dirty="0"/>
              <a:t> of </a:t>
            </a:r>
            <a:r>
              <a:rPr lang="fi-FI" dirty="0" err="1"/>
              <a:t>empty</a:t>
            </a:r>
            <a:r>
              <a:rPr lang="fi-FI" dirty="0"/>
              <a:t> </a:t>
            </a:r>
            <a:r>
              <a:rPr lang="fi-FI" dirty="0" err="1"/>
              <a:t>object</a:t>
            </a:r>
            <a:r>
              <a:rPr lang="fi-FI" dirty="0"/>
              <a:t> (in </a:t>
            </a:r>
            <a:r>
              <a:rPr lang="fi-FI" dirty="0" err="1"/>
              <a:t>the</a:t>
            </a:r>
            <a:r>
              <a:rPr lang="fi-FI" dirty="0"/>
              <a:t> case of </a:t>
            </a:r>
            <a:r>
              <a:rPr lang="fi-FI" dirty="0" err="1"/>
              <a:t>add</a:t>
            </a:r>
            <a:r>
              <a:rPr lang="fi-FI" dirty="0"/>
              <a:t>)</a:t>
            </a:r>
          </a:p>
          <a:p>
            <a:pPr marL="0" indent="0">
              <a:buNone/>
            </a:pPr>
            <a:r>
              <a:rPr lang="fi-FI" sz="1600" dirty="0">
                <a:solidFill>
                  <a:srgbClr val="008000"/>
                </a:solidFill>
                <a:latin typeface="Consolas" panose="020B0609020204030204" pitchFamily="49" charset="0"/>
              </a:rPr>
              <a:t>// </a:t>
            </a:r>
            <a:r>
              <a:rPr lang="fi-FI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Edit</a:t>
            </a:r>
            <a:r>
              <a:rPr lang="fi-FI" sz="1600" dirty="0">
                <a:solidFill>
                  <a:srgbClr val="008000"/>
                </a:solidFill>
                <a:latin typeface="Consolas" panose="020B0609020204030204" pitchFamily="49" charset="0"/>
              </a:rPr>
              <a:t> </a:t>
            </a:r>
            <a:r>
              <a:rPr lang="fi-FI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student</a:t>
            </a:r>
            <a:endParaRPr lang="fi-FI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i-FI" sz="1600" dirty="0">
                <a:solidFill>
                  <a:srgbClr val="267F99"/>
                </a:solidFill>
                <a:latin typeface="Consolas" panose="020B0609020204030204" pitchFamily="49" charset="0"/>
              </a:rPr>
              <a:t>@</a:t>
            </a:r>
            <a:r>
              <a:rPr lang="fi-FI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RequestMapping</a:t>
            </a:r>
            <a:r>
              <a:rPr lang="fi-FI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i-FI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value</a:t>
            </a:r>
            <a:r>
              <a:rPr lang="fi-FI" sz="16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fi-FI" sz="1600" dirty="0">
                <a:solidFill>
                  <a:srgbClr val="A31515"/>
                </a:solidFill>
                <a:latin typeface="Consolas" panose="020B0609020204030204" pitchFamily="49" charset="0"/>
              </a:rPr>
              <a:t>"/</a:t>
            </a:r>
            <a:r>
              <a:rPr lang="fi-FI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edit</a:t>
            </a:r>
            <a:r>
              <a:rPr lang="fi-FI" sz="1600" dirty="0">
                <a:solidFill>
                  <a:srgbClr val="A31515"/>
                </a:solidFill>
                <a:latin typeface="Consolas" panose="020B0609020204030204" pitchFamily="49" charset="0"/>
              </a:rPr>
              <a:t>/{id}"</a:t>
            </a:r>
            <a:r>
              <a:rPr lang="fi-FI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fi-FI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fi-FI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fi-FI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String</a:t>
            </a:r>
            <a:r>
              <a:rPr lang="fi-FI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fi-FI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showModStu</a:t>
            </a:r>
            <a:r>
              <a:rPr lang="fi-FI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i-FI" sz="1600" dirty="0">
                <a:solidFill>
                  <a:srgbClr val="267F99"/>
                </a:solidFill>
                <a:latin typeface="Consolas" panose="020B0609020204030204" pitchFamily="49" charset="0"/>
              </a:rPr>
              <a:t>@</a:t>
            </a:r>
            <a:r>
              <a:rPr lang="fi-FI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PathVariable</a:t>
            </a:r>
            <a:r>
              <a:rPr lang="fi-FI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i-FI" sz="1600" dirty="0">
                <a:solidFill>
                  <a:srgbClr val="A31515"/>
                </a:solidFill>
                <a:latin typeface="Consolas" panose="020B0609020204030204" pitchFamily="49" charset="0"/>
              </a:rPr>
              <a:t>"id"</a:t>
            </a:r>
            <a:r>
              <a:rPr lang="fi-FI" sz="1600" dirty="0">
                <a:solidFill>
                  <a:srgbClr val="000000"/>
                </a:solidFill>
                <a:latin typeface="Consolas" panose="020B0609020204030204" pitchFamily="49" charset="0"/>
              </a:rPr>
              <a:t>) </a:t>
            </a:r>
            <a:r>
              <a:rPr lang="fi-FI" sz="1600" dirty="0">
                <a:solidFill>
                  <a:srgbClr val="267F99"/>
                </a:solidFill>
                <a:latin typeface="Consolas" panose="020B0609020204030204" pitchFamily="49" charset="0"/>
              </a:rPr>
              <a:t>Long</a:t>
            </a:r>
            <a:r>
              <a:rPr lang="fi-FI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fi-FI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studentId</a:t>
            </a:r>
            <a:r>
              <a:rPr lang="fi-FI" sz="16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fi-FI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Model</a:t>
            </a:r>
            <a:r>
              <a:rPr lang="fi-FI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fi-FI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model</a:t>
            </a:r>
            <a:r>
              <a:rPr lang="fi-FI" sz="1600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pPr marL="0" indent="0">
              <a:buNone/>
            </a:pPr>
            <a:r>
              <a:rPr lang="fi-FI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</a:t>
            </a:r>
            <a:r>
              <a:rPr lang="fi-FI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model.addAttribute</a:t>
            </a:r>
            <a:r>
              <a:rPr lang="fi-FI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i-FI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fi-FI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student</a:t>
            </a:r>
            <a:r>
              <a:rPr lang="fi-FI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fi-FI" sz="16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fi-FI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repository.findById</a:t>
            </a:r>
            <a:r>
              <a:rPr lang="fi-FI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i-FI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studentId</a:t>
            </a:r>
            <a:r>
              <a:rPr lang="fi-FI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fi-FI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</a:t>
            </a:r>
            <a:r>
              <a:rPr lang="fi-FI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model.addAttribute</a:t>
            </a:r>
            <a:r>
              <a:rPr lang="fi-FI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i-FI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fi-FI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departments</a:t>
            </a:r>
            <a:r>
              <a:rPr lang="fi-FI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fi-FI" sz="16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fi-FI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drepository.findAll</a:t>
            </a:r>
            <a:r>
              <a:rPr lang="fi-FI" sz="16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marL="0" indent="0">
              <a:buNone/>
            </a:pPr>
            <a:r>
              <a:rPr lang="fi-FI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</a:t>
            </a:r>
            <a:r>
              <a:rPr lang="fi-FI" sz="1600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fi-FI" sz="1600" dirty="0">
                <a:solidFill>
                  <a:srgbClr val="000000"/>
                </a:solidFill>
                <a:latin typeface="Consolas" panose="020B0609020204030204" pitchFamily="49" charset="0"/>
              </a:rPr>
              <a:t> ”</a:t>
            </a:r>
            <a:r>
              <a:rPr lang="fi-FI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editstudent</a:t>
            </a:r>
            <a:r>
              <a:rPr lang="fi-FI" sz="1600" dirty="0">
                <a:solidFill>
                  <a:srgbClr val="A31515"/>
                </a:solidFill>
                <a:latin typeface="Consolas" panose="020B0609020204030204" pitchFamily="49" charset="0"/>
              </a:rPr>
              <a:t>";</a:t>
            </a:r>
            <a:endParaRPr lang="fi-FI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i-FI" sz="1600" dirty="0">
                <a:solidFill>
                  <a:srgbClr val="A31515"/>
                </a:solidFill>
                <a:latin typeface="Consolas" panose="020B0609020204030204" pitchFamily="49" charset="0"/>
              </a:rPr>
              <a:t>} </a:t>
            </a:r>
            <a:endParaRPr lang="fi-FI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fi-FI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fi-FI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fi-FI" dirty="0"/>
          </a:p>
          <a:p>
            <a:endParaRPr lang="fi-FI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D240C47-E2B0-4198-A619-C5F1F0FF6A72}" type="datetime1">
              <a:rPr lang="fi-FI" altLang="fi-FI" smtClean="0"/>
              <a:t>26.1.2025</a:t>
            </a:fld>
            <a:endParaRPr lang="fi-FI" alt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 altLang="fi-FI"/>
              <a:t>Server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BCD72B-7F77-4CB4-9D76-EC8DD800D301}" type="slidenum">
              <a:rPr lang="fi-FI" altLang="fi-FI" smtClean="0"/>
              <a:pPr>
                <a:defRPr/>
              </a:pPr>
              <a:t>35</a:t>
            </a:fld>
            <a:endParaRPr lang="fi-FI" altLang="fi-FI"/>
          </a:p>
        </p:txBody>
      </p:sp>
    </p:spTree>
    <p:extLst>
      <p:ext uri="{BB962C8B-B14F-4D97-AF65-F5344CB8AC3E}">
        <p14:creationId xmlns:p14="http://schemas.microsoft.com/office/powerpoint/2010/main" val="79766780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Spring</a:t>
            </a:r>
            <a:r>
              <a:rPr lang="fi-FI" dirty="0"/>
              <a:t> </a:t>
            </a:r>
            <a:r>
              <a:rPr lang="fi-FI" dirty="0" err="1"/>
              <a:t>Boot</a:t>
            </a:r>
            <a:r>
              <a:rPr lang="fi-FI" dirty="0"/>
              <a:t>: JPA </a:t>
            </a:r>
            <a:r>
              <a:rPr lang="fi-FI" dirty="0" err="1"/>
              <a:t>edit</a:t>
            </a:r>
            <a:r>
              <a:rPr lang="fi-FI" dirty="0"/>
              <a:t> </a:t>
            </a:r>
            <a:r>
              <a:rPr lang="fi-FI" dirty="0" err="1"/>
              <a:t>functionality</a:t>
            </a:r>
            <a:r>
              <a:rPr lang="fi-FI" dirty="0"/>
              <a:t> </a:t>
            </a:r>
            <a:r>
              <a:rPr lang="fi-FI" dirty="0" err="1"/>
              <a:t>continues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/>
              <a:t>In </a:t>
            </a:r>
            <a:r>
              <a:rPr lang="fi-FI" dirty="0" err="1"/>
              <a:t>thymeleaf</a:t>
            </a:r>
            <a:r>
              <a:rPr lang="fi-FI" dirty="0"/>
              <a:t> </a:t>
            </a:r>
            <a:r>
              <a:rPr lang="fi-FI" dirty="0" err="1"/>
              <a:t>need</a:t>
            </a:r>
            <a:r>
              <a:rPr lang="fi-FI" dirty="0"/>
              <a:t> to </a:t>
            </a:r>
            <a:r>
              <a:rPr lang="fi-FI" dirty="0" err="1"/>
              <a:t>be</a:t>
            </a:r>
            <a:r>
              <a:rPr lang="fi-FI" dirty="0"/>
              <a:t> </a:t>
            </a:r>
            <a:r>
              <a:rPr lang="fi-FI" dirty="0" err="1"/>
              <a:t>careful</a:t>
            </a:r>
            <a:r>
              <a:rPr lang="fi-FI" dirty="0"/>
              <a:t> of </a:t>
            </a:r>
            <a:r>
              <a:rPr lang="fi-FI" dirty="0" err="1"/>
              <a:t>proper</a:t>
            </a:r>
            <a:r>
              <a:rPr lang="fi-FI" dirty="0"/>
              <a:t> </a:t>
            </a:r>
            <a:r>
              <a:rPr lang="fi-FI" dirty="0" err="1"/>
              <a:t>syntax</a:t>
            </a:r>
            <a:r>
              <a:rPr lang="fi-FI" dirty="0"/>
              <a:t>. For </a:t>
            </a:r>
            <a:r>
              <a:rPr lang="fi-FI" dirty="0" err="1"/>
              <a:t>example</a:t>
            </a:r>
            <a:r>
              <a:rPr lang="fi-FI" dirty="0"/>
              <a:t> modifystudent.html: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D240C47-E2B0-4198-A619-C5F1F0FF6A72}" type="datetime1">
              <a:rPr lang="fi-FI" altLang="fi-FI" smtClean="0"/>
              <a:t>26.1.2025</a:t>
            </a:fld>
            <a:endParaRPr lang="fi-FI" alt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i-FI" altLang="fi-FI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BCD72B-7F77-4CB4-9D76-EC8DD800D301}" type="slidenum">
              <a:rPr lang="fi-FI" altLang="fi-FI" smtClean="0"/>
              <a:pPr>
                <a:defRPr/>
              </a:pPr>
              <a:t>36</a:t>
            </a:fld>
            <a:endParaRPr lang="fi-FI" altLang="fi-FI"/>
          </a:p>
        </p:txBody>
      </p:sp>
      <p:sp>
        <p:nvSpPr>
          <p:cNvPr id="9" name="TextBox 8"/>
          <p:cNvSpPr txBox="1"/>
          <p:nvPr/>
        </p:nvSpPr>
        <p:spPr>
          <a:xfrm>
            <a:off x="1043608" y="3356992"/>
            <a:ext cx="4859022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800" dirty="0"/>
              <a:t>…</a:t>
            </a:r>
          </a:p>
          <a:p>
            <a:r>
              <a:rPr lang="fi-FI" sz="800" dirty="0"/>
              <a:t>&lt;</a:t>
            </a:r>
            <a:r>
              <a:rPr lang="fi-FI" sz="800" dirty="0" err="1"/>
              <a:t>body</a:t>
            </a:r>
            <a:r>
              <a:rPr lang="fi-FI" sz="800" dirty="0"/>
              <a:t>&gt;</a:t>
            </a:r>
          </a:p>
          <a:p>
            <a:r>
              <a:rPr lang="fi-FI" sz="800" dirty="0"/>
              <a:t>   &lt;h1&gt;</a:t>
            </a:r>
            <a:r>
              <a:rPr lang="fi-FI" sz="800" dirty="0" err="1"/>
              <a:t>Modify</a:t>
            </a:r>
            <a:r>
              <a:rPr lang="fi-FI" sz="800" dirty="0"/>
              <a:t> </a:t>
            </a:r>
            <a:r>
              <a:rPr lang="fi-FI" sz="800" dirty="0" err="1"/>
              <a:t>student</a:t>
            </a:r>
            <a:r>
              <a:rPr lang="fi-FI" sz="800" dirty="0"/>
              <a:t>&lt;/h1&gt;</a:t>
            </a:r>
          </a:p>
          <a:p>
            <a:r>
              <a:rPr lang="fi-FI" sz="800" dirty="0"/>
              <a:t>   &lt;div&gt;</a:t>
            </a:r>
          </a:p>
          <a:p>
            <a:r>
              <a:rPr lang="fi-FI" sz="800" dirty="0"/>
              <a:t>      &lt;</a:t>
            </a:r>
            <a:r>
              <a:rPr lang="fi-FI" sz="800" dirty="0" err="1"/>
              <a:t>form</a:t>
            </a:r>
            <a:r>
              <a:rPr lang="fi-FI" sz="800" dirty="0"/>
              <a:t> </a:t>
            </a:r>
            <a:r>
              <a:rPr lang="fi-FI" sz="800" dirty="0" err="1"/>
              <a:t>th:object</a:t>
            </a:r>
            <a:r>
              <a:rPr lang="fi-FI" sz="800" dirty="0"/>
              <a:t>="${</a:t>
            </a:r>
            <a:r>
              <a:rPr lang="fi-FI" sz="800" dirty="0" err="1"/>
              <a:t>student</a:t>
            </a:r>
            <a:r>
              <a:rPr lang="fi-FI" sz="800" dirty="0"/>
              <a:t>}" </a:t>
            </a:r>
            <a:r>
              <a:rPr lang="fi-FI" sz="800" dirty="0" err="1"/>
              <a:t>th:action</a:t>
            </a:r>
            <a:r>
              <a:rPr lang="fi-FI" sz="800" dirty="0"/>
              <a:t>="@{../</a:t>
            </a:r>
            <a:r>
              <a:rPr lang="fi-FI" sz="800" dirty="0" err="1"/>
              <a:t>save</a:t>
            </a:r>
            <a:r>
              <a:rPr lang="fi-FI" sz="800" dirty="0"/>
              <a:t>}" action="#" </a:t>
            </a:r>
            <a:r>
              <a:rPr lang="fi-FI" sz="800" dirty="0" err="1"/>
              <a:t>method</a:t>
            </a:r>
            <a:r>
              <a:rPr lang="fi-FI" sz="800" dirty="0"/>
              <a:t>="</a:t>
            </a:r>
            <a:r>
              <a:rPr lang="fi-FI" sz="800" dirty="0" err="1"/>
              <a:t>post</a:t>
            </a:r>
            <a:r>
              <a:rPr lang="fi-FI" sz="800" dirty="0"/>
              <a:t>"&gt;</a:t>
            </a:r>
          </a:p>
          <a:p>
            <a:r>
              <a:rPr lang="fi-FI" sz="800" dirty="0"/>
              <a:t>         &lt;</a:t>
            </a:r>
            <a:r>
              <a:rPr lang="fi-FI" sz="800" dirty="0" err="1"/>
              <a:t>label</a:t>
            </a:r>
            <a:r>
              <a:rPr lang="fi-FI" sz="800" dirty="0"/>
              <a:t> for="id"&gt;&lt;/</a:t>
            </a:r>
            <a:r>
              <a:rPr lang="fi-FI" sz="800" dirty="0" err="1"/>
              <a:t>label</a:t>
            </a:r>
            <a:r>
              <a:rPr lang="fi-FI" sz="800" dirty="0"/>
              <a:t>&gt;</a:t>
            </a:r>
          </a:p>
          <a:p>
            <a:r>
              <a:rPr lang="fi-FI" sz="800" dirty="0"/>
              <a:t>         &lt;input </a:t>
            </a:r>
            <a:r>
              <a:rPr lang="fi-FI" sz="800" dirty="0" err="1"/>
              <a:t>type</a:t>
            </a:r>
            <a:r>
              <a:rPr lang="fi-FI" sz="800" dirty="0"/>
              <a:t>="</a:t>
            </a:r>
            <a:r>
              <a:rPr lang="fi-FI" sz="800" dirty="0" err="1"/>
              <a:t>hidden</a:t>
            </a:r>
            <a:r>
              <a:rPr lang="fi-FI" sz="800" dirty="0"/>
              <a:t>" id="id" </a:t>
            </a:r>
            <a:r>
              <a:rPr lang="fi-FI" sz="800" dirty="0" err="1"/>
              <a:t>th:field</a:t>
            </a:r>
            <a:r>
              <a:rPr lang="fi-FI" sz="800" dirty="0"/>
              <a:t>="*{id}" </a:t>
            </a:r>
            <a:r>
              <a:rPr lang="fi-FI" sz="800" dirty="0" err="1"/>
              <a:t>readonly</a:t>
            </a:r>
            <a:r>
              <a:rPr lang="fi-FI" sz="800" dirty="0"/>
              <a:t>="</a:t>
            </a:r>
            <a:r>
              <a:rPr lang="fi-FI" sz="800" dirty="0" err="1"/>
              <a:t>readonly</a:t>
            </a:r>
            <a:r>
              <a:rPr lang="fi-FI" sz="800" dirty="0"/>
              <a:t>" /&gt;</a:t>
            </a:r>
          </a:p>
          <a:p>
            <a:r>
              <a:rPr lang="fi-FI" sz="800" dirty="0"/>
              <a:t>         &lt;div </a:t>
            </a:r>
            <a:r>
              <a:rPr lang="fi-FI" sz="800" dirty="0" err="1"/>
              <a:t>style</a:t>
            </a:r>
            <a:r>
              <a:rPr lang="fi-FI" sz="800" dirty="0"/>
              <a:t>="</a:t>
            </a:r>
            <a:r>
              <a:rPr lang="fi-FI" sz="800" dirty="0" err="1"/>
              <a:t>clear</a:t>
            </a:r>
            <a:r>
              <a:rPr lang="fi-FI" sz="800" dirty="0"/>
              <a:t>: </a:t>
            </a:r>
            <a:r>
              <a:rPr lang="fi-FI" sz="800" dirty="0" err="1"/>
              <a:t>both</a:t>
            </a:r>
            <a:r>
              <a:rPr lang="fi-FI" sz="800" dirty="0"/>
              <a:t>; </a:t>
            </a:r>
            <a:r>
              <a:rPr lang="fi-FI" sz="800" dirty="0" err="1"/>
              <a:t>display</a:t>
            </a:r>
            <a:r>
              <a:rPr lang="fi-FI" sz="800" dirty="0"/>
              <a:t>: </a:t>
            </a:r>
            <a:r>
              <a:rPr lang="fi-FI" sz="800" dirty="0" err="1"/>
              <a:t>block</a:t>
            </a:r>
            <a:r>
              <a:rPr lang="fi-FI" sz="800" dirty="0"/>
              <a:t>; </a:t>
            </a:r>
            <a:r>
              <a:rPr lang="fi-FI" sz="800" dirty="0" err="1"/>
              <a:t>height</a:t>
            </a:r>
            <a:r>
              <a:rPr lang="fi-FI" sz="800" dirty="0"/>
              <a:t>: 10px;"&gt;&lt;/div&gt;</a:t>
            </a:r>
          </a:p>
          <a:p>
            <a:r>
              <a:rPr lang="fi-FI" sz="800" dirty="0"/>
              <a:t>         &lt;</a:t>
            </a:r>
            <a:r>
              <a:rPr lang="fi-FI" sz="800" dirty="0" err="1"/>
              <a:t>label</a:t>
            </a:r>
            <a:r>
              <a:rPr lang="fi-FI" sz="800" dirty="0"/>
              <a:t> for="</a:t>
            </a:r>
            <a:r>
              <a:rPr lang="fi-FI" sz="800" dirty="0" err="1"/>
              <a:t>studentNumber</a:t>
            </a:r>
            <a:r>
              <a:rPr lang="fi-FI" sz="800" dirty="0"/>
              <a:t>"&gt;</a:t>
            </a:r>
            <a:r>
              <a:rPr lang="fi-FI" sz="800" dirty="0" err="1"/>
              <a:t>Student</a:t>
            </a:r>
            <a:r>
              <a:rPr lang="fi-FI" sz="800" dirty="0"/>
              <a:t> </a:t>
            </a:r>
            <a:r>
              <a:rPr lang="fi-FI" sz="800" dirty="0" err="1"/>
              <a:t>number</a:t>
            </a:r>
            <a:r>
              <a:rPr lang="fi-FI" sz="800" dirty="0"/>
              <a:t>&lt;/</a:t>
            </a:r>
            <a:r>
              <a:rPr lang="fi-FI" sz="800" dirty="0" err="1"/>
              <a:t>label</a:t>
            </a:r>
            <a:r>
              <a:rPr lang="fi-FI" sz="800" dirty="0"/>
              <a:t>&gt;</a:t>
            </a:r>
          </a:p>
          <a:p>
            <a:r>
              <a:rPr lang="fi-FI" sz="800" dirty="0"/>
              <a:t>         &lt;input </a:t>
            </a:r>
            <a:r>
              <a:rPr lang="fi-FI" sz="800" dirty="0" err="1"/>
              <a:t>type</a:t>
            </a:r>
            <a:r>
              <a:rPr lang="fi-FI" sz="800" dirty="0"/>
              <a:t>="</a:t>
            </a:r>
            <a:r>
              <a:rPr lang="fi-FI" sz="800" dirty="0" err="1"/>
              <a:t>text</a:t>
            </a:r>
            <a:r>
              <a:rPr lang="fi-FI" sz="800" dirty="0"/>
              <a:t>" id="</a:t>
            </a:r>
            <a:r>
              <a:rPr lang="fi-FI" sz="800" dirty="0" err="1"/>
              <a:t>author</a:t>
            </a:r>
            <a:r>
              <a:rPr lang="fi-FI" sz="800" dirty="0"/>
              <a:t>" </a:t>
            </a:r>
            <a:r>
              <a:rPr lang="fi-FI" sz="800" dirty="0" err="1"/>
              <a:t>th:field</a:t>
            </a:r>
            <a:r>
              <a:rPr lang="fi-FI" sz="800" dirty="0"/>
              <a:t>="*{</a:t>
            </a:r>
            <a:r>
              <a:rPr lang="fi-FI" sz="800" dirty="0" err="1"/>
              <a:t>studentNumber</a:t>
            </a:r>
            <a:r>
              <a:rPr lang="fi-FI" sz="800" dirty="0"/>
              <a:t>}" /&gt;</a:t>
            </a:r>
          </a:p>
          <a:p>
            <a:r>
              <a:rPr lang="fi-FI" sz="800" dirty="0"/>
              <a:t>         &lt;</a:t>
            </a:r>
            <a:r>
              <a:rPr lang="fi-FI" sz="800" dirty="0" err="1"/>
              <a:t>label</a:t>
            </a:r>
            <a:r>
              <a:rPr lang="fi-FI" sz="800" dirty="0"/>
              <a:t> for="</a:t>
            </a:r>
            <a:r>
              <a:rPr lang="fi-FI" sz="800" dirty="0" err="1"/>
              <a:t>catlist</a:t>
            </a:r>
            <a:r>
              <a:rPr lang="fi-FI" sz="800" dirty="0"/>
              <a:t>"&gt;</a:t>
            </a:r>
            <a:r>
              <a:rPr lang="fi-FI" sz="800" dirty="0" err="1"/>
              <a:t>Category</a:t>
            </a:r>
            <a:r>
              <a:rPr lang="fi-FI" sz="800" dirty="0"/>
              <a:t>&lt;/</a:t>
            </a:r>
            <a:r>
              <a:rPr lang="fi-FI" sz="800" dirty="0" err="1"/>
              <a:t>label</a:t>
            </a:r>
            <a:r>
              <a:rPr lang="fi-FI" sz="800" dirty="0"/>
              <a:t>&gt;</a:t>
            </a:r>
          </a:p>
          <a:p>
            <a:r>
              <a:rPr lang="fi-FI" sz="800" dirty="0"/>
              <a:t>         &lt;</a:t>
            </a:r>
            <a:r>
              <a:rPr lang="fi-FI" sz="800" dirty="0" err="1"/>
              <a:t>select</a:t>
            </a:r>
            <a:r>
              <a:rPr lang="fi-FI" sz="800" dirty="0"/>
              <a:t> id="</a:t>
            </a:r>
            <a:r>
              <a:rPr lang="fi-FI" sz="800" dirty="0" err="1"/>
              <a:t>catlist</a:t>
            </a:r>
            <a:r>
              <a:rPr lang="fi-FI" sz="800" dirty="0"/>
              <a:t>" </a:t>
            </a:r>
            <a:r>
              <a:rPr lang="fi-FI" sz="800" dirty="0" err="1"/>
              <a:t>th:field</a:t>
            </a:r>
            <a:r>
              <a:rPr lang="fi-FI" sz="800" dirty="0"/>
              <a:t>="*{</a:t>
            </a:r>
            <a:r>
              <a:rPr lang="fi-FI" sz="800" dirty="0" err="1"/>
              <a:t>category.categoryid</a:t>
            </a:r>
            <a:r>
              <a:rPr lang="fi-FI" sz="800" dirty="0"/>
              <a:t>}" </a:t>
            </a:r>
            <a:r>
              <a:rPr lang="fi-FI" sz="800" dirty="0" err="1"/>
              <a:t>class</a:t>
            </a:r>
            <a:r>
              <a:rPr lang="fi-FI" sz="800" dirty="0"/>
              <a:t>="</a:t>
            </a:r>
            <a:r>
              <a:rPr lang="fi-FI" sz="800" dirty="0" err="1"/>
              <a:t>form-control</a:t>
            </a:r>
            <a:r>
              <a:rPr lang="fi-FI" sz="800" dirty="0"/>
              <a:t>"&gt;</a:t>
            </a:r>
          </a:p>
          <a:p>
            <a:r>
              <a:rPr lang="fi-FI" sz="800" dirty="0"/>
              <a:t>         &lt;option </a:t>
            </a:r>
            <a:r>
              <a:rPr lang="fi-FI" sz="800" dirty="0" err="1"/>
              <a:t>th:each</a:t>
            </a:r>
            <a:r>
              <a:rPr lang="fi-FI" sz="800" dirty="0"/>
              <a:t>="cat: ${</a:t>
            </a:r>
            <a:r>
              <a:rPr lang="fi-FI" sz="800" dirty="0" err="1"/>
              <a:t>categories</a:t>
            </a:r>
            <a:r>
              <a:rPr lang="fi-FI" sz="800" dirty="0"/>
              <a:t>}" </a:t>
            </a:r>
            <a:r>
              <a:rPr lang="fi-FI" sz="800" dirty="0" err="1"/>
              <a:t>th:value</a:t>
            </a:r>
            <a:r>
              <a:rPr lang="fi-FI" sz="800" dirty="0"/>
              <a:t>="${</a:t>
            </a:r>
            <a:r>
              <a:rPr lang="fi-FI" sz="800" dirty="0" err="1"/>
              <a:t>cat.categoryid</a:t>
            </a:r>
            <a:r>
              <a:rPr lang="fi-FI" sz="800" dirty="0"/>
              <a:t>}" </a:t>
            </a:r>
            <a:r>
              <a:rPr lang="fi-FI" sz="800" dirty="0" err="1"/>
              <a:t>th:text</a:t>
            </a:r>
            <a:r>
              <a:rPr lang="fi-FI" sz="800" dirty="0"/>
              <a:t>="${cat.name}"&gt;&lt;/option&gt;</a:t>
            </a:r>
          </a:p>
          <a:p>
            <a:r>
              <a:rPr lang="fi-FI" sz="800" dirty="0"/>
              <a:t>         &lt;/</a:t>
            </a:r>
            <a:r>
              <a:rPr lang="fi-FI" sz="800" dirty="0" err="1"/>
              <a:t>select</a:t>
            </a:r>
            <a:r>
              <a:rPr lang="fi-FI" sz="800" dirty="0"/>
              <a:t>&gt;			</a:t>
            </a:r>
          </a:p>
          <a:p>
            <a:r>
              <a:rPr lang="fi-FI" sz="800" dirty="0"/>
              <a:t>         &lt;div </a:t>
            </a:r>
            <a:r>
              <a:rPr lang="fi-FI" sz="800" dirty="0" err="1"/>
              <a:t>style</a:t>
            </a:r>
            <a:r>
              <a:rPr lang="fi-FI" sz="800" dirty="0"/>
              <a:t>="</a:t>
            </a:r>
            <a:r>
              <a:rPr lang="fi-FI" sz="800" dirty="0" err="1"/>
              <a:t>clear</a:t>
            </a:r>
            <a:r>
              <a:rPr lang="fi-FI" sz="800" dirty="0"/>
              <a:t>: </a:t>
            </a:r>
            <a:r>
              <a:rPr lang="fi-FI" sz="800" dirty="0" err="1"/>
              <a:t>both</a:t>
            </a:r>
            <a:r>
              <a:rPr lang="fi-FI" sz="800" dirty="0"/>
              <a:t>; </a:t>
            </a:r>
            <a:r>
              <a:rPr lang="fi-FI" sz="800" dirty="0" err="1"/>
              <a:t>display</a:t>
            </a:r>
            <a:r>
              <a:rPr lang="fi-FI" sz="800" dirty="0"/>
              <a:t>: </a:t>
            </a:r>
            <a:r>
              <a:rPr lang="fi-FI" sz="800" dirty="0" err="1"/>
              <a:t>block</a:t>
            </a:r>
            <a:r>
              <a:rPr lang="fi-FI" sz="800" dirty="0"/>
              <a:t>; </a:t>
            </a:r>
            <a:r>
              <a:rPr lang="fi-FI" sz="800" dirty="0" err="1"/>
              <a:t>height</a:t>
            </a:r>
            <a:r>
              <a:rPr lang="fi-FI" sz="800" dirty="0"/>
              <a:t>: 10px;"&gt;&lt;/div&gt;</a:t>
            </a:r>
          </a:p>
          <a:p>
            <a:r>
              <a:rPr lang="fi-FI" sz="800" dirty="0"/>
              <a:t>         &lt;input </a:t>
            </a:r>
            <a:r>
              <a:rPr lang="fi-FI" sz="800" dirty="0" err="1"/>
              <a:t>class</a:t>
            </a:r>
            <a:r>
              <a:rPr lang="fi-FI" sz="800" dirty="0"/>
              <a:t>="btn btn-</a:t>
            </a:r>
            <a:r>
              <a:rPr lang="fi-FI" sz="800" dirty="0" err="1"/>
              <a:t>success</a:t>
            </a:r>
            <a:r>
              <a:rPr lang="fi-FI" sz="800" dirty="0"/>
              <a:t>" </a:t>
            </a:r>
            <a:r>
              <a:rPr lang="fi-FI" sz="800" dirty="0" err="1"/>
              <a:t>type</a:t>
            </a:r>
            <a:r>
              <a:rPr lang="fi-FI" sz="800" dirty="0"/>
              <a:t>="</a:t>
            </a:r>
            <a:r>
              <a:rPr lang="fi-FI" sz="800" dirty="0" err="1"/>
              <a:t>submit</a:t>
            </a:r>
            <a:r>
              <a:rPr lang="fi-FI" sz="800" dirty="0"/>
              <a:t>" </a:t>
            </a:r>
            <a:r>
              <a:rPr lang="fi-FI" sz="800" dirty="0" err="1"/>
              <a:t>value</a:t>
            </a:r>
            <a:r>
              <a:rPr lang="fi-FI" sz="800" dirty="0"/>
              <a:t>="</a:t>
            </a:r>
            <a:r>
              <a:rPr lang="fi-FI" sz="800" dirty="0" err="1"/>
              <a:t>Save</a:t>
            </a:r>
            <a:r>
              <a:rPr lang="fi-FI" sz="800" dirty="0"/>
              <a:t>"&gt;&lt;/input&gt;</a:t>
            </a:r>
          </a:p>
          <a:p>
            <a:r>
              <a:rPr lang="fi-FI" sz="800" dirty="0"/>
              <a:t>        &lt;/</a:t>
            </a:r>
            <a:r>
              <a:rPr lang="fi-FI" sz="800" dirty="0" err="1"/>
              <a:t>form</a:t>
            </a:r>
            <a:r>
              <a:rPr lang="fi-FI" sz="800" dirty="0"/>
              <a:t>&gt;</a:t>
            </a:r>
          </a:p>
          <a:p>
            <a:r>
              <a:rPr lang="fi-FI" sz="800" dirty="0"/>
              <a:t>&lt;/div&gt;</a:t>
            </a:r>
          </a:p>
          <a:p>
            <a:r>
              <a:rPr lang="fi-FI" sz="800" dirty="0"/>
              <a:t>&lt;/</a:t>
            </a:r>
            <a:r>
              <a:rPr lang="fi-FI" sz="800" dirty="0" err="1"/>
              <a:t>body</a:t>
            </a:r>
            <a:r>
              <a:rPr lang="fi-FI" sz="800" dirty="0"/>
              <a:t>&gt;</a:t>
            </a:r>
          </a:p>
          <a:p>
            <a:r>
              <a:rPr lang="fi-FI" sz="800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60029262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Spring</a:t>
            </a:r>
            <a:r>
              <a:rPr lang="fi-FI" dirty="0"/>
              <a:t> </a:t>
            </a:r>
            <a:r>
              <a:rPr lang="fi-FI" dirty="0" err="1"/>
              <a:t>Boot</a:t>
            </a:r>
            <a:r>
              <a:rPr lang="fi-FI" dirty="0"/>
              <a:t>: JPA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err="1"/>
              <a:t>Edit</a:t>
            </a:r>
            <a:r>
              <a:rPr lang="fi-FI" dirty="0"/>
              <a:t> </a:t>
            </a:r>
            <a:r>
              <a:rPr lang="fi-FI" dirty="0" err="1"/>
              <a:t>functionality</a:t>
            </a:r>
            <a:endParaRPr lang="fi-FI" dirty="0"/>
          </a:p>
          <a:p>
            <a:pPr lvl="1"/>
            <a:r>
              <a:rPr lang="fi-FI" dirty="0" err="1"/>
              <a:t>Template</a:t>
            </a:r>
            <a:r>
              <a:rPr lang="fi-FI" dirty="0"/>
              <a:t> for </a:t>
            </a:r>
            <a:r>
              <a:rPr lang="fi-FI" dirty="0" err="1"/>
              <a:t>editing</a:t>
            </a:r>
            <a:endParaRPr lang="fi-FI" dirty="0"/>
          </a:p>
          <a:p>
            <a:pPr lvl="1"/>
            <a:r>
              <a:rPr lang="fi-FI" dirty="0" err="1"/>
              <a:t>Note</a:t>
            </a:r>
            <a:r>
              <a:rPr lang="fi-FI" dirty="0"/>
              <a:t>! Id </a:t>
            </a:r>
            <a:r>
              <a:rPr lang="fi-FI" dirty="0" err="1"/>
              <a:t>should</a:t>
            </a:r>
            <a:r>
              <a:rPr lang="fi-FI" dirty="0"/>
              <a:t> </a:t>
            </a:r>
            <a:r>
              <a:rPr lang="fi-FI" dirty="0" err="1"/>
              <a:t>be</a:t>
            </a:r>
            <a:r>
              <a:rPr lang="fi-FI" dirty="0"/>
              <a:t> </a:t>
            </a:r>
            <a:r>
              <a:rPr lang="fi-FI" dirty="0" err="1"/>
              <a:t>added</a:t>
            </a:r>
            <a:r>
              <a:rPr lang="fi-FI" dirty="0"/>
              <a:t> </a:t>
            </a:r>
            <a:r>
              <a:rPr lang="fi-FI" dirty="0" err="1"/>
              <a:t>otherwise</a:t>
            </a:r>
            <a:r>
              <a:rPr lang="fi-FI" dirty="0"/>
              <a:t> </a:t>
            </a:r>
            <a:r>
              <a:rPr lang="fi-FI" dirty="0" err="1"/>
              <a:t>new</a:t>
            </a:r>
            <a:r>
              <a:rPr lang="fi-FI" dirty="0"/>
              <a:t> </a:t>
            </a:r>
            <a:r>
              <a:rPr lang="fi-FI" dirty="0" err="1"/>
              <a:t>student</a:t>
            </a:r>
            <a:r>
              <a:rPr lang="fi-FI" dirty="0"/>
              <a:t> is </a:t>
            </a:r>
            <a:r>
              <a:rPr lang="fi-FI" dirty="0" err="1"/>
              <a:t>created</a:t>
            </a:r>
            <a:endParaRPr lang="fi-FI" dirty="0"/>
          </a:p>
          <a:p>
            <a:pPr marL="0" indent="0">
              <a:buNone/>
            </a:pPr>
            <a:r>
              <a:rPr lang="fi-FI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fi-FI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form</a:t>
            </a:r>
            <a:r>
              <a:rPr lang="fi-FI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fi-FI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th:object</a:t>
            </a:r>
            <a:r>
              <a:rPr lang="fi-FI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fi-FI" sz="1600" dirty="0">
                <a:solidFill>
                  <a:srgbClr val="0000FF"/>
                </a:solidFill>
                <a:latin typeface="Consolas" panose="020B0609020204030204" pitchFamily="49" charset="0"/>
              </a:rPr>
              <a:t>"${</a:t>
            </a:r>
            <a:r>
              <a:rPr lang="fi-FI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student</a:t>
            </a:r>
            <a:r>
              <a:rPr lang="fi-FI" sz="1600" dirty="0">
                <a:solidFill>
                  <a:srgbClr val="0000FF"/>
                </a:solidFill>
                <a:latin typeface="Consolas" panose="020B0609020204030204" pitchFamily="49" charset="0"/>
              </a:rPr>
              <a:t>}"</a:t>
            </a:r>
            <a:r>
              <a:rPr lang="fi-FI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fi-FI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th:action</a:t>
            </a:r>
            <a:r>
              <a:rPr lang="fi-FI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fi-FI" sz="1600" dirty="0">
                <a:solidFill>
                  <a:srgbClr val="0000FF"/>
                </a:solidFill>
                <a:latin typeface="Consolas" panose="020B0609020204030204" pitchFamily="49" charset="0"/>
              </a:rPr>
              <a:t>"@{../</a:t>
            </a:r>
            <a:r>
              <a:rPr lang="fi-FI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save</a:t>
            </a:r>
            <a:r>
              <a:rPr lang="fi-FI" sz="1600" dirty="0">
                <a:solidFill>
                  <a:srgbClr val="0000FF"/>
                </a:solidFill>
                <a:latin typeface="Consolas" panose="020B0609020204030204" pitchFamily="49" charset="0"/>
              </a:rPr>
              <a:t>}"</a:t>
            </a:r>
            <a:r>
              <a:rPr lang="fi-FI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fi-FI" sz="1600" dirty="0">
                <a:solidFill>
                  <a:srgbClr val="FF0000"/>
                </a:solidFill>
                <a:latin typeface="Consolas" panose="020B0609020204030204" pitchFamily="49" charset="0"/>
              </a:rPr>
              <a:t>action</a:t>
            </a:r>
            <a:r>
              <a:rPr lang="fi-FI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fi-FI" sz="1600" dirty="0">
                <a:solidFill>
                  <a:srgbClr val="0000FF"/>
                </a:solidFill>
                <a:latin typeface="Consolas" panose="020B0609020204030204" pitchFamily="49" charset="0"/>
              </a:rPr>
              <a:t>"#"</a:t>
            </a:r>
            <a:r>
              <a:rPr lang="fi-FI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fi-FI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method</a:t>
            </a:r>
            <a:r>
              <a:rPr lang="fi-FI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fi-FI" sz="16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fi-FI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post</a:t>
            </a:r>
            <a:r>
              <a:rPr lang="fi-FI" sz="16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fi-FI" sz="16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fi-FI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i-FI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fi-FI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&lt;input</a:t>
            </a:r>
            <a:r>
              <a:rPr lang="fi-FI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fi-FI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fi-FI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fi-FI" sz="16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fi-FI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hidden</a:t>
            </a:r>
            <a:r>
              <a:rPr lang="fi-FI" sz="16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fi-FI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fi-FI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th:field</a:t>
            </a:r>
            <a:r>
              <a:rPr lang="fi-FI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fi-FI" sz="1600" dirty="0">
                <a:solidFill>
                  <a:srgbClr val="0000FF"/>
                </a:solidFill>
                <a:latin typeface="Consolas" panose="020B0609020204030204" pitchFamily="49" charset="0"/>
              </a:rPr>
              <a:t>"*{id}"</a:t>
            </a:r>
            <a:r>
              <a:rPr lang="fi-FI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fi-FI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fi-FI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fi-FI" sz="16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fi-FI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form-control</a:t>
            </a:r>
            <a:r>
              <a:rPr lang="fi-FI" sz="16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fi-FI" sz="1600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fi-FI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i-FI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fi-FI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&lt;input</a:t>
            </a:r>
            <a:r>
              <a:rPr lang="fi-FI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fi-FI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fi-FI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fi-FI" sz="16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fi-FI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text</a:t>
            </a:r>
            <a:r>
              <a:rPr lang="fi-FI" sz="16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fi-FI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fi-FI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th:field</a:t>
            </a:r>
            <a:r>
              <a:rPr lang="fi-FI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fi-FI" sz="1600" dirty="0">
                <a:solidFill>
                  <a:srgbClr val="0000FF"/>
                </a:solidFill>
                <a:latin typeface="Consolas" panose="020B0609020204030204" pitchFamily="49" charset="0"/>
              </a:rPr>
              <a:t>"*{</a:t>
            </a:r>
            <a:r>
              <a:rPr lang="fi-FI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firstName</a:t>
            </a:r>
            <a:r>
              <a:rPr lang="fi-FI" sz="1600" dirty="0">
                <a:solidFill>
                  <a:srgbClr val="0000FF"/>
                </a:solidFill>
                <a:latin typeface="Consolas" panose="020B0609020204030204" pitchFamily="49" charset="0"/>
              </a:rPr>
              <a:t>}"</a:t>
            </a:r>
            <a:r>
              <a:rPr lang="fi-FI" sz="1600" dirty="0">
                <a:solidFill>
                  <a:srgbClr val="800000"/>
                </a:solidFill>
                <a:latin typeface="Consolas" panose="020B0609020204030204" pitchFamily="49" charset="0"/>
              </a:rPr>
              <a:t> /&gt;</a:t>
            </a:r>
            <a:endParaRPr lang="fi-FI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i-FI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fi-FI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&lt;input</a:t>
            </a:r>
            <a:r>
              <a:rPr lang="fi-FI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fi-FI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fi-FI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fi-FI" sz="16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fi-FI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text</a:t>
            </a:r>
            <a:r>
              <a:rPr lang="fi-FI" sz="16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fi-FI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fi-FI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th:field</a:t>
            </a:r>
            <a:r>
              <a:rPr lang="fi-FI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fi-FI" sz="1600" dirty="0">
                <a:solidFill>
                  <a:srgbClr val="0000FF"/>
                </a:solidFill>
                <a:latin typeface="Consolas" panose="020B0609020204030204" pitchFamily="49" charset="0"/>
              </a:rPr>
              <a:t>"*{</a:t>
            </a:r>
            <a:r>
              <a:rPr lang="fi-FI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lastName</a:t>
            </a:r>
            <a:r>
              <a:rPr lang="fi-FI" sz="1600" dirty="0">
                <a:solidFill>
                  <a:srgbClr val="0000FF"/>
                </a:solidFill>
                <a:latin typeface="Consolas" panose="020B0609020204030204" pitchFamily="49" charset="0"/>
              </a:rPr>
              <a:t>}"</a:t>
            </a:r>
            <a:r>
              <a:rPr lang="fi-FI" sz="1600" dirty="0">
                <a:solidFill>
                  <a:srgbClr val="800000"/>
                </a:solidFill>
                <a:latin typeface="Consolas" panose="020B0609020204030204" pitchFamily="49" charset="0"/>
              </a:rPr>
              <a:t> /&gt;</a:t>
            </a:r>
            <a:endParaRPr lang="fi-FI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i-FI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fi-FI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&lt;input</a:t>
            </a:r>
            <a:r>
              <a:rPr lang="fi-FI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fi-FI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fi-FI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fi-FI" sz="16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fi-FI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text</a:t>
            </a:r>
            <a:r>
              <a:rPr lang="fi-FI" sz="16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fi-FI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fi-FI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th:field</a:t>
            </a:r>
            <a:r>
              <a:rPr lang="fi-FI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fi-FI" sz="1600" dirty="0">
                <a:solidFill>
                  <a:srgbClr val="0000FF"/>
                </a:solidFill>
                <a:latin typeface="Consolas" panose="020B0609020204030204" pitchFamily="49" charset="0"/>
              </a:rPr>
              <a:t>"*{</a:t>
            </a:r>
            <a:r>
              <a:rPr lang="fi-FI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email</a:t>
            </a:r>
            <a:r>
              <a:rPr lang="fi-FI" sz="1600" dirty="0">
                <a:solidFill>
                  <a:srgbClr val="0000FF"/>
                </a:solidFill>
                <a:latin typeface="Consolas" panose="020B0609020204030204" pitchFamily="49" charset="0"/>
              </a:rPr>
              <a:t>}"</a:t>
            </a:r>
            <a:r>
              <a:rPr lang="fi-FI" sz="1600" dirty="0">
                <a:solidFill>
                  <a:srgbClr val="800000"/>
                </a:solidFill>
                <a:latin typeface="Consolas" panose="020B0609020204030204" pitchFamily="49" charset="0"/>
              </a:rPr>
              <a:t> /&gt;</a:t>
            </a:r>
            <a:endParaRPr lang="fi-FI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i-FI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fi-FI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&lt;input</a:t>
            </a:r>
            <a:r>
              <a:rPr lang="fi-FI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fi-FI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fi-FI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fi-FI" sz="16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fi-FI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submit</a:t>
            </a:r>
            <a:r>
              <a:rPr lang="fi-FI" sz="16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fi-FI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fi-FI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fi-FI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fi-FI" sz="1600" dirty="0">
                <a:solidFill>
                  <a:srgbClr val="0000FF"/>
                </a:solidFill>
                <a:latin typeface="Consolas" panose="020B0609020204030204" pitchFamily="49" charset="0"/>
              </a:rPr>
              <a:t>"btn btn-</a:t>
            </a:r>
            <a:r>
              <a:rPr lang="fi-FI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success</a:t>
            </a:r>
            <a:r>
              <a:rPr lang="fi-FI" sz="16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fi-FI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fi-FI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value</a:t>
            </a:r>
            <a:r>
              <a:rPr lang="fi-FI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fi-FI" sz="16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fi-FI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Save</a:t>
            </a:r>
            <a:r>
              <a:rPr lang="fi-FI" sz="16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fi-FI" sz="1600" dirty="0">
                <a:solidFill>
                  <a:srgbClr val="800000"/>
                </a:solidFill>
                <a:latin typeface="Consolas" panose="020B0609020204030204" pitchFamily="49" charset="0"/>
              </a:rPr>
              <a:t>&gt;&lt;/input&gt;</a:t>
            </a:r>
            <a:endParaRPr lang="fi-FI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i-FI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fi-FI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form</a:t>
            </a:r>
            <a:r>
              <a:rPr lang="fi-FI" sz="16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fi-FI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fi-FI" dirty="0"/>
          </a:p>
          <a:p>
            <a:endParaRPr lang="fi-FI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D240C47-E2B0-4198-A619-C5F1F0FF6A72}" type="datetime1">
              <a:rPr lang="fi-FI" altLang="fi-FI" smtClean="0"/>
              <a:t>26.1.2025</a:t>
            </a:fld>
            <a:endParaRPr lang="fi-FI" alt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 altLang="fi-FI"/>
              <a:t>Server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BCD72B-7F77-4CB4-9D76-EC8DD800D301}" type="slidenum">
              <a:rPr lang="fi-FI" altLang="fi-FI" smtClean="0"/>
              <a:pPr>
                <a:defRPr/>
              </a:pPr>
              <a:t>37</a:t>
            </a:fld>
            <a:endParaRPr lang="fi-FI" altLang="fi-FI"/>
          </a:p>
        </p:txBody>
      </p:sp>
    </p:spTree>
    <p:extLst>
      <p:ext uri="{BB962C8B-B14F-4D97-AF65-F5344CB8AC3E}">
        <p14:creationId xmlns:p14="http://schemas.microsoft.com/office/powerpoint/2010/main" val="312002756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80728"/>
            <a:ext cx="8077200" cy="1076672"/>
          </a:xfrm>
        </p:spPr>
        <p:txBody>
          <a:bodyPr/>
          <a:lstStyle/>
          <a:p>
            <a:r>
              <a:rPr lang="fi-FI" dirty="0" err="1"/>
              <a:t>Spring</a:t>
            </a:r>
            <a:r>
              <a:rPr lang="fi-FI" dirty="0"/>
              <a:t> </a:t>
            </a:r>
            <a:r>
              <a:rPr lang="fi-FI" dirty="0" err="1"/>
              <a:t>Boot</a:t>
            </a:r>
            <a:r>
              <a:rPr lang="fi-FI" dirty="0"/>
              <a:t>: </a:t>
            </a:r>
            <a:r>
              <a:rPr lang="fi-FI" dirty="0" err="1"/>
              <a:t>MariaDB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8840"/>
            <a:ext cx="8077200" cy="4030960"/>
          </a:xfrm>
        </p:spPr>
        <p:txBody>
          <a:bodyPr/>
          <a:lstStyle/>
          <a:p>
            <a:r>
              <a:rPr lang="fi-FI" dirty="0" err="1"/>
              <a:t>Switching</a:t>
            </a:r>
            <a:r>
              <a:rPr lang="fi-FI" dirty="0"/>
              <a:t> </a:t>
            </a:r>
            <a:r>
              <a:rPr lang="fi-FI" dirty="0" err="1"/>
              <a:t>database</a:t>
            </a:r>
            <a:r>
              <a:rPr lang="fi-FI" dirty="0"/>
              <a:t> </a:t>
            </a:r>
            <a:r>
              <a:rPr lang="fi-FI" dirty="0" err="1"/>
              <a:t>from</a:t>
            </a:r>
            <a:r>
              <a:rPr lang="fi-FI" dirty="0"/>
              <a:t> H2 to MySQL/</a:t>
            </a:r>
            <a:r>
              <a:rPr lang="fi-FI" dirty="0" err="1"/>
              <a:t>MariaDB</a:t>
            </a:r>
            <a:endParaRPr lang="fi-FI" dirty="0"/>
          </a:p>
          <a:p>
            <a:pPr marL="914400" lvl="1" indent="-457200">
              <a:buFont typeface="+mj-lt"/>
              <a:buAutoNum type="arabicPeriod"/>
            </a:pPr>
            <a:r>
              <a:rPr lang="fi-FI" dirty="0" err="1"/>
              <a:t>Remove</a:t>
            </a:r>
            <a:r>
              <a:rPr lang="fi-FI" dirty="0"/>
              <a:t> H2 </a:t>
            </a:r>
            <a:r>
              <a:rPr lang="fi-FI" dirty="0" err="1"/>
              <a:t>dependency</a:t>
            </a:r>
            <a:r>
              <a:rPr lang="fi-FI" dirty="0"/>
              <a:t> </a:t>
            </a:r>
            <a:r>
              <a:rPr lang="fi-FI" dirty="0" err="1"/>
              <a:t>from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pom.xml </a:t>
            </a:r>
            <a:r>
              <a:rPr lang="fi-FI" dirty="0" err="1"/>
              <a:t>file</a:t>
            </a:r>
            <a:endParaRPr lang="fi-FI" dirty="0"/>
          </a:p>
          <a:p>
            <a:pPr marL="914400" lvl="1" indent="-457200">
              <a:buFont typeface="+mj-lt"/>
              <a:buAutoNum type="arabicPeriod"/>
            </a:pPr>
            <a:r>
              <a:rPr lang="fi-FI" dirty="0" err="1"/>
              <a:t>Add</a:t>
            </a:r>
            <a:r>
              <a:rPr lang="fi-FI" dirty="0"/>
              <a:t> MySQL/</a:t>
            </a:r>
            <a:r>
              <a:rPr lang="fi-FI" dirty="0" err="1"/>
              <a:t>MariaDB</a:t>
            </a:r>
            <a:r>
              <a:rPr lang="fi-FI" dirty="0"/>
              <a:t> </a:t>
            </a:r>
            <a:r>
              <a:rPr lang="fi-FI" dirty="0" err="1"/>
              <a:t>dependency</a:t>
            </a:r>
            <a:r>
              <a:rPr lang="fi-FI" dirty="0"/>
              <a:t> to </a:t>
            </a:r>
            <a:r>
              <a:rPr lang="fi-FI" dirty="0" err="1"/>
              <a:t>the</a:t>
            </a:r>
            <a:r>
              <a:rPr lang="fi-FI" dirty="0"/>
              <a:t> pom.xml file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	&lt;dependency&gt;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		   &lt;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groupId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mysql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&lt;/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groupId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		   &lt;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artifactId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mysql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-connector-java&lt;/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artifactId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	</a:t>
            </a:r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	   &lt;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version&gt;8.0.33&lt;/version&gt;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	&lt;/dependency&gt;</a:t>
            </a:r>
            <a:b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fi-FI" dirty="0" err="1"/>
              <a:t>Add</a:t>
            </a:r>
            <a:r>
              <a:rPr lang="fi-FI" dirty="0"/>
              <a:t> </a:t>
            </a:r>
            <a:r>
              <a:rPr lang="fi-FI" dirty="0" err="1"/>
              <a:t>following</a:t>
            </a:r>
            <a:r>
              <a:rPr lang="fi-FI" dirty="0"/>
              <a:t> </a:t>
            </a:r>
            <a:r>
              <a:rPr lang="fi-FI" dirty="0" err="1"/>
              <a:t>database</a:t>
            </a:r>
            <a:r>
              <a:rPr lang="fi-FI" dirty="0"/>
              <a:t> </a:t>
            </a:r>
            <a:r>
              <a:rPr lang="fi-FI" dirty="0" err="1"/>
              <a:t>connection</a:t>
            </a:r>
            <a:r>
              <a:rPr lang="fi-FI" dirty="0"/>
              <a:t> </a:t>
            </a:r>
            <a:r>
              <a:rPr lang="fi-FI" dirty="0" err="1"/>
              <a:t>settings</a:t>
            </a:r>
            <a:r>
              <a:rPr lang="fi-FI" dirty="0"/>
              <a:t> to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application.properties</a:t>
            </a:r>
            <a:r>
              <a:rPr lang="fi-FI" dirty="0"/>
              <a:t> file:</a:t>
            </a:r>
          </a:p>
          <a:p>
            <a:pPr marL="0" indent="0">
              <a:buNone/>
            </a:pPr>
            <a:r>
              <a:rPr lang="fi-FI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spring.datasource.driver-class-name</a:t>
            </a:r>
            <a:r>
              <a:rPr lang="fi-FI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fi-FI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com.mysql.cj.jdbc.Driver</a:t>
            </a:r>
            <a:endParaRPr lang="fi-FI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i-FI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spring.datasource.url=</a:t>
            </a:r>
            <a:r>
              <a:rPr lang="fi-FI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jdbc:mysql</a:t>
            </a:r>
            <a:r>
              <a:rPr lang="fi-FI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://localhost:3306/</a:t>
            </a:r>
            <a:r>
              <a:rPr lang="fi-FI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jusju?useUnicode</a:t>
            </a:r>
            <a:r>
              <a:rPr lang="fi-FI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fi-FI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true&amp;useJDBCCompliantTimezoneShift</a:t>
            </a:r>
            <a:r>
              <a:rPr lang="fi-FI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fi-FI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true&amp;useLegacyDatetimeCode</a:t>
            </a:r>
            <a:r>
              <a:rPr lang="fi-FI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fi-FI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false&amp;serverTimezone</a:t>
            </a:r>
            <a:r>
              <a:rPr lang="fi-FI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=UTC</a:t>
            </a:r>
          </a:p>
          <a:p>
            <a:pPr marL="0" indent="0">
              <a:buNone/>
            </a:pPr>
            <a:r>
              <a:rPr lang="fi-FI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spring.datasource.username</a:t>
            </a:r>
            <a:r>
              <a:rPr lang="fi-FI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fi-FI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jusju</a:t>
            </a:r>
            <a:endParaRPr lang="fi-FI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i-FI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spring.datasource.password</a:t>
            </a:r>
            <a:r>
              <a:rPr lang="fi-FI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=YOUR_PASSWORD</a:t>
            </a:r>
          </a:p>
          <a:p>
            <a:pPr marL="0" indent="0">
              <a:buNone/>
            </a:pPr>
            <a:r>
              <a:rPr lang="fi-FI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spring.datasource.initialization-mode</a:t>
            </a:r>
            <a:r>
              <a:rPr lang="fi-FI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fi-FI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always</a:t>
            </a:r>
            <a:endParaRPr lang="fi-FI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i-FI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spring.batch.initialize-schema</a:t>
            </a:r>
            <a:r>
              <a:rPr lang="fi-FI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fi-FI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always</a:t>
            </a:r>
            <a:endParaRPr lang="fi-FI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i-FI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D240C47-E2B0-4198-A619-C5F1F0FF6A72}" type="datetime1">
              <a:rPr lang="fi-FI" altLang="fi-FI" smtClean="0"/>
              <a:t>26.1.2025</a:t>
            </a:fld>
            <a:endParaRPr lang="fi-FI" alt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BCD72B-7F77-4CB4-9D76-EC8DD800D301}" type="slidenum">
              <a:rPr lang="fi-FI" altLang="fi-FI" smtClean="0"/>
              <a:pPr>
                <a:defRPr/>
              </a:pPr>
              <a:t>38</a:t>
            </a:fld>
            <a:endParaRPr lang="fi-FI" altLang="fi-FI"/>
          </a:p>
        </p:txBody>
      </p:sp>
    </p:spTree>
    <p:extLst>
      <p:ext uri="{BB962C8B-B14F-4D97-AF65-F5344CB8AC3E}">
        <p14:creationId xmlns:p14="http://schemas.microsoft.com/office/powerpoint/2010/main" val="51279199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80728"/>
            <a:ext cx="8077200" cy="1076672"/>
          </a:xfrm>
        </p:spPr>
        <p:txBody>
          <a:bodyPr/>
          <a:lstStyle/>
          <a:p>
            <a:r>
              <a:rPr lang="fi-FI" dirty="0" err="1"/>
              <a:t>Spring</a:t>
            </a:r>
            <a:r>
              <a:rPr lang="fi-FI" dirty="0"/>
              <a:t> </a:t>
            </a:r>
            <a:r>
              <a:rPr lang="fi-FI" dirty="0" err="1"/>
              <a:t>Boot</a:t>
            </a:r>
            <a:r>
              <a:rPr lang="fi-FI" dirty="0"/>
              <a:t>: MySQL/</a:t>
            </a:r>
            <a:r>
              <a:rPr lang="fi-FI" dirty="0" err="1"/>
              <a:t>MariaDB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8840"/>
            <a:ext cx="8077200" cy="4030960"/>
          </a:xfrm>
        </p:spPr>
        <p:txBody>
          <a:bodyPr/>
          <a:lstStyle/>
          <a:p>
            <a:r>
              <a:rPr lang="fi-FI" dirty="0" err="1"/>
              <a:t>Switching</a:t>
            </a:r>
            <a:r>
              <a:rPr lang="fi-FI" dirty="0"/>
              <a:t> </a:t>
            </a:r>
            <a:r>
              <a:rPr lang="fi-FI" dirty="0" err="1"/>
              <a:t>database</a:t>
            </a:r>
            <a:r>
              <a:rPr lang="fi-FI" dirty="0"/>
              <a:t> </a:t>
            </a:r>
            <a:r>
              <a:rPr lang="fi-FI" dirty="0" err="1"/>
              <a:t>from</a:t>
            </a:r>
            <a:r>
              <a:rPr lang="fi-FI" dirty="0"/>
              <a:t> H2 to </a:t>
            </a:r>
            <a:r>
              <a:rPr lang="fi-FI" dirty="0" err="1"/>
              <a:t>MariaDB</a:t>
            </a:r>
            <a:endParaRPr lang="fi-FI" dirty="0"/>
          </a:p>
          <a:p>
            <a:pPr lvl="1"/>
            <a:r>
              <a:rPr lang="fi-FI" dirty="0"/>
              <a:t>For </a:t>
            </a:r>
            <a:r>
              <a:rPr lang="fi-FI" dirty="0" err="1"/>
              <a:t>testing</a:t>
            </a:r>
            <a:r>
              <a:rPr lang="fi-FI" dirty="0"/>
              <a:t> </a:t>
            </a:r>
            <a:r>
              <a:rPr lang="fi-FI" dirty="0" err="1"/>
              <a:t>purposes</a:t>
            </a:r>
            <a:r>
              <a:rPr lang="fi-FI" dirty="0"/>
              <a:t> </a:t>
            </a:r>
            <a:r>
              <a:rPr lang="fi-FI" dirty="0" err="1"/>
              <a:t>you</a:t>
            </a:r>
            <a:r>
              <a:rPr lang="fi-FI" dirty="0"/>
              <a:t> </a:t>
            </a:r>
            <a:r>
              <a:rPr lang="fi-FI" dirty="0" err="1"/>
              <a:t>can</a:t>
            </a:r>
            <a:r>
              <a:rPr lang="fi-FI" dirty="0"/>
              <a:t> </a:t>
            </a:r>
            <a:r>
              <a:rPr lang="fi-FI" dirty="0" err="1"/>
              <a:t>install</a:t>
            </a:r>
            <a:r>
              <a:rPr lang="fi-FI" dirty="0"/>
              <a:t> </a:t>
            </a:r>
            <a:r>
              <a:rPr lang="fi-FI" dirty="0" err="1"/>
              <a:t>MariaDB</a:t>
            </a:r>
            <a:r>
              <a:rPr lang="fi-FI" dirty="0"/>
              <a:t> </a:t>
            </a:r>
            <a:r>
              <a:rPr lang="fi-FI" dirty="0" err="1"/>
              <a:t>locally</a:t>
            </a:r>
            <a:r>
              <a:rPr lang="fi-FI" dirty="0"/>
              <a:t> and </a:t>
            </a:r>
            <a:r>
              <a:rPr lang="fi-FI" dirty="0" err="1"/>
              <a:t>use</a:t>
            </a:r>
            <a:r>
              <a:rPr lang="fi-FI" dirty="0"/>
              <a:t> </a:t>
            </a:r>
            <a:r>
              <a:rPr lang="fi-FI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localhost</a:t>
            </a:r>
            <a:r>
              <a:rPr lang="fi-FI" dirty="0"/>
              <a:t> as </a:t>
            </a:r>
            <a:r>
              <a:rPr lang="fi-FI" dirty="0" err="1"/>
              <a:t>server</a:t>
            </a:r>
            <a:r>
              <a:rPr lang="fi-FI" dirty="0"/>
              <a:t> </a:t>
            </a:r>
            <a:r>
              <a:rPr lang="fi-FI" dirty="0" err="1"/>
              <a:t>address</a:t>
            </a:r>
            <a:r>
              <a:rPr lang="fi-FI" dirty="0"/>
              <a:t>. </a:t>
            </a:r>
            <a:r>
              <a:rPr lang="fi-FI" dirty="0" err="1"/>
              <a:t>Change</a:t>
            </a:r>
            <a:r>
              <a:rPr lang="fi-FI" dirty="0"/>
              <a:t> </a:t>
            </a:r>
            <a:r>
              <a:rPr lang="fi-FI" dirty="0" err="1"/>
              <a:t>also</a:t>
            </a:r>
            <a:r>
              <a:rPr lang="fi-FI" dirty="0"/>
              <a:t> </a:t>
            </a:r>
            <a:r>
              <a:rPr lang="fi-FI" dirty="0" err="1"/>
              <a:t>password</a:t>
            </a:r>
            <a:r>
              <a:rPr lang="fi-FI" dirty="0"/>
              <a:t> in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application.properties</a:t>
            </a:r>
            <a:r>
              <a:rPr lang="fi-FI" dirty="0"/>
              <a:t> file (</a:t>
            </a:r>
            <a:r>
              <a:rPr lang="fi-FI" dirty="0" err="1"/>
              <a:t>Password</a:t>
            </a:r>
            <a:r>
              <a:rPr lang="fi-FI" dirty="0"/>
              <a:t> </a:t>
            </a:r>
            <a:r>
              <a:rPr lang="fi-FI" dirty="0" err="1"/>
              <a:t>that</a:t>
            </a:r>
            <a:r>
              <a:rPr lang="fi-FI" dirty="0"/>
              <a:t> </a:t>
            </a:r>
            <a:r>
              <a:rPr lang="fi-FI" dirty="0" err="1"/>
              <a:t>you</a:t>
            </a:r>
            <a:r>
              <a:rPr lang="fi-FI" dirty="0"/>
              <a:t> </a:t>
            </a:r>
            <a:r>
              <a:rPr lang="fi-FI" dirty="0" err="1"/>
              <a:t>defined</a:t>
            </a:r>
            <a:r>
              <a:rPr lang="fi-FI" dirty="0"/>
              <a:t> </a:t>
            </a:r>
            <a:r>
              <a:rPr lang="fi-FI" dirty="0" err="1"/>
              <a:t>when</a:t>
            </a:r>
            <a:r>
              <a:rPr lang="fi-FI" dirty="0"/>
              <a:t> </a:t>
            </a:r>
            <a:r>
              <a:rPr lang="fi-FI" dirty="0" err="1"/>
              <a:t>installing</a:t>
            </a:r>
            <a:r>
              <a:rPr lang="fi-FI" dirty="0"/>
              <a:t> MySQL/</a:t>
            </a:r>
            <a:r>
              <a:rPr lang="fi-FI" dirty="0" err="1"/>
              <a:t>MariaDB</a:t>
            </a:r>
            <a:r>
              <a:rPr lang="fi-FI" dirty="0"/>
              <a:t>).</a:t>
            </a:r>
          </a:p>
          <a:p>
            <a:pPr lvl="1"/>
            <a:r>
              <a:rPr lang="fi-FI" dirty="0" err="1"/>
              <a:t>Use</a:t>
            </a:r>
            <a:r>
              <a:rPr lang="fi-FI" dirty="0"/>
              <a:t> </a:t>
            </a:r>
            <a:r>
              <a:rPr lang="fi-FI" dirty="0" err="1"/>
              <a:t>HeidiSQL</a:t>
            </a:r>
            <a:r>
              <a:rPr lang="fi-FI" dirty="0"/>
              <a:t> to </a:t>
            </a:r>
            <a:r>
              <a:rPr lang="fi-FI" dirty="0" err="1"/>
              <a:t>create</a:t>
            </a:r>
            <a:r>
              <a:rPr lang="fi-FI" dirty="0"/>
              <a:t> </a:t>
            </a:r>
            <a:r>
              <a:rPr lang="fi-FI" dirty="0" err="1"/>
              <a:t>new</a:t>
            </a:r>
            <a:r>
              <a:rPr lang="fi-FI" dirty="0"/>
              <a:t> </a:t>
            </a:r>
            <a:r>
              <a:rPr lang="fi-FI" dirty="0" err="1"/>
              <a:t>database</a:t>
            </a:r>
            <a:r>
              <a:rPr lang="fi-FI" dirty="0"/>
              <a:t> </a:t>
            </a:r>
            <a:r>
              <a:rPr lang="fi-FI" dirty="0" err="1"/>
              <a:t>before</a:t>
            </a:r>
            <a:r>
              <a:rPr lang="fi-FI" dirty="0"/>
              <a:t> </a:t>
            </a:r>
            <a:r>
              <a:rPr lang="fi-FI" dirty="0" err="1"/>
              <a:t>running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application</a:t>
            </a:r>
            <a:r>
              <a:rPr lang="fi-FI" dirty="0"/>
              <a:t> (</a:t>
            </a:r>
            <a:r>
              <a:rPr lang="fi-FI" dirty="0" err="1"/>
              <a:t>see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next</a:t>
            </a:r>
            <a:r>
              <a:rPr lang="fi-FI" dirty="0"/>
              <a:t> </a:t>
            </a:r>
            <a:r>
              <a:rPr lang="fi-FI" dirty="0" err="1"/>
              <a:t>slide</a:t>
            </a:r>
            <a:r>
              <a:rPr lang="fi-FI" dirty="0"/>
              <a:t>)</a:t>
            </a:r>
          </a:p>
          <a:p>
            <a:pPr lvl="1"/>
            <a:r>
              <a:rPr lang="fi-FI" dirty="0"/>
              <a:t>Set </a:t>
            </a:r>
            <a:r>
              <a:rPr lang="fi-FI" dirty="0">
                <a:latin typeface="Courier New" panose="02070309020205020404" pitchFamily="49" charset="0"/>
                <a:cs typeface="Courier New" panose="02070309020205020404" pitchFamily="49" charset="0"/>
              </a:rPr>
              <a:t>DB_NAME</a:t>
            </a:r>
            <a:r>
              <a:rPr lang="fi-FI" dirty="0"/>
              <a:t> in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application.properties</a:t>
            </a:r>
            <a:r>
              <a:rPr lang="fi-FI" dirty="0"/>
              <a:t> </a:t>
            </a:r>
            <a:r>
              <a:rPr lang="fi-FI" dirty="0" err="1"/>
              <a:t>file</a:t>
            </a:r>
            <a:r>
              <a:rPr lang="fi-FI" dirty="0"/>
              <a:t> to </a:t>
            </a:r>
            <a:r>
              <a:rPr lang="fi-FI" dirty="0" err="1"/>
              <a:t>match</a:t>
            </a:r>
            <a:r>
              <a:rPr lang="fi-FI" dirty="0"/>
              <a:t> </a:t>
            </a:r>
            <a:r>
              <a:rPr lang="fi-FI" dirty="0" err="1"/>
              <a:t>name</a:t>
            </a:r>
            <a:r>
              <a:rPr lang="fi-FI" dirty="0"/>
              <a:t> of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database</a:t>
            </a:r>
            <a:r>
              <a:rPr lang="fi-FI" dirty="0"/>
              <a:t> </a:t>
            </a:r>
            <a:r>
              <a:rPr lang="fi-FI" dirty="0" err="1"/>
              <a:t>you</a:t>
            </a:r>
            <a:r>
              <a:rPr lang="fi-FI" dirty="0"/>
              <a:t> just </a:t>
            </a:r>
            <a:r>
              <a:rPr lang="fi-FI" dirty="0" err="1"/>
              <a:t>created</a:t>
            </a:r>
            <a:r>
              <a:rPr lang="fi-FI" dirty="0"/>
              <a:t>.</a:t>
            </a:r>
          </a:p>
          <a:p>
            <a:pPr lvl="1"/>
            <a:r>
              <a:rPr lang="fi-FI" dirty="0" err="1"/>
              <a:t>Run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application</a:t>
            </a:r>
            <a:r>
              <a:rPr lang="fi-FI" dirty="0"/>
              <a:t> and </a:t>
            </a:r>
            <a:r>
              <a:rPr lang="fi-FI" dirty="0" err="1"/>
              <a:t>check</a:t>
            </a:r>
            <a:r>
              <a:rPr lang="fi-FI" dirty="0"/>
              <a:t> </a:t>
            </a:r>
            <a:r>
              <a:rPr lang="fi-FI" dirty="0" err="1"/>
              <a:t>with</a:t>
            </a:r>
            <a:r>
              <a:rPr lang="fi-FI" dirty="0"/>
              <a:t> </a:t>
            </a:r>
            <a:r>
              <a:rPr lang="fi-FI" dirty="0" err="1"/>
              <a:t>HeidiSQL</a:t>
            </a:r>
            <a:r>
              <a:rPr lang="fi-FI" dirty="0"/>
              <a:t> </a:t>
            </a:r>
            <a:r>
              <a:rPr lang="fi-FI" dirty="0" err="1"/>
              <a:t>that</a:t>
            </a:r>
            <a:r>
              <a:rPr lang="fi-FI" dirty="0"/>
              <a:t> </a:t>
            </a:r>
            <a:r>
              <a:rPr lang="fi-FI" dirty="0" err="1"/>
              <a:t>database</a:t>
            </a:r>
            <a:r>
              <a:rPr lang="fi-FI" dirty="0"/>
              <a:t> </a:t>
            </a:r>
            <a:r>
              <a:rPr lang="fi-FI" dirty="0" err="1"/>
              <a:t>tables</a:t>
            </a:r>
            <a:r>
              <a:rPr lang="fi-FI" dirty="0"/>
              <a:t> </a:t>
            </a:r>
            <a:r>
              <a:rPr lang="fi-FI" dirty="0" err="1"/>
              <a:t>were</a:t>
            </a:r>
            <a:r>
              <a:rPr lang="fi-FI" dirty="0"/>
              <a:t> </a:t>
            </a:r>
            <a:r>
              <a:rPr lang="fi-FI" dirty="0" err="1"/>
              <a:t>created</a:t>
            </a:r>
            <a:r>
              <a:rPr lang="fi-FI" dirty="0"/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D240C47-E2B0-4198-A619-C5F1F0FF6A72}" type="datetime1">
              <a:rPr lang="fi-FI" altLang="fi-FI" smtClean="0"/>
              <a:t>26.1.2025</a:t>
            </a:fld>
            <a:endParaRPr lang="fi-FI" alt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 altLang="fi-FI"/>
              <a:t>Server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BCD72B-7F77-4CB4-9D76-EC8DD800D301}" type="slidenum">
              <a:rPr lang="fi-FI" altLang="fi-FI" smtClean="0"/>
              <a:pPr>
                <a:defRPr/>
              </a:pPr>
              <a:t>39</a:t>
            </a:fld>
            <a:endParaRPr lang="fi-FI" altLang="fi-FI"/>
          </a:p>
        </p:txBody>
      </p:sp>
    </p:spTree>
    <p:extLst>
      <p:ext uri="{BB962C8B-B14F-4D97-AF65-F5344CB8AC3E}">
        <p14:creationId xmlns:p14="http://schemas.microsoft.com/office/powerpoint/2010/main" val="3211590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H2 </a:t>
            </a:r>
            <a:r>
              <a:rPr lang="fi-FI" dirty="0" err="1"/>
              <a:t>database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/>
              <a:t>H2 is open </a:t>
            </a:r>
            <a:r>
              <a:rPr lang="fi-FI" dirty="0" err="1"/>
              <a:t>source</a:t>
            </a:r>
            <a:r>
              <a:rPr lang="fi-FI" dirty="0"/>
              <a:t> Java </a:t>
            </a:r>
            <a:r>
              <a:rPr lang="fi-FI" dirty="0" err="1"/>
              <a:t>based</a:t>
            </a:r>
            <a:r>
              <a:rPr lang="fi-FI" dirty="0"/>
              <a:t> SQL </a:t>
            </a:r>
            <a:r>
              <a:rPr lang="fi-FI" dirty="0" err="1"/>
              <a:t>database</a:t>
            </a:r>
            <a:endParaRPr lang="fi-FI" dirty="0"/>
          </a:p>
          <a:p>
            <a:r>
              <a:rPr lang="fi-FI" dirty="0">
                <a:hlinkClick r:id="rId2"/>
              </a:rPr>
              <a:t>www.h2database.com</a:t>
            </a:r>
            <a:r>
              <a:rPr lang="fi-FI" dirty="0"/>
              <a:t>	</a:t>
            </a:r>
          </a:p>
          <a:p>
            <a:r>
              <a:rPr lang="en-US" dirty="0"/>
              <a:t>Embedded and server modes: in-memory databases </a:t>
            </a:r>
          </a:p>
          <a:p>
            <a:r>
              <a:rPr lang="en-US" dirty="0"/>
              <a:t>Good database for prototyping, testing etc.</a:t>
            </a:r>
            <a:endParaRPr lang="fi-FI" dirty="0"/>
          </a:p>
          <a:p>
            <a:r>
              <a:rPr lang="fi-FI" dirty="0" err="1"/>
              <a:t>Dependency</a:t>
            </a:r>
            <a:endParaRPr lang="fi-FI" dirty="0"/>
          </a:p>
          <a:p>
            <a:pPr marL="0" indent="0">
              <a:buNone/>
            </a:pPr>
            <a:r>
              <a:rPr lang="fi-FI" sz="1800" dirty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fi-FI" sz="1800" dirty="0" err="1">
                <a:solidFill>
                  <a:srgbClr val="0000FF"/>
                </a:solidFill>
                <a:highlight>
                  <a:srgbClr val="FFFFFF"/>
                </a:highlight>
              </a:rPr>
              <a:t>dependency</a:t>
            </a:r>
            <a:r>
              <a:rPr lang="fi-FI" sz="18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fi-FI" sz="18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fi-FI" sz="1800" b="1" dirty="0">
                <a:solidFill>
                  <a:srgbClr val="000000"/>
                </a:solidFill>
                <a:highlight>
                  <a:srgbClr val="FFFFFF"/>
                </a:highlight>
              </a:rPr>
              <a:t>      </a:t>
            </a:r>
            <a:r>
              <a:rPr lang="fi-FI" sz="1800" dirty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fi-FI" sz="1800" dirty="0" err="1">
                <a:solidFill>
                  <a:srgbClr val="0000FF"/>
                </a:solidFill>
                <a:highlight>
                  <a:srgbClr val="FFFFFF"/>
                </a:highlight>
              </a:rPr>
              <a:t>groupId</a:t>
            </a:r>
            <a:r>
              <a:rPr lang="fi-FI" sz="18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r>
              <a:rPr lang="fi-FI" sz="1800" b="1" dirty="0">
                <a:solidFill>
                  <a:srgbClr val="000000"/>
                </a:solidFill>
                <a:highlight>
                  <a:srgbClr val="FFFFFF"/>
                </a:highlight>
              </a:rPr>
              <a:t>com.h2database</a:t>
            </a:r>
            <a:r>
              <a:rPr lang="fi-FI" sz="1800" dirty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fi-FI" sz="1800" dirty="0" err="1">
                <a:solidFill>
                  <a:srgbClr val="0000FF"/>
                </a:solidFill>
                <a:highlight>
                  <a:srgbClr val="FFFFFF"/>
                </a:highlight>
              </a:rPr>
              <a:t>groupId</a:t>
            </a:r>
            <a:r>
              <a:rPr lang="fi-FI" sz="18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fi-FI" sz="18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fi-FI" sz="1800" b="1" dirty="0">
                <a:solidFill>
                  <a:srgbClr val="000000"/>
                </a:solidFill>
                <a:highlight>
                  <a:srgbClr val="FFFFFF"/>
                </a:highlight>
              </a:rPr>
              <a:t>      </a:t>
            </a:r>
            <a:r>
              <a:rPr lang="fi-FI" sz="1800" dirty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fi-FI" sz="1800" dirty="0" err="1">
                <a:solidFill>
                  <a:srgbClr val="0000FF"/>
                </a:solidFill>
                <a:highlight>
                  <a:srgbClr val="FFFFFF"/>
                </a:highlight>
              </a:rPr>
              <a:t>artifactId</a:t>
            </a:r>
            <a:r>
              <a:rPr lang="fi-FI" sz="18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r>
              <a:rPr lang="fi-FI" sz="1800" b="1" dirty="0">
                <a:solidFill>
                  <a:srgbClr val="000000"/>
                </a:solidFill>
                <a:highlight>
                  <a:srgbClr val="FFFFFF"/>
                </a:highlight>
              </a:rPr>
              <a:t>h2</a:t>
            </a:r>
            <a:r>
              <a:rPr lang="fi-FI" sz="1800" dirty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fi-FI" sz="1800" dirty="0" err="1">
                <a:solidFill>
                  <a:srgbClr val="0000FF"/>
                </a:solidFill>
                <a:highlight>
                  <a:srgbClr val="FFFFFF"/>
                </a:highlight>
              </a:rPr>
              <a:t>artifactId</a:t>
            </a:r>
            <a:r>
              <a:rPr lang="fi-FI" sz="18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fi-FI" sz="18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fi-FI" sz="1800" dirty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fi-FI" sz="1800" dirty="0" err="1">
                <a:solidFill>
                  <a:srgbClr val="0000FF"/>
                </a:solidFill>
                <a:highlight>
                  <a:srgbClr val="FFFFFF"/>
                </a:highlight>
              </a:rPr>
              <a:t>dependency</a:t>
            </a:r>
            <a:r>
              <a:rPr lang="fi-FI" sz="18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fi-FI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D240C47-E2B0-4198-A619-C5F1F0FF6A72}" type="datetime1">
              <a:rPr lang="fi-FI" altLang="fi-FI" smtClean="0"/>
              <a:t>26.1.2025</a:t>
            </a:fld>
            <a:endParaRPr lang="fi-FI" alt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 altLang="fi-FI"/>
              <a:t>Server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BCD72B-7F77-4CB4-9D76-EC8DD800D301}" type="slidenum">
              <a:rPr lang="fi-FI" altLang="fi-FI" smtClean="0"/>
              <a:pPr>
                <a:defRPr/>
              </a:pPr>
              <a:t>4</a:t>
            </a:fld>
            <a:endParaRPr lang="fi-FI" altLang="fi-FI"/>
          </a:p>
        </p:txBody>
      </p:sp>
    </p:spTree>
    <p:extLst>
      <p:ext uri="{BB962C8B-B14F-4D97-AF65-F5344CB8AC3E}">
        <p14:creationId xmlns:p14="http://schemas.microsoft.com/office/powerpoint/2010/main" val="378864976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80728"/>
            <a:ext cx="8077200" cy="1076672"/>
          </a:xfrm>
        </p:spPr>
        <p:txBody>
          <a:bodyPr/>
          <a:lstStyle/>
          <a:p>
            <a:r>
              <a:rPr lang="fi-FI" dirty="0" err="1"/>
              <a:t>Spring</a:t>
            </a:r>
            <a:r>
              <a:rPr lang="fi-FI" dirty="0"/>
              <a:t> </a:t>
            </a:r>
            <a:r>
              <a:rPr lang="fi-FI" dirty="0" err="1"/>
              <a:t>Boot</a:t>
            </a:r>
            <a:r>
              <a:rPr lang="fi-FI" dirty="0"/>
              <a:t>: MySQL/</a:t>
            </a:r>
            <a:r>
              <a:rPr lang="fi-FI" dirty="0" err="1"/>
              <a:t>MariaDB</a:t>
            </a:r>
            <a:endParaRPr lang="fi-FI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489" y="1989138"/>
            <a:ext cx="6324622" cy="4030662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D240C47-E2B0-4198-A619-C5F1F0FF6A72}" type="datetime1">
              <a:rPr lang="fi-FI" altLang="fi-FI" smtClean="0"/>
              <a:t>26.1.2025</a:t>
            </a:fld>
            <a:endParaRPr lang="fi-FI" alt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 altLang="fi-FI"/>
              <a:t>Server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BCD72B-7F77-4CB4-9D76-EC8DD800D301}" type="slidenum">
              <a:rPr lang="fi-FI" altLang="fi-FI" smtClean="0"/>
              <a:pPr>
                <a:defRPr/>
              </a:pPr>
              <a:t>40</a:t>
            </a:fld>
            <a:endParaRPr lang="fi-FI" altLang="fi-FI"/>
          </a:p>
        </p:txBody>
      </p:sp>
    </p:spTree>
    <p:extLst>
      <p:ext uri="{BB962C8B-B14F-4D97-AF65-F5344CB8AC3E}">
        <p14:creationId xmlns:p14="http://schemas.microsoft.com/office/powerpoint/2010/main" val="30065557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077200" cy="1436712"/>
          </a:xfrm>
        </p:spPr>
        <p:txBody>
          <a:bodyPr/>
          <a:lstStyle/>
          <a:p>
            <a:r>
              <a:rPr lang="fi-FI" dirty="0"/>
              <a:t>H2 </a:t>
            </a:r>
            <a:r>
              <a:rPr lang="fi-FI" dirty="0" err="1"/>
              <a:t>database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8077200" cy="4463008"/>
          </a:xfrm>
        </p:spPr>
        <p:txBody>
          <a:bodyPr/>
          <a:lstStyle/>
          <a:p>
            <a:r>
              <a:rPr lang="fi-FI" dirty="0"/>
              <a:t>H2 </a:t>
            </a:r>
            <a:r>
              <a:rPr lang="fi-FI" dirty="0" err="1"/>
              <a:t>provides</a:t>
            </a:r>
            <a:r>
              <a:rPr lang="fi-FI" dirty="0"/>
              <a:t> a </a:t>
            </a:r>
            <a:r>
              <a:rPr lang="fi-FI" dirty="0" err="1"/>
              <a:t>web</a:t>
            </a:r>
            <a:r>
              <a:rPr lang="fi-FI" dirty="0"/>
              <a:t> </a:t>
            </a:r>
            <a:r>
              <a:rPr lang="fi-FI" dirty="0" err="1"/>
              <a:t>based</a:t>
            </a:r>
            <a:r>
              <a:rPr lang="fi-FI" dirty="0"/>
              <a:t> </a:t>
            </a:r>
            <a:r>
              <a:rPr lang="fi-FI" dirty="0" err="1"/>
              <a:t>console</a:t>
            </a:r>
            <a:endParaRPr lang="fi-FI" dirty="0"/>
          </a:p>
          <a:p>
            <a:r>
              <a:rPr lang="fi-FI" dirty="0" err="1"/>
              <a:t>Add</a:t>
            </a:r>
            <a:r>
              <a:rPr lang="fi-FI" dirty="0"/>
              <a:t> </a:t>
            </a:r>
            <a:r>
              <a:rPr lang="fi-FI" dirty="0" err="1"/>
              <a:t>following</a:t>
            </a:r>
            <a:r>
              <a:rPr lang="fi-FI" dirty="0"/>
              <a:t> </a:t>
            </a:r>
            <a:r>
              <a:rPr lang="fi-FI" dirty="0" err="1"/>
              <a:t>lines</a:t>
            </a:r>
            <a:r>
              <a:rPr lang="fi-FI" dirty="0"/>
              <a:t> to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i="1" dirty="0" err="1"/>
              <a:t>application.properties</a:t>
            </a:r>
            <a:r>
              <a:rPr lang="fi-FI" dirty="0"/>
              <a:t> </a:t>
            </a:r>
            <a:r>
              <a:rPr lang="fi-FI" dirty="0" err="1"/>
              <a:t>file</a:t>
            </a:r>
            <a:endParaRPr lang="fi-FI" dirty="0"/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spring.h2.console.enabled=true</a:t>
            </a:r>
          </a:p>
          <a:p>
            <a:pPr marL="457200" lvl="1" indent="0">
              <a:buNone/>
            </a:pPr>
            <a:r>
              <a:rPr lang="fi-FI" dirty="0">
                <a:latin typeface="Courier New" panose="02070309020205020404" pitchFamily="49" charset="0"/>
                <a:cs typeface="Courier New" panose="02070309020205020404" pitchFamily="49" charset="0"/>
              </a:rPr>
              <a:t>	spring.h2.console.path=/h2-console</a:t>
            </a:r>
          </a:p>
          <a:p>
            <a:pPr marL="457200" lvl="1" indent="0">
              <a:buNone/>
            </a:pPr>
            <a:r>
              <a:rPr lang="fi-FI" dirty="0">
                <a:latin typeface="Courier New" panose="02070309020205020404" pitchFamily="49" charset="0"/>
                <a:cs typeface="Courier New" panose="02070309020205020404" pitchFamily="49" charset="0"/>
              </a:rPr>
              <a:t>	spring.datasource.url=jdbc:h2:mem:testdb</a:t>
            </a:r>
          </a:p>
          <a:p>
            <a:r>
              <a:rPr lang="fi-FI" sz="2800" dirty="0" err="1">
                <a:cs typeface="Courier New" panose="02070309020205020404" pitchFamily="49" charset="0"/>
              </a:rPr>
              <a:t>Navigate</a:t>
            </a:r>
            <a:r>
              <a:rPr lang="fi-FI" sz="2800" dirty="0">
                <a:cs typeface="Courier New" panose="02070309020205020404" pitchFamily="49" charset="0"/>
              </a:rPr>
              <a:t> to </a:t>
            </a:r>
            <a:r>
              <a:rPr lang="fi-FI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localhost:8080/h2-console</a:t>
            </a:r>
          </a:p>
          <a:p>
            <a:pPr lvl="1"/>
            <a:r>
              <a:rPr lang="fi-FI" dirty="0">
                <a:cs typeface="Courier New" panose="02070309020205020404" pitchFamily="49" charset="0"/>
              </a:rPr>
              <a:t>JDBC URL = </a:t>
            </a:r>
            <a:r>
              <a:rPr lang="fi-FI" dirty="0">
                <a:latin typeface="Courier New" panose="02070309020205020404" pitchFamily="49" charset="0"/>
                <a:cs typeface="Courier New" panose="02070309020205020404" pitchFamily="49" charset="0"/>
              </a:rPr>
              <a:t>jdbc:h2:mem:testdb</a:t>
            </a:r>
          </a:p>
          <a:p>
            <a:pPr lvl="1"/>
            <a:r>
              <a:rPr lang="fi-FI" dirty="0" err="1">
                <a:cs typeface="Courier New" panose="02070309020205020404" pitchFamily="49" charset="0"/>
              </a:rPr>
              <a:t>Leave</a:t>
            </a:r>
            <a:r>
              <a:rPr lang="fi-FI" dirty="0">
                <a:cs typeface="Courier New" panose="02070309020205020404" pitchFamily="49" charset="0"/>
              </a:rPr>
              <a:t> </a:t>
            </a:r>
            <a:r>
              <a:rPr lang="fi-FI" dirty="0" err="1">
                <a:cs typeface="Courier New" panose="02070309020205020404" pitchFamily="49" charset="0"/>
              </a:rPr>
              <a:t>password</a:t>
            </a:r>
            <a:r>
              <a:rPr lang="fi-FI" dirty="0">
                <a:cs typeface="Courier New" panose="02070309020205020404" pitchFamily="49" charset="0"/>
              </a:rPr>
              <a:t> </a:t>
            </a:r>
            <a:r>
              <a:rPr lang="fi-FI" dirty="0" err="1">
                <a:cs typeface="Courier New" panose="02070309020205020404" pitchFamily="49" charset="0"/>
              </a:rPr>
              <a:t>field</a:t>
            </a:r>
            <a:r>
              <a:rPr lang="fi-FI" dirty="0">
                <a:cs typeface="Courier New" panose="02070309020205020404" pitchFamily="49" charset="0"/>
              </a:rPr>
              <a:t> </a:t>
            </a:r>
            <a:r>
              <a:rPr lang="fi-FI" dirty="0" err="1">
                <a:cs typeface="Courier New" panose="02070309020205020404" pitchFamily="49" charset="0"/>
              </a:rPr>
              <a:t>empty</a:t>
            </a:r>
            <a:r>
              <a:rPr lang="fi-FI" dirty="0"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D240C47-E2B0-4198-A619-C5F1F0FF6A72}" type="datetime1">
              <a:rPr lang="fi-FI" altLang="fi-FI" smtClean="0"/>
              <a:t>26.1.2025</a:t>
            </a:fld>
            <a:endParaRPr lang="fi-FI" alt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 altLang="fi-FI"/>
              <a:t>Server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BCD72B-7F77-4CB4-9D76-EC8DD800D301}" type="slidenum">
              <a:rPr lang="fi-FI" altLang="fi-FI" smtClean="0"/>
              <a:pPr>
                <a:defRPr/>
              </a:pPr>
              <a:t>5</a:t>
            </a:fld>
            <a:endParaRPr lang="fi-FI" altLang="fi-FI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2D31DD2-9552-49E0-BFCC-EE0AD1D811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0459" y="4941168"/>
            <a:ext cx="6109494" cy="1849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6867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Spring</a:t>
            </a:r>
            <a:r>
              <a:rPr lang="fi-FI" dirty="0"/>
              <a:t> </a:t>
            </a:r>
            <a:r>
              <a:rPr lang="fi-FI" dirty="0" err="1"/>
              <a:t>Boot</a:t>
            </a:r>
            <a:r>
              <a:rPr lang="fi-FI" dirty="0"/>
              <a:t>: JPA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err="1"/>
              <a:t>You</a:t>
            </a:r>
            <a:r>
              <a:rPr lang="fi-FI" dirty="0"/>
              <a:t> </a:t>
            </a:r>
            <a:r>
              <a:rPr lang="fi-FI" dirty="0" err="1"/>
              <a:t>can</a:t>
            </a:r>
            <a:r>
              <a:rPr lang="fi-FI" dirty="0"/>
              <a:t> </a:t>
            </a:r>
            <a:r>
              <a:rPr lang="fi-FI" dirty="0" err="1"/>
              <a:t>add</a:t>
            </a:r>
            <a:r>
              <a:rPr lang="fi-FI" dirty="0"/>
              <a:t> </a:t>
            </a:r>
            <a:r>
              <a:rPr lang="fi-FI" dirty="0" err="1"/>
              <a:t>following</a:t>
            </a:r>
            <a:r>
              <a:rPr lang="fi-FI" dirty="0"/>
              <a:t> </a:t>
            </a:r>
            <a:r>
              <a:rPr lang="fi-FI" dirty="0" err="1"/>
              <a:t>property</a:t>
            </a:r>
            <a:r>
              <a:rPr lang="fi-FI" dirty="0"/>
              <a:t> to </a:t>
            </a:r>
            <a:r>
              <a:rPr lang="fi-FI" i="1" dirty="0" err="1"/>
              <a:t>application.properties</a:t>
            </a:r>
            <a:r>
              <a:rPr lang="fi-FI" dirty="0"/>
              <a:t> </a:t>
            </a:r>
            <a:r>
              <a:rPr lang="fi-FI" dirty="0" err="1"/>
              <a:t>file</a:t>
            </a:r>
            <a:r>
              <a:rPr lang="fi-FI" dirty="0"/>
              <a:t>. </a:t>
            </a:r>
            <a:r>
              <a:rPr lang="fi-FI" dirty="0" err="1"/>
              <a:t>This</a:t>
            </a:r>
            <a:r>
              <a:rPr lang="fi-FI" dirty="0"/>
              <a:t> </a:t>
            </a:r>
            <a:r>
              <a:rPr lang="fi-FI" dirty="0" err="1"/>
              <a:t>enables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logging</a:t>
            </a:r>
            <a:r>
              <a:rPr lang="fi-FI" dirty="0"/>
              <a:t> of SQL </a:t>
            </a:r>
            <a:r>
              <a:rPr lang="fi-FI" dirty="0" err="1"/>
              <a:t>statements</a:t>
            </a:r>
            <a:endParaRPr lang="fi-FI" dirty="0"/>
          </a:p>
          <a:p>
            <a:endParaRPr lang="fi-FI" dirty="0"/>
          </a:p>
          <a:p>
            <a:pPr marL="0" indent="0">
              <a:buNone/>
            </a:pPr>
            <a:r>
              <a:rPr lang="fi-FI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spring.jpa.show</a:t>
            </a:r>
            <a:r>
              <a:rPr lang="fi-FI" dirty="0">
                <a:latin typeface="Courier New" panose="02070309020205020404" pitchFamily="49" charset="0"/>
                <a:cs typeface="Courier New" panose="02070309020205020404" pitchFamily="49" charset="0"/>
              </a:rPr>
              <a:t>-sql=</a:t>
            </a:r>
            <a:r>
              <a:rPr lang="fi-FI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endParaRPr lang="fi-FI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D240C47-E2B0-4198-A619-C5F1F0FF6A72}" type="datetime1">
              <a:rPr lang="fi-FI" altLang="fi-FI" smtClean="0"/>
              <a:t>26.1.2025</a:t>
            </a:fld>
            <a:endParaRPr lang="fi-FI" alt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 altLang="fi-FI"/>
              <a:t>Server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BCD72B-7F77-4CB4-9D76-EC8DD800D301}" type="slidenum">
              <a:rPr lang="fi-FI" altLang="fi-FI" smtClean="0"/>
              <a:pPr>
                <a:defRPr/>
              </a:pPr>
              <a:t>6</a:t>
            </a:fld>
            <a:endParaRPr lang="fi-FI" altLang="fi-FI"/>
          </a:p>
        </p:txBody>
      </p:sp>
    </p:spTree>
    <p:extLst>
      <p:ext uri="{BB962C8B-B14F-4D97-AF65-F5344CB8AC3E}">
        <p14:creationId xmlns:p14="http://schemas.microsoft.com/office/powerpoint/2010/main" val="2173552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Spring</a:t>
            </a:r>
            <a:r>
              <a:rPr lang="fi-FI" dirty="0"/>
              <a:t> </a:t>
            </a:r>
            <a:r>
              <a:rPr lang="fi-FI" dirty="0" err="1"/>
              <a:t>Boot</a:t>
            </a:r>
            <a:r>
              <a:rPr lang="fi-FI" dirty="0"/>
              <a:t>: JPA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04864"/>
            <a:ext cx="8077200" cy="3814936"/>
          </a:xfrm>
        </p:spPr>
        <p:txBody>
          <a:bodyPr/>
          <a:lstStyle/>
          <a:p>
            <a:r>
              <a:rPr lang="fi-FI" b="1" i="1" dirty="0" err="1"/>
              <a:t>Entity</a:t>
            </a:r>
            <a:endParaRPr lang="fi-FI" b="1" i="1" dirty="0"/>
          </a:p>
          <a:p>
            <a:pPr lvl="1"/>
            <a:r>
              <a:rPr lang="fi-FI" dirty="0"/>
              <a:t>An </a:t>
            </a:r>
            <a:r>
              <a:rPr lang="fi-FI" dirty="0" err="1"/>
              <a:t>entity</a:t>
            </a:r>
            <a:r>
              <a:rPr lang="fi-FI" dirty="0"/>
              <a:t> </a:t>
            </a:r>
            <a:r>
              <a:rPr lang="fi-FI" dirty="0" err="1"/>
              <a:t>represents</a:t>
            </a:r>
            <a:r>
              <a:rPr lang="fi-FI" dirty="0"/>
              <a:t> a </a:t>
            </a:r>
            <a:r>
              <a:rPr lang="fi-FI" dirty="0" err="1"/>
              <a:t>table</a:t>
            </a:r>
            <a:r>
              <a:rPr lang="fi-FI" dirty="0"/>
              <a:t> in </a:t>
            </a:r>
            <a:r>
              <a:rPr lang="fi-FI" dirty="0" err="1"/>
              <a:t>relational</a:t>
            </a:r>
            <a:r>
              <a:rPr lang="fi-FI" dirty="0"/>
              <a:t> </a:t>
            </a:r>
            <a:r>
              <a:rPr lang="fi-FI" dirty="0" err="1"/>
              <a:t>database</a:t>
            </a:r>
            <a:endParaRPr lang="fi-FI" dirty="0"/>
          </a:p>
          <a:p>
            <a:pPr lvl="1"/>
            <a:r>
              <a:rPr lang="fi-FI" dirty="0" err="1"/>
              <a:t>Entity</a:t>
            </a:r>
            <a:r>
              <a:rPr lang="fi-FI" dirty="0"/>
              <a:t> </a:t>
            </a:r>
            <a:r>
              <a:rPr lang="fi-FI" dirty="0" err="1"/>
              <a:t>class</a:t>
            </a:r>
            <a:r>
              <a:rPr lang="fi-FI" dirty="0"/>
              <a:t> </a:t>
            </a:r>
            <a:r>
              <a:rPr lang="fi-FI" dirty="0" err="1"/>
              <a:t>must</a:t>
            </a:r>
            <a:r>
              <a:rPr lang="fi-FI" dirty="0"/>
              <a:t> </a:t>
            </a:r>
            <a:r>
              <a:rPr lang="fi-FI" dirty="0" err="1"/>
              <a:t>be</a:t>
            </a:r>
            <a:r>
              <a:rPr lang="fi-FI" dirty="0"/>
              <a:t> </a:t>
            </a:r>
            <a:r>
              <a:rPr lang="fi-FI" dirty="0" err="1"/>
              <a:t>annotated</a:t>
            </a:r>
            <a:r>
              <a:rPr lang="fi-FI" dirty="0"/>
              <a:t> </a:t>
            </a:r>
            <a:r>
              <a:rPr lang="fi-FI" dirty="0" err="1"/>
              <a:t>with</a:t>
            </a:r>
            <a:r>
              <a:rPr lang="fi-FI" dirty="0"/>
              <a:t> @Entity </a:t>
            </a:r>
            <a:r>
              <a:rPr lang="fi-FI" dirty="0" err="1"/>
              <a:t>annotation</a:t>
            </a:r>
            <a:r>
              <a:rPr lang="fi-FI" dirty="0"/>
              <a:t> (</a:t>
            </a:r>
            <a:r>
              <a:rPr lang="fi-FI" dirty="0" err="1"/>
              <a:t>jakarta.persistence.Entity</a:t>
            </a:r>
            <a:r>
              <a:rPr lang="fi-FI" dirty="0"/>
              <a:t>)</a:t>
            </a:r>
          </a:p>
          <a:p>
            <a:pPr lvl="1"/>
            <a:r>
              <a:rPr lang="en-US" dirty="0"/>
              <a:t>By default, the table name is the name of the entity class. It can be changed by using @Table annotation</a:t>
            </a:r>
            <a:endParaRPr lang="fi-FI" dirty="0"/>
          </a:p>
          <a:p>
            <a:pPr marL="0" indent="0">
              <a:buNone/>
            </a:pPr>
            <a:endParaRPr lang="fi-FI" sz="1600" b="1" dirty="0">
              <a:solidFill>
                <a:srgbClr val="0000FF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fi-FI" sz="1600" b="1" dirty="0">
                <a:solidFill>
                  <a:srgbClr val="0000FF"/>
                </a:solidFill>
                <a:highlight>
                  <a:srgbClr val="FFFFFF"/>
                </a:highlight>
              </a:rPr>
              <a:t>import</a:t>
            </a:r>
            <a:r>
              <a:rPr lang="fi-FI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i-FI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jakarta</a:t>
            </a:r>
            <a:r>
              <a:rPr lang="fi-FI" sz="16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fi-FI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persistence</a:t>
            </a:r>
            <a:r>
              <a:rPr lang="fi-FI" sz="16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fi-FI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Entity</a:t>
            </a:r>
            <a:r>
              <a:rPr lang="fi-FI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fi-FI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fi-FI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fi-FI" sz="1600" dirty="0">
                <a:solidFill>
                  <a:srgbClr val="000000"/>
                </a:solidFill>
                <a:highlight>
                  <a:srgbClr val="FFFFFF"/>
                </a:highlight>
              </a:rPr>
              <a:t>@</a:t>
            </a:r>
            <a:r>
              <a:rPr lang="fi-FI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Entity</a:t>
            </a:r>
            <a:endParaRPr lang="fi-FI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fi-FI" sz="1600" dirty="0" err="1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fi-FI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i-FI" sz="1600" dirty="0" err="1">
                <a:solidFill>
                  <a:srgbClr val="8000FF"/>
                </a:solidFill>
                <a:highlight>
                  <a:srgbClr val="FFFFFF"/>
                </a:highlight>
              </a:rPr>
              <a:t>class</a:t>
            </a:r>
            <a:r>
              <a:rPr lang="fi-FI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i-FI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Student</a:t>
            </a:r>
            <a:r>
              <a:rPr lang="fi-FI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i-FI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fi-FI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fi-FI" sz="16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fi-FI" sz="1600" dirty="0">
                <a:solidFill>
                  <a:srgbClr val="008000"/>
                </a:solidFill>
                <a:highlight>
                  <a:srgbClr val="FFFFFF"/>
                </a:highlight>
              </a:rPr>
              <a:t>// More </a:t>
            </a:r>
            <a:r>
              <a:rPr lang="fi-FI" sz="1600" dirty="0" err="1">
                <a:solidFill>
                  <a:srgbClr val="008000"/>
                </a:solidFill>
                <a:highlight>
                  <a:srgbClr val="FFFFFF"/>
                </a:highlight>
              </a:rPr>
              <a:t>code</a:t>
            </a:r>
            <a:r>
              <a:rPr lang="fi-FI" sz="1600" dirty="0">
                <a:solidFill>
                  <a:srgbClr val="008000"/>
                </a:solidFill>
                <a:highlight>
                  <a:srgbClr val="FFFFFF"/>
                </a:highlight>
              </a:rPr>
              <a:t>..</a:t>
            </a:r>
            <a:endParaRPr lang="fi-FI" sz="1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D240C47-E2B0-4198-A619-C5F1F0FF6A72}" type="datetime1">
              <a:rPr lang="fi-FI" altLang="fi-FI" smtClean="0"/>
              <a:t>26.1.2025</a:t>
            </a:fld>
            <a:endParaRPr lang="fi-FI" alt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 altLang="fi-FI"/>
              <a:t>Server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BCD72B-7F77-4CB4-9D76-EC8DD800D301}" type="slidenum">
              <a:rPr lang="fi-FI" altLang="fi-FI" smtClean="0"/>
              <a:pPr>
                <a:defRPr/>
              </a:pPr>
              <a:t>7</a:t>
            </a:fld>
            <a:endParaRPr lang="fi-FI" altLang="fi-FI"/>
          </a:p>
        </p:txBody>
      </p:sp>
    </p:spTree>
    <p:extLst>
      <p:ext uri="{BB962C8B-B14F-4D97-AF65-F5344CB8AC3E}">
        <p14:creationId xmlns:p14="http://schemas.microsoft.com/office/powerpoint/2010/main" val="21138441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Spring</a:t>
            </a:r>
            <a:r>
              <a:rPr lang="fi-FI" dirty="0"/>
              <a:t> </a:t>
            </a:r>
            <a:r>
              <a:rPr lang="fi-FI" dirty="0" err="1"/>
              <a:t>Boot</a:t>
            </a:r>
            <a:r>
              <a:rPr lang="fi-FI" dirty="0"/>
              <a:t>: JPA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b="1" i="1" dirty="0"/>
              <a:t>@Id</a:t>
            </a:r>
            <a:r>
              <a:rPr lang="fi-FI" b="1" dirty="0"/>
              <a:t> </a:t>
            </a:r>
            <a:r>
              <a:rPr lang="fi-FI" dirty="0" err="1"/>
              <a:t>annotation</a:t>
            </a:r>
            <a:r>
              <a:rPr lang="fi-FI" dirty="0"/>
              <a:t> is </a:t>
            </a:r>
            <a:r>
              <a:rPr lang="fi-FI" dirty="0" err="1"/>
              <a:t>used</a:t>
            </a:r>
            <a:r>
              <a:rPr lang="fi-FI" dirty="0"/>
              <a:t> for </a:t>
            </a:r>
            <a:r>
              <a:rPr lang="fi-FI" dirty="0" err="1"/>
              <a:t>creating</a:t>
            </a:r>
            <a:r>
              <a:rPr lang="fi-FI" dirty="0"/>
              <a:t> id </a:t>
            </a:r>
            <a:r>
              <a:rPr lang="fi-FI" dirty="0" err="1"/>
              <a:t>column</a:t>
            </a:r>
            <a:r>
              <a:rPr lang="fi-FI" dirty="0"/>
              <a:t> of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table</a:t>
            </a:r>
            <a:endParaRPr lang="fi-FI" dirty="0"/>
          </a:p>
          <a:p>
            <a:r>
              <a:rPr lang="fi-FI" b="1" i="1" dirty="0"/>
              <a:t>@</a:t>
            </a:r>
            <a:r>
              <a:rPr lang="fi-FI" b="1" i="1" dirty="0" err="1"/>
              <a:t>GeneratedValue</a:t>
            </a:r>
            <a:r>
              <a:rPr lang="fi-FI" b="1" i="1" dirty="0"/>
              <a:t> </a:t>
            </a:r>
            <a:r>
              <a:rPr lang="fi-FI" dirty="0" err="1"/>
              <a:t>annotation</a:t>
            </a:r>
            <a:r>
              <a:rPr lang="fi-FI" dirty="0"/>
              <a:t> </a:t>
            </a:r>
            <a:r>
              <a:rPr lang="en-US" dirty="0"/>
              <a:t>generates automatically a unique primary key for every new entity object (</a:t>
            </a:r>
            <a:r>
              <a:rPr lang="en-US" dirty="0" err="1"/>
              <a:t>GenerationType.Auto</a:t>
            </a:r>
            <a:r>
              <a:rPr lang="en-US" dirty="0"/>
              <a:t>)</a:t>
            </a:r>
            <a:endParaRPr lang="fi-FI" i="1" dirty="0"/>
          </a:p>
          <a:p>
            <a:endParaRPr lang="fi-FI" dirty="0"/>
          </a:p>
          <a:p>
            <a:pPr marL="0" indent="0">
              <a:buNone/>
            </a:pPr>
            <a:r>
              <a:rPr lang="fi-FI" dirty="0">
                <a:solidFill>
                  <a:srgbClr val="000000"/>
                </a:solidFill>
                <a:highlight>
                  <a:srgbClr val="FFFFFF"/>
                </a:highlight>
              </a:rPr>
              <a:t>@Id</a:t>
            </a:r>
          </a:p>
          <a:p>
            <a:pPr marL="0" indent="0">
              <a:buNone/>
            </a:pPr>
            <a:r>
              <a:rPr lang="fi-FI" dirty="0">
                <a:solidFill>
                  <a:srgbClr val="000000"/>
                </a:solidFill>
                <a:highlight>
                  <a:srgbClr val="FFFFFF"/>
                </a:highlight>
              </a:rPr>
              <a:t>@</a:t>
            </a:r>
            <a:r>
              <a:rPr lang="fi-FI" dirty="0" err="1">
                <a:solidFill>
                  <a:srgbClr val="000000"/>
                </a:solidFill>
                <a:highlight>
                  <a:srgbClr val="FFFFFF"/>
                </a:highlight>
              </a:rPr>
              <a:t>GeneratedValue</a:t>
            </a:r>
            <a:r>
              <a:rPr lang="fi-FI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fi-FI" dirty="0" err="1">
                <a:solidFill>
                  <a:srgbClr val="000000"/>
                </a:solidFill>
                <a:highlight>
                  <a:srgbClr val="FFFFFF"/>
                </a:highlight>
              </a:rPr>
              <a:t>strategy</a:t>
            </a:r>
            <a:r>
              <a:rPr lang="fi-FI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i-FI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fi-FI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i-FI" dirty="0" err="1">
                <a:solidFill>
                  <a:srgbClr val="000000"/>
                </a:solidFill>
                <a:highlight>
                  <a:srgbClr val="FFFFFF"/>
                </a:highlight>
              </a:rPr>
              <a:t>GenerationType</a:t>
            </a:r>
            <a:r>
              <a:rPr lang="fi-FI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fi-FI" dirty="0" err="1">
                <a:solidFill>
                  <a:srgbClr val="000000"/>
                </a:solidFill>
                <a:highlight>
                  <a:srgbClr val="FFFFFF"/>
                </a:highlight>
              </a:rPr>
              <a:t>AUTO</a:t>
            </a:r>
            <a:r>
              <a:rPr lang="fi-FI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fi-FI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fi-FI" dirty="0" err="1">
                <a:solidFill>
                  <a:srgbClr val="8000FF"/>
                </a:solidFill>
                <a:highlight>
                  <a:srgbClr val="FFFFFF"/>
                </a:highlight>
              </a:rPr>
              <a:t>private</a:t>
            </a:r>
            <a:r>
              <a:rPr lang="fi-FI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i-FI" dirty="0">
                <a:solidFill>
                  <a:srgbClr val="8000FF"/>
                </a:solidFill>
                <a:highlight>
                  <a:srgbClr val="FFFFFF"/>
                </a:highlight>
              </a:rPr>
              <a:t>Long</a:t>
            </a:r>
            <a:r>
              <a:rPr lang="fi-FI" dirty="0">
                <a:solidFill>
                  <a:srgbClr val="000000"/>
                </a:solidFill>
                <a:highlight>
                  <a:srgbClr val="FFFFFF"/>
                </a:highlight>
              </a:rPr>
              <a:t> id</a:t>
            </a:r>
            <a:r>
              <a:rPr lang="fi-FI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fi-FI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D240C47-E2B0-4198-A619-C5F1F0FF6A72}" type="datetime1">
              <a:rPr lang="fi-FI" altLang="fi-FI" smtClean="0"/>
              <a:t>26.1.2025</a:t>
            </a:fld>
            <a:endParaRPr lang="fi-FI" alt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 altLang="fi-FI"/>
              <a:t>Server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BCD72B-7F77-4CB4-9D76-EC8DD800D301}" type="slidenum">
              <a:rPr lang="fi-FI" altLang="fi-FI" smtClean="0"/>
              <a:pPr>
                <a:defRPr/>
              </a:pPr>
              <a:t>8</a:t>
            </a:fld>
            <a:endParaRPr lang="fi-FI" altLang="fi-FI"/>
          </a:p>
        </p:txBody>
      </p:sp>
    </p:spTree>
    <p:extLst>
      <p:ext uri="{BB962C8B-B14F-4D97-AF65-F5344CB8AC3E}">
        <p14:creationId xmlns:p14="http://schemas.microsoft.com/office/powerpoint/2010/main" val="17321288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08720"/>
            <a:ext cx="8077200" cy="936104"/>
          </a:xfrm>
        </p:spPr>
        <p:txBody>
          <a:bodyPr/>
          <a:lstStyle/>
          <a:p>
            <a:r>
              <a:rPr lang="fi-FI" dirty="0" err="1"/>
              <a:t>Spring</a:t>
            </a:r>
            <a:r>
              <a:rPr lang="fi-FI" dirty="0"/>
              <a:t> </a:t>
            </a:r>
            <a:r>
              <a:rPr lang="fi-FI" dirty="0" err="1"/>
              <a:t>Boot</a:t>
            </a:r>
            <a:r>
              <a:rPr lang="fi-FI" dirty="0"/>
              <a:t>: JPA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077200" cy="4772000"/>
          </a:xfrm>
        </p:spPr>
        <p:txBody>
          <a:bodyPr/>
          <a:lstStyle/>
          <a:p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other</a:t>
            </a:r>
            <a:r>
              <a:rPr lang="fi-FI" dirty="0"/>
              <a:t> </a:t>
            </a:r>
            <a:r>
              <a:rPr lang="fi-FI" dirty="0" err="1"/>
              <a:t>properties</a:t>
            </a:r>
            <a:r>
              <a:rPr lang="fi-FI" dirty="0"/>
              <a:t> </a:t>
            </a:r>
            <a:r>
              <a:rPr lang="fi-FI" dirty="0" err="1"/>
              <a:t>can</a:t>
            </a:r>
            <a:r>
              <a:rPr lang="fi-FI" dirty="0"/>
              <a:t> </a:t>
            </a:r>
            <a:r>
              <a:rPr lang="fi-FI" dirty="0" err="1"/>
              <a:t>be</a:t>
            </a:r>
            <a:r>
              <a:rPr lang="fi-FI" dirty="0"/>
              <a:t> </a:t>
            </a:r>
            <a:r>
              <a:rPr lang="fi-FI" dirty="0" err="1"/>
              <a:t>left</a:t>
            </a:r>
            <a:r>
              <a:rPr lang="fi-FI" dirty="0"/>
              <a:t> </a:t>
            </a:r>
            <a:r>
              <a:rPr lang="fi-FI" dirty="0" err="1"/>
              <a:t>unannotated</a:t>
            </a:r>
            <a:r>
              <a:rPr lang="fi-FI" dirty="0"/>
              <a:t>. </a:t>
            </a:r>
            <a:r>
              <a:rPr lang="fi-FI" dirty="0" err="1"/>
              <a:t>Then</a:t>
            </a:r>
            <a:r>
              <a:rPr lang="fi-FI" dirty="0"/>
              <a:t> </a:t>
            </a:r>
            <a:r>
              <a:rPr lang="fi-FI" dirty="0" err="1"/>
              <a:t>these</a:t>
            </a:r>
            <a:r>
              <a:rPr lang="fi-FI" dirty="0"/>
              <a:t> </a:t>
            </a:r>
            <a:r>
              <a:rPr lang="fi-FI" dirty="0" err="1"/>
              <a:t>properites</a:t>
            </a:r>
            <a:r>
              <a:rPr lang="fi-FI" dirty="0"/>
              <a:t> </a:t>
            </a:r>
            <a:r>
              <a:rPr lang="fi-FI" dirty="0" err="1"/>
              <a:t>are</a:t>
            </a:r>
            <a:r>
              <a:rPr lang="fi-FI" dirty="0"/>
              <a:t> </a:t>
            </a:r>
            <a:r>
              <a:rPr lang="fi-FI" dirty="0" err="1"/>
              <a:t>mapped</a:t>
            </a:r>
            <a:r>
              <a:rPr lang="fi-FI" dirty="0"/>
              <a:t> to </a:t>
            </a:r>
            <a:r>
              <a:rPr lang="fi-FI" dirty="0" err="1"/>
              <a:t>columns</a:t>
            </a:r>
            <a:r>
              <a:rPr lang="fi-FI" dirty="0"/>
              <a:t> </a:t>
            </a:r>
            <a:r>
              <a:rPr lang="fi-FI" dirty="0" err="1"/>
              <a:t>that</a:t>
            </a:r>
            <a:r>
              <a:rPr lang="fi-FI" dirty="0"/>
              <a:t> </a:t>
            </a:r>
            <a:r>
              <a:rPr lang="fi-FI" dirty="0" err="1"/>
              <a:t>share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same</a:t>
            </a:r>
            <a:r>
              <a:rPr lang="fi-FI" dirty="0"/>
              <a:t> </a:t>
            </a:r>
            <a:r>
              <a:rPr lang="fi-FI" dirty="0" err="1"/>
              <a:t>name</a:t>
            </a:r>
            <a:r>
              <a:rPr lang="fi-FI" dirty="0"/>
              <a:t> as </a:t>
            </a:r>
            <a:r>
              <a:rPr lang="fi-FI" dirty="0" err="1"/>
              <a:t>properties</a:t>
            </a:r>
            <a:r>
              <a:rPr lang="fi-FI" dirty="0"/>
              <a:t> </a:t>
            </a:r>
            <a:r>
              <a:rPr lang="fi-FI" dirty="0" err="1"/>
              <a:t>itself</a:t>
            </a:r>
            <a:endParaRPr lang="fi-FI" dirty="0"/>
          </a:p>
          <a:p>
            <a:r>
              <a:rPr lang="fi-FI" b="1" i="1" dirty="0"/>
              <a:t>@</a:t>
            </a:r>
            <a:r>
              <a:rPr lang="fi-FI" b="1" i="1" dirty="0" err="1"/>
              <a:t>Column</a:t>
            </a:r>
            <a:r>
              <a:rPr lang="fi-FI" b="1" i="1" dirty="0"/>
              <a:t> </a:t>
            </a:r>
            <a:r>
              <a:rPr lang="fi-FI" dirty="0" err="1"/>
              <a:t>annotation</a:t>
            </a:r>
            <a:r>
              <a:rPr lang="fi-FI" dirty="0"/>
              <a:t> </a:t>
            </a:r>
            <a:r>
              <a:rPr lang="fi-FI" dirty="0" err="1"/>
              <a:t>can</a:t>
            </a:r>
            <a:r>
              <a:rPr lang="fi-FI" dirty="0"/>
              <a:t> </a:t>
            </a:r>
            <a:r>
              <a:rPr lang="fi-FI" dirty="0" err="1"/>
              <a:t>be</a:t>
            </a:r>
            <a:r>
              <a:rPr lang="fi-FI" dirty="0"/>
              <a:t> </a:t>
            </a:r>
            <a:r>
              <a:rPr lang="fi-FI" dirty="0" err="1"/>
              <a:t>used</a:t>
            </a:r>
            <a:r>
              <a:rPr lang="fi-FI" dirty="0"/>
              <a:t> to </a:t>
            </a:r>
            <a:r>
              <a:rPr lang="fi-FI" dirty="0" err="1"/>
              <a:t>specify</a:t>
            </a:r>
            <a:r>
              <a:rPr lang="fi-FI" dirty="0"/>
              <a:t> </a:t>
            </a:r>
            <a:r>
              <a:rPr lang="fi-FI" dirty="0" err="1"/>
              <a:t>mapped</a:t>
            </a:r>
            <a:r>
              <a:rPr lang="fi-FI" dirty="0"/>
              <a:t> </a:t>
            </a:r>
            <a:r>
              <a:rPr lang="fi-FI" dirty="0" err="1"/>
              <a:t>column</a:t>
            </a:r>
            <a:r>
              <a:rPr lang="fi-FI" dirty="0"/>
              <a:t>. </a:t>
            </a:r>
            <a:r>
              <a:rPr lang="fi-FI" dirty="0" err="1"/>
              <a:t>Example</a:t>
            </a:r>
            <a:r>
              <a:rPr lang="fi-FI" dirty="0"/>
              <a:t>: </a:t>
            </a:r>
            <a:r>
              <a:rPr lang="fi-FI" dirty="0">
                <a:latin typeface="Courier New" panose="02070309020205020404" pitchFamily="49" charset="0"/>
                <a:cs typeface="Courier New" panose="02070309020205020404" pitchFamily="49" charset="0"/>
              </a:rPr>
              <a:t>@Column(name=”address”)</a:t>
            </a:r>
          </a:p>
          <a:p>
            <a:pPr marL="0" indent="0">
              <a:buNone/>
            </a:pPr>
            <a:endParaRPr lang="fi-FI" dirty="0"/>
          </a:p>
          <a:p>
            <a:pPr marL="0" indent="0">
              <a:buNone/>
            </a:pPr>
            <a:r>
              <a:rPr lang="fi-FI" sz="1800" dirty="0">
                <a:solidFill>
                  <a:srgbClr val="000000"/>
                </a:solidFill>
                <a:highlight>
                  <a:srgbClr val="FFFFFF"/>
                </a:highlight>
              </a:rPr>
              <a:t>@Id</a:t>
            </a:r>
          </a:p>
          <a:p>
            <a:pPr marL="0" indent="0">
              <a:buNone/>
            </a:pPr>
            <a:r>
              <a:rPr lang="fi-FI" sz="1800" dirty="0">
                <a:solidFill>
                  <a:srgbClr val="000000"/>
                </a:solidFill>
                <a:highlight>
                  <a:srgbClr val="FFFFFF"/>
                </a:highlight>
              </a:rPr>
              <a:t>@</a:t>
            </a:r>
            <a:r>
              <a:rPr lang="fi-FI" sz="1800" dirty="0" err="1">
                <a:solidFill>
                  <a:srgbClr val="000000"/>
                </a:solidFill>
                <a:highlight>
                  <a:srgbClr val="FFFFFF"/>
                </a:highlight>
              </a:rPr>
              <a:t>GeneratedValue</a:t>
            </a:r>
            <a:r>
              <a:rPr lang="fi-FI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fi-FI" sz="1800" dirty="0" err="1">
                <a:solidFill>
                  <a:srgbClr val="000000"/>
                </a:solidFill>
                <a:highlight>
                  <a:srgbClr val="FFFFFF"/>
                </a:highlight>
              </a:rPr>
              <a:t>strategy</a:t>
            </a:r>
            <a:r>
              <a:rPr lang="fi-FI" sz="1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i-FI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fi-FI" sz="1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i-FI" sz="1800" dirty="0" err="1">
                <a:solidFill>
                  <a:srgbClr val="000000"/>
                </a:solidFill>
                <a:highlight>
                  <a:srgbClr val="FFFFFF"/>
                </a:highlight>
              </a:rPr>
              <a:t>GenerationType</a:t>
            </a:r>
            <a:r>
              <a:rPr lang="fi-FI" sz="18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fi-FI" sz="1800" dirty="0" err="1">
                <a:solidFill>
                  <a:srgbClr val="000000"/>
                </a:solidFill>
                <a:highlight>
                  <a:srgbClr val="FFFFFF"/>
                </a:highlight>
              </a:rPr>
              <a:t>AUTO</a:t>
            </a:r>
            <a:r>
              <a:rPr lang="fi-FI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fi-FI" sz="1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fi-FI" sz="1800" dirty="0" err="1">
                <a:solidFill>
                  <a:srgbClr val="8000FF"/>
                </a:solidFill>
                <a:highlight>
                  <a:srgbClr val="FFFFFF"/>
                </a:highlight>
              </a:rPr>
              <a:t>private</a:t>
            </a:r>
            <a:r>
              <a:rPr lang="fi-FI" sz="1800" dirty="0">
                <a:solidFill>
                  <a:srgbClr val="000000"/>
                </a:solidFill>
                <a:highlight>
                  <a:srgbClr val="FFFFFF"/>
                </a:highlight>
              </a:rPr>
              <a:t> </a:t>
            </a:r>
            <a:r>
              <a:rPr lang="fi-FI" sz="1800" dirty="0">
                <a:solidFill>
                  <a:srgbClr val="8000FF"/>
                </a:solidFill>
                <a:highlight>
                  <a:srgbClr val="FFFFFF"/>
                </a:highlight>
              </a:rPr>
              <a:t>Long</a:t>
            </a:r>
            <a:r>
              <a:rPr lang="fi-FI" sz="1800" dirty="0">
                <a:solidFill>
                  <a:srgbClr val="000000"/>
                </a:solidFill>
                <a:highlight>
                  <a:srgbClr val="FFFFFF"/>
                </a:highlight>
              </a:rPr>
              <a:t> id</a:t>
            </a:r>
            <a:r>
              <a:rPr lang="fi-FI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fi-FI" sz="1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fi-FI" sz="1800" dirty="0" err="1">
                <a:solidFill>
                  <a:srgbClr val="8000FF"/>
                </a:solidFill>
                <a:highlight>
                  <a:srgbClr val="FFFFFF"/>
                </a:highlight>
              </a:rPr>
              <a:t>private</a:t>
            </a:r>
            <a:r>
              <a:rPr lang="fi-FI" sz="1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i-FI" sz="1800" dirty="0" err="1">
                <a:solidFill>
                  <a:srgbClr val="000000"/>
                </a:solidFill>
                <a:highlight>
                  <a:srgbClr val="FFFFFF"/>
                </a:highlight>
              </a:rPr>
              <a:t>String</a:t>
            </a:r>
            <a:r>
              <a:rPr lang="fi-FI" sz="1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i-FI" sz="1800" dirty="0" err="1">
                <a:solidFill>
                  <a:srgbClr val="000000"/>
                </a:solidFill>
                <a:highlight>
                  <a:srgbClr val="FFFFFF"/>
                </a:highlight>
              </a:rPr>
              <a:t>firstName</a:t>
            </a:r>
            <a:r>
              <a:rPr lang="fi-FI" sz="1800" dirty="0">
                <a:solidFill>
                  <a:srgbClr val="000000"/>
                </a:solidFill>
                <a:highlight>
                  <a:srgbClr val="FFFFFF"/>
                </a:highlight>
              </a:rPr>
              <a:t>, </a:t>
            </a:r>
            <a:r>
              <a:rPr lang="fi-FI" sz="1800" dirty="0" err="1">
                <a:solidFill>
                  <a:srgbClr val="000000"/>
                </a:solidFill>
                <a:highlight>
                  <a:srgbClr val="FFFFFF"/>
                </a:highlight>
              </a:rPr>
              <a:t>lastName</a:t>
            </a:r>
            <a:r>
              <a:rPr lang="fi-FI" sz="1800" dirty="0">
                <a:solidFill>
                  <a:srgbClr val="000000"/>
                </a:solidFill>
                <a:highlight>
                  <a:srgbClr val="FFFFFF"/>
                </a:highlight>
              </a:rPr>
              <a:t>, email</a:t>
            </a:r>
            <a:r>
              <a:rPr lang="fi-FI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; </a:t>
            </a:r>
            <a:endParaRPr lang="fi-FI" sz="1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fi-FI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…</a:t>
            </a:r>
            <a:r>
              <a:rPr lang="fi-FI" sz="18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getters</a:t>
            </a:r>
            <a:r>
              <a:rPr lang="fi-FI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 and </a:t>
            </a:r>
            <a:r>
              <a:rPr lang="fi-FI" sz="18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setters</a:t>
            </a:r>
            <a:endParaRPr lang="fi-FI" sz="1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fi-FI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D240C47-E2B0-4198-A619-C5F1F0FF6A72}" type="datetime1">
              <a:rPr lang="fi-FI" altLang="fi-FI" smtClean="0"/>
              <a:t>26.1.2025</a:t>
            </a:fld>
            <a:endParaRPr lang="fi-FI" alt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 altLang="fi-FI"/>
              <a:t>Server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BCD72B-7F77-4CB4-9D76-EC8DD800D301}" type="slidenum">
              <a:rPr lang="fi-FI" altLang="fi-FI" smtClean="0"/>
              <a:pPr>
                <a:defRPr/>
              </a:pPr>
              <a:t>9</a:t>
            </a:fld>
            <a:endParaRPr lang="fi-FI" altLang="fi-FI"/>
          </a:p>
        </p:txBody>
      </p:sp>
    </p:spTree>
    <p:extLst>
      <p:ext uri="{BB962C8B-B14F-4D97-AF65-F5344CB8AC3E}">
        <p14:creationId xmlns:p14="http://schemas.microsoft.com/office/powerpoint/2010/main" val="7661629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ema">
  <a:themeElements>
    <a:clrScheme name="Office-teema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-teema">
      <a:majorFont>
        <a:latin typeface="Tahoma"/>
        <a:ea typeface="ＭＳ Ｐゴシック"/>
        <a:cs typeface=""/>
      </a:majorFont>
      <a:minorFont>
        <a:latin typeface="Tahom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i-FI" altLang="fi-FI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i-FI" altLang="fi-FI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lnDef>
  </a:objectDefaults>
  <a:extraClrSchemeLst>
    <a:extraClrScheme>
      <a:clrScheme name="Office-teem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eema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eema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eema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eema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eema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-teema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-teema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-teema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-teema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-teema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-teema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e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e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4C55B41993A414DABB8DD07ACBA0814" ma:contentTypeVersion="1" ma:contentTypeDescription="Create a new document." ma:contentTypeScope="" ma:versionID="3ea0c22b5866975a7b271665de4056c5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ef2aa9ed40e72a78c3822fc753b43e87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LongProperties xmlns="http://schemas.microsoft.com/office/2006/metadata/longProperties"/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B189571E-6731-42BA-9375-D35AE8A7E3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A9E25B8-D81C-489D-8B36-4967C287E623}">
  <ds:schemaRefs>
    <ds:schemaRef ds:uri="http://schemas.microsoft.com/office/2006/metadata/longProperties"/>
  </ds:schemaRefs>
</ds:datastoreItem>
</file>

<file path=customXml/itemProps3.xml><?xml version="1.0" encoding="utf-8"?>
<ds:datastoreItem xmlns:ds="http://schemas.openxmlformats.org/officeDocument/2006/customXml" ds:itemID="{6381DC71-7E7F-4C71-8AAD-9D756BE6C524}">
  <ds:schemaRefs>
    <ds:schemaRef ds:uri="http://schemas.microsoft.com/office/2006/metadata/properties"/>
    <ds:schemaRef ds:uri="http://purl.org/dc/dcmitype/"/>
    <ds:schemaRef ds:uri="http://www.w3.org/XML/1998/namespace"/>
    <ds:schemaRef ds:uri="http://schemas.microsoft.com/sharepoint/v3"/>
    <ds:schemaRef ds:uri="http://schemas.microsoft.com/office/2006/documentManagement/types"/>
    <ds:schemaRef ds:uri="http://purl.org/dc/terms/"/>
    <ds:schemaRef ds:uri="http://purl.org/dc/elements/1.1/"/>
    <ds:schemaRef ds:uri="http://schemas.microsoft.com/office/infopath/2007/PartnerControls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3055</TotalTime>
  <Words>3137</Words>
  <Application>Microsoft Office PowerPoint</Application>
  <PresentationFormat>On-screen Show (4:3)</PresentationFormat>
  <Paragraphs>510</Paragraphs>
  <Slides>40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6" baseType="lpstr">
      <vt:lpstr>Arial</vt:lpstr>
      <vt:lpstr>Consolas</vt:lpstr>
      <vt:lpstr>Courier New</vt:lpstr>
      <vt:lpstr>Tahoma</vt:lpstr>
      <vt:lpstr>Wingdings</vt:lpstr>
      <vt:lpstr>Office-teema</vt:lpstr>
      <vt:lpstr>Server Programming ORM/JPA, Databases</vt:lpstr>
      <vt:lpstr>Spring Boot: JPA</vt:lpstr>
      <vt:lpstr>Architecture of this lesson setup</vt:lpstr>
      <vt:lpstr>H2 database</vt:lpstr>
      <vt:lpstr>H2 database</vt:lpstr>
      <vt:lpstr>Spring Boot: JPA</vt:lpstr>
      <vt:lpstr>Spring Boot: JPA </vt:lpstr>
      <vt:lpstr>Spring Boot: JPA </vt:lpstr>
      <vt:lpstr>Spring Boot: JPA </vt:lpstr>
      <vt:lpstr>Spring Boot: JPA </vt:lpstr>
      <vt:lpstr>Wanted directory structure</vt:lpstr>
      <vt:lpstr>Spring Boot: JPA</vt:lpstr>
      <vt:lpstr>Spring Boot: JPA</vt:lpstr>
      <vt:lpstr>Spring Boot: JPA</vt:lpstr>
      <vt:lpstr>Spring Boot: JPA</vt:lpstr>
      <vt:lpstr>Spring Boot: JPA</vt:lpstr>
      <vt:lpstr>Spring Boot: CommandLineRunner</vt:lpstr>
      <vt:lpstr>Spring Boot: JPA</vt:lpstr>
      <vt:lpstr>Spring Boot: JPA</vt:lpstr>
      <vt:lpstr>Spring Boot: JPA</vt:lpstr>
      <vt:lpstr>Spring Boot: JPA</vt:lpstr>
      <vt:lpstr>PowerPoint Presentation</vt:lpstr>
      <vt:lpstr>Spring Boot: JPA</vt:lpstr>
      <vt:lpstr>Spring Boot: JPA</vt:lpstr>
      <vt:lpstr>Spring Boot: CrudRepository</vt:lpstr>
      <vt:lpstr>Spring Boot: JPA</vt:lpstr>
      <vt:lpstr>Spring Boot: JPA</vt:lpstr>
      <vt:lpstr>Spring Boot: JPA</vt:lpstr>
      <vt:lpstr>Spring Boot: JPA</vt:lpstr>
      <vt:lpstr>Spring Boot: JPA</vt:lpstr>
      <vt:lpstr>Spring Boot: JPA</vt:lpstr>
      <vt:lpstr>Spring Boot: JPA</vt:lpstr>
      <vt:lpstr>Spring Boot: JPA</vt:lpstr>
      <vt:lpstr>Spring Boot: JPA</vt:lpstr>
      <vt:lpstr>Spring Boot: JPA</vt:lpstr>
      <vt:lpstr>Spring Boot: JPA edit functionality continues</vt:lpstr>
      <vt:lpstr>Spring Boot: JPA</vt:lpstr>
      <vt:lpstr>Spring Boot: MariaDB</vt:lpstr>
      <vt:lpstr>Spring Boot: MySQL/MariaDB</vt:lpstr>
      <vt:lpstr>Spring Boot: MySQL/MariaDB</vt:lpstr>
    </vt:vector>
  </TitlesOfParts>
  <Company>Mainostoimisto Huvila Oy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ORM &amp; Databases</dc:title>
  <dc:creator>Mainostoimisto Huvila Oy</dc:creator>
  <cp:lastModifiedBy>Juslin Jukka</cp:lastModifiedBy>
  <cp:revision>310</cp:revision>
  <cp:lastPrinted>2025-01-26T10:40:58Z</cp:lastPrinted>
  <dcterms:created xsi:type="dcterms:W3CDTF">2006-11-08T08:36:11Z</dcterms:created>
  <dcterms:modified xsi:type="dcterms:W3CDTF">2025-01-26T10:51:43Z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0x01010024C55B41993A414DABB8DD07ACBA0814</vt:lpwstr>
  </property>
  <property fmtid="{D5CDD505-2E9C-101B-9397-08002B2CF9AE}" pid="3" name="display_urn:schemas-microsoft-com:office:office#Editor">
    <vt:lpwstr>Pohjola Tuula</vt:lpwstr>
  </property>
  <property fmtid="{D5CDD505-2E9C-101B-9397-08002B2CF9AE}" pid="4" name="xd_Signature">
    <vt:lpwstr/>
  </property>
  <property fmtid="{D5CDD505-2E9C-101B-9397-08002B2CF9AE}" pid="5" name="Order">
    <vt:lpwstr>4200.00000000000</vt:lpwstr>
  </property>
  <property fmtid="{D5CDD505-2E9C-101B-9397-08002B2CF9AE}" pid="6" name="TemplateUrl">
    <vt:lpwstr/>
  </property>
  <property fmtid="{D5CDD505-2E9C-101B-9397-08002B2CF9AE}" pid="7" name="xd_ProgID">
    <vt:lpwstr/>
  </property>
  <property fmtid="{D5CDD505-2E9C-101B-9397-08002B2CF9AE}" pid="8" name="display_urn:schemas-microsoft-com:office:office#Author">
    <vt:lpwstr>Leponiemi Tarja</vt:lpwstr>
  </property>
</Properties>
</file>