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61" r:id="rId5"/>
    <p:sldId id="298" r:id="rId6"/>
    <p:sldId id="299" r:id="rId7"/>
    <p:sldId id="300" r:id="rId8"/>
    <p:sldId id="301" r:id="rId9"/>
    <p:sldId id="305" r:id="rId10"/>
    <p:sldId id="303" r:id="rId11"/>
    <p:sldId id="302" r:id="rId12"/>
    <p:sldId id="306" r:id="rId13"/>
    <p:sldId id="304" r:id="rId14"/>
    <p:sldId id="307" r:id="rId15"/>
    <p:sldId id="308" r:id="rId16"/>
    <p:sldId id="309" r:id="rId17"/>
    <p:sldId id="312" r:id="rId18"/>
    <p:sldId id="311" r:id="rId19"/>
    <p:sldId id="310" r:id="rId20"/>
    <p:sldId id="313" r:id="rId21"/>
    <p:sldId id="314" r:id="rId22"/>
    <p:sldId id="315" r:id="rId23"/>
    <p:sldId id="316" r:id="rId24"/>
    <p:sldId id="317" r:id="rId25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inkula Juha" userId="75b87128-24ac-47a8-97bd-2936d2af1b45" providerId="ADAL" clId="{175DF675-42CE-407C-A07C-F26681389177}"/>
    <pc:docChg chg="custSel modSld">
      <pc:chgData name="Hinkula Juha" userId="75b87128-24ac-47a8-97bd-2936d2af1b45" providerId="ADAL" clId="{175DF675-42CE-407C-A07C-F26681389177}" dt="2018-02-16T09:34:48.085" v="15" actId="255"/>
      <pc:docMkLst>
        <pc:docMk/>
      </pc:docMkLst>
      <pc:sldChg chg="delSp modSp">
        <pc:chgData name="Hinkula Juha" userId="75b87128-24ac-47a8-97bd-2936d2af1b45" providerId="ADAL" clId="{175DF675-42CE-407C-A07C-F26681389177}" dt="2018-02-16T09:33:57.088" v="1" actId="113"/>
        <pc:sldMkLst>
          <pc:docMk/>
          <pc:sldMk cId="3965426920" sldId="298"/>
        </pc:sldMkLst>
        <pc:spChg chg="mod">
          <ac:chgData name="Hinkula Juha" userId="75b87128-24ac-47a8-97bd-2936d2af1b45" providerId="ADAL" clId="{175DF675-42CE-407C-A07C-F26681389177}" dt="2018-02-16T09:33:57.088" v="1" actId="113"/>
          <ac:spMkLst>
            <pc:docMk/>
            <pc:sldMk cId="3965426920" sldId="298"/>
            <ac:spMk id="3" creationId="{00000000-0000-0000-0000-000000000000}"/>
          </ac:spMkLst>
        </pc:spChg>
        <pc:spChg chg="del">
          <ac:chgData name="Hinkula Juha" userId="75b87128-24ac-47a8-97bd-2936d2af1b45" providerId="ADAL" clId="{175DF675-42CE-407C-A07C-F26681389177}" dt="2018-02-16T09:33:52.108" v="0" actId="478"/>
          <ac:spMkLst>
            <pc:docMk/>
            <pc:sldMk cId="3965426920" sldId="298"/>
            <ac:spMk id="7" creationId="{00000000-0000-0000-0000-000000000000}"/>
          </ac:spMkLst>
        </pc:spChg>
      </pc:sldChg>
      <pc:sldChg chg="delSp modSp">
        <pc:chgData name="Hinkula Juha" userId="75b87128-24ac-47a8-97bd-2936d2af1b45" providerId="ADAL" clId="{175DF675-42CE-407C-A07C-F26681389177}" dt="2018-02-16T09:34:48.085" v="15" actId="255"/>
        <pc:sldMkLst>
          <pc:docMk/>
          <pc:sldMk cId="3348398372" sldId="299"/>
        </pc:sldMkLst>
        <pc:spChg chg="mod">
          <ac:chgData name="Hinkula Juha" userId="75b87128-24ac-47a8-97bd-2936d2af1b45" providerId="ADAL" clId="{175DF675-42CE-407C-A07C-F26681389177}" dt="2018-02-16T09:34:48.085" v="15" actId="255"/>
          <ac:spMkLst>
            <pc:docMk/>
            <pc:sldMk cId="3348398372" sldId="299"/>
            <ac:spMk id="3" creationId="{00000000-0000-0000-0000-000000000000}"/>
          </ac:spMkLst>
        </pc:spChg>
        <pc:spChg chg="del">
          <ac:chgData name="Hinkula Juha" userId="75b87128-24ac-47a8-97bd-2936d2af1b45" providerId="ADAL" clId="{175DF675-42CE-407C-A07C-F26681389177}" dt="2018-02-16T09:34:06.074" v="3" actId="478"/>
          <ac:spMkLst>
            <pc:docMk/>
            <pc:sldMk cId="3348398372" sldId="299"/>
            <ac:spMk id="7" creationId="{00000000-0000-0000-0000-000000000000}"/>
          </ac:spMkLst>
        </pc:spChg>
      </pc:sldChg>
      <pc:sldChg chg="delSp modSp">
        <pc:chgData name="Hinkula Juha" userId="75b87128-24ac-47a8-97bd-2936d2af1b45" providerId="ADAL" clId="{175DF675-42CE-407C-A07C-F26681389177}" dt="2018-02-16T09:34:35.751" v="14" actId="20577"/>
        <pc:sldMkLst>
          <pc:docMk/>
          <pc:sldMk cId="372885898" sldId="300"/>
        </pc:sldMkLst>
        <pc:spChg chg="mod">
          <ac:chgData name="Hinkula Juha" userId="75b87128-24ac-47a8-97bd-2936d2af1b45" providerId="ADAL" clId="{175DF675-42CE-407C-A07C-F26681389177}" dt="2018-02-16T09:34:35.751" v="14" actId="20577"/>
          <ac:spMkLst>
            <pc:docMk/>
            <pc:sldMk cId="372885898" sldId="300"/>
            <ac:spMk id="3" creationId="{00000000-0000-0000-0000-000000000000}"/>
          </ac:spMkLst>
        </pc:spChg>
        <pc:spChg chg="del">
          <ac:chgData name="Hinkula Juha" userId="75b87128-24ac-47a8-97bd-2936d2af1b45" providerId="ADAL" clId="{175DF675-42CE-407C-A07C-F26681389177}" dt="2018-02-16T09:34:10.103" v="4" actId="478"/>
          <ac:spMkLst>
            <pc:docMk/>
            <pc:sldMk cId="372885898" sldId="300"/>
            <ac:spMk id="7" creationId="{00000000-0000-0000-0000-000000000000}"/>
          </ac:spMkLst>
        </pc:spChg>
      </pc:sldChg>
      <pc:sldChg chg="delSp modSp">
        <pc:chgData name="Hinkula Juha" userId="75b87128-24ac-47a8-97bd-2936d2af1b45" providerId="ADAL" clId="{175DF675-42CE-407C-A07C-F26681389177}" dt="2018-02-16T09:34:21.993" v="13" actId="113"/>
        <pc:sldMkLst>
          <pc:docMk/>
          <pc:sldMk cId="3605905542" sldId="301"/>
        </pc:sldMkLst>
        <pc:spChg chg="mod">
          <ac:chgData name="Hinkula Juha" userId="75b87128-24ac-47a8-97bd-2936d2af1b45" providerId="ADAL" clId="{175DF675-42CE-407C-A07C-F26681389177}" dt="2018-02-16T09:34:21.993" v="13" actId="113"/>
          <ac:spMkLst>
            <pc:docMk/>
            <pc:sldMk cId="3605905542" sldId="301"/>
            <ac:spMk id="3" creationId="{00000000-0000-0000-0000-000000000000}"/>
          </ac:spMkLst>
        </pc:spChg>
        <pc:spChg chg="del">
          <ac:chgData name="Hinkula Juha" userId="75b87128-24ac-47a8-97bd-2936d2af1b45" providerId="ADAL" clId="{175DF675-42CE-407C-A07C-F26681389177}" dt="2018-02-16T09:34:14.865" v="5" actId="478"/>
          <ac:spMkLst>
            <pc:docMk/>
            <pc:sldMk cId="3605905542" sldId="301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200" smtClean="0"/>
              <a:pPr/>
              <a:t>1</a:t>
            </a:fld>
            <a:endParaRPr lang="fi-FI" altLang="fi-FI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hahinkula/ServerProgramming.gi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hahinkula/ServerProgramming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Server Programming</a:t>
            </a:r>
            <a:br>
              <a:rPr lang="fi-FI" altLang="fi-FI" dirty="0"/>
            </a:br>
            <a:r>
              <a:rPr lang="fi-FI" altLang="fi-FI" sz="2400" dirty="0" err="1" smtClean="0"/>
              <a:t>File</a:t>
            </a:r>
            <a:r>
              <a:rPr lang="fi-FI" altLang="fi-FI" sz="2400" dirty="0" smtClean="0"/>
              <a:t> </a:t>
            </a:r>
            <a:r>
              <a:rPr lang="fi-FI" altLang="fi-FI" sz="2400" dirty="0" err="1" smtClean="0"/>
              <a:t>upload</a:t>
            </a: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dirty="0">
                <a:solidFill>
                  <a:schemeClr val="accent3">
                    <a:lumMod val="50000"/>
                  </a:schemeClr>
                </a:solidFill>
              </a:rPr>
              <a:t>Juha Hinkula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We</a:t>
            </a:r>
            <a:r>
              <a:rPr lang="fi-FI" sz="2000" dirty="0" smtClean="0"/>
              <a:t> </a:t>
            </a:r>
            <a:r>
              <a:rPr lang="fi-FI" sz="2000" dirty="0" err="1" smtClean="0"/>
              <a:t>also</a:t>
            </a:r>
            <a:r>
              <a:rPr lang="fi-FI" sz="2000" dirty="0" smtClean="0"/>
              <a:t> </a:t>
            </a:r>
            <a:r>
              <a:rPr lang="fi-FI" sz="2000" dirty="0" err="1" smtClean="0"/>
              <a:t>have</a:t>
            </a:r>
            <a:r>
              <a:rPr lang="fi-FI" sz="2000" dirty="0" smtClean="0"/>
              <a:t> to </a:t>
            </a:r>
            <a:r>
              <a:rPr lang="fi-FI" sz="2000" dirty="0" err="1" smtClean="0"/>
              <a:t>enable</a:t>
            </a:r>
            <a:r>
              <a:rPr lang="fi-FI" sz="2000" dirty="0" smtClean="0"/>
              <a:t> </a:t>
            </a:r>
            <a:r>
              <a:rPr lang="fi-FI" sz="2000" dirty="0" err="1" smtClean="0"/>
              <a:t>multipart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</a:t>
            </a:r>
            <a:r>
              <a:rPr lang="fi-FI" sz="2000" dirty="0" smtClean="0"/>
              <a:t>. </a:t>
            </a:r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following</a:t>
            </a:r>
            <a:r>
              <a:rPr lang="fi-FI" sz="2000" dirty="0" smtClean="0"/>
              <a:t> </a:t>
            </a:r>
            <a:r>
              <a:rPr lang="fi-FI" sz="2000" dirty="0" err="1" smtClean="0"/>
              <a:t>line</a:t>
            </a:r>
            <a:r>
              <a:rPr lang="fi-FI" sz="2000" dirty="0" smtClean="0"/>
              <a:t> to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endParaRPr lang="fi-FI" sz="2000" dirty="0" smtClean="0"/>
          </a:p>
          <a:p>
            <a:pPr marL="0" indent="0">
              <a:buNone/>
            </a:pPr>
            <a:endParaRPr lang="fi-FI" sz="20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spring.servlet.multipart.enabled</a:t>
            </a: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20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true</a:t>
            </a:r>
            <a:endParaRPr lang="fi-FI" sz="2000" dirty="0" smtClean="0"/>
          </a:p>
          <a:p>
            <a:endParaRPr lang="fi-FI" sz="2000" dirty="0" smtClean="0"/>
          </a:p>
          <a:p>
            <a:r>
              <a:rPr lang="fi-FI" sz="2000" dirty="0" err="1" smtClean="0"/>
              <a:t>Default</a:t>
            </a:r>
            <a:r>
              <a:rPr lang="fi-FI" sz="2000" dirty="0" smtClean="0"/>
              <a:t> </a:t>
            </a:r>
            <a:r>
              <a:rPr lang="fi-FI" sz="2000" dirty="0" err="1" smtClean="0"/>
              <a:t>max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size</a:t>
            </a:r>
            <a:r>
              <a:rPr lang="fi-FI" sz="2000" dirty="0" smtClean="0"/>
              <a:t> in </a:t>
            </a:r>
            <a:r>
              <a:rPr lang="fi-FI" sz="2000" dirty="0" err="1" smtClean="0"/>
              <a:t>Spring</a:t>
            </a:r>
            <a:r>
              <a:rPr lang="fi-FI" sz="2000" dirty="0" smtClean="0"/>
              <a:t> is 1MB. </a:t>
            </a:r>
            <a:r>
              <a:rPr lang="fi-FI" sz="2000" dirty="0" err="1" smtClean="0"/>
              <a:t>You</a:t>
            </a:r>
            <a:r>
              <a:rPr lang="fi-FI" sz="2000" dirty="0" smtClean="0"/>
              <a:t> </a:t>
            </a:r>
            <a:r>
              <a:rPr lang="fi-FI" sz="2000" dirty="0" err="1" smtClean="0"/>
              <a:t>can</a:t>
            </a:r>
            <a:r>
              <a:rPr lang="fi-FI" sz="2000" dirty="0" smtClean="0"/>
              <a:t> </a:t>
            </a:r>
            <a:r>
              <a:rPr lang="fi-FI" sz="2000" dirty="0" err="1" smtClean="0"/>
              <a:t>change</a:t>
            </a:r>
            <a:r>
              <a:rPr lang="fi-FI" sz="2000" dirty="0" smtClean="0"/>
              <a:t> </a:t>
            </a:r>
            <a:r>
              <a:rPr lang="fi-FI" sz="2000" dirty="0" err="1" smtClean="0"/>
              <a:t>this</a:t>
            </a:r>
            <a:r>
              <a:rPr lang="fi-FI" sz="2000" dirty="0" smtClean="0"/>
              <a:t> </a:t>
            </a:r>
            <a:r>
              <a:rPr lang="fi-FI" sz="2000" dirty="0" err="1" smtClean="0"/>
              <a:t>value</a:t>
            </a:r>
            <a:r>
              <a:rPr lang="fi-FI" sz="2000" dirty="0" smtClean="0"/>
              <a:t> </a:t>
            </a:r>
            <a:r>
              <a:rPr lang="fi-FI" sz="2000" dirty="0" err="1" smtClean="0"/>
              <a:t>with</a:t>
            </a:r>
            <a:r>
              <a:rPr lang="fi-FI" sz="2000" dirty="0" smtClean="0"/>
              <a:t> </a:t>
            </a:r>
            <a:r>
              <a:rPr lang="fi-FI" sz="2000" dirty="0" err="1" smtClean="0"/>
              <a:t>following</a:t>
            </a:r>
            <a:r>
              <a:rPr lang="fi-FI" sz="2000" dirty="0" smtClean="0"/>
              <a:t> </a:t>
            </a:r>
            <a:r>
              <a:rPr lang="fi-FI" sz="2000" dirty="0" err="1" smtClean="0"/>
              <a:t>settings</a:t>
            </a:r>
            <a:r>
              <a:rPr lang="fi-FI" sz="2000" dirty="0" smtClean="0"/>
              <a:t> in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1800" dirty="0"/>
              <a:t> </a:t>
            </a:r>
            <a:r>
              <a:rPr lang="fi-FI" sz="1800" dirty="0" err="1"/>
              <a:t>file</a:t>
            </a:r>
            <a:endParaRPr lang="fi-FI" sz="1800" dirty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spring.servlet.multipart.max-file-size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10MB</a:t>
            </a:r>
          </a:p>
          <a:p>
            <a:pPr marL="0" indent="0">
              <a:buNone/>
            </a:pP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spring.servlet.multipart.max-request-size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10MB</a:t>
            </a:r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10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28593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whole</a:t>
            </a:r>
            <a:r>
              <a:rPr lang="fi-FI" sz="2000" dirty="0" smtClean="0"/>
              <a:t> </a:t>
            </a:r>
            <a:r>
              <a:rPr lang="fi-FI" sz="2000" dirty="0" err="1" smtClean="0"/>
              <a:t>source</a:t>
            </a:r>
            <a:r>
              <a:rPr lang="fi-FI" sz="2000" dirty="0" smtClean="0"/>
              <a:t> </a:t>
            </a:r>
            <a:r>
              <a:rPr lang="fi-FI" sz="2000" dirty="0" err="1" smtClean="0"/>
              <a:t>code</a:t>
            </a:r>
            <a:r>
              <a:rPr lang="fi-FI" sz="2000" dirty="0" smtClean="0"/>
              <a:t> </a:t>
            </a:r>
            <a:r>
              <a:rPr lang="fi-FI" sz="2000" dirty="0" err="1" smtClean="0"/>
              <a:t>can</a:t>
            </a:r>
            <a:r>
              <a:rPr lang="fi-FI" sz="2000" dirty="0" smtClean="0"/>
              <a:t> </a:t>
            </a:r>
            <a:r>
              <a:rPr lang="fi-FI" sz="2000" dirty="0" err="1" smtClean="0"/>
              <a:t>be</a:t>
            </a:r>
            <a:r>
              <a:rPr lang="fi-FI" sz="2000" dirty="0" smtClean="0"/>
              <a:t> </a:t>
            </a:r>
            <a:r>
              <a:rPr lang="fi-FI" sz="2000" dirty="0" err="1" smtClean="0"/>
              <a:t>found</a:t>
            </a:r>
            <a:r>
              <a:rPr lang="fi-FI" sz="2000" dirty="0" smtClean="0"/>
              <a:t> </a:t>
            </a:r>
            <a:r>
              <a:rPr lang="fi-FI" sz="2000" dirty="0" err="1" smtClean="0"/>
              <a:t>from</a:t>
            </a:r>
            <a:r>
              <a:rPr lang="fi-FI" sz="2000" dirty="0" smtClean="0"/>
              <a:t> </a:t>
            </a:r>
            <a:r>
              <a:rPr lang="fi-FI" sz="2000" dirty="0" err="1" smtClean="0"/>
              <a:t>course</a:t>
            </a:r>
            <a:r>
              <a:rPr lang="fi-FI" sz="2000" dirty="0" smtClean="0"/>
              <a:t> </a:t>
            </a:r>
            <a:r>
              <a:rPr lang="fi-FI" sz="2000" dirty="0" err="1" smtClean="0"/>
              <a:t>demos</a:t>
            </a:r>
            <a:r>
              <a:rPr lang="fi-FI" sz="2000" dirty="0" smtClean="0"/>
              <a:t> </a:t>
            </a:r>
            <a:r>
              <a:rPr lang="fi-FI" sz="2000" dirty="0" err="1" smtClean="0"/>
              <a:t>github</a:t>
            </a:r>
            <a:r>
              <a:rPr lang="fi-FI" sz="2000" dirty="0" smtClean="0"/>
              <a:t> (</a:t>
            </a:r>
            <a:r>
              <a:rPr lang="fi-FI" sz="2000" dirty="0" err="1" smtClean="0"/>
              <a:t>Filedemo</a:t>
            </a:r>
            <a:r>
              <a:rPr lang="fi-FI" sz="2000" dirty="0" smtClean="0"/>
              <a:t>)</a:t>
            </a:r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</a:t>
            </a:r>
            <a:r>
              <a:rPr lang="fi-FI" sz="2000" dirty="0" smtClean="0">
                <a:hlinkClick r:id="rId2"/>
              </a:rPr>
              <a:t>github.com/juhahinkula/ServerProgramming.git</a:t>
            </a:r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149086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pPr marL="0" indent="0">
              <a:buNone/>
            </a:pPr>
            <a:r>
              <a:rPr lang="fi-FI" sz="2000" b="1" dirty="0" smtClean="0"/>
              <a:t>How to </a:t>
            </a:r>
            <a:r>
              <a:rPr lang="fi-FI" sz="2000" b="1" dirty="0" err="1" smtClean="0"/>
              <a:t>save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uploaded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files</a:t>
            </a:r>
            <a:r>
              <a:rPr lang="fi-FI" sz="2000" b="1" dirty="0" smtClean="0"/>
              <a:t> to </a:t>
            </a:r>
            <a:r>
              <a:rPr lang="fi-FI" sz="2000" b="1" dirty="0" err="1" smtClean="0"/>
              <a:t>database</a:t>
            </a:r>
            <a:r>
              <a:rPr lang="fi-FI" sz="2000" b="1" dirty="0" smtClean="0"/>
              <a:t>?</a:t>
            </a:r>
            <a:endParaRPr lang="fi-FI" sz="2000" b="1" dirty="0"/>
          </a:p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database</a:t>
            </a:r>
            <a:r>
              <a:rPr lang="fi-FI" sz="2000" dirty="0" smtClean="0"/>
              <a:t> &amp; JPA </a:t>
            </a:r>
            <a:r>
              <a:rPr lang="fi-FI" sz="2000" dirty="0" err="1" smtClean="0"/>
              <a:t>dependencies</a:t>
            </a:r>
            <a:endParaRPr lang="fi-FI" sz="2000" dirty="0" smtClean="0"/>
          </a:p>
          <a:p>
            <a:r>
              <a:rPr lang="fi-FI" sz="2000" dirty="0" err="1" smtClean="0"/>
              <a:t>Create</a:t>
            </a:r>
            <a:r>
              <a:rPr lang="fi-FI" sz="2000" dirty="0" smtClean="0"/>
              <a:t> </a:t>
            </a:r>
            <a:r>
              <a:rPr lang="fi-FI" sz="2000" dirty="0" err="1" smtClean="0"/>
              <a:t>model</a:t>
            </a:r>
            <a:r>
              <a:rPr lang="fi-FI" sz="2000" dirty="0" smtClean="0"/>
              <a:t> </a:t>
            </a:r>
            <a:r>
              <a:rPr lang="fi-FI" sz="2000" dirty="0" err="1" smtClean="0"/>
              <a:t>class</a:t>
            </a:r>
            <a:r>
              <a:rPr lang="fi-FI" sz="2000" dirty="0" smtClean="0"/>
              <a:t> for </a:t>
            </a:r>
            <a:r>
              <a:rPr lang="fi-FI" sz="2000" dirty="0" err="1" smtClean="0"/>
              <a:t>files</a:t>
            </a:r>
            <a:r>
              <a:rPr lang="fi-FI" sz="2000" dirty="0" smtClean="0"/>
              <a:t>.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content</a:t>
            </a:r>
            <a:r>
              <a:rPr lang="fi-FI" sz="2000" dirty="0" smtClean="0"/>
              <a:t> is </a:t>
            </a:r>
            <a:r>
              <a:rPr lang="fi-FI" sz="2000" dirty="0" err="1" smtClean="0"/>
              <a:t>saved</a:t>
            </a:r>
            <a:r>
              <a:rPr lang="fi-FI" sz="2000" dirty="0" smtClean="0"/>
              <a:t> to LOB (</a:t>
            </a:r>
            <a:r>
              <a:rPr lang="fi-FI" sz="2000" dirty="0" err="1" smtClean="0"/>
              <a:t>Large</a:t>
            </a:r>
            <a:r>
              <a:rPr lang="fi-FI" sz="2000" dirty="0" smtClean="0"/>
              <a:t> </a:t>
            </a:r>
            <a:r>
              <a:rPr lang="fi-FI" sz="2000" dirty="0" err="1" smtClean="0"/>
              <a:t>object</a:t>
            </a:r>
            <a:r>
              <a:rPr lang="fi-FI" sz="2000" dirty="0" smtClean="0"/>
              <a:t>) </a:t>
            </a:r>
            <a:r>
              <a:rPr lang="fi-FI" sz="2000" dirty="0" err="1" smtClean="0"/>
              <a:t>field</a:t>
            </a:r>
            <a:r>
              <a:rPr lang="fi-FI" sz="2000" dirty="0" smtClean="0"/>
              <a:t>.</a:t>
            </a:r>
            <a:endParaRPr lang="fi-FI" sz="2000" dirty="0"/>
          </a:p>
          <a:p>
            <a:pPr marL="0" indent="0">
              <a:buNone/>
            </a:pPr>
            <a:r>
              <a:rPr lang="fi-FI" sz="1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Entity</a:t>
            </a:r>
            <a:endParaRPr lang="fi-FI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FileModel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646464"/>
                </a:solidFill>
                <a:latin typeface="Consolas" panose="020B0609020204030204" pitchFamily="49" charset="0"/>
              </a:rPr>
              <a:t>@Id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GeneratedValue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strategy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GenerationType.</a:t>
            </a:r>
            <a:r>
              <a:rPr lang="fi-FI" sz="1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AUTO</a:t>
            </a:r>
            <a:r>
              <a:rPr lang="fi-FI" sz="1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long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>
                <a:solidFill>
                  <a:srgbClr val="0000C0"/>
                </a:solidFill>
                <a:latin typeface="Consolas" panose="020B0609020204030204" pitchFamily="49" charset="0"/>
              </a:rPr>
              <a:t>id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fileName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mimeType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fi-FI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Lob</a:t>
            </a:r>
            <a:endParaRPr lang="fi-FI" sz="18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i-FI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file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r>
              <a:rPr lang="fi-FI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constructors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getters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setters</a:t>
            </a:r>
            <a:endParaRPr lang="fi-FI" sz="18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04865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Create</a:t>
            </a:r>
            <a:r>
              <a:rPr lang="fi-FI" sz="2000" dirty="0" smtClean="0"/>
              <a:t> </a:t>
            </a:r>
            <a:r>
              <a:rPr lang="fi-FI" sz="2000" dirty="0" err="1" smtClean="0"/>
              <a:t>repository</a:t>
            </a:r>
            <a:r>
              <a:rPr lang="fi-FI" sz="2000" dirty="0" smtClean="0"/>
              <a:t> </a:t>
            </a:r>
            <a:r>
              <a:rPr lang="fi-FI" sz="2000" dirty="0" err="1" smtClean="0"/>
              <a:t>class</a:t>
            </a:r>
            <a:r>
              <a:rPr lang="fi-FI" sz="2000" dirty="0" smtClean="0"/>
              <a:t> for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model</a:t>
            </a:r>
            <a:r>
              <a:rPr lang="fi-FI" sz="2000" dirty="0" smtClean="0"/>
              <a:t> </a:t>
            </a:r>
            <a:r>
              <a:rPr lang="fi-FI" sz="2000" dirty="0" err="1" smtClean="0"/>
              <a:t>class</a:t>
            </a:r>
            <a:endParaRPr lang="fi-FI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FileModelRepository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extends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CrudRepository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Long&gt; {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42707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/>
              <a:t>In </a:t>
            </a:r>
            <a:r>
              <a:rPr lang="fi-FI" sz="2000" dirty="0" err="1"/>
              <a:t>the</a:t>
            </a:r>
            <a:r>
              <a:rPr lang="fi-FI" sz="2000" dirty="0"/>
              <a:t> </a:t>
            </a:r>
            <a:r>
              <a:rPr lang="fi-FI" sz="2000" dirty="0" err="1"/>
              <a:t>file</a:t>
            </a:r>
            <a:r>
              <a:rPr lang="fi-FI" sz="2000" dirty="0"/>
              <a:t> </a:t>
            </a:r>
            <a:r>
              <a:rPr lang="fi-FI" sz="2000" dirty="0" err="1" smtClean="0"/>
              <a:t>controller</a:t>
            </a:r>
            <a:r>
              <a:rPr lang="fi-FI" sz="2000" dirty="0" smtClean="0"/>
              <a:t>, </a:t>
            </a:r>
            <a:r>
              <a:rPr lang="fi-FI" sz="2000" dirty="0" err="1" smtClean="0"/>
              <a:t>create</a:t>
            </a:r>
            <a:r>
              <a:rPr lang="fi-FI" sz="2000" dirty="0" smtClean="0"/>
              <a:t> </a:t>
            </a:r>
            <a:r>
              <a:rPr lang="fi-FI" sz="2000" dirty="0" err="1" smtClean="0"/>
              <a:t>new</a:t>
            </a:r>
            <a:r>
              <a:rPr lang="fi-FI" sz="2000" dirty="0" smtClean="0"/>
              <a:t> </a:t>
            </a:r>
            <a:r>
              <a:rPr lang="fi-FI" sz="2000" dirty="0" err="1" smtClean="0"/>
              <a:t>FileModel</a:t>
            </a:r>
            <a:r>
              <a:rPr lang="fi-FI" sz="2000" dirty="0" smtClean="0"/>
              <a:t> </a:t>
            </a:r>
            <a:r>
              <a:rPr lang="fi-FI" sz="2000" dirty="0" err="1" smtClean="0"/>
              <a:t>entity</a:t>
            </a:r>
            <a:r>
              <a:rPr lang="fi-FI" sz="2000" dirty="0" smtClean="0"/>
              <a:t> and </a:t>
            </a:r>
            <a:r>
              <a:rPr lang="fi-FI" sz="2000" dirty="0" err="1" smtClean="0"/>
              <a:t>save</a:t>
            </a:r>
            <a:r>
              <a:rPr lang="fi-FI" sz="2000" dirty="0" smtClean="0"/>
              <a:t> it to a </a:t>
            </a:r>
            <a:r>
              <a:rPr lang="fi-FI" sz="2000" dirty="0" err="1" smtClean="0"/>
              <a:t>database</a:t>
            </a:r>
            <a:r>
              <a:rPr lang="fi-FI" sz="2000" dirty="0" smtClean="0"/>
              <a:t>. </a:t>
            </a:r>
            <a:endParaRPr lang="fi-FI" sz="2000" dirty="0"/>
          </a:p>
          <a:p>
            <a:pPr marL="0" indent="0">
              <a:buNone/>
            </a:pPr>
            <a:endParaRPr lang="fi-FI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fileModel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FileModel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i-FI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.getContentType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 smtClean="0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.save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fileModel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msg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</a:t>
            </a:r>
            <a:r>
              <a:rPr lang="fi-FI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uploaded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86738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15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201" y="3889648"/>
            <a:ext cx="4018225" cy="17281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16832"/>
            <a:ext cx="3177815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766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pPr marL="0" indent="0">
              <a:buNone/>
            </a:pPr>
            <a:r>
              <a:rPr lang="fi-FI" sz="2000" b="1" dirty="0" smtClean="0"/>
              <a:t>How to </a:t>
            </a:r>
            <a:r>
              <a:rPr lang="fi-FI" sz="2000" b="1" dirty="0" err="1" smtClean="0"/>
              <a:t>list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uploaded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files</a:t>
            </a:r>
            <a:r>
              <a:rPr lang="fi-FI" sz="2000" b="1" dirty="0" smtClean="0"/>
              <a:t> and </a:t>
            </a:r>
            <a:r>
              <a:rPr lang="fi-FI" sz="2000" b="1" dirty="0" err="1" smtClean="0"/>
              <a:t>add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download</a:t>
            </a:r>
            <a:r>
              <a:rPr lang="fi-FI" sz="2000" b="1" dirty="0" smtClean="0"/>
              <a:t> </a:t>
            </a:r>
            <a:r>
              <a:rPr lang="fi-FI" sz="2000" b="1" dirty="0" err="1" smtClean="0"/>
              <a:t>functionality</a:t>
            </a:r>
            <a:r>
              <a:rPr lang="fi-FI" sz="2000" b="1" dirty="0" smtClean="0"/>
              <a:t>?</a:t>
            </a:r>
          </a:p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method</a:t>
            </a:r>
            <a:r>
              <a:rPr lang="fi-FI" sz="2000" dirty="0" smtClean="0"/>
              <a:t> to </a:t>
            </a:r>
            <a:r>
              <a:rPr lang="fi-FI" sz="2000" dirty="0" err="1" smtClean="0"/>
              <a:t>controller</a:t>
            </a:r>
            <a:r>
              <a:rPr lang="fi-FI" sz="2000" dirty="0" smtClean="0"/>
              <a:t> for </a:t>
            </a:r>
            <a:r>
              <a:rPr lang="fi-FI" sz="2000" dirty="0" err="1" smtClean="0"/>
              <a:t>fetching</a:t>
            </a:r>
            <a:r>
              <a:rPr lang="fi-FI" sz="2000" dirty="0" smtClean="0"/>
              <a:t> </a:t>
            </a:r>
            <a:r>
              <a:rPr lang="fi-FI" sz="2000" dirty="0" err="1" smtClean="0"/>
              <a:t>all</a:t>
            </a:r>
            <a:r>
              <a:rPr lang="fi-FI" sz="2000" dirty="0" smtClean="0"/>
              <a:t> </a:t>
            </a:r>
            <a:r>
              <a:rPr lang="fi-FI" sz="2000" dirty="0" err="1" smtClean="0"/>
              <a:t>files</a:t>
            </a:r>
            <a:r>
              <a:rPr lang="fi-FI" sz="2000" dirty="0" smtClean="0"/>
              <a:t>.</a:t>
            </a:r>
          </a:p>
          <a:p>
            <a:pPr marL="0" indent="0">
              <a:buNone/>
            </a:pPr>
            <a:endParaRPr lang="fi-FI" sz="20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20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i-FI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files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fileList</a:t>
            </a:r>
            <a:r>
              <a:rPr lang="fi-FI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20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20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files</a:t>
            </a:r>
            <a:r>
              <a:rPr lang="fi-FI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20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.findAll</a:t>
            </a: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());  </a:t>
            </a:r>
          </a:p>
          <a:p>
            <a:pPr marL="0" indent="0">
              <a:buNone/>
            </a:pPr>
            <a:r>
              <a:rPr lang="fi-FI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20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filelist</a:t>
            </a:r>
            <a:r>
              <a:rPr lang="fi-FI" sz="20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20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972732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Add</a:t>
            </a:r>
            <a:r>
              <a:rPr lang="fi-FI" sz="2000" dirty="0"/>
              <a:t>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filelist.html</a:t>
            </a:r>
            <a:r>
              <a:rPr lang="fi-FI" sz="2000" dirty="0" smtClean="0"/>
              <a:t> </a:t>
            </a:r>
            <a:r>
              <a:rPr lang="fi-FI" sz="2000" dirty="0" err="1" smtClean="0"/>
              <a:t>thymeleaf</a:t>
            </a:r>
            <a:r>
              <a:rPr lang="fi-FI" sz="2000" dirty="0" smtClean="0"/>
              <a:t> </a:t>
            </a:r>
            <a:r>
              <a:rPr lang="fi-FI" sz="2000" dirty="0" err="1" smtClean="0"/>
              <a:t>template</a:t>
            </a:r>
            <a:r>
              <a:rPr lang="fi-FI" sz="2000" dirty="0" smtClean="0"/>
              <a:t> to show </a:t>
            </a:r>
            <a:r>
              <a:rPr lang="fi-FI" sz="2000" dirty="0" err="1" smtClean="0"/>
              <a:t>files</a:t>
            </a:r>
            <a:endParaRPr lang="fi-FI" sz="2000" dirty="0" smtClean="0"/>
          </a:p>
          <a:p>
            <a:pPr marL="0" indent="0">
              <a:buNone/>
            </a:pPr>
            <a:r>
              <a:rPr lang="fi-FI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fi-FI" sz="14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: 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files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file.fileName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file.mimeType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2000" dirty="0" smtClean="0"/>
              <a:t>…</a:t>
            </a:r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17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793695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435280" cy="4536504"/>
          </a:xfrm>
        </p:spPr>
        <p:txBody>
          <a:bodyPr/>
          <a:lstStyle/>
          <a:p>
            <a:r>
              <a:rPr lang="fi-FI" sz="1800" dirty="0" err="1" smtClean="0"/>
              <a:t>Add</a:t>
            </a:r>
            <a:r>
              <a:rPr lang="fi-FI" sz="1800" dirty="0" smtClean="0"/>
              <a:t> </a:t>
            </a:r>
            <a:r>
              <a:rPr lang="fi-FI" sz="1800" dirty="0" err="1" smtClean="0"/>
              <a:t>method</a:t>
            </a:r>
            <a:r>
              <a:rPr lang="fi-FI" sz="1800" dirty="0" smtClean="0"/>
              <a:t> to </a:t>
            </a:r>
            <a:r>
              <a:rPr lang="fi-FI" sz="1800" dirty="0" err="1" smtClean="0"/>
              <a:t>controller</a:t>
            </a:r>
            <a:r>
              <a:rPr lang="fi-FI" sz="1800" dirty="0" smtClean="0"/>
              <a:t> for </a:t>
            </a:r>
            <a:r>
              <a:rPr lang="fi-FI" sz="1800" dirty="0" err="1" smtClean="0"/>
              <a:t>file</a:t>
            </a:r>
            <a:r>
              <a:rPr lang="fi-FI" sz="1800" dirty="0" smtClean="0"/>
              <a:t> </a:t>
            </a:r>
            <a:r>
              <a:rPr lang="fi-FI" sz="1800" dirty="0" err="1" smtClean="0"/>
              <a:t>download</a:t>
            </a:r>
            <a:r>
              <a:rPr lang="fi-FI" sz="1800" dirty="0" smtClean="0"/>
              <a:t>. </a:t>
            </a:r>
            <a:r>
              <a:rPr lang="fi-FI" sz="1800" dirty="0" err="1" smtClean="0"/>
              <a:t>Spring</a:t>
            </a:r>
            <a:r>
              <a:rPr lang="fi-FI" sz="1800" dirty="0" smtClean="0"/>
              <a:t> </a:t>
            </a:r>
            <a:r>
              <a:rPr lang="fi-FI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ReponseEntity</a:t>
            </a:r>
            <a:r>
              <a:rPr lang="fi-FI" sz="1800" dirty="0" smtClean="0"/>
              <a:t> </a:t>
            </a:r>
            <a:r>
              <a:rPr lang="fi-FI" sz="1800" dirty="0" err="1" smtClean="0"/>
              <a:t>represents</a:t>
            </a:r>
            <a:r>
              <a:rPr lang="fi-FI" sz="1800" dirty="0" smtClean="0"/>
              <a:t> HTTP </a:t>
            </a:r>
            <a:r>
              <a:rPr lang="fi-FI" sz="1800" dirty="0" err="1" smtClean="0"/>
              <a:t>request</a:t>
            </a:r>
            <a:r>
              <a:rPr lang="fi-FI" sz="1800" dirty="0" smtClean="0"/>
              <a:t> </a:t>
            </a:r>
            <a:r>
              <a:rPr lang="fi-FI" sz="1800" dirty="0" err="1" smtClean="0"/>
              <a:t>or</a:t>
            </a:r>
            <a:r>
              <a:rPr lang="fi-FI" sz="1800" dirty="0" smtClean="0"/>
              <a:t> </a:t>
            </a:r>
            <a:r>
              <a:rPr lang="fi-FI" sz="1800" dirty="0" err="1" smtClean="0"/>
              <a:t>response</a:t>
            </a:r>
            <a:r>
              <a:rPr lang="fi-FI" sz="1800" dirty="0" smtClean="0"/>
              <a:t>. </a:t>
            </a:r>
            <a:r>
              <a:rPr lang="fi-FI" sz="1800" dirty="0" err="1" smtClean="0"/>
              <a:t>File</a:t>
            </a:r>
            <a:r>
              <a:rPr lang="fi-FI" sz="1800" dirty="0" smtClean="0"/>
              <a:t> </a:t>
            </a:r>
            <a:r>
              <a:rPr lang="fi-FI" sz="1800" dirty="0" err="1" smtClean="0"/>
              <a:t>content</a:t>
            </a:r>
            <a:r>
              <a:rPr lang="fi-FI" sz="1800" dirty="0" smtClean="0"/>
              <a:t> is </a:t>
            </a:r>
            <a:r>
              <a:rPr lang="fi-FI" sz="1800" dirty="0" err="1" smtClean="0"/>
              <a:t>added</a:t>
            </a:r>
            <a:r>
              <a:rPr lang="fi-FI" sz="1800" dirty="0" smtClean="0"/>
              <a:t> to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body</a:t>
            </a:r>
            <a:r>
              <a:rPr lang="fi-FI" sz="1800" dirty="0" smtClean="0"/>
              <a:t> of </a:t>
            </a:r>
            <a:r>
              <a:rPr lang="fi-FI" sz="1800" dirty="0" err="1" smtClean="0"/>
              <a:t>response</a:t>
            </a:r>
            <a:r>
              <a:rPr lang="fi-FI" sz="1800" dirty="0" smtClean="0"/>
              <a:t>. Content-Disposition </a:t>
            </a:r>
            <a:r>
              <a:rPr lang="fi-FI" sz="1800" dirty="0" err="1" smtClean="0"/>
              <a:t>header</a:t>
            </a:r>
            <a:r>
              <a:rPr lang="fi-FI" sz="1800" dirty="0" smtClean="0"/>
              <a:t> </a:t>
            </a:r>
            <a:r>
              <a:rPr lang="fi-FI" sz="1800" dirty="0" err="1" smtClean="0"/>
              <a:t>indicates</a:t>
            </a:r>
            <a:r>
              <a:rPr lang="fi-FI" sz="1800" dirty="0" smtClean="0"/>
              <a:t> </a:t>
            </a:r>
            <a:r>
              <a:rPr lang="fi-FI" sz="1800" dirty="0" err="1" smtClean="0"/>
              <a:t>that</a:t>
            </a:r>
            <a:r>
              <a:rPr lang="fi-FI" sz="1800" dirty="0" smtClean="0"/>
              <a:t> </a:t>
            </a:r>
            <a:r>
              <a:rPr lang="fi-FI" sz="1800" dirty="0" err="1" smtClean="0"/>
              <a:t>response</a:t>
            </a:r>
            <a:r>
              <a:rPr lang="fi-FI" sz="1800" dirty="0" smtClean="0"/>
              <a:t> </a:t>
            </a:r>
            <a:r>
              <a:rPr lang="fi-FI" sz="1800" dirty="0" err="1" smtClean="0"/>
              <a:t>contains</a:t>
            </a:r>
            <a:r>
              <a:rPr lang="fi-FI" sz="1800" dirty="0" smtClean="0"/>
              <a:t> </a:t>
            </a:r>
            <a:r>
              <a:rPr lang="fi-FI" sz="1800" dirty="0" err="1" smtClean="0"/>
              <a:t>attachment</a:t>
            </a:r>
            <a:r>
              <a:rPr lang="fi-FI" sz="1800" dirty="0" smtClean="0"/>
              <a:t>.</a:t>
            </a:r>
            <a:endParaRPr lang="fi-FI" sz="1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/{id}"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getFile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n-US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PathVariable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Long </a:t>
            </a:r>
            <a:r>
              <a:rPr lang="en-US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Optional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FileModel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fileOptional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repository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.findById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6A3E3E"/>
                </a:solidFill>
                <a:latin typeface="Consolas" panose="020B0609020204030204" pitchFamily="49" charset="0"/>
              </a:rPr>
              <a:t>id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fileOptional</a:t>
            </a:r>
            <a:r>
              <a:rPr lang="fi-FI" sz="16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.isPresent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FileModel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fileOptional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fi-FI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ok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HttpHeaders.</a:t>
            </a:r>
            <a:r>
              <a:rPr lang="fi-FI" sz="16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CONTENT_DISPOSITION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attachment</a:t>
            </a:r>
            <a:r>
              <a:rPr lang="fi-FI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; </a:t>
            </a:r>
            <a:r>
              <a:rPr lang="fi-FI" sz="16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filename</a:t>
            </a:r>
            <a:r>
              <a:rPr lang="fi-FI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=\""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+ </a:t>
            </a:r>
            <a:r>
              <a:rPr lang="fi-FI" sz="1600" b="1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.getFileName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i-FI" sz="16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"\""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.getFile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ResponseEntity.</a:t>
            </a:r>
            <a:r>
              <a:rPr lang="fi-FI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status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(404).</a:t>
            </a:r>
            <a:r>
              <a:rPr lang="fi-FI" sz="16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i="1" dirty="0" err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fi-FI" sz="16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endParaRPr lang="fi-FI" sz="1600" dirty="0" smtClean="0"/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259932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download</a:t>
            </a:r>
            <a:r>
              <a:rPr lang="fi-FI" sz="2000" dirty="0" smtClean="0"/>
              <a:t> </a:t>
            </a:r>
            <a:r>
              <a:rPr lang="fi-FI" sz="2000" dirty="0" err="1" smtClean="0"/>
              <a:t>link</a:t>
            </a:r>
            <a:r>
              <a:rPr lang="fi-FI" sz="2000" dirty="0" smtClean="0"/>
              <a:t> to </a:t>
            </a:r>
            <a:r>
              <a:rPr lang="fi-FI" sz="2000" dirty="0" err="1" smtClean="0"/>
              <a:t>filelist</a:t>
            </a:r>
            <a:endParaRPr lang="fi-FI" sz="2000" dirty="0" smtClean="0"/>
          </a:p>
          <a:p>
            <a:pPr marL="0" indent="0">
              <a:buNone/>
            </a:pPr>
            <a:r>
              <a:rPr lang="fi-FI" sz="12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...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Files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th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th:each</a:t>
            </a:r>
            <a:r>
              <a:rPr lang="fi-FI" sz="1400" dirty="0">
                <a:solidFill>
                  <a:srgbClr val="7F007F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 : 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files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file.fileName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td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th:text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file.mimeType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th:href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"@{/</a:t>
            </a:r>
            <a:r>
              <a:rPr lang="fi-FI" sz="14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/{id}(id=${file.id})}"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Download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td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fi-FI" sz="14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tr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table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>
                <a:solidFill>
                  <a:srgbClr val="3F7F7F"/>
                </a:solidFill>
                <a:latin typeface="Consolas" panose="020B0609020204030204" pitchFamily="49" charset="0"/>
              </a:rPr>
              <a:t>a </a:t>
            </a:r>
            <a:r>
              <a:rPr lang="fi-FI" sz="1400" dirty="0" err="1">
                <a:solidFill>
                  <a:srgbClr val="7F007F"/>
                </a:solidFill>
                <a:latin typeface="Consolas" panose="020B0609020204030204" pitchFamily="49" charset="0"/>
              </a:rPr>
              <a:t>href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400" i="1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i="1" dirty="0">
                <a:solidFill>
                  <a:srgbClr val="3F7F7F"/>
                </a:solidFill>
                <a:latin typeface="Consolas" panose="020B0609020204030204" pitchFamily="49" charset="0"/>
              </a:rPr>
              <a:t>a</a:t>
            </a:r>
            <a:r>
              <a:rPr lang="fi-FI" sz="14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400" i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4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fi-FI" sz="14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2000" dirty="0" smtClean="0"/>
              <a:t>…</a:t>
            </a:r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19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524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new</a:t>
            </a:r>
            <a:r>
              <a:rPr lang="fi-FI" sz="2000" dirty="0" smtClean="0"/>
              <a:t> </a:t>
            </a:r>
            <a:r>
              <a:rPr lang="fi-FI" sz="2000" dirty="0" err="1" smtClean="0"/>
              <a:t>controller</a:t>
            </a:r>
            <a:r>
              <a:rPr lang="fi-FI" sz="2000" dirty="0" smtClean="0"/>
              <a:t> for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uploading</a:t>
            </a:r>
            <a:endParaRPr lang="fi-FI" dirty="0" smtClean="0"/>
          </a:p>
          <a:p>
            <a:pPr marL="0" indent="0">
              <a:buNone/>
            </a:pPr>
            <a:endParaRPr lang="fi-FI" sz="1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@Controller</a:t>
            </a:r>
          </a:p>
          <a:p>
            <a:pPr marL="0" indent="0">
              <a:buNone/>
            </a:pP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FileController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fi-FI" sz="18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600" dirty="0" smtClean="0"/>
          </a:p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method</a:t>
            </a:r>
            <a:r>
              <a:rPr lang="fi-FI" sz="2000" dirty="0" smtClean="0"/>
              <a:t> into </a:t>
            </a:r>
            <a:r>
              <a:rPr lang="fi-FI" sz="2000" dirty="0" err="1" smtClean="0"/>
              <a:t>controller</a:t>
            </a:r>
            <a:r>
              <a:rPr lang="fi-FI" sz="2000" dirty="0" smtClean="0"/>
              <a:t> </a:t>
            </a:r>
            <a:r>
              <a:rPr lang="fi-FI" sz="2000" dirty="0" err="1" smtClean="0"/>
              <a:t>that</a:t>
            </a:r>
            <a:r>
              <a:rPr lang="fi-FI" sz="2000" dirty="0" smtClean="0"/>
              <a:t> </a:t>
            </a:r>
            <a:r>
              <a:rPr lang="fi-FI" sz="2000" dirty="0" err="1" smtClean="0"/>
              <a:t>maps</a:t>
            </a:r>
            <a:r>
              <a:rPr lang="fi-FI" sz="2000" dirty="0" smtClean="0"/>
              <a:t> ’/’ – </a:t>
            </a:r>
            <a:r>
              <a:rPr lang="fi-FI" sz="2000" dirty="0" err="1" smtClean="0"/>
              <a:t>endpoint</a:t>
            </a:r>
            <a:r>
              <a:rPr lang="fi-FI" sz="2000" dirty="0" smtClean="0"/>
              <a:t> to upload.html </a:t>
            </a:r>
            <a:r>
              <a:rPr lang="fi-FI" sz="2000" dirty="0" err="1" smtClean="0"/>
              <a:t>thymeleaf</a:t>
            </a:r>
            <a:r>
              <a:rPr lang="fi-FI" sz="2000" dirty="0" smtClean="0"/>
              <a:t> </a:t>
            </a:r>
            <a:r>
              <a:rPr lang="fi-FI" sz="2000" dirty="0" err="1" smtClean="0"/>
              <a:t>template</a:t>
            </a:r>
            <a:r>
              <a:rPr lang="fi-FI" sz="2000" dirty="0" smtClean="0"/>
              <a:t> (GET </a:t>
            </a:r>
            <a:r>
              <a:rPr lang="fi-FI" sz="2000" dirty="0" err="1" smtClean="0"/>
              <a:t>method</a:t>
            </a:r>
            <a:r>
              <a:rPr lang="fi-FI" sz="2000" dirty="0" smtClean="0"/>
              <a:t>)</a:t>
            </a:r>
          </a:p>
          <a:p>
            <a:pPr marL="0" indent="0">
              <a:buNone/>
            </a:pPr>
            <a:endParaRPr lang="fi-FI" sz="1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GetMapping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"/"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</a:t>
            </a:r>
            <a:r>
              <a:rPr lang="fi-FI" sz="18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800" dirty="0"/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20</a:t>
            </a:fld>
            <a:endParaRPr lang="fi-FI" altLang="fi-FI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2132856"/>
            <a:ext cx="5544616" cy="363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36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whole</a:t>
            </a:r>
            <a:r>
              <a:rPr lang="fi-FI" sz="2000" dirty="0" smtClean="0"/>
              <a:t> </a:t>
            </a:r>
            <a:r>
              <a:rPr lang="fi-FI" sz="2000" dirty="0" err="1" smtClean="0"/>
              <a:t>source</a:t>
            </a:r>
            <a:r>
              <a:rPr lang="fi-FI" sz="2000" dirty="0" smtClean="0"/>
              <a:t> </a:t>
            </a:r>
            <a:r>
              <a:rPr lang="fi-FI" sz="2000" dirty="0" err="1" smtClean="0"/>
              <a:t>code</a:t>
            </a:r>
            <a:r>
              <a:rPr lang="fi-FI" sz="2000" dirty="0" smtClean="0"/>
              <a:t> </a:t>
            </a:r>
            <a:r>
              <a:rPr lang="fi-FI" sz="2000" dirty="0" err="1" smtClean="0"/>
              <a:t>can</a:t>
            </a:r>
            <a:r>
              <a:rPr lang="fi-FI" sz="2000" dirty="0" smtClean="0"/>
              <a:t> </a:t>
            </a:r>
            <a:r>
              <a:rPr lang="fi-FI" sz="2000" dirty="0" err="1" smtClean="0"/>
              <a:t>be</a:t>
            </a:r>
            <a:r>
              <a:rPr lang="fi-FI" sz="2000" dirty="0" smtClean="0"/>
              <a:t> </a:t>
            </a:r>
            <a:r>
              <a:rPr lang="fi-FI" sz="2000" dirty="0" err="1" smtClean="0"/>
              <a:t>found</a:t>
            </a:r>
            <a:r>
              <a:rPr lang="fi-FI" sz="2000" dirty="0" smtClean="0"/>
              <a:t> </a:t>
            </a:r>
            <a:r>
              <a:rPr lang="fi-FI" sz="2000" dirty="0" err="1" smtClean="0"/>
              <a:t>from</a:t>
            </a:r>
            <a:r>
              <a:rPr lang="fi-FI" sz="2000" dirty="0" smtClean="0"/>
              <a:t> </a:t>
            </a:r>
            <a:r>
              <a:rPr lang="fi-FI" sz="2000" dirty="0" err="1" smtClean="0"/>
              <a:t>course</a:t>
            </a:r>
            <a:r>
              <a:rPr lang="fi-FI" sz="2000" dirty="0" smtClean="0"/>
              <a:t> </a:t>
            </a:r>
            <a:r>
              <a:rPr lang="fi-FI" sz="2000" dirty="0" err="1" smtClean="0"/>
              <a:t>demos</a:t>
            </a:r>
            <a:r>
              <a:rPr lang="fi-FI" sz="2000" dirty="0" smtClean="0"/>
              <a:t> </a:t>
            </a:r>
            <a:r>
              <a:rPr lang="fi-FI" sz="2000" dirty="0" err="1" smtClean="0"/>
              <a:t>github</a:t>
            </a:r>
            <a:r>
              <a:rPr lang="fi-FI" sz="2000" dirty="0" smtClean="0"/>
              <a:t> (</a:t>
            </a:r>
            <a:r>
              <a:rPr lang="fi-FI" sz="2000" dirty="0" err="1" smtClean="0"/>
              <a:t>FiledemoDb</a:t>
            </a:r>
            <a:r>
              <a:rPr lang="fi-FI" sz="2000" dirty="0" smtClean="0"/>
              <a:t>)</a:t>
            </a:r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>
                <a:hlinkClick r:id="rId2"/>
              </a:rPr>
              <a:t>https://</a:t>
            </a:r>
            <a:r>
              <a:rPr lang="fi-FI" sz="2000" dirty="0" smtClean="0">
                <a:hlinkClick r:id="rId2"/>
              </a:rPr>
              <a:t>github.com/juhahinkula/ServerProgramming.git</a:t>
            </a:r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21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07888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579296" cy="4464496"/>
          </a:xfrm>
        </p:spPr>
        <p:txBody>
          <a:bodyPr/>
          <a:lstStyle/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b="1" dirty="0" smtClean="0"/>
              <a:t>upload.html</a:t>
            </a:r>
            <a:r>
              <a:rPr lang="fi-FI" sz="2000" dirty="0" smtClean="0"/>
              <a:t> </a:t>
            </a:r>
            <a:r>
              <a:rPr lang="fi-FI" sz="2000" dirty="0" err="1" smtClean="0"/>
              <a:t>thymeleaf</a:t>
            </a:r>
            <a:r>
              <a:rPr lang="fi-FI" sz="2000" dirty="0" smtClean="0"/>
              <a:t> </a:t>
            </a:r>
            <a:r>
              <a:rPr lang="fi-FI" sz="2000" dirty="0" err="1" smtClean="0"/>
              <a:t>template</a:t>
            </a:r>
            <a:r>
              <a:rPr lang="fi-FI" sz="2000" dirty="0" smtClean="0"/>
              <a:t> to </a:t>
            </a:r>
            <a:r>
              <a:rPr lang="fi-FI" sz="2000" dirty="0" err="1" smtClean="0"/>
              <a:t>resources</a:t>
            </a:r>
            <a:r>
              <a:rPr lang="fi-FI" sz="2000" dirty="0" smtClean="0"/>
              <a:t>/</a:t>
            </a:r>
            <a:r>
              <a:rPr lang="fi-FI" sz="2000" dirty="0" err="1" smtClean="0"/>
              <a:t>templates</a:t>
            </a:r>
            <a:r>
              <a:rPr lang="fi-FI" sz="2000" dirty="0" smtClean="0"/>
              <a:t> </a:t>
            </a:r>
            <a:r>
              <a:rPr lang="fi-FI" sz="2000" dirty="0" err="1" smtClean="0"/>
              <a:t>folder</a:t>
            </a:r>
            <a:endParaRPr lang="fi-FI" sz="2000" dirty="0" smtClean="0"/>
          </a:p>
          <a:p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nctype</a:t>
            </a:r>
            <a:r>
              <a:rPr lang="fi-FI" sz="2000" dirty="0" smtClean="0"/>
              <a:t> </a:t>
            </a:r>
            <a:r>
              <a:rPr lang="fi-FI" sz="2000" dirty="0" err="1" smtClean="0"/>
              <a:t>defines</a:t>
            </a:r>
            <a:r>
              <a:rPr lang="fi-FI" sz="2000" dirty="0" smtClean="0"/>
              <a:t> </a:t>
            </a:r>
            <a:r>
              <a:rPr lang="fi-FI" sz="2000" dirty="0" err="1" smtClean="0"/>
              <a:t>how</a:t>
            </a:r>
            <a:r>
              <a:rPr lang="fi-FI" sz="2000" dirty="0" smtClean="0"/>
              <a:t> data is </a:t>
            </a:r>
            <a:r>
              <a:rPr lang="fi-FI" sz="2000" dirty="0" err="1" smtClean="0"/>
              <a:t>encoded</a:t>
            </a:r>
            <a:r>
              <a:rPr lang="fi-FI" sz="2000" dirty="0" smtClean="0"/>
              <a:t> </a:t>
            </a:r>
            <a:r>
              <a:rPr lang="fi-FI" sz="2000" dirty="0" err="1" smtClean="0"/>
              <a:t>when</a:t>
            </a:r>
            <a:r>
              <a:rPr lang="fi-FI" sz="2000" dirty="0" smtClean="0"/>
              <a:t> </a:t>
            </a:r>
            <a:r>
              <a:rPr lang="fi-FI" sz="2000" dirty="0" err="1" smtClean="0"/>
              <a:t>sending</a:t>
            </a:r>
            <a:r>
              <a:rPr lang="fi-FI" sz="2000" dirty="0" smtClean="0"/>
              <a:t> to </a:t>
            </a:r>
            <a:r>
              <a:rPr lang="fi-FI" sz="2000" dirty="0" err="1" smtClean="0"/>
              <a:t>server</a:t>
            </a:r>
            <a:r>
              <a:rPr lang="fi-FI" sz="2000" dirty="0" smtClean="0"/>
              <a:t>. </a:t>
            </a:r>
            <a:r>
              <a:rPr lang="fi-FI" sz="2000" dirty="0" err="1" smtClean="0"/>
              <a:t>Use</a:t>
            </a:r>
            <a:r>
              <a:rPr lang="fi-FI" sz="2000" dirty="0" smtClean="0"/>
              <a:t>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-data</a:t>
            </a:r>
            <a:r>
              <a:rPr lang="fi-FI" sz="2000" dirty="0" smtClean="0"/>
              <a:t> in </a:t>
            </a:r>
            <a:r>
              <a:rPr lang="fi-FI" sz="2000" dirty="0" err="1" smtClean="0"/>
              <a:t>the</a:t>
            </a:r>
            <a:r>
              <a:rPr lang="fi-FI" sz="2000" dirty="0" smtClean="0"/>
              <a:t> case of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</a:t>
            </a:r>
            <a:r>
              <a:rPr lang="fi-FI" sz="2000" dirty="0" smtClean="0"/>
              <a:t>. </a:t>
            </a:r>
          </a:p>
          <a:p>
            <a:r>
              <a:rPr lang="fi-FI" sz="2000" dirty="0" err="1" smtClean="0"/>
              <a:t>Form</a:t>
            </a:r>
            <a:r>
              <a:rPr lang="fi-FI" sz="2000" dirty="0" smtClean="0"/>
              <a:t> is </a:t>
            </a:r>
            <a:r>
              <a:rPr lang="fi-FI" sz="2000" dirty="0" err="1" smtClean="0"/>
              <a:t>posted</a:t>
            </a:r>
            <a:r>
              <a:rPr lang="fi-FI" sz="2000" dirty="0" smtClean="0"/>
              <a:t> to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fi-FI" sz="2000" dirty="0" smtClean="0"/>
              <a:t> </a:t>
            </a:r>
            <a:r>
              <a:rPr lang="fi-FI" sz="2000" dirty="0" err="1" smtClean="0"/>
              <a:t>endpoint</a:t>
            </a:r>
            <a:r>
              <a:rPr lang="fi-FI" sz="2000" dirty="0" smtClean="0"/>
              <a:t> </a:t>
            </a:r>
            <a:endParaRPr lang="fi-FI" dirty="0" smtClean="0"/>
          </a:p>
          <a:p>
            <a:pPr marL="0" indent="0">
              <a:buNone/>
            </a:pP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&lt;!</a:t>
            </a:r>
            <a:r>
              <a:rPr lang="fi-FI" sz="1600" dirty="0">
                <a:solidFill>
                  <a:srgbClr val="3F7F7F"/>
                </a:solidFill>
                <a:latin typeface="Consolas" panose="020B0609020204030204" pitchFamily="49" charset="0"/>
              </a:rPr>
              <a:t>DOCTYPE 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html&gt;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>
                <a:solidFill>
                  <a:srgbClr val="3F7F7F"/>
                </a:solidFill>
                <a:latin typeface="Consolas" panose="020B0609020204030204" pitchFamily="49" charset="0"/>
              </a:rPr>
              <a:t>html </a:t>
            </a:r>
            <a:r>
              <a:rPr lang="fi-FI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xmlns:th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"http://www.thymeleaf.org"</a:t>
            </a:r>
            <a:r>
              <a:rPr lang="fi-FI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fi-FI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fi-FI" sz="16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upload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demo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600" dirty="0">
                <a:solidFill>
                  <a:srgbClr val="3F7F7F"/>
                </a:solidFill>
                <a:latin typeface="Consolas" panose="020B0609020204030204" pitchFamily="49" charset="0"/>
              </a:rPr>
              <a:t>h1</a:t>
            </a:r>
            <a:r>
              <a:rPr lang="fi-FI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i-FI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form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"POST"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action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"/upload" </a:t>
            </a:r>
            <a:r>
              <a:rPr lang="en-US" sz="16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enctype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"multipart/form-data"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"file"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/&gt;&lt;</a:t>
            </a:r>
            <a:r>
              <a:rPr lang="en-US" sz="1600" i="1" dirty="0" err="1">
                <a:solidFill>
                  <a:srgbClr val="3F7F7F"/>
                </a:solidFill>
                <a:latin typeface="Consolas" panose="020B0609020204030204" pitchFamily="49" charset="0"/>
              </a:rPr>
              <a:t>br</a:t>
            </a:r>
            <a:r>
              <a:rPr lang="en-US" sz="1600" i="1" dirty="0" smtClean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  <a:endParaRPr lang="en-US" sz="1600" i="1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input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"Submit"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form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body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fi-FI" sz="1600" dirty="0">
                <a:solidFill>
                  <a:srgbClr val="3F7F7F"/>
                </a:solidFill>
                <a:latin typeface="Consolas" panose="020B0609020204030204" pitchFamily="49" charset="0"/>
              </a:rPr>
              <a:t>html</a:t>
            </a:r>
            <a:r>
              <a:rPr lang="fi-FI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53975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method</a:t>
            </a:r>
            <a:r>
              <a:rPr lang="fi-FI" sz="2000" dirty="0" smtClean="0"/>
              <a:t> into </a:t>
            </a:r>
            <a:r>
              <a:rPr lang="fi-FI" sz="2000" dirty="0" err="1" smtClean="0"/>
              <a:t>controller</a:t>
            </a:r>
            <a:r>
              <a:rPr lang="fi-FI" sz="2000" dirty="0" smtClean="0"/>
              <a:t> for </a:t>
            </a:r>
            <a:r>
              <a:rPr lang="fi-FI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</a:t>
            </a:r>
            <a:r>
              <a:rPr lang="fi-FI" sz="2000" dirty="0" smtClean="0"/>
              <a:t> </a:t>
            </a:r>
            <a:r>
              <a:rPr lang="fi-FI" sz="2000" dirty="0" err="1" smtClean="0"/>
              <a:t>endpoint</a:t>
            </a:r>
            <a:r>
              <a:rPr lang="fi-FI" sz="2000" dirty="0" smtClean="0"/>
              <a:t> (POST </a:t>
            </a:r>
            <a:r>
              <a:rPr lang="fi-FI" sz="2000" dirty="0" err="1" smtClean="0"/>
              <a:t>from</a:t>
            </a:r>
            <a:r>
              <a:rPr lang="fi-FI" sz="2000" dirty="0" smtClean="0"/>
              <a:t> </a:t>
            </a:r>
            <a:r>
              <a:rPr lang="fi-FI" sz="2000" dirty="0" err="1" smtClean="0"/>
              <a:t>the</a:t>
            </a:r>
            <a:r>
              <a:rPr lang="fi-FI" sz="2000" dirty="0" smtClean="0"/>
              <a:t> upload.html)</a:t>
            </a:r>
          </a:p>
          <a:p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can</a:t>
            </a:r>
            <a:r>
              <a:rPr lang="fi-FI" sz="2000" dirty="0" smtClean="0"/>
              <a:t> </a:t>
            </a:r>
            <a:r>
              <a:rPr lang="fi-FI" sz="2000" dirty="0" err="1" smtClean="0"/>
              <a:t>be</a:t>
            </a:r>
            <a:r>
              <a:rPr lang="fi-FI" sz="2000" dirty="0" smtClean="0"/>
              <a:t> </a:t>
            </a:r>
            <a:r>
              <a:rPr lang="fi-FI" sz="2000" dirty="0" err="1" smtClean="0"/>
              <a:t>accessed</a:t>
            </a:r>
            <a:r>
              <a:rPr lang="fi-FI" sz="2000" dirty="0" smtClean="0"/>
              <a:t> </a:t>
            </a:r>
            <a:r>
              <a:rPr lang="fi-FI" sz="2000" dirty="0" err="1" smtClean="0"/>
              <a:t>using</a:t>
            </a:r>
            <a:r>
              <a:rPr lang="fi-FI" sz="2000" dirty="0" smtClean="0"/>
              <a:t>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RequestParam</a:t>
            </a:r>
            <a:r>
              <a:rPr lang="fi-FI" sz="2000" dirty="0" smtClean="0"/>
              <a:t> </a:t>
            </a:r>
            <a:r>
              <a:rPr lang="fi-FI" sz="2000" dirty="0" err="1" smtClean="0"/>
              <a:t>with</a:t>
            </a:r>
            <a:r>
              <a:rPr lang="fi-FI" sz="2000" dirty="0" smtClean="0"/>
              <a:t> id ’</a:t>
            </a:r>
            <a:r>
              <a:rPr lang="fi-FI" sz="2000" dirty="0" err="1" smtClean="0"/>
              <a:t>file</a:t>
            </a:r>
            <a:r>
              <a:rPr lang="fi-FI" sz="2000" dirty="0" smtClean="0"/>
              <a:t>’ (</a:t>
            </a:r>
            <a:r>
              <a:rPr lang="fi-FI" sz="2000" dirty="0" err="1" smtClean="0"/>
              <a:t>Name</a:t>
            </a:r>
            <a:r>
              <a:rPr lang="fi-FI" sz="2000" dirty="0" smtClean="0"/>
              <a:t> of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input </a:t>
            </a:r>
            <a:r>
              <a:rPr lang="fi-FI" sz="2000" dirty="0" err="1" smtClean="0"/>
              <a:t>field</a:t>
            </a:r>
            <a:r>
              <a:rPr lang="fi-FI" sz="2000" dirty="0" smtClean="0"/>
              <a:t> in upload.html is </a:t>
            </a:r>
            <a:r>
              <a:rPr lang="fi-FI" sz="2000" dirty="0" err="1" smtClean="0"/>
              <a:t>file</a:t>
            </a:r>
            <a:r>
              <a:rPr lang="fi-FI" sz="2000" dirty="0" smtClean="0"/>
              <a:t>)</a:t>
            </a:r>
          </a:p>
          <a:p>
            <a:r>
              <a:rPr lang="fi-FI" sz="2000" dirty="0" err="1" smtClean="0"/>
              <a:t>Spring</a:t>
            </a:r>
            <a:r>
              <a:rPr lang="fi-FI" sz="2000" dirty="0" smtClean="0"/>
              <a:t>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Multipart</a:t>
            </a:r>
            <a:r>
              <a:rPr lang="fi-FI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ile</a:t>
            </a:r>
            <a:r>
              <a:rPr lang="fi-FI" sz="2000" dirty="0" smtClean="0"/>
              <a:t> </a:t>
            </a:r>
            <a:r>
              <a:rPr lang="fi-FI" sz="2000" dirty="0" err="1" smtClean="0"/>
              <a:t>can</a:t>
            </a:r>
            <a:r>
              <a:rPr lang="fi-FI" sz="2000" dirty="0" smtClean="0"/>
              <a:t> </a:t>
            </a:r>
            <a:r>
              <a:rPr lang="fi-FI" sz="2000" dirty="0" err="1" smtClean="0"/>
              <a:t>be</a:t>
            </a:r>
            <a:r>
              <a:rPr lang="fi-FI" sz="2000" dirty="0" smtClean="0"/>
              <a:t> </a:t>
            </a:r>
            <a:r>
              <a:rPr lang="fi-FI" sz="2000" dirty="0" err="1" smtClean="0"/>
              <a:t>used</a:t>
            </a:r>
            <a:r>
              <a:rPr lang="fi-FI" sz="2000" dirty="0" smtClean="0"/>
              <a:t> to </a:t>
            </a:r>
            <a:r>
              <a:rPr lang="fi-FI" sz="2000" dirty="0" err="1" smtClean="0"/>
              <a:t>temporarily</a:t>
            </a:r>
            <a:r>
              <a:rPr lang="fi-FI" sz="2000" dirty="0" smtClean="0"/>
              <a:t> </a:t>
            </a:r>
            <a:r>
              <a:rPr lang="fi-FI" sz="2000" dirty="0" err="1" smtClean="0"/>
              <a:t>store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uploaded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.</a:t>
            </a:r>
          </a:p>
          <a:p>
            <a:pPr marL="0" indent="0">
              <a:buNone/>
            </a:pPr>
            <a:endParaRPr lang="fi-FI" sz="1800" dirty="0" smtClean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8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fileUpload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8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RequestParam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MultipartFile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fi-FI" sz="18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fi-FI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handling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98969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Check</a:t>
            </a:r>
            <a:r>
              <a:rPr lang="fi-FI" sz="2000" dirty="0" smtClean="0"/>
              <a:t> </a:t>
            </a:r>
            <a:r>
              <a:rPr lang="fi-FI" sz="2000" dirty="0" err="1" smtClean="0"/>
              <a:t>if</a:t>
            </a:r>
            <a:r>
              <a:rPr lang="fi-FI" sz="2000" dirty="0" smtClean="0"/>
              <a:t>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is </a:t>
            </a:r>
            <a:r>
              <a:rPr lang="fi-FI" sz="2000" dirty="0" err="1" smtClean="0"/>
              <a:t>empty</a:t>
            </a:r>
            <a:r>
              <a:rPr lang="fi-FI" sz="2000" dirty="0" smtClean="0"/>
              <a:t> (no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has</a:t>
            </a:r>
            <a:r>
              <a:rPr lang="fi-FI" sz="2000" dirty="0" smtClean="0"/>
              <a:t> </a:t>
            </a:r>
            <a:r>
              <a:rPr lang="fi-FI" sz="2000" dirty="0" err="1" smtClean="0"/>
              <a:t>been</a:t>
            </a:r>
            <a:r>
              <a:rPr lang="fi-FI" sz="2000" dirty="0" smtClean="0"/>
              <a:t> </a:t>
            </a:r>
            <a:r>
              <a:rPr lang="fi-FI" sz="2000" dirty="0" err="1" smtClean="0"/>
              <a:t>chosen</a:t>
            </a:r>
            <a:r>
              <a:rPr lang="fi-FI" sz="2000" dirty="0" smtClean="0"/>
              <a:t> in </a:t>
            </a:r>
            <a:r>
              <a:rPr lang="fi-FI" sz="2000" dirty="0" err="1" smtClean="0"/>
              <a:t>upload</a:t>
            </a:r>
            <a:r>
              <a:rPr lang="fi-FI" sz="2000" dirty="0" smtClean="0"/>
              <a:t> </a:t>
            </a:r>
            <a:r>
              <a:rPr lang="fi-FI" sz="2000" dirty="0" err="1" smtClean="0"/>
              <a:t>form</a:t>
            </a:r>
            <a:r>
              <a:rPr lang="fi-FI" sz="2000" dirty="0" smtClean="0"/>
              <a:t> </a:t>
            </a:r>
            <a:r>
              <a:rPr lang="fi-FI" sz="2000" dirty="0" err="1" smtClean="0"/>
              <a:t>or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has</a:t>
            </a:r>
            <a:r>
              <a:rPr lang="fi-FI" sz="2000" dirty="0" smtClean="0"/>
              <a:t> no </a:t>
            </a:r>
            <a:r>
              <a:rPr lang="fi-FI" sz="2000" dirty="0" err="1" smtClean="0"/>
              <a:t>content</a:t>
            </a:r>
            <a:r>
              <a:rPr lang="fi-FI" sz="2000" dirty="0" smtClean="0"/>
              <a:t>) in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fileUpload</a:t>
            </a:r>
            <a:r>
              <a:rPr lang="fi-FI" sz="2000" dirty="0" smtClean="0"/>
              <a:t> </a:t>
            </a:r>
            <a:r>
              <a:rPr lang="fi-FI" sz="2000" dirty="0" err="1" smtClean="0"/>
              <a:t>method</a:t>
            </a:r>
            <a:r>
              <a:rPr lang="fi-FI" sz="2000" dirty="0" smtClean="0"/>
              <a:t>. If it is </a:t>
            </a:r>
            <a:r>
              <a:rPr lang="fi-FI" sz="2000" dirty="0" err="1" smtClean="0"/>
              <a:t>empty</a:t>
            </a:r>
            <a:r>
              <a:rPr lang="fi-FI" sz="2000" dirty="0" smtClean="0"/>
              <a:t> </a:t>
            </a:r>
            <a:r>
              <a:rPr lang="fi-FI" sz="2000" dirty="0" err="1" smtClean="0"/>
              <a:t>move</a:t>
            </a:r>
            <a:r>
              <a:rPr lang="fi-FI" sz="2000" dirty="0" smtClean="0"/>
              <a:t> to </a:t>
            </a:r>
            <a:r>
              <a:rPr lang="fi-FI" sz="2000" b="1" dirty="0" err="1" smtClean="0"/>
              <a:t>uploadstatus</a:t>
            </a:r>
            <a:r>
              <a:rPr lang="fi-FI" sz="2000" dirty="0" smtClean="0"/>
              <a:t> </a:t>
            </a:r>
            <a:r>
              <a:rPr lang="fi-FI" sz="2000" dirty="0" err="1" smtClean="0"/>
              <a:t>thymeleaf</a:t>
            </a:r>
            <a:r>
              <a:rPr lang="fi-FI" sz="2000" dirty="0" smtClean="0"/>
              <a:t> </a:t>
            </a:r>
            <a:r>
              <a:rPr lang="fi-FI" sz="2000" dirty="0" err="1" smtClean="0"/>
              <a:t>template</a:t>
            </a:r>
            <a:r>
              <a:rPr lang="fi-FI" sz="2000" dirty="0" smtClean="0"/>
              <a:t> and </a:t>
            </a:r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message</a:t>
            </a:r>
            <a:r>
              <a:rPr lang="fi-FI" sz="2000" dirty="0" smtClean="0"/>
              <a:t> to </a:t>
            </a:r>
            <a:r>
              <a:rPr lang="fi-FI" sz="2000" dirty="0" err="1" smtClean="0"/>
              <a:t>model</a:t>
            </a:r>
            <a:r>
              <a:rPr lang="fi-FI" sz="2000" dirty="0" smtClean="0"/>
              <a:t> </a:t>
            </a:r>
            <a:r>
              <a:rPr lang="fi-FI" sz="2000" dirty="0" err="1" smtClean="0"/>
              <a:t>attribute</a:t>
            </a:r>
            <a:r>
              <a:rPr lang="fi-FI" sz="2000" dirty="0" smtClean="0"/>
              <a:t>.</a:t>
            </a:r>
          </a:p>
          <a:p>
            <a:pPr marL="0" indent="0">
              <a:buNone/>
            </a:pPr>
            <a:endParaRPr lang="fi-FI" sz="18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// In </a:t>
            </a: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fileUpload</a:t>
            </a:r>
            <a:r>
              <a:rPr lang="fi-FI" sz="1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method</a:t>
            </a:r>
            <a:endParaRPr lang="fi-FI" sz="18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8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msg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failed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uploadstatus</a:t>
            </a:r>
            <a:r>
              <a:rPr lang="fi-FI" sz="1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800" dirty="0" smtClean="0"/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6495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After</a:t>
            </a:r>
            <a:r>
              <a:rPr lang="fi-FI" sz="2000" dirty="0" smtClean="0"/>
              <a:t> </a:t>
            </a:r>
            <a:r>
              <a:rPr lang="fi-FI" sz="2000" dirty="0" err="1" smtClean="0"/>
              <a:t>empty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check</a:t>
            </a:r>
            <a:r>
              <a:rPr lang="fi-FI" sz="2000" dirty="0" smtClean="0"/>
              <a:t> </a:t>
            </a:r>
            <a:r>
              <a:rPr lang="fi-FI" sz="2000" dirty="0" err="1" smtClean="0"/>
              <a:t>we</a:t>
            </a:r>
            <a:r>
              <a:rPr lang="fi-FI" sz="2000" dirty="0" smtClean="0"/>
              <a:t> </a:t>
            </a:r>
            <a:r>
              <a:rPr lang="fi-FI" sz="2000" dirty="0" err="1" smtClean="0"/>
              <a:t>will</a:t>
            </a:r>
            <a:r>
              <a:rPr lang="fi-FI" sz="2000" dirty="0" smtClean="0"/>
              <a:t> </a:t>
            </a:r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handling</a:t>
            </a:r>
            <a:r>
              <a:rPr lang="fi-FI" sz="2000" dirty="0" smtClean="0"/>
              <a:t> </a:t>
            </a:r>
            <a:r>
              <a:rPr lang="fi-FI" sz="2000" dirty="0" err="1" smtClean="0"/>
              <a:t>that</a:t>
            </a:r>
            <a:r>
              <a:rPr lang="fi-FI" sz="2000" dirty="0" smtClean="0"/>
              <a:t> </a:t>
            </a:r>
            <a:r>
              <a:rPr lang="fi-FI" sz="2000" dirty="0" err="1" smtClean="0"/>
              <a:t>save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uploaded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to </a:t>
            </a:r>
            <a:r>
              <a:rPr lang="fi-FI" sz="2000" dirty="0" err="1" smtClean="0"/>
              <a:t>upload</a:t>
            </a:r>
            <a:r>
              <a:rPr lang="fi-FI" sz="2000" dirty="0" smtClean="0"/>
              <a:t> </a:t>
            </a:r>
            <a:r>
              <a:rPr lang="fi-FI" sz="2000" dirty="0" err="1" smtClean="0"/>
              <a:t>folder</a:t>
            </a:r>
            <a:r>
              <a:rPr lang="fi-FI" sz="2000" dirty="0" smtClean="0"/>
              <a:t>.</a:t>
            </a:r>
          </a:p>
          <a:p>
            <a:r>
              <a:rPr lang="fi-FI" sz="2000" dirty="0" err="1" smtClean="0"/>
              <a:t>Upload</a:t>
            </a:r>
            <a:r>
              <a:rPr lang="fi-FI" sz="2000" dirty="0" smtClean="0"/>
              <a:t> </a:t>
            </a:r>
            <a:r>
              <a:rPr lang="fi-FI" sz="2000" dirty="0" err="1" smtClean="0"/>
              <a:t>folder</a:t>
            </a:r>
            <a:r>
              <a:rPr lang="fi-FI" sz="2000" dirty="0" smtClean="0"/>
              <a:t> </a:t>
            </a:r>
            <a:r>
              <a:rPr lang="fi-FI" sz="2000" dirty="0" err="1" smtClean="0"/>
              <a:t>can</a:t>
            </a:r>
            <a:r>
              <a:rPr lang="fi-FI" sz="2000" dirty="0" smtClean="0"/>
              <a:t> </a:t>
            </a:r>
            <a:r>
              <a:rPr lang="fi-FI" sz="2000" dirty="0" err="1" smtClean="0"/>
              <a:t>be</a:t>
            </a:r>
            <a:r>
              <a:rPr lang="fi-FI" sz="2000" dirty="0" smtClean="0"/>
              <a:t> </a:t>
            </a:r>
            <a:r>
              <a:rPr lang="fi-FI" sz="2000" dirty="0" err="1" smtClean="0"/>
              <a:t>specified</a:t>
            </a:r>
            <a:r>
              <a:rPr lang="fi-FI" sz="2000" dirty="0" smtClean="0"/>
              <a:t> </a:t>
            </a:r>
            <a:r>
              <a:rPr lang="fi-FI" sz="2000" dirty="0" err="1" smtClean="0"/>
              <a:t>using</a:t>
            </a:r>
            <a:r>
              <a:rPr lang="fi-FI" sz="2000" dirty="0" smtClean="0"/>
              <a:t>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endParaRPr lang="fi-FI" sz="2000" dirty="0" smtClean="0"/>
          </a:p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following</a:t>
            </a:r>
            <a:r>
              <a:rPr lang="fi-FI" sz="2000" dirty="0" smtClean="0"/>
              <a:t> </a:t>
            </a:r>
            <a:r>
              <a:rPr lang="fi-FI" sz="2000" dirty="0" err="1" smtClean="0"/>
              <a:t>line</a:t>
            </a:r>
            <a:r>
              <a:rPr lang="fi-FI" sz="2000" dirty="0" smtClean="0"/>
              <a:t> to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1800" dirty="0"/>
              <a:t> </a:t>
            </a:r>
            <a:r>
              <a:rPr lang="fi-FI" sz="1800" dirty="0" err="1" smtClean="0"/>
              <a:t>file</a:t>
            </a:r>
            <a:endParaRPr lang="fi-FI" sz="1800" dirty="0"/>
          </a:p>
          <a:p>
            <a:pPr marL="0" indent="0">
              <a:buNone/>
            </a:pPr>
            <a:endParaRPr lang="fi-FI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8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upload.path</a:t>
            </a: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fi-FI" sz="18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c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:\\</a:t>
            </a:r>
            <a:r>
              <a:rPr lang="fi-FI" sz="1800" u="sng" dirty="0" err="1">
                <a:solidFill>
                  <a:srgbClr val="2A00FF"/>
                </a:solidFill>
                <a:latin typeface="Consolas" panose="020B0609020204030204" pitchFamily="49" charset="0"/>
              </a:rPr>
              <a:t>temp</a:t>
            </a:r>
            <a:r>
              <a:rPr lang="fi-FI" sz="1800" u="sng" dirty="0">
                <a:solidFill>
                  <a:srgbClr val="2A00FF"/>
                </a:solidFill>
                <a:latin typeface="Consolas" panose="020B0609020204030204" pitchFamily="49" charset="0"/>
              </a:rPr>
              <a:t>\\</a:t>
            </a:r>
            <a:endParaRPr lang="fi-FI" sz="1800" dirty="0" smtClean="0"/>
          </a:p>
          <a:p>
            <a:endParaRPr lang="fi-FI" sz="1800" dirty="0" smtClean="0"/>
          </a:p>
          <a:p>
            <a:r>
              <a:rPr lang="fi-FI" sz="1800" dirty="0" err="1" smtClean="0"/>
              <a:t>You</a:t>
            </a:r>
            <a:r>
              <a:rPr lang="fi-FI" sz="1800" dirty="0" smtClean="0"/>
              <a:t> </a:t>
            </a:r>
            <a:r>
              <a:rPr lang="fi-FI" sz="1800" dirty="0" err="1" smtClean="0"/>
              <a:t>can</a:t>
            </a:r>
            <a:r>
              <a:rPr lang="fi-FI" sz="1800" dirty="0" smtClean="0"/>
              <a:t> </a:t>
            </a:r>
            <a:r>
              <a:rPr lang="fi-FI" sz="1800" dirty="0" err="1" smtClean="0"/>
              <a:t>read</a:t>
            </a:r>
            <a:r>
              <a:rPr lang="fi-FI" sz="1800" dirty="0" smtClean="0"/>
              <a:t> </a:t>
            </a:r>
            <a:r>
              <a:rPr lang="fi-FI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dirty="0" err="1" smtClean="0"/>
              <a:t>values</a:t>
            </a:r>
            <a:r>
              <a:rPr lang="fi-FI" sz="1800" dirty="0" smtClean="0"/>
              <a:t> </a:t>
            </a:r>
            <a:r>
              <a:rPr lang="fi-FI" sz="1800" dirty="0" err="1" smtClean="0"/>
              <a:t>using</a:t>
            </a:r>
            <a:r>
              <a:rPr lang="fi-FI" sz="1800" dirty="0" smtClean="0"/>
              <a:t> 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@Value(${</a:t>
            </a:r>
            <a:r>
              <a:rPr lang="fi-FI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propertyName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}) </a:t>
            </a:r>
            <a:r>
              <a:rPr lang="fi-FI" sz="1800" dirty="0" err="1" smtClean="0"/>
              <a:t>annotation</a:t>
            </a:r>
            <a:r>
              <a:rPr lang="fi-FI" sz="1800" dirty="0" smtClean="0"/>
              <a:t>. </a:t>
            </a:r>
            <a:r>
              <a:rPr lang="fi-FI" sz="1800" dirty="0" err="1" smtClean="0"/>
              <a:t>Add</a:t>
            </a:r>
            <a:r>
              <a:rPr lang="fi-FI" sz="1800" dirty="0" smtClean="0"/>
              <a:t> </a:t>
            </a:r>
            <a:r>
              <a:rPr lang="fi-FI" sz="1800" dirty="0" err="1" smtClean="0"/>
              <a:t>following</a:t>
            </a:r>
            <a:r>
              <a:rPr lang="fi-FI" sz="1800" dirty="0" smtClean="0"/>
              <a:t> </a:t>
            </a:r>
            <a:r>
              <a:rPr lang="fi-FI" sz="1800" dirty="0" err="1" smtClean="0"/>
              <a:t>line</a:t>
            </a:r>
            <a:r>
              <a:rPr lang="fi-FI" sz="1800" dirty="0" smtClean="0"/>
              <a:t> at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/>
              <a:t>beginning</a:t>
            </a:r>
            <a:r>
              <a:rPr lang="fi-FI" sz="1800" dirty="0" smtClean="0"/>
              <a:t> of </a:t>
            </a:r>
            <a:r>
              <a:rPr lang="fi-FI" sz="1800" dirty="0" err="1" smtClean="0"/>
              <a:t>your</a:t>
            </a:r>
            <a:r>
              <a:rPr lang="fi-FI" sz="1800" dirty="0" smtClean="0"/>
              <a:t> </a:t>
            </a:r>
            <a:r>
              <a:rPr lang="fi-FI" sz="1800" dirty="0" err="1" smtClean="0"/>
              <a:t>controller</a:t>
            </a:r>
            <a:r>
              <a:rPr lang="fi-FI" sz="1800" dirty="0" smtClean="0"/>
              <a:t>. It </a:t>
            </a:r>
            <a:r>
              <a:rPr lang="fi-FI" sz="1800" dirty="0" err="1" smtClean="0"/>
              <a:t>reads</a:t>
            </a:r>
            <a:r>
              <a:rPr lang="fi-FI" sz="1800" dirty="0" smtClean="0"/>
              <a:t> </a:t>
            </a:r>
            <a:r>
              <a:rPr lang="fi-FI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upload.path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sz="1800" dirty="0" err="1" smtClean="0"/>
              <a:t>value</a:t>
            </a:r>
            <a:r>
              <a:rPr lang="fi-FI" sz="1800" dirty="0" smtClean="0"/>
              <a:t> </a:t>
            </a:r>
            <a:r>
              <a:rPr lang="fi-FI" sz="1800" dirty="0" err="1" smtClean="0"/>
              <a:t>from</a:t>
            </a:r>
            <a:r>
              <a:rPr lang="fi-FI" sz="1800" dirty="0" smtClean="0"/>
              <a:t> </a:t>
            </a:r>
            <a:r>
              <a:rPr lang="fi-FI" sz="1800" dirty="0" err="1" smtClean="0"/>
              <a:t>the</a:t>
            </a:r>
            <a:r>
              <a:rPr lang="fi-FI" sz="1800" dirty="0" smtClean="0"/>
              <a:t> </a:t>
            </a:r>
            <a:r>
              <a:rPr lang="fi-FI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1800" dirty="0" smtClean="0"/>
              <a:t> </a:t>
            </a:r>
            <a:r>
              <a:rPr lang="fi-FI" sz="1800" dirty="0" err="1" smtClean="0"/>
              <a:t>file</a:t>
            </a:r>
            <a:r>
              <a:rPr lang="fi-FI" sz="1800" dirty="0" smtClean="0"/>
              <a:t> and </a:t>
            </a:r>
            <a:r>
              <a:rPr lang="fi-FI" sz="1800" dirty="0" err="1" smtClean="0"/>
              <a:t>save</a:t>
            </a:r>
            <a:r>
              <a:rPr lang="fi-FI" sz="1800" dirty="0" smtClean="0"/>
              <a:t> it to </a:t>
            </a:r>
            <a:r>
              <a:rPr lang="fi-FI" sz="1800" dirty="0" err="1" smtClean="0"/>
              <a:t>uploadFolder</a:t>
            </a:r>
            <a:r>
              <a:rPr lang="fi-FI" sz="1800" dirty="0" smtClean="0"/>
              <a:t> </a:t>
            </a:r>
            <a:r>
              <a:rPr lang="fi-FI" sz="1800" dirty="0" err="1" smtClean="0"/>
              <a:t>variable</a:t>
            </a:r>
            <a:r>
              <a:rPr lang="fi-FI" sz="1800" dirty="0" smtClean="0"/>
              <a:t>. </a:t>
            </a:r>
          </a:p>
          <a:p>
            <a:endParaRPr lang="fi-FI" sz="1800" dirty="0"/>
          </a:p>
          <a:p>
            <a:pPr marL="0" indent="0">
              <a:buNone/>
            </a:pPr>
            <a:r>
              <a:rPr lang="fi-FI" sz="18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  @</a:t>
            </a:r>
            <a:r>
              <a:rPr lang="fi-FI" sz="1800" dirty="0">
                <a:solidFill>
                  <a:srgbClr val="646464"/>
                </a:solidFill>
                <a:latin typeface="Consolas" panose="020B0609020204030204" pitchFamily="49" charset="0"/>
              </a:rPr>
              <a:t>Value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"${</a:t>
            </a:r>
            <a:r>
              <a:rPr lang="fi-FI" sz="1800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upload.path</a:t>
            </a:r>
            <a:r>
              <a:rPr lang="fi-FI" sz="1800" dirty="0">
                <a:solidFill>
                  <a:srgbClr val="2A00FF"/>
                </a:solidFill>
                <a:latin typeface="Consolas" panose="020B0609020204030204" pitchFamily="49" charset="0"/>
              </a:rPr>
              <a:t>}"</a:t>
            </a:r>
            <a:r>
              <a:rPr lang="fi-FI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8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fi-FI" sz="1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8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uploadFolder</a:t>
            </a:r>
            <a:r>
              <a:rPr lang="fi-FI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800" dirty="0" smtClean="0"/>
          </a:p>
          <a:p>
            <a:pPr marL="0" indent="0">
              <a:buNone/>
            </a:pPr>
            <a:endParaRPr lang="fi-FI" sz="2000" dirty="0" smtClean="0"/>
          </a:p>
          <a:p>
            <a:endParaRPr lang="fi-FI" sz="2000" dirty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6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22024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077200" cy="934888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4464496"/>
          </a:xfrm>
        </p:spPr>
        <p:txBody>
          <a:bodyPr/>
          <a:lstStyle/>
          <a:p>
            <a:r>
              <a:rPr lang="fi-FI" sz="2000" dirty="0" err="1" smtClean="0"/>
              <a:t>Add</a:t>
            </a:r>
            <a:r>
              <a:rPr lang="fi-FI" sz="2000" dirty="0" smtClean="0"/>
              <a:t> </a:t>
            </a:r>
            <a:r>
              <a:rPr lang="fi-FI" sz="2000" dirty="0" err="1" smtClean="0"/>
              <a:t>following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handling</a:t>
            </a:r>
            <a:r>
              <a:rPr lang="fi-FI" sz="2000" dirty="0" smtClean="0"/>
              <a:t> </a:t>
            </a:r>
            <a:r>
              <a:rPr lang="fi-FI" sz="2000" dirty="0" err="1" smtClean="0"/>
              <a:t>code</a:t>
            </a:r>
            <a:r>
              <a:rPr lang="fi-FI" sz="2000" dirty="0" smtClean="0"/>
              <a:t> </a:t>
            </a:r>
            <a:r>
              <a:rPr lang="fi-FI" sz="2000" dirty="0" err="1" smtClean="0"/>
              <a:t>after</a:t>
            </a:r>
            <a:r>
              <a:rPr lang="fi-FI" sz="2000" dirty="0" smtClean="0"/>
              <a:t>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empty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</a:t>
            </a:r>
            <a:r>
              <a:rPr lang="fi-FI" sz="2000" dirty="0" err="1" smtClean="0"/>
              <a:t>check</a:t>
            </a:r>
            <a:r>
              <a:rPr lang="fi-FI" sz="2000" dirty="0" smtClean="0"/>
              <a:t> in </a:t>
            </a:r>
            <a:r>
              <a:rPr lang="fi-FI" sz="2000" dirty="0" err="1" smtClean="0"/>
              <a:t>your</a:t>
            </a:r>
            <a:r>
              <a:rPr lang="fi-FI" sz="2000" dirty="0" smtClean="0"/>
              <a:t> </a:t>
            </a:r>
            <a:r>
              <a:rPr lang="fi-FI" sz="2000" dirty="0" err="1" smtClean="0"/>
              <a:t>controller</a:t>
            </a:r>
            <a:r>
              <a:rPr lang="fi-FI" sz="2000" dirty="0" smtClean="0"/>
              <a:t>. </a:t>
            </a:r>
            <a:r>
              <a:rPr lang="fi-FI" sz="2000" dirty="0" err="1" smtClean="0"/>
              <a:t>That</a:t>
            </a:r>
            <a:r>
              <a:rPr lang="fi-FI" sz="2000" dirty="0" smtClean="0"/>
              <a:t> </a:t>
            </a:r>
            <a:r>
              <a:rPr lang="fi-FI" sz="2000" dirty="0" err="1" smtClean="0"/>
              <a:t>save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uploaded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 to </a:t>
            </a:r>
            <a:r>
              <a:rPr lang="fi-FI" sz="2000" dirty="0" err="1" smtClean="0"/>
              <a:t>the</a:t>
            </a:r>
            <a:r>
              <a:rPr lang="fi-FI" sz="2000" dirty="0" smtClean="0"/>
              <a:t> </a:t>
            </a:r>
            <a:r>
              <a:rPr lang="fi-FI" sz="2000" dirty="0" err="1" smtClean="0"/>
              <a:t>upload</a:t>
            </a:r>
            <a:r>
              <a:rPr lang="fi-FI" sz="2000" dirty="0" smtClean="0"/>
              <a:t> </a:t>
            </a:r>
            <a:r>
              <a:rPr lang="fi-FI" sz="2000" dirty="0" err="1" smtClean="0"/>
              <a:t>folder</a:t>
            </a:r>
            <a:r>
              <a:rPr lang="fi-FI" sz="2000" dirty="0" smtClean="0"/>
              <a:t> </a:t>
            </a:r>
            <a:r>
              <a:rPr lang="fi-FI" sz="2000" dirty="0" err="1" smtClean="0"/>
              <a:t>defined</a:t>
            </a:r>
            <a:r>
              <a:rPr lang="fi-FI" sz="2000" dirty="0" smtClean="0"/>
              <a:t> in  </a:t>
            </a:r>
            <a:r>
              <a:rPr lang="fi-FI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application.properties</a:t>
            </a:r>
            <a:r>
              <a:rPr lang="fi-FI" sz="2000" dirty="0" smtClean="0"/>
              <a:t> </a:t>
            </a:r>
            <a:r>
              <a:rPr lang="fi-FI" sz="2000" dirty="0" err="1" smtClean="0"/>
              <a:t>file</a:t>
            </a:r>
            <a:r>
              <a:rPr lang="fi-FI" sz="2000" dirty="0" smtClean="0"/>
              <a:t>.</a:t>
            </a:r>
          </a:p>
          <a:p>
            <a:pPr marL="0" indent="0">
              <a:buNone/>
            </a:pPr>
            <a:endParaRPr lang="fi-FI" sz="16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fi-FI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uploadFolder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fi-FI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fi-FI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msg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 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 +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		</a:t>
            </a:r>
            <a:r>
              <a:rPr lang="fi-FI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uploaded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uploadstatus</a:t>
            </a:r>
            <a:r>
              <a:rPr lang="fi-FI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600" dirty="0" smtClean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7</a:t>
            </a:fld>
            <a:endParaRPr lang="fi-FI" altLang="fi-FI"/>
          </a:p>
        </p:txBody>
      </p:sp>
      <p:sp>
        <p:nvSpPr>
          <p:cNvPr id="7" name="TextBox 6"/>
          <p:cNvSpPr txBox="1"/>
          <p:nvPr/>
        </p:nvSpPr>
        <p:spPr>
          <a:xfrm>
            <a:off x="5292080" y="516296"/>
            <a:ext cx="309634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i-FI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// </a:t>
            </a:r>
            <a:r>
              <a:rPr lang="fi-FI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Note</a:t>
            </a:r>
            <a:r>
              <a:rPr lang="fi-FI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! </a:t>
            </a:r>
            <a:r>
              <a:rPr lang="fi-FI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Imports</a:t>
            </a:r>
            <a:endParaRPr lang="fi-FI" sz="1200" b="1" dirty="0" smtClean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java.io.IOException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java.nio.file.Files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java.nio.file.Path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java.nio.file.Paths</a:t>
            </a:r>
            <a:r>
              <a:rPr lang="fi-FI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fi-FI" sz="1200" dirty="0"/>
          </a:p>
        </p:txBody>
      </p:sp>
    </p:spTree>
    <p:extLst>
      <p:ext uri="{BB962C8B-B14F-4D97-AF65-F5344CB8AC3E}">
        <p14:creationId xmlns:p14="http://schemas.microsoft.com/office/powerpoint/2010/main" val="375289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336973"/>
            <a:ext cx="8077200" cy="86288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9853"/>
            <a:ext cx="8640960" cy="4464496"/>
          </a:xfrm>
        </p:spPr>
        <p:txBody>
          <a:bodyPr/>
          <a:lstStyle/>
          <a:p>
            <a:r>
              <a:rPr lang="fi-FI" sz="1800" dirty="0" err="1" smtClean="0"/>
              <a:t>Whole</a:t>
            </a:r>
            <a:r>
              <a:rPr lang="fi-FI" sz="1800" dirty="0" smtClean="0"/>
              <a:t> </a:t>
            </a:r>
            <a:r>
              <a:rPr lang="fi-FI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fileUpload</a:t>
            </a:r>
            <a:r>
              <a:rPr lang="fi-FI" sz="1800" dirty="0" smtClean="0"/>
              <a:t> </a:t>
            </a:r>
            <a:r>
              <a:rPr lang="fi-FI" sz="1800" dirty="0" err="1" smtClean="0"/>
              <a:t>method</a:t>
            </a:r>
            <a:endParaRPr lang="fi-FI" sz="1800" dirty="0" smtClean="0"/>
          </a:p>
          <a:p>
            <a:pPr marL="0" indent="0">
              <a:buNone/>
            </a:pPr>
            <a:r>
              <a:rPr lang="fi-FI" sz="1600" dirty="0" smtClean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dirty="0" err="1">
                <a:solidFill>
                  <a:srgbClr val="646464"/>
                </a:solidFill>
                <a:latin typeface="Consolas" panose="020B0609020204030204" pitchFamily="49" charset="0"/>
              </a:rPr>
              <a:t>PostMapping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"/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fileUpload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fi-FI" sz="1600" b="1" dirty="0" err="1">
                <a:solidFill>
                  <a:srgbClr val="646464"/>
                </a:solidFill>
                <a:latin typeface="Consolas" panose="020B0609020204030204" pitchFamily="49" charset="0"/>
              </a:rPr>
              <a:t>RequestParam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MultipartFile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Model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.isEmpty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msg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failed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uploadstatus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fi-FI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600" dirty="0" smtClean="0">
                <a:latin typeface="Consolas" panose="020B0609020204030204" pitchFamily="49" charset="0"/>
              </a:rPr>
              <a:t>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try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byte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.getBytes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Path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Paths.</a:t>
            </a:r>
            <a:r>
              <a:rPr lang="fi-FI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uploadFolder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i-FI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Files.</a:t>
            </a:r>
            <a:r>
              <a:rPr lang="fi-FI" sz="16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write</a:t>
            </a:r>
            <a:r>
              <a:rPr lang="fi-FI" sz="16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path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i-FI" sz="16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bytes</a:t>
            </a:r>
            <a:r>
              <a:rPr lang="fi-FI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model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.addAttribute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>
                <a:solidFill>
                  <a:srgbClr val="2A00FF"/>
                </a:solidFill>
                <a:latin typeface="Consolas" panose="020B0609020204030204" pitchFamily="49" charset="0"/>
              </a:rPr>
              <a:t>msg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 "+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file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.getOriginalFilename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()+</a:t>
            </a:r>
            <a:r>
              <a:rPr lang="fi-FI" sz="1600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fi-FI" sz="1600" dirty="0" err="1" smtClean="0">
                <a:solidFill>
                  <a:srgbClr val="2A00FF"/>
                </a:solidFill>
                <a:latin typeface="Consolas" panose="020B0609020204030204" pitchFamily="49" charset="0"/>
              </a:rPr>
              <a:t>uploaded</a:t>
            </a:r>
            <a:r>
              <a:rPr lang="fi-FI" sz="16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r>
              <a:rPr lang="fi-FI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catch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fi-FI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IOException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i-FI" sz="16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e</a:t>
            </a:r>
            <a:r>
              <a:rPr lang="fi-FI" sz="16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.printStackTrace</a:t>
            </a: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fi-FI" sz="16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6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uploadstatus</a:t>
            </a:r>
            <a:r>
              <a:rPr lang="fi-FI" sz="1600" b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fi-FI" sz="16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fi-FI" sz="1600" dirty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8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554959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0" y="336973"/>
            <a:ext cx="8077200" cy="862880"/>
          </a:xfrm>
        </p:spPr>
        <p:txBody>
          <a:bodyPr/>
          <a:lstStyle/>
          <a:p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smtClean="0"/>
              <a:t>– </a:t>
            </a:r>
            <a:r>
              <a:rPr lang="fi-FI" dirty="0" err="1" smtClean="0"/>
              <a:t>File</a:t>
            </a:r>
            <a:r>
              <a:rPr lang="fi-FI" dirty="0" smtClean="0"/>
              <a:t> </a:t>
            </a:r>
            <a:r>
              <a:rPr lang="fi-FI" dirty="0" err="1" smtClean="0"/>
              <a:t>upload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9853"/>
            <a:ext cx="8640960" cy="4464496"/>
          </a:xfrm>
        </p:spPr>
        <p:txBody>
          <a:bodyPr/>
          <a:lstStyle/>
          <a:p>
            <a:r>
              <a:rPr lang="fi-FI" sz="1800" dirty="0" err="1" smtClean="0"/>
              <a:t>Finally</a:t>
            </a:r>
            <a:r>
              <a:rPr lang="fi-FI" sz="1800" dirty="0" smtClean="0"/>
              <a:t> </a:t>
            </a:r>
            <a:r>
              <a:rPr lang="fi-FI" sz="1800" dirty="0" err="1" smtClean="0"/>
              <a:t>we</a:t>
            </a:r>
            <a:r>
              <a:rPr lang="fi-FI" sz="1800" dirty="0" smtClean="0"/>
              <a:t> </a:t>
            </a:r>
            <a:r>
              <a:rPr lang="fi-FI" sz="1800" dirty="0" err="1" smtClean="0"/>
              <a:t>will</a:t>
            </a:r>
            <a:r>
              <a:rPr lang="fi-FI" sz="1800" dirty="0" smtClean="0"/>
              <a:t> </a:t>
            </a:r>
            <a:r>
              <a:rPr lang="fi-FI" sz="1800" dirty="0" err="1" smtClean="0"/>
              <a:t>implement</a:t>
            </a:r>
            <a:r>
              <a:rPr lang="fi-FI" sz="1800" dirty="0" smtClean="0"/>
              <a:t> </a:t>
            </a:r>
            <a:r>
              <a:rPr lang="fi-FI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uploadstatus.html</a:t>
            </a:r>
            <a:r>
              <a:rPr lang="fi-FI" sz="1800" dirty="0" smtClean="0"/>
              <a:t> </a:t>
            </a:r>
            <a:r>
              <a:rPr lang="fi-FI" sz="1800" dirty="0" err="1" smtClean="0"/>
              <a:t>thymeleaf</a:t>
            </a:r>
            <a:r>
              <a:rPr lang="fi-FI" sz="1800" dirty="0" smtClean="0"/>
              <a:t> </a:t>
            </a:r>
            <a:r>
              <a:rPr lang="fi-FI" sz="1800" dirty="0" err="1" smtClean="0"/>
              <a:t>template</a:t>
            </a:r>
            <a:r>
              <a:rPr lang="fi-FI" sz="1800" dirty="0" smtClean="0"/>
              <a:t> </a:t>
            </a:r>
            <a:r>
              <a:rPr lang="fi-FI" sz="1800" dirty="0" err="1" smtClean="0"/>
              <a:t>that</a:t>
            </a:r>
            <a:r>
              <a:rPr lang="fi-FI" sz="1800" dirty="0" smtClean="0"/>
              <a:t> show </a:t>
            </a:r>
            <a:r>
              <a:rPr lang="fi-FI" sz="1800" dirty="0" err="1" smtClean="0"/>
              <a:t>the</a:t>
            </a:r>
            <a:r>
              <a:rPr lang="fi-FI" sz="1800" dirty="0" smtClean="0"/>
              <a:t> status of </a:t>
            </a:r>
            <a:r>
              <a:rPr lang="fi-FI" sz="1800" dirty="0" err="1" smtClean="0"/>
              <a:t>upload</a:t>
            </a:r>
            <a:r>
              <a:rPr lang="fi-FI" sz="1800" dirty="0" smtClean="0"/>
              <a:t>.</a:t>
            </a:r>
          </a:p>
          <a:p>
            <a:endParaRPr lang="fi-FI" sz="1600" dirty="0"/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&lt;!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DOCTYPE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xmlns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//www.thymeleaf.org"&gt;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th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text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="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$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}" /&gt;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body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&lt;/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html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endParaRPr lang="fi-FI" sz="2000" dirty="0" smtClean="0"/>
          </a:p>
          <a:p>
            <a:pPr marL="0" indent="0">
              <a:buNone/>
            </a:pPr>
            <a:r>
              <a:rPr lang="fi-FI" sz="2000" dirty="0" smtClean="0"/>
              <a:t> </a:t>
            </a:r>
            <a:endParaRPr lang="fi-FI" sz="1800" b="1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12.2.2019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9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731376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1DC71-7E7F-4C71-8AAD-9D756BE6C524}">
  <ds:schemaRefs>
    <ds:schemaRef ds:uri="http://www.w3.org/XML/1998/namespace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3429</TotalTime>
  <Words>1272</Words>
  <Application>Microsoft Office PowerPoint</Application>
  <PresentationFormat>On-screen Show (4:3)</PresentationFormat>
  <Paragraphs>325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ＭＳ Ｐゴシック</vt:lpstr>
      <vt:lpstr>Arial</vt:lpstr>
      <vt:lpstr>Consolas</vt:lpstr>
      <vt:lpstr>Courier New</vt:lpstr>
      <vt:lpstr>Tahoma</vt:lpstr>
      <vt:lpstr>Wingdings</vt:lpstr>
      <vt:lpstr>Office-teema</vt:lpstr>
      <vt:lpstr>Server Programming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  <vt:lpstr>Spring Boot – File upload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TÄHÄN TULEE ESITYKSEN OTSIKKO</dc:title>
  <dc:creator>Mainostoimisto Huvila Oy</dc:creator>
  <cp:lastModifiedBy>Hinkula Juha</cp:lastModifiedBy>
  <cp:revision>361</cp:revision>
  <dcterms:created xsi:type="dcterms:W3CDTF">2006-11-08T08:36:11Z</dcterms:created>
  <dcterms:modified xsi:type="dcterms:W3CDTF">2019-02-12T12:25:54Z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