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1" r:id="rId5"/>
    <p:sldId id="298" r:id="rId6"/>
    <p:sldId id="317" r:id="rId7"/>
    <p:sldId id="316" r:id="rId8"/>
    <p:sldId id="300" r:id="rId9"/>
    <p:sldId id="301" r:id="rId10"/>
    <p:sldId id="302" r:id="rId11"/>
    <p:sldId id="303" r:id="rId12"/>
    <p:sldId id="304" r:id="rId13"/>
    <p:sldId id="31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8" r:id="rId24"/>
    <p:sldId id="315" r:id="rId25"/>
  </p:sldIdLst>
  <p:sldSz cx="9144000" cy="6858000" type="screen4x3"/>
  <p:notesSz cx="7315200" cy="96012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7E8E1-9198-4604-91EE-A0A84A3D6421}" v="165" dt="2020-03-11T10:40:18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57" d="100"/>
          <a:sy n="57" d="100"/>
        </p:scale>
        <p:origin x="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lin Jukka" userId="a1b6b87a-3136-4a5a-b4e2-499a31e93c05" providerId="ADAL" clId="{83B8EC41-0AC7-4264-8B66-1F1FAA25ED42}"/>
    <pc:docChg chg="modSld">
      <pc:chgData name="Juslin Jukka" userId="a1b6b87a-3136-4a5a-b4e2-499a31e93c05" providerId="ADAL" clId="{83B8EC41-0AC7-4264-8B66-1F1FAA25ED42}" dt="2020-03-05T13:06:27.156" v="45" actId="20577"/>
      <pc:docMkLst>
        <pc:docMk/>
      </pc:docMkLst>
      <pc:sldChg chg="modSp">
        <pc:chgData name="Juslin Jukka" userId="a1b6b87a-3136-4a5a-b4e2-499a31e93c05" providerId="ADAL" clId="{83B8EC41-0AC7-4264-8B66-1F1FAA25ED42}" dt="2020-03-05T13:06:27.156" v="45" actId="20577"/>
        <pc:sldMkLst>
          <pc:docMk/>
          <pc:sldMk cId="3916213207" sldId="300"/>
        </pc:sldMkLst>
        <pc:spChg chg="mod">
          <ac:chgData name="Juslin Jukka" userId="a1b6b87a-3136-4a5a-b4e2-499a31e93c05" providerId="ADAL" clId="{83B8EC41-0AC7-4264-8B66-1F1FAA25ED42}" dt="2020-03-05T13:06:27.156" v="45" actId="20577"/>
          <ac:spMkLst>
            <pc:docMk/>
            <pc:sldMk cId="3916213207" sldId="300"/>
            <ac:spMk id="3" creationId="{00000000-0000-0000-0000-000000000000}"/>
          </ac:spMkLst>
        </pc:spChg>
      </pc:sldChg>
      <pc:sldChg chg="modSp">
        <pc:chgData name="Juslin Jukka" userId="a1b6b87a-3136-4a5a-b4e2-499a31e93c05" providerId="ADAL" clId="{83B8EC41-0AC7-4264-8B66-1F1FAA25ED42}" dt="2020-03-05T13:06:04.382" v="30" actId="20577"/>
        <pc:sldMkLst>
          <pc:docMk/>
          <pc:sldMk cId="2059525896" sldId="302"/>
        </pc:sldMkLst>
        <pc:spChg chg="mod">
          <ac:chgData name="Juslin Jukka" userId="a1b6b87a-3136-4a5a-b4e2-499a31e93c05" providerId="ADAL" clId="{83B8EC41-0AC7-4264-8B66-1F1FAA25ED42}" dt="2020-03-05T13:06:04.382" v="30" actId="20577"/>
          <ac:spMkLst>
            <pc:docMk/>
            <pc:sldMk cId="2059525896" sldId="302"/>
            <ac:spMk id="3" creationId="{00000000-0000-0000-0000-000000000000}"/>
          </ac:spMkLst>
        </pc:spChg>
      </pc:sldChg>
    </pc:docChg>
  </pc:docChgLst>
  <pc:docChgLst>
    <pc:chgData name="Juslin Jukka" userId="S::jusju@haaga-helia.fi::a1b6b87a-3136-4a5a-b4e2-499a31e93c05" providerId="AD" clId="Web-{E497E8E1-9198-4604-91EE-A0A84A3D6421}"/>
    <pc:docChg chg="addSld modSld">
      <pc:chgData name="Juslin Jukka" userId="S::jusju@haaga-helia.fi::a1b6b87a-3136-4a5a-b4e2-499a31e93c05" providerId="AD" clId="Web-{E497E8E1-9198-4604-91EE-A0A84A3D6421}" dt="2020-03-11T10:40:18.532" v="162" actId="20577"/>
      <pc:docMkLst>
        <pc:docMk/>
      </pc:docMkLst>
      <pc:sldChg chg="modSp">
        <pc:chgData name="Juslin Jukka" userId="S::jusju@haaga-helia.fi::a1b6b87a-3136-4a5a-b4e2-499a31e93c05" providerId="AD" clId="Web-{E497E8E1-9198-4604-91EE-A0A84A3D6421}" dt="2020-03-11T10:33:43.737" v="16" actId="20577"/>
        <pc:sldMkLst>
          <pc:docMk/>
          <pc:sldMk cId="1546604075" sldId="304"/>
        </pc:sldMkLst>
        <pc:spChg chg="mod">
          <ac:chgData name="Juslin Jukka" userId="S::jusju@haaga-helia.fi::a1b6b87a-3136-4a5a-b4e2-499a31e93c05" providerId="AD" clId="Web-{E497E8E1-9198-4604-91EE-A0A84A3D6421}" dt="2020-03-11T10:33:43.737" v="16" actId="20577"/>
          <ac:spMkLst>
            <pc:docMk/>
            <pc:sldMk cId="1546604075" sldId="304"/>
            <ac:spMk id="3" creationId="{00000000-0000-0000-0000-000000000000}"/>
          </ac:spMkLst>
        </pc:spChg>
      </pc:sldChg>
      <pc:sldChg chg="modSp new">
        <pc:chgData name="Juslin Jukka" userId="S::jusju@haaga-helia.fi::a1b6b87a-3136-4a5a-b4e2-499a31e93c05" providerId="AD" clId="Web-{E497E8E1-9198-4604-91EE-A0A84A3D6421}" dt="2020-03-11T10:40:18.532" v="162" actId="20577"/>
        <pc:sldMkLst>
          <pc:docMk/>
          <pc:sldMk cId="171808008" sldId="314"/>
        </pc:sldMkLst>
        <pc:spChg chg="mod">
          <ac:chgData name="Juslin Jukka" userId="S::jusju@haaga-helia.fi::a1b6b87a-3136-4a5a-b4e2-499a31e93c05" providerId="AD" clId="Web-{E497E8E1-9198-4604-91EE-A0A84A3D6421}" dt="2020-03-11T10:34:22.846" v="25" actId="20577"/>
          <ac:spMkLst>
            <pc:docMk/>
            <pc:sldMk cId="171808008" sldId="314"/>
            <ac:spMk id="2" creationId="{77D61C0F-8200-49F7-8B4B-12C3E2EED058}"/>
          </ac:spMkLst>
        </pc:spChg>
        <pc:spChg chg="mod">
          <ac:chgData name="Juslin Jukka" userId="S::jusju@haaga-helia.fi::a1b6b87a-3136-4a5a-b4e2-499a31e93c05" providerId="AD" clId="Web-{E497E8E1-9198-4604-91EE-A0A84A3D6421}" dt="2020-03-11T10:40:18.532" v="162" actId="20577"/>
          <ac:spMkLst>
            <pc:docMk/>
            <pc:sldMk cId="171808008" sldId="314"/>
            <ac:spMk id="3" creationId="{6FE65479-6E6B-4E76-8082-22CA0C3DCD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300"/>
              <a:pPr/>
              <a:t>1</a:t>
            </a:fld>
            <a:endParaRPr lang="fi-FI" altLang="fi-FI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studen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Back </a:t>
            </a:r>
            <a:r>
              <a:rPr lang="fi-FI" altLang="fi-FI" dirty="0" err="1"/>
              <a:t>End</a:t>
            </a:r>
            <a:r>
              <a:rPr lang="fi-FI" altLang="fi-FI" dirty="0"/>
              <a:t> Programming</a:t>
            </a:r>
            <a:br>
              <a:rPr lang="fi-FI" altLang="fi-FI" dirty="0"/>
            </a:b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fi-FI" altLang="fi-FI" sz="2400" dirty="0"/>
              <a:t>REST</a:t>
            </a:r>
            <a:endParaRPr lang="fi-FI" altLang="fi-FI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1C0F-8200-49F7-8B4B-12C3E2E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/>
              </a:rPr>
              <a:t>Spring Boot: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5479-6E6B-4E76-8082-22CA0C3D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cs typeface="Tahoma"/>
              </a:rPr>
              <a:t>Department</a:t>
            </a:r>
            <a:r>
              <a:rPr lang="en-US" dirty="0">
                <a:cs typeface="Tahoma"/>
              </a:rPr>
              <a:t> class has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fi-FI" sz="2000" dirty="0">
                <a:latin typeface="Consolas"/>
                <a:ea typeface="+mn-lt"/>
                <a:cs typeface="+mn-lt"/>
              </a:rPr>
              <a:t>@JsonIgnoreProperties(</a:t>
            </a:r>
            <a:r>
              <a:rPr lang="en-US" sz="2000" dirty="0">
                <a:latin typeface="Consolas"/>
                <a:ea typeface="+mn-lt"/>
                <a:cs typeface="+mn-lt"/>
              </a:rPr>
              <a:t>"department"</a:t>
            </a:r>
            <a:r>
              <a:rPr lang="fi-FI" sz="2000" dirty="0">
                <a:latin typeface="Consolas"/>
                <a:ea typeface="+mn-lt"/>
                <a:cs typeface="+mn-lt"/>
              </a:rPr>
              <a:t>)</a:t>
            </a:r>
          </a:p>
          <a:p>
            <a:pPr>
              <a:buNone/>
            </a:pPr>
            <a:r>
              <a:rPr lang="fi-FI" sz="2000" dirty="0">
                <a:latin typeface="Consolas"/>
                <a:ea typeface="+mn-lt"/>
                <a:cs typeface="+mn-lt"/>
              </a:rPr>
              <a:t>// </a:t>
            </a:r>
            <a:r>
              <a:rPr lang="fi-FI" sz="2000" dirty="0" err="1">
                <a:latin typeface="Consolas"/>
                <a:ea typeface="+mn-lt"/>
                <a:cs typeface="+mn-lt"/>
              </a:rPr>
              <a:t>ignoring</a:t>
            </a:r>
            <a:r>
              <a:rPr lang="fi-FI" sz="2000" dirty="0">
                <a:latin typeface="Consolas"/>
                <a:ea typeface="+mn-lt"/>
                <a:cs typeface="+mn-lt"/>
              </a:rPr>
              <a:t> ’</a:t>
            </a:r>
            <a:r>
              <a:rPr lang="fi-FI" sz="2000" dirty="0" err="1">
                <a:latin typeface="Consolas"/>
                <a:ea typeface="+mn-lt"/>
                <a:cs typeface="+mn-lt"/>
              </a:rPr>
              <a:t>department</a:t>
            </a:r>
            <a:r>
              <a:rPr lang="fi-FI" sz="2000" dirty="0">
                <a:latin typeface="Consolas"/>
                <a:ea typeface="+mn-lt"/>
                <a:cs typeface="+mn-lt"/>
              </a:rPr>
              <a:t>’ </a:t>
            </a:r>
            <a:r>
              <a:rPr lang="fi-FI" sz="2000" dirty="0" err="1">
                <a:latin typeface="Consolas"/>
                <a:ea typeface="+mn-lt"/>
                <a:cs typeface="+mn-lt"/>
              </a:rPr>
              <a:t>attribute</a:t>
            </a:r>
            <a:r>
              <a:rPr lang="fi-FI" sz="2000" dirty="0">
                <a:latin typeface="Consolas"/>
                <a:ea typeface="+mn-lt"/>
                <a:cs typeface="+mn-lt"/>
              </a:rPr>
              <a:t> for </a:t>
            </a:r>
            <a:r>
              <a:rPr lang="fi-FI" sz="2000" dirty="0" err="1">
                <a:latin typeface="Consolas"/>
                <a:ea typeface="+mn-lt"/>
                <a:cs typeface="+mn-lt"/>
              </a:rPr>
              <a:t>all</a:t>
            </a:r>
            <a:r>
              <a:rPr lang="fi-FI" sz="2000" dirty="0">
                <a:latin typeface="Consolas"/>
                <a:ea typeface="+mn-lt"/>
                <a:cs typeface="+mn-lt"/>
              </a:rPr>
              <a:t> </a:t>
            </a:r>
            <a:r>
              <a:rPr lang="fi-FI" sz="2000" dirty="0" err="1">
                <a:latin typeface="Consolas"/>
                <a:ea typeface="+mn-lt"/>
                <a:cs typeface="+mn-lt"/>
              </a:rPr>
              <a:t>students</a:t>
            </a:r>
            <a:r>
              <a:rPr lang="en-US" sz="2000" dirty="0">
                <a:latin typeface="Consolas"/>
                <a:ea typeface="+mn-lt"/>
                <a:cs typeface="+mn-lt"/>
              </a:rPr>
              <a:t>   </a:t>
            </a:r>
          </a:p>
          <a:p>
            <a:pPr>
              <a:buNone/>
            </a:pPr>
            <a:r>
              <a:rPr lang="en-US" sz="2000" dirty="0">
                <a:latin typeface="Consolas"/>
                <a:ea typeface="+mn-lt"/>
                <a:cs typeface="+mn-lt"/>
              </a:rPr>
              <a:t>@OneToMany(cascade =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CascadeType.ALL</a:t>
            </a:r>
            <a:r>
              <a:rPr lang="en-US" sz="2000" dirty="0"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mappedBy</a:t>
            </a:r>
            <a:r>
              <a:rPr lang="en-US" sz="2000" dirty="0">
                <a:latin typeface="Consolas"/>
                <a:ea typeface="+mn-lt"/>
                <a:cs typeface="+mn-lt"/>
              </a:rPr>
              <a:t> = "department")</a:t>
            </a:r>
            <a:endParaRPr lang="en-US" sz="2000" dirty="0"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latin typeface="Tahoma"/>
                <a:ea typeface="+mn-lt"/>
                <a:cs typeface="+mn-lt"/>
              </a:rPr>
              <a:t>  </a:t>
            </a:r>
            <a:r>
              <a:rPr lang="fi-FI" sz="2000" b="1" dirty="0" err="1">
                <a:solidFill>
                  <a:srgbClr val="7F0055"/>
                </a:solidFill>
                <a:latin typeface="Consolas"/>
                <a:ea typeface="+mn-lt"/>
                <a:cs typeface="+mn-lt"/>
              </a:rPr>
              <a:t>private</a:t>
            </a:r>
            <a:r>
              <a:rPr lang="fi-FI" sz="2000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</a:t>
            </a:r>
            <a:r>
              <a:rPr lang="fi-FI" sz="2000" b="1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List</a:t>
            </a:r>
            <a:r>
              <a:rPr lang="fi-FI" sz="2000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&lt;</a:t>
            </a:r>
            <a:r>
              <a:rPr lang="fi-FI" sz="2000" b="1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Student</a:t>
            </a:r>
            <a:r>
              <a:rPr lang="fi-FI" sz="2000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&gt; </a:t>
            </a:r>
            <a:r>
              <a:rPr lang="fi-FI" sz="2000" b="1" dirty="0" err="1">
                <a:solidFill>
                  <a:srgbClr val="0000C0"/>
                </a:solidFill>
                <a:latin typeface="Consolas"/>
                <a:ea typeface="+mn-lt"/>
                <a:cs typeface="+mn-lt"/>
              </a:rPr>
              <a:t>students</a:t>
            </a:r>
            <a:r>
              <a:rPr lang="fi-FI" sz="2000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;</a:t>
            </a:r>
            <a:endParaRPr lang="fi-FI" b="1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8638-2673-452C-8EA1-30BEBF99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5118-5190-4F52-A8CB-A5EB80C3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7630-231F-4B84-AB6A-7B328C4A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10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1808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077200" cy="72008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363272" cy="4174976"/>
          </a:xfrm>
        </p:spPr>
        <p:txBody>
          <a:bodyPr/>
          <a:lstStyle/>
          <a:p>
            <a:r>
              <a:rPr lang="fi-FI" sz="2000" dirty="0" err="1"/>
              <a:t>Now</a:t>
            </a:r>
            <a:r>
              <a:rPr lang="fi-FI" sz="2000" dirty="0"/>
              <a:t> /</a:t>
            </a:r>
            <a:r>
              <a:rPr lang="fi-FI" sz="2000" dirty="0" err="1"/>
              <a:t>students</a:t>
            </a:r>
            <a:r>
              <a:rPr lang="fi-FI" sz="2000" dirty="0"/>
              <a:t> </a:t>
            </a:r>
            <a:r>
              <a:rPr lang="fi-FI" sz="2000" dirty="0" err="1"/>
              <a:t>endpoint</a:t>
            </a:r>
            <a:r>
              <a:rPr lang="fi-FI" sz="2000" dirty="0"/>
              <a:t> </a:t>
            </a:r>
            <a:r>
              <a:rPr lang="fi-FI" sz="2000" dirty="0" err="1"/>
              <a:t>will</a:t>
            </a:r>
            <a:r>
              <a:rPr lang="fi-FI" sz="2000" dirty="0"/>
              <a:t> </a:t>
            </a:r>
            <a:r>
              <a:rPr lang="fi-FI" sz="2000" dirty="0" err="1"/>
              <a:t>return</a:t>
            </a:r>
            <a:r>
              <a:rPr lang="fi-FI" sz="2000" dirty="0"/>
              <a:t> </a:t>
            </a:r>
            <a:r>
              <a:rPr lang="fi-FI" sz="2000" dirty="0" err="1"/>
              <a:t>students</a:t>
            </a:r>
            <a:r>
              <a:rPr lang="fi-FI" sz="2000" dirty="0"/>
              <a:t> in JSON</a:t>
            </a:r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sz="2000" dirty="0"/>
          </a:p>
          <a:p>
            <a:r>
              <a:rPr lang="fi-FI" sz="2000" dirty="0"/>
              <a:t>And /</a:t>
            </a:r>
            <a:r>
              <a:rPr lang="fi-FI" sz="2000" dirty="0" err="1"/>
              <a:t>studentlist</a:t>
            </a:r>
            <a:r>
              <a:rPr lang="fi-FI" sz="2000" dirty="0"/>
              <a:t> </a:t>
            </a:r>
            <a:r>
              <a:rPr lang="fi-FI" sz="2000" dirty="0" err="1"/>
              <a:t>endpoint</a:t>
            </a:r>
            <a:r>
              <a:rPr lang="fi-FI" sz="2000" dirty="0"/>
              <a:t> </a:t>
            </a:r>
            <a:r>
              <a:rPr lang="fi-FI" sz="2000" dirty="0" err="1"/>
              <a:t>will</a:t>
            </a:r>
            <a:r>
              <a:rPr lang="fi-FI" sz="2000" dirty="0"/>
              <a:t> </a:t>
            </a:r>
            <a:r>
              <a:rPr lang="fi-FI" sz="2000" dirty="0" err="1"/>
              <a:t>return</a:t>
            </a:r>
            <a:r>
              <a:rPr lang="fi-FI" sz="2000" dirty="0"/>
              <a:t> HTML </a:t>
            </a:r>
            <a:r>
              <a:rPr lang="fi-FI" sz="2000" dirty="0" err="1"/>
              <a:t>page</a:t>
            </a:r>
            <a:endParaRPr lang="fi-FI" sz="2000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11</a:t>
            </a:fld>
            <a:endParaRPr lang="fi-FI" altLang="fi-FI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264" y="4544463"/>
            <a:ext cx="3305636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079615-B66C-4720-A653-EA96E968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28" y="2395404"/>
            <a:ext cx="8028384" cy="7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2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077200" cy="72008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579296" cy="4174976"/>
          </a:xfrm>
        </p:spPr>
        <p:txBody>
          <a:bodyPr/>
          <a:lstStyle/>
          <a:p>
            <a:r>
              <a:rPr lang="fi-FI" sz="2000" dirty="0" err="1"/>
              <a:t>RESTful</a:t>
            </a:r>
            <a:r>
              <a:rPr lang="fi-FI" sz="2000" dirty="0"/>
              <a:t> </a:t>
            </a:r>
            <a:r>
              <a:rPr lang="fi-FI" sz="2000" dirty="0" err="1"/>
              <a:t>service</a:t>
            </a:r>
            <a:r>
              <a:rPr lang="fi-FI" sz="2000" dirty="0"/>
              <a:t> to </a:t>
            </a:r>
            <a:r>
              <a:rPr lang="fi-FI" sz="2000" dirty="0" err="1"/>
              <a:t>find</a:t>
            </a:r>
            <a:r>
              <a:rPr lang="fi-FI" sz="2000" dirty="0"/>
              <a:t> </a:t>
            </a:r>
            <a:r>
              <a:rPr lang="fi-FI" sz="2000" dirty="0" err="1"/>
              <a:t>student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id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path</a:t>
            </a:r>
            <a:r>
              <a:rPr lang="fi-FI" sz="2000" dirty="0"/>
              <a:t> </a:t>
            </a:r>
            <a:r>
              <a:rPr lang="fi-FI" sz="2000" dirty="0" err="1"/>
              <a:t>variable</a:t>
            </a:r>
            <a:endParaRPr lang="fi-FI" sz="2000" dirty="0"/>
          </a:p>
          <a:p>
            <a:endParaRPr lang="fi-FI" sz="2000" dirty="0"/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RESTful service to get on student by id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/{id}"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ResponseBody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findStudentRest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(@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PathVariable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(”id”) Long 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studentId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findById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studentId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sz="2000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12</a:t>
            </a:fld>
            <a:endParaRPr lang="fi-FI" alt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4FD7F5-6028-44A9-AF07-FA220547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0" y="4149080"/>
            <a:ext cx="881697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7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 </a:t>
            </a:r>
            <a:r>
              <a:rPr lang="fi-FI" dirty="0" err="1"/>
              <a:t>builds</a:t>
            </a:r>
            <a:r>
              <a:rPr lang="fi-FI" dirty="0"/>
              <a:t> on top of </a:t>
            </a:r>
            <a:r>
              <a:rPr lang="fi-FI" dirty="0" err="1"/>
              <a:t>Spring</a:t>
            </a:r>
            <a:r>
              <a:rPr lang="fi-FI" dirty="0"/>
              <a:t> Data </a:t>
            </a:r>
            <a:r>
              <a:rPr lang="fi-FI" dirty="0" err="1"/>
              <a:t>repositories</a:t>
            </a:r>
            <a:r>
              <a:rPr lang="fi-FI" dirty="0"/>
              <a:t> and </a:t>
            </a:r>
            <a:r>
              <a:rPr lang="fi-FI" dirty="0" err="1"/>
              <a:t>automatically</a:t>
            </a:r>
            <a:r>
              <a:rPr lang="fi-FI" dirty="0"/>
              <a:t> </a:t>
            </a:r>
            <a:r>
              <a:rPr lang="fi-FI" dirty="0" err="1"/>
              <a:t>exports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as REST </a:t>
            </a:r>
            <a:r>
              <a:rPr lang="fi-FI" dirty="0" err="1"/>
              <a:t>resources</a:t>
            </a:r>
            <a:endParaRPr lang="fi-FI" dirty="0"/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Data REST</a:t>
            </a:r>
          </a:p>
          <a:p>
            <a:pPr marL="0" indent="0">
              <a:buNone/>
            </a:pPr>
            <a:r>
              <a:rPr lang="fi-FI" sz="1600" dirty="0"/>
              <a:t>...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fi-FI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</a:t>
            </a:r>
            <a:r>
              <a:rPr lang="fi-FI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i-FI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starter</a:t>
            </a:r>
            <a:r>
              <a:rPr lang="fi-FI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-data-</a:t>
            </a:r>
            <a:r>
              <a:rPr lang="fi-FI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5192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 </a:t>
            </a:r>
            <a:r>
              <a:rPr lang="fi-FI" dirty="0" err="1"/>
              <a:t>detects</a:t>
            </a:r>
            <a:r>
              <a:rPr lang="fi-FI" dirty="0"/>
              <a:t> </a:t>
            </a:r>
            <a:r>
              <a:rPr lang="fi-FI" dirty="0" err="1"/>
              <a:t>public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 to </a:t>
            </a:r>
            <a:r>
              <a:rPr lang="fi-FI" dirty="0" err="1"/>
              <a:t>determine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a </a:t>
            </a:r>
            <a:r>
              <a:rPr lang="fi-FI" dirty="0" err="1"/>
              <a:t>repository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exported</a:t>
            </a:r>
            <a:r>
              <a:rPr lang="fi-FI" dirty="0"/>
              <a:t> as REST </a:t>
            </a:r>
            <a:r>
              <a:rPr lang="fi-FI" dirty="0" err="1"/>
              <a:t>resource</a:t>
            </a:r>
            <a:endParaRPr lang="fi-FI" dirty="0"/>
          </a:p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don't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Controller</a:t>
            </a:r>
          </a:p>
          <a:p>
            <a:r>
              <a:rPr lang="fi-FI" dirty="0"/>
              <a:t>By </a:t>
            </a:r>
            <a:r>
              <a:rPr lang="fi-FI" dirty="0" err="1"/>
              <a:t>default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Data REST </a:t>
            </a:r>
            <a:r>
              <a:rPr lang="fi-FI" dirty="0" err="1"/>
              <a:t>serves</a:t>
            </a:r>
            <a:r>
              <a:rPr lang="fi-FI" dirty="0"/>
              <a:t> REST </a:t>
            </a:r>
            <a:r>
              <a:rPr lang="fi-FI" dirty="0" err="1"/>
              <a:t>resources</a:t>
            </a:r>
            <a:r>
              <a:rPr lang="fi-FI" dirty="0"/>
              <a:t> in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’/’.</a:t>
            </a:r>
          </a:p>
          <a:p>
            <a:r>
              <a:rPr lang="fi-FI" dirty="0" err="1"/>
              <a:t>Path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changed</a:t>
            </a:r>
            <a:r>
              <a:rPr lang="fi-FI" dirty="0"/>
              <a:t> in </a:t>
            </a:r>
            <a:r>
              <a:rPr lang="fi-FI" dirty="0" err="1"/>
              <a:t>appliction.properties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err="1">
                <a:latin typeface="Courier New"/>
                <a:cs typeface="Courier New"/>
              </a:rPr>
              <a:t>spring.data.rest.base-path</a:t>
            </a:r>
            <a:r>
              <a:rPr lang="fi-FI" dirty="0">
                <a:latin typeface="Courier New"/>
                <a:cs typeface="Courier New"/>
              </a:rPr>
              <a:t>=/</a:t>
            </a:r>
            <a:r>
              <a:rPr lang="fi-FI" dirty="0" err="1">
                <a:latin typeface="Courier New"/>
                <a:cs typeface="Courier New"/>
              </a:rPr>
              <a:t>api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5886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35280" cy="3657600"/>
          </a:xfrm>
        </p:spPr>
        <p:txBody>
          <a:bodyPr/>
          <a:lstStyle/>
          <a:p>
            <a:r>
              <a:rPr lang="fi-FI" dirty="0"/>
              <a:t>If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endParaRPr lang="fi-FI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    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CrudRepository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&lt;Student, Long&gt; { }</a:t>
            </a:r>
            <a:endParaRPr lang="fi-FI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 err="1"/>
              <a:t>Spring</a:t>
            </a:r>
            <a:r>
              <a:rPr lang="fi-FI" dirty="0"/>
              <a:t> Data REST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REST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dirty="0" err="1"/>
              <a:t>Example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http://localhost:8080/api/students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is </a:t>
            </a:r>
            <a:r>
              <a:rPr lang="fi-FI" dirty="0" err="1"/>
              <a:t>derived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entity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(</a:t>
            </a:r>
            <a:r>
              <a:rPr lang="fi-FI" dirty="0" err="1"/>
              <a:t>pluralized</a:t>
            </a:r>
            <a:r>
              <a:rPr lang="fi-FI" dirty="0"/>
              <a:t> and </a:t>
            </a:r>
            <a:r>
              <a:rPr lang="fi-FI" dirty="0" err="1"/>
              <a:t>uncapitalized</a:t>
            </a:r>
            <a:r>
              <a:rPr lang="fi-FI" dirty="0"/>
              <a:t>)</a:t>
            </a:r>
          </a:p>
          <a:p>
            <a:r>
              <a:rPr lang="fi-FI" dirty="0" err="1"/>
              <a:t>Spring</a:t>
            </a:r>
            <a:r>
              <a:rPr lang="fi-FI" dirty="0"/>
              <a:t> Data REST </a:t>
            </a:r>
            <a:r>
              <a:rPr lang="fi-FI" dirty="0" err="1"/>
              <a:t>services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links</a:t>
            </a:r>
            <a:r>
              <a:rPr lang="fi-FI" dirty="0"/>
              <a:t> to </a:t>
            </a:r>
            <a:r>
              <a:rPr lang="fi-FI" dirty="0" err="1"/>
              <a:t>resources</a:t>
            </a:r>
            <a:r>
              <a:rPr lang="fi-FI" dirty="0"/>
              <a:t> (</a:t>
            </a:r>
            <a:r>
              <a:rPr lang="fi-FI" dirty="0" err="1"/>
              <a:t>using</a:t>
            </a:r>
            <a:r>
              <a:rPr lang="fi-FI" dirty="0"/>
              <a:t> HAL </a:t>
            </a:r>
            <a:r>
              <a:rPr lang="fi-FI" dirty="0" err="1"/>
              <a:t>format</a:t>
            </a:r>
            <a:r>
              <a:rPr lang="fi-FI" dirty="0"/>
              <a:t>)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04554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435280" cy="4174976"/>
          </a:xfrm>
        </p:spPr>
        <p:txBody>
          <a:bodyPr/>
          <a:lstStyle/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REST </a:t>
            </a:r>
            <a:r>
              <a:rPr lang="fi-FI" dirty="0" err="1"/>
              <a:t>resources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found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HTTP GET </a:t>
            </a:r>
            <a:r>
              <a:rPr lang="fi-FI" dirty="0" err="1"/>
              <a:t>request</a:t>
            </a:r>
            <a:r>
              <a:rPr lang="fi-FI" dirty="0"/>
              <a:t> to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URL</a:t>
            </a:r>
          </a:p>
          <a:p>
            <a:r>
              <a:rPr lang="fi-FI" dirty="0" err="1"/>
              <a:t>Example</a:t>
            </a:r>
            <a:r>
              <a:rPr lang="fi-FI" dirty="0"/>
              <a:t>: </a:t>
            </a:r>
            <a:r>
              <a:rPr lang="fi-FI" dirty="0" err="1"/>
              <a:t>Student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194454"/>
            <a:ext cx="6213698" cy="346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8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391000"/>
          </a:xfrm>
        </p:spPr>
        <p:txBody>
          <a:bodyPr/>
          <a:lstStyle/>
          <a:p>
            <a:r>
              <a:rPr lang="fi-FI" dirty="0" err="1"/>
              <a:t>Departments</a:t>
            </a:r>
            <a:r>
              <a:rPr lang="fi-FI" dirty="0"/>
              <a:t> REST </a:t>
            </a:r>
            <a:r>
              <a:rPr lang="fi-FI" dirty="0" err="1"/>
              <a:t>service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17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57772"/>
            <a:ext cx="7962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57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91952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712" y="1817440"/>
            <a:ext cx="8435280" cy="4391000"/>
          </a:xfrm>
        </p:spPr>
        <p:txBody>
          <a:bodyPr/>
          <a:lstStyle/>
          <a:p>
            <a:r>
              <a:rPr lang="fi-FI" dirty="0"/>
              <a:t>Services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and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items</a:t>
            </a:r>
            <a:endParaRPr lang="fi-FI" dirty="0"/>
          </a:p>
          <a:p>
            <a:r>
              <a:rPr lang="fi-FI" dirty="0" err="1"/>
              <a:t>Example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Following</a:t>
            </a:r>
            <a:r>
              <a:rPr lang="fi-FI" dirty="0"/>
              <a:t> POST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student</a:t>
            </a:r>
            <a:r>
              <a:rPr lang="fi-FI" dirty="0"/>
              <a:t> to </a:t>
            </a:r>
            <a:r>
              <a:rPr lang="fi-FI" dirty="0" err="1"/>
              <a:t>database</a:t>
            </a:r>
            <a:endParaRPr lang="fi-FI" dirty="0"/>
          </a:p>
          <a:p>
            <a:pPr lvl="1"/>
            <a:endParaRPr lang="fi-FI" dirty="0"/>
          </a:p>
          <a:p>
            <a:pPr marL="0" indent="0">
              <a:buNone/>
            </a:pPr>
            <a:r>
              <a:rPr 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-H "Content-</a:t>
            </a:r>
            <a:r>
              <a:rPr 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-X POST -d '{"</a:t>
            </a:r>
            <a:r>
              <a:rPr 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":"Jukka","</a:t>
            </a:r>
            <a:r>
              <a:rPr lang="fi-FI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i-FI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":"Juslin"}' http://localhost:8080/api/students</a:t>
            </a:r>
          </a:p>
          <a:p>
            <a:pPr marL="0" indent="0">
              <a:buNone/>
            </a:pPr>
            <a:endParaRPr lang="fi-FI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dirty="0"/>
              <a:t>REST </a:t>
            </a:r>
            <a:r>
              <a:rPr lang="fi-FI" dirty="0" err="1"/>
              <a:t>services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secured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Security (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lessons</a:t>
            </a:r>
            <a:r>
              <a:rPr lang="fi-FI" dirty="0"/>
              <a:t>)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9512" y="1886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-H "Content-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application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-X POST -d {\"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\":\"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mkyong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\",\"</a:t>
            </a:r>
            <a:r>
              <a:rPr kumimoji="0" lang="fi-FI" altLang="fi-FI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</a:t>
            </a:r>
            <a:r>
              <a:rPr kumimoji="0" lang="fi-FI" altLang="fi-FI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\":\"abc\"} http://localhost:8080/api/login/</a:t>
            </a:r>
            <a:r>
              <a:rPr kumimoji="0" lang="fi-FI" altLang="fi-FI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9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91952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Data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391000"/>
          </a:xfrm>
        </p:spPr>
        <p:txBody>
          <a:bodyPr/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queries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i="1" dirty="0" err="1"/>
              <a:t>CrudRepository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API</a:t>
            </a:r>
          </a:p>
          <a:p>
            <a:r>
              <a:rPr lang="fi-FI" dirty="0" err="1"/>
              <a:t>Example</a:t>
            </a:r>
            <a:endParaRPr lang="fi-FI" dirty="0"/>
          </a:p>
          <a:p>
            <a:pPr marL="0" indent="0">
              <a:buNone/>
            </a:pP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RepositoryRestResource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StudentRepository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CrudRepository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findByEmail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@Param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"email"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i="1" dirty="0"/>
              <a:t>@RepositoryRestResource </a:t>
            </a:r>
            <a:r>
              <a:rPr lang="fi-FI" dirty="0" err="1"/>
              <a:t>annotation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and </a:t>
            </a:r>
            <a:r>
              <a:rPr lang="fi-FI" i="1" dirty="0"/>
              <a:t>@Param </a:t>
            </a:r>
            <a:r>
              <a:rPr lang="fi-FI" dirty="0" err="1"/>
              <a:t>annotation</a:t>
            </a:r>
            <a:r>
              <a:rPr lang="fi-FI" dirty="0"/>
              <a:t> for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parameters</a:t>
            </a:r>
            <a:endParaRPr lang="fi-FI" dirty="0"/>
          </a:p>
          <a:p>
            <a:r>
              <a:rPr lang="fi-FI" dirty="0" err="1"/>
              <a:t>Now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query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endpoint</a:t>
            </a:r>
            <a:endParaRPr lang="fi-FI" dirty="0"/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http://localhost:8080/api/students/search/findByEmail?email=johnson@mail.com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88951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318992"/>
          </a:xfrm>
        </p:spPr>
        <p:txBody>
          <a:bodyPr/>
          <a:lstStyle/>
          <a:p>
            <a:r>
              <a:rPr lang="fi-FI" dirty="0"/>
              <a:t>REST (</a:t>
            </a:r>
            <a:r>
              <a:rPr lang="fi-FI" dirty="0" err="1"/>
              <a:t>Representational</a:t>
            </a:r>
            <a:r>
              <a:rPr lang="fi-FI" dirty="0"/>
              <a:t> State </a:t>
            </a:r>
            <a:r>
              <a:rPr lang="fi-FI" dirty="0" err="1"/>
              <a:t>Transfer</a:t>
            </a:r>
            <a:r>
              <a:rPr lang="fi-FI" dirty="0"/>
              <a:t>)</a:t>
            </a:r>
          </a:p>
          <a:p>
            <a:r>
              <a:rPr lang="en-US" dirty="0"/>
              <a:t>REST is an architectural style for designing distributed systems. It is not a standard but a set of constraints</a:t>
            </a:r>
            <a:endParaRPr lang="fi-FI" dirty="0"/>
          </a:p>
          <a:p>
            <a:r>
              <a:rPr lang="fi-FI" dirty="0"/>
              <a:t>Main </a:t>
            </a:r>
            <a:r>
              <a:rPr lang="fi-FI" dirty="0" err="1"/>
              <a:t>principles</a:t>
            </a:r>
            <a:endParaRPr lang="fi-FI" dirty="0"/>
          </a:p>
          <a:p>
            <a:pPr lvl="1"/>
            <a:r>
              <a:rPr lang="en-US" dirty="0"/>
              <a:t>Resources expose easily understood directory structure URIs</a:t>
            </a:r>
          </a:p>
          <a:p>
            <a:pPr lvl="1"/>
            <a:r>
              <a:rPr lang="en-US" dirty="0"/>
              <a:t>Representations transfer JSON or XML to represent data objects and attributes</a:t>
            </a:r>
          </a:p>
          <a:p>
            <a:pPr lvl="1"/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HTTP </a:t>
            </a:r>
            <a:r>
              <a:rPr lang="fi-FI" dirty="0" err="1"/>
              <a:t>methods</a:t>
            </a:r>
            <a:r>
              <a:rPr lang="fi-FI" dirty="0"/>
              <a:t> (POST, GET, PUT, DELETE)</a:t>
            </a:r>
          </a:p>
          <a:p>
            <a:pPr lvl="2"/>
            <a:r>
              <a:rPr lang="fi-FI" dirty="0"/>
              <a:t>PUT to </a:t>
            </a:r>
            <a:r>
              <a:rPr lang="fi-FI" dirty="0" err="1"/>
              <a:t>modify</a:t>
            </a:r>
            <a:r>
              <a:rPr lang="fi-FI" dirty="0"/>
              <a:t> and POST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new</a:t>
            </a:r>
            <a:endParaRPr lang="fi-FI" dirty="0"/>
          </a:p>
          <a:p>
            <a:pPr lvl="1"/>
            <a:r>
              <a:rPr lang="en-US" dirty="0"/>
              <a:t>Stateless interactions store no client context on the server between requests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3848-BC80-AE9A-5CA2-D54176E0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DATA-REST HAL </a:t>
            </a:r>
            <a:r>
              <a:rPr lang="fi-FI" dirty="0" err="1"/>
              <a:t>request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2C68-7366-08A7-6F5E-613E5003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To </a:t>
            </a:r>
            <a:r>
              <a:rPr lang="fi-FI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add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fi-FI" b="0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new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fi-FI" b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student</a:t>
            </a:r>
          </a:p>
          <a:p>
            <a:pPr marL="0" indent="0">
              <a:buNone/>
            </a:pP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 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firstName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 </a:t>
            </a:r>
            <a:r>
              <a:rPr lang="fi-FI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"Jukka"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 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lastName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 </a:t>
            </a:r>
            <a:r>
              <a:rPr lang="fi-FI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Kateson</a:t>
            </a:r>
            <a:r>
              <a:rPr lang="fi-FI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 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email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 </a:t>
            </a:r>
            <a:r>
              <a:rPr lang="fi-FI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"kate@kate.com"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 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department</a:t>
            </a:r>
            <a:r>
              <a:rPr lang="fi-FI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: </a:t>
            </a:r>
            <a:r>
              <a:rPr lang="fi-FI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"</a:t>
            </a:r>
            <a:r>
              <a:rPr lang="fi-FI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api</a:t>
            </a:r>
            <a:r>
              <a:rPr lang="fi-FI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</a:t>
            </a:r>
            <a:r>
              <a:rPr lang="fi-FI" b="0" dirty="0" err="1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departments</a:t>
            </a:r>
            <a:r>
              <a:rPr lang="fi-FI" b="0" dirty="0">
                <a:solidFill>
                  <a:srgbClr val="0451A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/1"</a:t>
            </a: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fi-FI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}</a:t>
            </a:r>
          </a:p>
          <a:p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796B-F4B7-8AD8-1A0E-B766FE5D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829A-3300-36D8-15A8-FEEF0545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B38C-E648-6780-3F46-0D7A51F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29789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DATA REST </a:t>
            </a:r>
            <a:r>
              <a:rPr lang="fi-FI" dirty="0" err="1"/>
              <a:t>commands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curl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-X PUT http://localhost:8080/api/students/6 -H '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 -d '{"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Samwise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Gamgee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"}'</a:t>
            </a:r>
          </a:p>
          <a:p>
            <a:endParaRPr lang="fi-FI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-X DELETE http://localhost:8080/api/students/7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37883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034-7F81-7FDE-78DC-F36DDA32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REST </a:t>
            </a:r>
            <a:r>
              <a:rPr lang="fi-FI" dirty="0" err="1"/>
              <a:t>Endpoints</a:t>
            </a:r>
            <a:endParaRPr lang="fi-FI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168BCA8-932F-A188-DF6F-FCA5EF1FA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47635"/>
              </p:ext>
            </p:extLst>
          </p:nvPr>
        </p:nvGraphicFramePr>
        <p:xfrm>
          <a:off x="457200" y="2362200"/>
          <a:ext cx="80772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85964775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68588074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133729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Resource</a:t>
                      </a:r>
                      <a:br>
                        <a:rPr lang="fi-FI" dirty="0"/>
                      </a:br>
                      <a:r>
                        <a:rPr lang="fi-FI" dirty="0" err="1"/>
                        <a:t>Endpoint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Actions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43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students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Get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All</a:t>
                      </a:r>
                      <a:r>
                        <a:rPr lang="fi-FI" dirty="0"/>
                        <a:t> </a:t>
                      </a:r>
                      <a:r>
                        <a:rPr lang="fi-FI" dirty="0" err="1"/>
                        <a:t>Students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3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students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Add</a:t>
                      </a:r>
                      <a:r>
                        <a:rPr lang="fi-FI" dirty="0"/>
                        <a:t> New </a:t>
                      </a:r>
                      <a:r>
                        <a:rPr lang="fi-FI" dirty="0" err="1"/>
                        <a:t>Student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7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/</a:t>
                      </a:r>
                      <a:r>
                        <a:rPr lang="fi-FI" dirty="0" err="1"/>
                        <a:t>students</a:t>
                      </a:r>
                      <a:r>
                        <a:rPr lang="fi-FI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Get</a:t>
                      </a:r>
                      <a:r>
                        <a:rPr lang="fi-FI" dirty="0"/>
                        <a:t> One </a:t>
                      </a:r>
                      <a:r>
                        <a:rPr lang="fi-FI" dirty="0" err="1"/>
                        <a:t>Student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/</a:t>
                      </a:r>
                      <a:r>
                        <a:rPr lang="fi-FI" dirty="0" err="1"/>
                        <a:t>students</a:t>
                      </a:r>
                      <a:r>
                        <a:rPr lang="fi-FI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Update One </a:t>
                      </a:r>
                      <a:r>
                        <a:rPr lang="fi-FI" dirty="0" err="1"/>
                        <a:t>Student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dirty="0"/>
                        <a:t>/</a:t>
                      </a:r>
                      <a:r>
                        <a:rPr lang="fi-FI" dirty="0" err="1"/>
                        <a:t>students</a:t>
                      </a:r>
                      <a:r>
                        <a:rPr lang="fi-FI" dirty="0"/>
                        <a:t>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Delete</a:t>
                      </a:r>
                      <a:r>
                        <a:rPr lang="fi-FI" dirty="0"/>
                        <a:t> One </a:t>
                      </a:r>
                      <a:r>
                        <a:rPr lang="fi-FI" dirty="0" err="1"/>
                        <a:t>Student</a:t>
                      </a:r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7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i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167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AE2F-5FCE-602F-65E1-1F5E7190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B6B5-3B3D-ADC9-6687-08E0EA0E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3BBF-5E75-0B0A-F157-CDBB8BCD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4451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318992"/>
          </a:xfrm>
        </p:spPr>
        <p:txBody>
          <a:bodyPr/>
          <a:lstStyle/>
          <a:p>
            <a:r>
              <a:rPr lang="en-US" dirty="0"/>
              <a:t>In Spring framework’s approach to building RESTful web services, HTTP requests are handled by a </a:t>
            </a:r>
            <a:r>
              <a:rPr lang="en-US" b="1" dirty="0"/>
              <a:t>controller</a:t>
            </a:r>
          </a:p>
          <a:p>
            <a:r>
              <a:rPr lang="en-US" dirty="0"/>
              <a:t>Controllers are identified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annotation</a:t>
            </a:r>
          </a:p>
          <a:p>
            <a:r>
              <a:rPr lang="en-US" dirty="0"/>
              <a:t>Difference between REST and MVC controller are that REST controller returns HTTP response body and MVC controller returns a view.</a:t>
            </a:r>
          </a:p>
          <a:p>
            <a:r>
              <a:rPr lang="en-US" dirty="0"/>
              <a:t>REST controller will write object data to the HTTP response as JSON format</a:t>
            </a:r>
          </a:p>
          <a:p>
            <a:r>
              <a:rPr lang="en-US" dirty="0"/>
              <a:t>Spring uses Jackson JSON processor to convert object data to JSON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6554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550296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 the following example you have Message class with two attributes (id, text)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RestController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MessageController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AtomicLong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AtomicLong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Message greeting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RequestParam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"name"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defaultValue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"World"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String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Message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incrementAndGet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"Hello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1621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62200"/>
            <a:ext cx="8077200" cy="3657600"/>
          </a:xfrm>
        </p:spPr>
        <p:txBody>
          <a:bodyPr/>
          <a:lstStyle/>
          <a:p>
            <a:r>
              <a:rPr lang="fi-FI" dirty="0" err="1"/>
              <a:t>Example</a:t>
            </a:r>
            <a:endParaRPr lang="fi-FI" dirty="0"/>
          </a:p>
          <a:p>
            <a:pPr lvl="1"/>
            <a:r>
              <a:rPr lang="fi-FI" dirty="0" err="1"/>
              <a:t>First</a:t>
            </a:r>
            <a:r>
              <a:rPr lang="fi-FI" dirty="0"/>
              <a:t> GET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parameter</a:t>
            </a:r>
            <a:endParaRPr lang="fi-FI" dirty="0"/>
          </a:p>
          <a:p>
            <a:pPr lvl="1"/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  <a:p>
            <a:pPr lvl="1"/>
            <a:r>
              <a:rPr lang="fi-FI" dirty="0"/>
              <a:t>Second GET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parameter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3356290"/>
            <a:ext cx="3837876" cy="1008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85040"/>
            <a:ext cx="3643142" cy="9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62200"/>
            <a:ext cx="8077200" cy="3657600"/>
          </a:xfrm>
        </p:spPr>
        <p:txBody>
          <a:bodyPr/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RESTful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 </a:t>
            </a:r>
            <a:r>
              <a:rPr lang="fi-FI" dirty="0"/>
              <a:t>and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/>
              <a:t>annotations</a:t>
            </a:r>
            <a:endParaRPr lang="fi-FI" dirty="0"/>
          </a:p>
          <a:p>
            <a:pPr marL="0" indent="0">
              <a:buNone/>
            </a:pP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@Controller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MessageController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final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AtomicLong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AtomicLong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ResponseBody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Message greeting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RequestParam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"name"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defaultValue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"World"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String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Message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counter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incrementAndGet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"Hello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name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5952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077200" cy="72008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077200" cy="4246984"/>
          </a:xfrm>
        </p:spPr>
        <p:txBody>
          <a:bodyPr/>
          <a:lstStyle/>
          <a:p>
            <a:r>
              <a:rPr lang="fi-FI" sz="2000" dirty="0" err="1"/>
              <a:t>Example</a:t>
            </a:r>
            <a:r>
              <a:rPr lang="fi-FI" sz="2000" dirty="0"/>
              <a:t>: </a:t>
            </a:r>
            <a:r>
              <a:rPr lang="fi-FI" sz="2000" dirty="0" err="1"/>
              <a:t>Add</a:t>
            </a:r>
            <a:r>
              <a:rPr lang="fi-FI" sz="2000" dirty="0"/>
              <a:t> REST </a:t>
            </a:r>
            <a:r>
              <a:rPr lang="fi-FI" sz="2000" dirty="0" err="1"/>
              <a:t>service</a:t>
            </a:r>
            <a:r>
              <a:rPr lang="fi-FI" sz="2000" dirty="0"/>
              <a:t> to </a:t>
            </a:r>
            <a:r>
              <a:rPr lang="fi-FI" sz="2000" dirty="0" err="1"/>
              <a:t>student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 </a:t>
            </a:r>
            <a:r>
              <a:rPr lang="fi-FI" sz="2000" dirty="0" err="1"/>
              <a:t>application</a:t>
            </a:r>
            <a:r>
              <a:rPr lang="fi-FI" sz="2000" dirty="0"/>
              <a:t> (</a:t>
            </a:r>
            <a:r>
              <a:rPr lang="fi-FI" sz="2000" dirty="0" err="1"/>
              <a:t>Example</a:t>
            </a:r>
            <a:r>
              <a:rPr lang="fi-FI" sz="2000" dirty="0"/>
              <a:t> </a:t>
            </a:r>
            <a:r>
              <a:rPr lang="fi-FI" sz="2000" dirty="0" err="1"/>
              <a:t>project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ORM One-to-</a:t>
            </a:r>
            <a:r>
              <a:rPr lang="fi-FI" sz="2000" dirty="0" err="1"/>
              <a:t>many</a:t>
            </a:r>
            <a:r>
              <a:rPr lang="fi-FI" sz="2000" dirty="0"/>
              <a:t> </a:t>
            </a:r>
            <a:r>
              <a:rPr lang="fi-FI" sz="2000" dirty="0" err="1"/>
              <a:t>chapter</a:t>
            </a:r>
            <a:r>
              <a:rPr lang="fi-FI" sz="2000" dirty="0"/>
              <a:t>)</a:t>
            </a:r>
          </a:p>
          <a:p>
            <a:pPr lvl="1"/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first</a:t>
            </a:r>
            <a:r>
              <a:rPr lang="fi-FI" sz="1600" dirty="0"/>
              <a:t> </a:t>
            </a:r>
            <a:r>
              <a:rPr lang="fi-FI" sz="1600" dirty="0" err="1"/>
              <a:t>method</a:t>
            </a:r>
            <a:r>
              <a:rPr lang="fi-FI" sz="1600" dirty="0"/>
              <a:t> </a:t>
            </a:r>
            <a:r>
              <a:rPr lang="fi-FI" sz="1600" dirty="0" err="1"/>
              <a:t>returns</a:t>
            </a:r>
            <a:r>
              <a:rPr lang="fi-FI" sz="1600" dirty="0"/>
              <a:t> </a:t>
            </a:r>
            <a:r>
              <a:rPr lang="fi-FI" sz="1600" dirty="0" err="1"/>
              <a:t>students</a:t>
            </a:r>
            <a:r>
              <a:rPr lang="fi-FI" sz="1600" dirty="0"/>
              <a:t> to </a:t>
            </a:r>
            <a:r>
              <a:rPr lang="fi-FI" sz="1600" dirty="0" err="1"/>
              <a:t>Thymeleaf</a:t>
            </a:r>
            <a:r>
              <a:rPr lang="fi-FI" sz="1600" dirty="0"/>
              <a:t> </a:t>
            </a:r>
            <a:r>
              <a:rPr lang="fi-FI" sz="1600" dirty="0" err="1"/>
              <a:t>template</a:t>
            </a:r>
            <a:r>
              <a:rPr lang="fi-FI" sz="1600" dirty="0"/>
              <a:t>.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second</a:t>
            </a:r>
            <a:r>
              <a:rPr lang="fi-FI" sz="1600" dirty="0"/>
              <a:t> </a:t>
            </a:r>
            <a:r>
              <a:rPr lang="fi-FI" sz="1600" dirty="0" err="1"/>
              <a:t>method</a:t>
            </a:r>
            <a:r>
              <a:rPr lang="fi-FI" sz="1600" dirty="0"/>
              <a:t> </a:t>
            </a:r>
            <a:r>
              <a:rPr lang="fi-FI" sz="1600" dirty="0" err="1"/>
              <a:t>returns</a:t>
            </a:r>
            <a:r>
              <a:rPr lang="fi-FI" sz="1600" dirty="0"/>
              <a:t> as JSON </a:t>
            </a:r>
            <a:r>
              <a:rPr lang="fi-FI" sz="1600" dirty="0" err="1"/>
              <a:t>format</a:t>
            </a:r>
            <a:r>
              <a:rPr lang="fi-FI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Show all students in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Thymeleaf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template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studentlist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students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findAll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studentlist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 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// studentlist.html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RESTful service to get all students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students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ResponseBody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studentListRest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Student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findAll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fi-FI" dirty="0"/>
          </a:p>
          <a:p>
            <a:endParaRPr lang="fi-FI" dirty="0"/>
          </a:p>
          <a:p>
            <a:endParaRPr lang="en-US" sz="16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3738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have</a:t>
            </a:r>
            <a:r>
              <a:rPr lang="fi-FI" sz="2000" dirty="0"/>
              <a:t> to </a:t>
            </a:r>
            <a:r>
              <a:rPr lang="fi-FI" sz="2000" dirty="0" err="1"/>
              <a:t>configure</a:t>
            </a:r>
            <a:r>
              <a:rPr lang="fi-FI" sz="2000" dirty="0"/>
              <a:t> </a:t>
            </a:r>
            <a:r>
              <a:rPr lang="fi-FI" sz="2000" dirty="0" err="1"/>
              <a:t>one</a:t>
            </a:r>
            <a:r>
              <a:rPr lang="fi-FI" sz="2000" dirty="0"/>
              <a:t>-to-</a:t>
            </a:r>
            <a:r>
              <a:rPr lang="fi-FI" sz="2000" dirty="0" err="1"/>
              <a:t>many</a:t>
            </a:r>
            <a:r>
              <a:rPr lang="fi-FI" sz="2000" dirty="0"/>
              <a:t> </a:t>
            </a:r>
            <a:r>
              <a:rPr lang="fi-FI" sz="2000" dirty="0" err="1"/>
              <a:t>relationship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JSON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>
                <a:ea typeface="ＭＳ Ｐゴシック"/>
                <a:cs typeface="+mn-lt"/>
              </a:rPr>
              <a:t> </a:t>
            </a:r>
            <a:r>
              <a:rPr lang="fi-FI" sz="2000" dirty="0">
                <a:latin typeface="Courier New"/>
                <a:ea typeface="+mn-lt"/>
                <a:cs typeface="+mn-lt"/>
              </a:rPr>
              <a:t>@JsonIgnore </a:t>
            </a:r>
            <a:r>
              <a:rPr lang="fi-FI" sz="2000" dirty="0" err="1">
                <a:latin typeface="Courier New"/>
                <a:ea typeface="+mn-lt"/>
                <a:cs typeface="+mn-lt"/>
              </a:rPr>
              <a:t>or</a:t>
            </a:r>
            <a:r>
              <a:rPr lang="fi-FI" sz="2000" dirty="0">
                <a:latin typeface="Courier New"/>
                <a:ea typeface="+mn-lt"/>
                <a:cs typeface="+mn-lt"/>
              </a:rPr>
              <a:t> @JsonIgnoreProperties</a:t>
            </a:r>
            <a:r>
              <a:rPr lang="fi-FI" sz="2000" dirty="0">
                <a:latin typeface="Courier New"/>
                <a:cs typeface="Courier New"/>
              </a:rPr>
              <a:t> </a:t>
            </a:r>
            <a:r>
              <a:rPr lang="fi-FI" sz="2000" dirty="0" err="1"/>
              <a:t>annotation</a:t>
            </a:r>
            <a:r>
              <a:rPr lang="fi-FI" sz="2000" dirty="0"/>
              <a:t>. </a:t>
            </a:r>
            <a:r>
              <a:rPr lang="fi-FI" sz="2000" dirty="0" err="1"/>
              <a:t>Otherwise</a:t>
            </a:r>
            <a:r>
              <a:rPr lang="fi-FI" sz="2000" dirty="0"/>
              <a:t> </a:t>
            </a:r>
            <a:r>
              <a:rPr lang="fi-FI" sz="2000" dirty="0" err="1"/>
              <a:t>entity</a:t>
            </a:r>
            <a:r>
              <a:rPr lang="fi-FI" sz="2000" dirty="0"/>
              <a:t> </a:t>
            </a:r>
            <a:r>
              <a:rPr lang="fi-FI" sz="2000" dirty="0" err="1"/>
              <a:t>relationship</a:t>
            </a:r>
            <a:r>
              <a:rPr lang="fi-FI" sz="2000" dirty="0"/>
              <a:t> </a:t>
            </a:r>
            <a:r>
              <a:rPr lang="fi-FI" sz="2000" dirty="0" err="1"/>
              <a:t>will</a:t>
            </a:r>
            <a:r>
              <a:rPr lang="fi-FI" sz="2000" dirty="0"/>
              <a:t> </a:t>
            </a:r>
            <a:r>
              <a:rPr lang="fi-FI" sz="2000" dirty="0" err="1"/>
              <a:t>cause</a:t>
            </a:r>
            <a:r>
              <a:rPr lang="fi-FI" sz="2000" dirty="0"/>
              <a:t> </a:t>
            </a:r>
            <a:r>
              <a:rPr lang="fi-FI" sz="2000" dirty="0" err="1"/>
              <a:t>endless</a:t>
            </a:r>
            <a:r>
              <a:rPr lang="fi-FI" sz="2000" dirty="0"/>
              <a:t> </a:t>
            </a:r>
            <a:r>
              <a:rPr lang="fi-FI" sz="2000" dirty="0" err="1"/>
              <a:t>loop</a:t>
            </a:r>
            <a:r>
              <a:rPr lang="fi-FI" sz="2000" dirty="0"/>
              <a:t> (</a:t>
            </a:r>
            <a:r>
              <a:rPr lang="fi-FI" sz="2000" dirty="0" err="1"/>
              <a:t>First</a:t>
            </a:r>
            <a:r>
              <a:rPr lang="fi-FI" sz="2000" dirty="0"/>
              <a:t> </a:t>
            </a:r>
            <a:r>
              <a:rPr lang="fi-FI" sz="2000" dirty="0" err="1"/>
              <a:t>student</a:t>
            </a:r>
            <a:r>
              <a:rPr lang="fi-FI" sz="2000" dirty="0"/>
              <a:t> is </a:t>
            </a:r>
            <a:r>
              <a:rPr lang="fi-FI" sz="2000" dirty="0" err="1"/>
              <a:t>serialized</a:t>
            </a:r>
            <a:r>
              <a:rPr lang="fi-FI" sz="2000" dirty="0"/>
              <a:t> and it </a:t>
            </a:r>
            <a:r>
              <a:rPr lang="fi-FI" sz="2000" dirty="0" err="1"/>
              <a:t>contains</a:t>
            </a:r>
            <a:r>
              <a:rPr lang="fi-FI" sz="2000" dirty="0"/>
              <a:t> </a:t>
            </a:r>
            <a:r>
              <a:rPr lang="fi-FI" sz="2000" dirty="0" err="1"/>
              <a:t>department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is </a:t>
            </a:r>
            <a:r>
              <a:rPr lang="fi-FI" sz="2000" dirty="0" err="1"/>
              <a:t>then</a:t>
            </a:r>
            <a:r>
              <a:rPr lang="fi-FI" sz="2000" dirty="0"/>
              <a:t> </a:t>
            </a:r>
            <a:r>
              <a:rPr lang="fi-FI" sz="2000" dirty="0" err="1"/>
              <a:t>serialized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contains</a:t>
            </a:r>
            <a:r>
              <a:rPr lang="fi-FI" sz="2000" dirty="0"/>
              <a:t> </a:t>
            </a:r>
            <a:r>
              <a:rPr lang="fi-FI" sz="2000" dirty="0" err="1"/>
              <a:t>students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then</a:t>
            </a:r>
            <a:r>
              <a:rPr lang="fi-FI" sz="2000" dirty="0"/>
              <a:t> </a:t>
            </a:r>
            <a:r>
              <a:rPr lang="fi-FI" sz="2000" dirty="0" err="1"/>
              <a:t>serialized</a:t>
            </a:r>
            <a:r>
              <a:rPr lang="fi-FI" sz="2000" dirty="0"/>
              <a:t>….)</a:t>
            </a:r>
          </a:p>
          <a:p>
            <a:r>
              <a:rPr lang="fi-FI" sz="2000" dirty="0"/>
              <a:t>Next </a:t>
            </a:r>
            <a:r>
              <a:rPr lang="fi-FI" sz="2000" dirty="0" err="1"/>
              <a:t>slide</a:t>
            </a:r>
            <a:r>
              <a:rPr lang="fi-FI" sz="2000" dirty="0"/>
              <a:t> </a:t>
            </a:r>
            <a:r>
              <a:rPr lang="fi-FI" sz="2000" dirty="0" err="1"/>
              <a:t>has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usage</a:t>
            </a:r>
            <a:r>
              <a:rPr lang="fi-FI" sz="2000" dirty="0"/>
              <a:t> for </a:t>
            </a:r>
            <a:r>
              <a:rPr lang="fi-FI" sz="2000" dirty="0" err="1"/>
              <a:t>this</a:t>
            </a:r>
            <a:r>
              <a:rPr lang="fi-FI" sz="2000" dirty="0"/>
              <a:t> </a:t>
            </a:r>
            <a:r>
              <a:rPr lang="fi-FI" sz="2000" dirty="0" err="1"/>
              <a:t>relationship</a:t>
            </a:r>
            <a:endParaRPr lang="fi-FI" sz="2000" dirty="0"/>
          </a:p>
          <a:p>
            <a:endParaRPr lang="fi-FI" sz="2000" dirty="0"/>
          </a:p>
          <a:p>
            <a:pPr marL="0" indent="0">
              <a:buNone/>
            </a:pPr>
            <a:r>
              <a:rPr lang="fi-FI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fi-FI" sz="20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JoinColumn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departmentid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Department </a:t>
            </a:r>
            <a:r>
              <a:rPr lang="fi-FI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department</a:t>
            </a:r>
            <a:r>
              <a:rPr lang="fi-FI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20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4660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1DC71-7E7F-4C71-8AAD-9D756BE6C524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5500</TotalTime>
  <Words>1314</Words>
  <Application>Microsoft Office PowerPoint</Application>
  <PresentationFormat>On-screen Show (4:3)</PresentationFormat>
  <Paragraphs>240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Arial Unicode MS</vt:lpstr>
      <vt:lpstr>Consolas</vt:lpstr>
      <vt:lpstr>Courier New</vt:lpstr>
      <vt:lpstr>Tahoma</vt:lpstr>
      <vt:lpstr>Wingdings</vt:lpstr>
      <vt:lpstr>Office-teema</vt:lpstr>
      <vt:lpstr>Back End Programming </vt:lpstr>
      <vt:lpstr>Spring Boot: REST</vt:lpstr>
      <vt:lpstr>REST Endpoints</vt:lpstr>
      <vt:lpstr>Spring Boot: REST</vt:lpstr>
      <vt:lpstr>Spring Boot: REST</vt:lpstr>
      <vt:lpstr>Spring Boot: REST</vt:lpstr>
      <vt:lpstr>Spring Boot: REST</vt:lpstr>
      <vt:lpstr>Spring Boot: REST</vt:lpstr>
      <vt:lpstr>Spring Boot: REST</vt:lpstr>
      <vt:lpstr>Spring Boot: REST</vt:lpstr>
      <vt:lpstr>Spring Boot: REST</vt:lpstr>
      <vt:lpstr>Spring Boot: REST</vt:lpstr>
      <vt:lpstr>Spring Data REST</vt:lpstr>
      <vt:lpstr>Spring Data REST</vt:lpstr>
      <vt:lpstr>Spring Data REST</vt:lpstr>
      <vt:lpstr>Spring Data REST</vt:lpstr>
      <vt:lpstr>Spring Data REST</vt:lpstr>
      <vt:lpstr>Spring Data REST</vt:lpstr>
      <vt:lpstr>Spring Data REST</vt:lpstr>
      <vt:lpstr>DATA-REST HAL request</vt:lpstr>
      <vt:lpstr>Example DATA REST commands with curl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services</dc:title>
  <dc:creator>Mainostoimisto Huvila Oy</dc:creator>
  <cp:lastModifiedBy>Bergius Tanja</cp:lastModifiedBy>
  <cp:revision>346</cp:revision>
  <cp:lastPrinted>2024-09-19T12:22:29Z</cp:lastPrinted>
  <dcterms:created xsi:type="dcterms:W3CDTF">2006-11-08T08:36:11Z</dcterms:created>
  <dcterms:modified xsi:type="dcterms:W3CDTF">2025-02-07T10:41:31Z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