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2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61" r:id="rId5"/>
    <p:sldId id="298" r:id="rId6"/>
    <p:sldId id="299" r:id="rId7"/>
    <p:sldId id="301" r:id="rId8"/>
    <p:sldId id="300" r:id="rId9"/>
  </p:sldIdLst>
  <p:sldSz cx="9144000" cy="6858000" type="screen4x3"/>
  <p:notesSz cx="6858000" cy="9144000"/>
  <p:defaultTextStyle>
    <a:defPPr>
      <a:defRPr lang="fi-FI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3A9DB1"/>
    <a:srgbClr val="7CD568"/>
    <a:srgbClr val="738CBC"/>
    <a:srgbClr val="007AC9"/>
    <a:srgbClr val="3A1A18"/>
    <a:srgbClr val="ACCD15"/>
    <a:srgbClr val="0099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0" d="100"/>
          <a:sy n="80" d="100"/>
        </p:scale>
        <p:origin x="96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9ED4443-3BAB-4850-A688-174C6BB6AD4A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273294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 noProof="0"/>
              <a:t>Click to edit Master text styles</a:t>
            </a:r>
          </a:p>
          <a:p>
            <a:pPr lvl="1"/>
            <a:r>
              <a:rPr lang="fi-FI" altLang="fi-FI" noProof="0"/>
              <a:t>Second level</a:t>
            </a:r>
          </a:p>
          <a:p>
            <a:pPr lvl="2"/>
            <a:r>
              <a:rPr lang="fi-FI" altLang="fi-FI" noProof="0"/>
              <a:t>Third level</a:t>
            </a:r>
          </a:p>
          <a:p>
            <a:pPr lvl="3"/>
            <a:r>
              <a:rPr lang="fi-FI" altLang="fi-FI" noProof="0"/>
              <a:t>Fourth level</a:t>
            </a:r>
          </a:p>
          <a:p>
            <a:pPr lvl="4"/>
            <a:r>
              <a:rPr lang="fi-FI" altLang="fi-FI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pitchFamily="1" charset="-128"/>
              </a:defRPr>
            </a:lvl1pPr>
          </a:lstStyle>
          <a:p>
            <a:pPr>
              <a:defRPr/>
            </a:pPr>
            <a:endParaRPr lang="fi-FI" altLang="fi-FI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E39DDE-AB3C-4FCB-AC70-2B8BFEFB0F52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478241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805467-57CB-4606-8AEA-F0853A74F1C8}" type="slidenum">
              <a:rPr lang="fi-FI" altLang="fi-FI" sz="1200" smtClean="0"/>
              <a:pPr/>
              <a:t>1</a:t>
            </a:fld>
            <a:endParaRPr lang="fi-FI" altLang="fi-FI" sz="12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fi-FI" altLang="fi-FI"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63320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BBE09-734C-4B9C-B97E-F06B556201CB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24FC54-EB99-42CC-90F5-556B50D75E8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084116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C0DC-4C01-48F9-B8A5-A4722E782CB6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8BFCB-7582-473C-A4D6-14505613D394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5080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515100" y="1447800"/>
            <a:ext cx="2019300" cy="4572000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5905500" cy="4572000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EDE924-5FF9-447E-925F-D0AA0D66EFC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76534-73CD-497C-BED5-345D87C8B0DC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95004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Otsikko, teksti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8077200" cy="914400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747C07-E82D-4655-AA0A-A1457E6BA210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678B1-4CCF-4E05-B5EF-EE8FBB8C62B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7325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40C47-E2B0-4198-A619-C5F1F0FF6A7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BCD72B-7F77-4CB4-9D76-EC8DD800D301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98208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B07B61-3BDF-4759-985E-9E60E6886DE9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B9FADF-C544-490C-9D4E-DF67848859F3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49281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0" y="2362200"/>
            <a:ext cx="3962400" cy="3657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C6997-90E9-415B-A311-F5890740A78F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E433A5-CC26-44DB-AA07-C00A4C4D379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009516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821EB3-C7D3-4257-AF2B-C2CDADAD74A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B24467-4751-42CB-A6B2-0BBC2FE075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763702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A17AC1-FCF5-4124-A776-9A4559E37146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5F753D-99B8-451F-AEE6-73A12DB2F46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58498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132A7-9F81-482D-961F-840FE109EBBF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7CA98-C669-428A-9CA6-90D278C957BE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90738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8B9BE9-CB32-48C2-B637-4BE13E35A3E1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635759-AF7C-42A7-A849-F96BC468FD19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803678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i-FI" noProof="0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41D5FB-7693-463D-9479-A88FF835D8ED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93EAB-6367-4791-9569-729388E60416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280148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447800"/>
            <a:ext cx="8077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2362200"/>
            <a:ext cx="80772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i-FI" altLang="fi-FI"/>
              <a:t>Click to edit Master text styles</a:t>
            </a:r>
          </a:p>
          <a:p>
            <a:pPr lvl="1"/>
            <a:r>
              <a:rPr lang="fi-FI" altLang="fi-FI"/>
              <a:t>Second level</a:t>
            </a:r>
          </a:p>
          <a:p>
            <a:pPr lvl="2"/>
            <a:r>
              <a:rPr lang="fi-FI" altLang="fi-FI"/>
              <a:t>Third level</a:t>
            </a:r>
          </a:p>
          <a:p>
            <a:pPr lvl="3"/>
            <a:r>
              <a:rPr lang="fi-FI" altLang="fi-FI"/>
              <a:t>Fourth level</a:t>
            </a:r>
          </a:p>
          <a:p>
            <a:pPr lvl="4"/>
            <a:r>
              <a:rPr lang="fi-FI" altLang="fi-FI"/>
              <a:t>Fifth level  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96200" y="63246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fld id="{2EB5E02F-39AC-4510-B024-103A02C0163B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324600"/>
            <a:ext cx="2438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>
              <a:defRPr sz="1000">
                <a:solidFill>
                  <a:srgbClr val="4C4C4C"/>
                </a:solidFill>
                <a:latin typeface="+mn-lt"/>
                <a:ea typeface="ＭＳ Ｐゴシック" pitchFamily="1" charset="-128"/>
              </a:defRPr>
            </a:lvl1pPr>
          </a:lstStyle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96200" y="6096000"/>
            <a:ext cx="914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4C4C4C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fld id="{C72D0BC2-A3FD-4866-8EBE-F4EF2B353EA0}" type="slidenum">
              <a:rPr lang="fi-FI" altLang="fi-FI"/>
              <a:pPr>
                <a:defRPr/>
              </a:pPr>
              <a:t>‹#›</a:t>
            </a:fld>
            <a:endParaRPr lang="fi-FI" altLang="fi-FI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8686800" y="5576888"/>
            <a:ext cx="127000" cy="914400"/>
            <a:chOff x="5568" y="2064"/>
            <a:chExt cx="295" cy="2112"/>
          </a:xfrm>
        </p:grpSpPr>
        <p:sp>
          <p:nvSpPr>
            <p:cNvPr id="1033" name="Rectangle 8"/>
            <p:cNvSpPr>
              <a:spLocks noChangeArrowheads="1"/>
            </p:cNvSpPr>
            <p:nvPr/>
          </p:nvSpPr>
          <p:spPr bwMode="auto">
            <a:xfrm>
              <a:off x="5568" y="3120"/>
              <a:ext cx="295" cy="290"/>
            </a:xfrm>
            <a:prstGeom prst="rect">
              <a:avLst/>
            </a:prstGeom>
            <a:solidFill>
              <a:srgbClr val="ACCD1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4" name="Rectangle 9"/>
            <p:cNvSpPr>
              <a:spLocks noChangeArrowheads="1"/>
            </p:cNvSpPr>
            <p:nvPr/>
          </p:nvSpPr>
          <p:spPr bwMode="auto">
            <a:xfrm>
              <a:off x="5568" y="3886"/>
              <a:ext cx="295" cy="290"/>
            </a:xfrm>
            <a:prstGeom prst="rect">
              <a:avLst/>
            </a:prstGeom>
            <a:solidFill>
              <a:srgbClr val="3A1A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5" name="Rectangle 10"/>
            <p:cNvSpPr>
              <a:spLocks noChangeArrowheads="1"/>
            </p:cNvSpPr>
            <p:nvPr/>
          </p:nvSpPr>
          <p:spPr bwMode="auto">
            <a:xfrm>
              <a:off x="5568" y="2064"/>
              <a:ext cx="295" cy="290"/>
            </a:xfrm>
            <a:prstGeom prst="rect">
              <a:avLst/>
            </a:prstGeom>
            <a:solidFill>
              <a:srgbClr val="007AC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6" name="Rectangle 11"/>
            <p:cNvSpPr>
              <a:spLocks noChangeArrowheads="1"/>
            </p:cNvSpPr>
            <p:nvPr/>
          </p:nvSpPr>
          <p:spPr bwMode="auto">
            <a:xfrm>
              <a:off x="5568" y="2401"/>
              <a:ext cx="295" cy="286"/>
            </a:xfrm>
            <a:prstGeom prst="rect">
              <a:avLst/>
            </a:prstGeom>
            <a:solidFill>
              <a:srgbClr val="738C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7" name="Rectangle 12"/>
            <p:cNvSpPr>
              <a:spLocks noChangeArrowheads="1"/>
            </p:cNvSpPr>
            <p:nvPr/>
          </p:nvSpPr>
          <p:spPr bwMode="auto">
            <a:xfrm>
              <a:off x="5568" y="3457"/>
              <a:ext cx="295" cy="286"/>
            </a:xfrm>
            <a:prstGeom prst="rect">
              <a:avLst/>
            </a:prstGeom>
            <a:solidFill>
              <a:srgbClr val="7CD56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  <p:sp>
          <p:nvSpPr>
            <p:cNvPr id="1038" name="Rectangle 13"/>
            <p:cNvSpPr>
              <a:spLocks noChangeArrowheads="1"/>
            </p:cNvSpPr>
            <p:nvPr/>
          </p:nvSpPr>
          <p:spPr bwMode="auto">
            <a:xfrm>
              <a:off x="5568" y="2735"/>
              <a:ext cx="295" cy="290"/>
            </a:xfrm>
            <a:prstGeom prst="rect">
              <a:avLst/>
            </a:prstGeom>
            <a:solidFill>
              <a:srgbClr val="0099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defRPr/>
              </a:pPr>
              <a:endParaRPr lang="fi-FI" altLang="fi-FI"/>
            </a:p>
          </p:txBody>
        </p:sp>
      </p:grpSp>
      <p:pic>
        <p:nvPicPr>
          <p:cNvPr id="1032" name="Kuva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466725"/>
            <a:ext cx="19431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rgbClr val="4C4C4C"/>
          </a:solidFill>
          <a:latin typeface="Tahoma" pitchFamily="1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CD568"/>
        </a:buClr>
        <a:buFont typeface="Wingdings" panose="05000000000000000000" pitchFamily="2" charset="2"/>
        <a:buChar char="§"/>
        <a:defRPr sz="2400">
          <a:solidFill>
            <a:srgbClr val="4C4C4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7AC9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38CBC"/>
        </a:buClr>
        <a:buFont typeface="Wingdings" panose="05000000000000000000" pitchFamily="2" charset="2"/>
        <a:buChar char="§"/>
        <a:defRPr sz="2000">
          <a:solidFill>
            <a:srgbClr val="4C4C4C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99B1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A1A18"/>
        </a:buClr>
        <a:buFont typeface="Wingdings" panose="05000000000000000000" pitchFamily="2" charset="2"/>
        <a:buChar char="§"/>
        <a:defRPr>
          <a:solidFill>
            <a:srgbClr val="4C4C4C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A1A18"/>
        </a:buClr>
        <a:buFont typeface="Wingdings" pitchFamily="1" charset="2"/>
        <a:buChar char="§"/>
        <a:defRPr>
          <a:solidFill>
            <a:srgbClr val="4C4C4C"/>
          </a:solidFill>
          <a:latin typeface="+mn-lt"/>
          <a:ea typeface="+mn-ea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pPr algn="ctr" eaLnBrk="1" hangingPunct="1"/>
            <a:r>
              <a:rPr lang="fi-FI" altLang="fi-FI" dirty="0"/>
              <a:t>Server Programming</a:t>
            </a:r>
            <a:br>
              <a:rPr lang="fi-FI" altLang="fi-FI" dirty="0"/>
            </a:br>
            <a:r>
              <a:rPr lang="fi-FI" altLang="fi-FI" sz="2400" dirty="0" err="1"/>
              <a:t>Auditing</a:t>
            </a:r>
            <a:endParaRPr lang="fi-FI" altLang="fi-FI" sz="2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fi-FI" altLang="fi-FI" dirty="0">
                <a:solidFill>
                  <a:schemeClr val="accent3">
                    <a:lumMod val="50000"/>
                  </a:schemeClr>
                </a:solidFill>
              </a:rPr>
              <a:t>Juha Hinkula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08720"/>
            <a:ext cx="8077200" cy="1008112"/>
          </a:xfrm>
        </p:spPr>
        <p:txBody>
          <a:bodyPr/>
          <a:lstStyle/>
          <a:p>
            <a:r>
              <a:rPr lang="fi-FI" dirty="0" err="1"/>
              <a:t>Auditing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4304"/>
            <a:ext cx="8435280" cy="4318992"/>
          </a:xfrm>
        </p:spPr>
        <p:txBody>
          <a:bodyPr/>
          <a:lstStyle/>
          <a:p>
            <a:r>
              <a:rPr lang="en-US" dirty="0"/>
              <a:t>Database auditing means logging the persistent entities. In the business applications we are often interested in who created the record and when.</a:t>
            </a:r>
          </a:p>
          <a:p>
            <a:r>
              <a:rPr lang="en-US" dirty="0"/>
              <a:t>JPA auditing allows you to record who, what and when for each entity object.</a:t>
            </a:r>
          </a:p>
          <a:p>
            <a:r>
              <a:rPr lang="fi-FI" dirty="0"/>
              <a:t>To </a:t>
            </a:r>
            <a:r>
              <a:rPr lang="fi-FI" dirty="0" err="1"/>
              <a:t>enble</a:t>
            </a:r>
            <a:r>
              <a:rPr lang="fi-FI" dirty="0"/>
              <a:t> JPA </a:t>
            </a:r>
            <a:r>
              <a:rPr lang="fi-FI" dirty="0" err="1"/>
              <a:t>auditing</a:t>
            </a:r>
            <a:r>
              <a:rPr lang="fi-FI" dirty="0"/>
              <a:t> in </a:t>
            </a:r>
            <a:r>
              <a:rPr lang="fi-FI" dirty="0" err="1"/>
              <a:t>existing</a:t>
            </a:r>
            <a:r>
              <a:rPr lang="fi-FI" dirty="0"/>
              <a:t> </a:t>
            </a:r>
            <a:r>
              <a:rPr lang="fi-FI" dirty="0" err="1"/>
              <a:t>Spring</a:t>
            </a:r>
            <a:r>
              <a:rPr lang="fi-FI" dirty="0"/>
              <a:t> </a:t>
            </a:r>
            <a:r>
              <a:rPr lang="fi-FI" dirty="0" err="1"/>
              <a:t>Boot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(</a:t>
            </a:r>
            <a:r>
              <a:rPr lang="fi-FI" dirty="0" err="1"/>
              <a:t>with</a:t>
            </a:r>
            <a:r>
              <a:rPr lang="fi-FI" dirty="0"/>
              <a:t> JPA + </a:t>
            </a:r>
            <a:r>
              <a:rPr lang="fi-FI" dirty="0" err="1"/>
              <a:t>Spring</a:t>
            </a:r>
            <a:r>
              <a:rPr lang="fi-FI" dirty="0"/>
              <a:t> Security)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steps</a:t>
            </a:r>
            <a:endParaRPr lang="fi-FI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2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396542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688"/>
            <a:ext cx="8077200" cy="288032"/>
          </a:xfrm>
        </p:spPr>
        <p:txBody>
          <a:bodyPr/>
          <a:lstStyle/>
          <a:p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91" y="1061120"/>
            <a:ext cx="8077200" cy="4882480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1.) 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following</a:t>
            </a:r>
            <a:r>
              <a:rPr lang="fi-FI" dirty="0"/>
              <a:t> </a:t>
            </a:r>
            <a:r>
              <a:rPr lang="fi-FI" dirty="0" err="1"/>
              <a:t>annotations</a:t>
            </a:r>
            <a:r>
              <a:rPr lang="fi-FI" dirty="0"/>
              <a:t> to </a:t>
            </a:r>
            <a:r>
              <a:rPr lang="fi-FI" dirty="0" err="1"/>
              <a:t>entity</a:t>
            </a:r>
            <a:r>
              <a:rPr lang="fi-FI" dirty="0"/>
              <a:t> </a:t>
            </a:r>
            <a:r>
              <a:rPr lang="fi-FI" dirty="0" err="1"/>
              <a:t>classes</a:t>
            </a:r>
            <a:endParaRPr lang="fi-FI" dirty="0"/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@Entity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EntityListeners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267F99"/>
                </a:solidFill>
                <a:latin typeface="Consolas" panose="020B0609020204030204" pitchFamily="49" charset="0"/>
              </a:rPr>
              <a:t>AuditingEntityListener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.class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Todo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@Id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GeneratedValue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(strategy=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GenerationType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.AUT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description, status;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CreatedDate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CreatedBy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createdBy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LastModifiedDate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lastModifiedDate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en-US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LastModifiedBy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lastModifiedBy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fi-FI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4762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3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37338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Auditing</a:t>
            </a:r>
            <a:endParaRPr lang="fi-FI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435280" cy="3657600"/>
          </a:xfrm>
        </p:spPr>
        <p:txBody>
          <a:bodyPr/>
          <a:lstStyle/>
          <a:p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</a:t>
            </a:r>
            <a:r>
              <a:rPr lang="fi-FI" dirty="0"/>
              <a:t>,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CreatedDate</a:t>
            </a:r>
            <a:r>
              <a:rPr lang="fi-FI" dirty="0"/>
              <a:t>,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ModifiedBy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/>
              <a:t>and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ModifiedDate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annotate</a:t>
            </a:r>
            <a:r>
              <a:rPr lang="fi-FI" dirty="0"/>
              <a:t> </a:t>
            </a:r>
            <a:r>
              <a:rPr lang="fi-FI" dirty="0" err="1"/>
              <a:t>entity</a:t>
            </a:r>
            <a:r>
              <a:rPr lang="fi-FI" dirty="0"/>
              <a:t> </a:t>
            </a:r>
            <a:r>
              <a:rPr lang="fi-FI" dirty="0" err="1"/>
              <a:t>attributes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records</a:t>
            </a:r>
            <a:r>
              <a:rPr lang="fi-FI" dirty="0"/>
              <a:t> </a:t>
            </a:r>
            <a:r>
              <a:rPr lang="fi-FI" dirty="0" err="1"/>
              <a:t>auditing</a:t>
            </a:r>
            <a:r>
              <a:rPr lang="fi-FI" dirty="0"/>
              <a:t> data.</a:t>
            </a:r>
          </a:p>
          <a:p>
            <a:r>
              <a:rPr lang="fi-FI" dirty="0" err="1"/>
              <a:t>Specify</a:t>
            </a:r>
            <a:r>
              <a:rPr lang="fi-FI" dirty="0"/>
              <a:t> </a:t>
            </a:r>
            <a:r>
              <a:rPr lang="fi-FI" dirty="0" err="1"/>
              <a:t>AuditingEntityListener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fi-FI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EntityListeners</a:t>
            </a:r>
            <a:r>
              <a:rPr 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i-FI" dirty="0" err="1"/>
              <a:t>annotation</a:t>
            </a:r>
            <a:r>
              <a:rPr lang="fi-FI" dirty="0"/>
              <a:t> </a:t>
            </a:r>
          </a:p>
          <a:p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fi-FI" altLang="fi-FI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4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162787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91" y="980728"/>
            <a:ext cx="8077200" cy="4962872"/>
          </a:xfrm>
        </p:spPr>
        <p:txBody>
          <a:bodyPr/>
          <a:lstStyle/>
          <a:p>
            <a:pPr marL="0" indent="0">
              <a:buNone/>
            </a:pPr>
            <a:r>
              <a:rPr lang="fi-FI" dirty="0"/>
              <a:t>1.)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auditing</a:t>
            </a:r>
            <a:r>
              <a:rPr lang="fi-FI" dirty="0"/>
              <a:t> </a:t>
            </a:r>
            <a:r>
              <a:rPr lang="fi-FI" dirty="0" err="1"/>
              <a:t>configuration</a:t>
            </a:r>
            <a:r>
              <a:rPr lang="fi-FI" dirty="0"/>
              <a:t> </a:t>
            </a:r>
            <a:r>
              <a:rPr lang="fi-FI" dirty="0" err="1"/>
              <a:t>class</a:t>
            </a:r>
            <a:endParaRPr lang="fi-FI" dirty="0"/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Configuration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EnableJpaAuditing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AuditConfig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fi-FI" sz="14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Bean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AuditorAware</a:t>
            </a: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createAuditorProvider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SecurityAuditor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400" dirty="0">
              <a:solidFill>
                <a:srgbClr val="267F99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Bean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AuditingEntityListener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createAuditingListener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AuditingEntityListener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fi-FI" sz="1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SecurityAuditor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AuditorAware</a:t>
            </a: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&lt;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&gt;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@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fi-FI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i-FI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getCurrentAuditor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Authentication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SecurityContextHolder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.getContext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getAuthentication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267F99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auth.getName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AF00DB"/>
                </a:solidFill>
                <a:latin typeface="Consolas" panose="020B0609020204030204" pitchFamily="49" charset="0"/>
              </a:rPr>
              <a:t>  </a:t>
            </a:r>
            <a:r>
              <a:rPr lang="fi-FI" sz="14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i-FI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}}   </a:t>
            </a:r>
          </a:p>
          <a:p>
            <a:pPr marL="0" indent="0">
              <a:buNone/>
            </a:pPr>
            <a:r>
              <a:rPr lang="fi-FI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fi-FI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fi-FI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fi-FI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240C47-E2B0-4198-A619-C5F1F0FF6A72}" type="datetime1">
              <a:rPr lang="fi-FI" altLang="fi-FI" smtClean="0"/>
              <a:t>25.6.2018</a:t>
            </a:fld>
            <a:endParaRPr lang="fi-FI" alt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354762"/>
            <a:ext cx="2438400" cy="244475"/>
          </a:xfrm>
        </p:spPr>
        <p:txBody>
          <a:bodyPr/>
          <a:lstStyle/>
          <a:p>
            <a:pPr>
              <a:defRPr/>
            </a:pPr>
            <a:r>
              <a:rPr lang="fi-FI" altLang="fi-FI" dirty="0"/>
              <a:t>Server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BCD72B-7F77-4CB4-9D76-EC8DD800D301}" type="slidenum">
              <a:rPr lang="fi-FI" altLang="fi-FI" smtClean="0"/>
              <a:pPr>
                <a:defRPr/>
              </a:pPr>
              <a:t>5</a:t>
            </a:fld>
            <a:endParaRPr lang="fi-FI" altLang="fi-FI"/>
          </a:p>
        </p:txBody>
      </p:sp>
    </p:spTree>
    <p:extLst>
      <p:ext uri="{BB962C8B-B14F-4D97-AF65-F5344CB8AC3E}">
        <p14:creationId xmlns:p14="http://schemas.microsoft.com/office/powerpoint/2010/main" val="63095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-te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-teema">
      <a:majorFont>
        <a:latin typeface="Tahoma"/>
        <a:ea typeface="ＭＳ Ｐゴシック"/>
        <a:cs typeface=""/>
      </a:majorFont>
      <a:minorFont>
        <a:latin typeface="Tahom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i-FI" altLang="fi-FI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-te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-teem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-teem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B189571E-6731-42BA-9375-D35AE8A7E3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381DC71-7E7F-4C71-8AAD-9D756BE6C524}">
  <ds:schemaRefs>
    <ds:schemaRef ds:uri="http://purl.org/dc/terms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schemas.microsoft.com/sharepoint/v3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A9E25B8-D81C-489D-8B36-4967C287E623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3069</TotalTime>
  <Words>217</Words>
  <Application>Microsoft Office PowerPoint</Application>
  <PresentationFormat>On-screen Show (4:3)</PresentationFormat>
  <Paragraphs>65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ＭＳ Ｐゴシック</vt:lpstr>
      <vt:lpstr>Arial</vt:lpstr>
      <vt:lpstr>Consolas</vt:lpstr>
      <vt:lpstr>Courier New</vt:lpstr>
      <vt:lpstr>Tahoma</vt:lpstr>
      <vt:lpstr>Wingdings</vt:lpstr>
      <vt:lpstr>Office-teema</vt:lpstr>
      <vt:lpstr>Server Programming Auditing</vt:lpstr>
      <vt:lpstr>Auditing</vt:lpstr>
      <vt:lpstr>PowerPoint Presentation</vt:lpstr>
      <vt:lpstr>Auditing</vt:lpstr>
      <vt:lpstr>PowerPoint Presentation</vt:lpstr>
    </vt:vector>
  </TitlesOfParts>
  <Company>Mainostoimisto Huvila Oy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TÄHÄN TULEE ESITYKSEN OTSIKKO</dc:title>
  <dc:creator>Mainostoimisto Huvila Oy</dc:creator>
  <cp:lastModifiedBy>Hinkula Juha</cp:lastModifiedBy>
  <cp:revision>319</cp:revision>
  <dcterms:created xsi:type="dcterms:W3CDTF">2006-11-08T08:36:11Z</dcterms:created>
  <dcterms:modified xsi:type="dcterms:W3CDTF">2018-06-25T08:30:36Z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  <property fmtid="{D5CDD505-2E9C-101B-9397-08002B2CF9AE}" pid="3" name="display_urn:schemas-microsoft-com:office:office#Editor">
    <vt:lpwstr>Pohjola Tuula</vt:lpwstr>
  </property>
  <property fmtid="{D5CDD505-2E9C-101B-9397-08002B2CF9AE}" pid="4" name="xd_Signature">
    <vt:lpwstr/>
  </property>
  <property fmtid="{D5CDD505-2E9C-101B-9397-08002B2CF9AE}" pid="5" name="Order">
    <vt:lpwstr>4200.00000000000</vt:lpwstr>
  </property>
  <property fmtid="{D5CDD505-2E9C-101B-9397-08002B2CF9AE}" pid="6" name="TemplateUrl">
    <vt:lpwstr/>
  </property>
  <property fmtid="{D5CDD505-2E9C-101B-9397-08002B2CF9AE}" pid="7" name="xd_ProgID">
    <vt:lpwstr/>
  </property>
  <property fmtid="{D5CDD505-2E9C-101B-9397-08002B2CF9AE}" pid="8" name="display_urn:schemas-microsoft-com:office:office#Author">
    <vt:lpwstr>Leponiemi Tarja</vt:lpwstr>
  </property>
</Properties>
</file>