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61" r:id="rId5"/>
    <p:sldId id="298" r:id="rId6"/>
    <p:sldId id="303" r:id="rId7"/>
    <p:sldId id="299" r:id="rId8"/>
    <p:sldId id="300" r:id="rId9"/>
    <p:sldId id="301" r:id="rId10"/>
    <p:sldId id="307" r:id="rId11"/>
    <p:sldId id="308" r:id="rId12"/>
    <p:sldId id="319" r:id="rId13"/>
    <p:sldId id="304" r:id="rId14"/>
    <p:sldId id="305" r:id="rId15"/>
    <p:sldId id="306" r:id="rId16"/>
    <p:sldId id="309" r:id="rId17"/>
    <p:sldId id="318" r:id="rId18"/>
    <p:sldId id="310" r:id="rId19"/>
    <p:sldId id="311" r:id="rId20"/>
    <p:sldId id="312" r:id="rId21"/>
    <p:sldId id="313" r:id="rId22"/>
    <p:sldId id="314" r:id="rId23"/>
    <p:sldId id="317" r:id="rId24"/>
    <p:sldId id="315" r:id="rId25"/>
    <p:sldId id="316" r:id="rId26"/>
  </p:sldIdLst>
  <p:sldSz cx="9144000" cy="6858000" type="screen4x3"/>
  <p:notesSz cx="7315200" cy="9601200"/>
  <p:defaultTextStyle>
    <a:defPPr>
      <a:defRPr lang="fi-FI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3A9DB1"/>
    <a:srgbClr val="7CD568"/>
    <a:srgbClr val="738CBC"/>
    <a:srgbClr val="007AC9"/>
    <a:srgbClr val="3A1A18"/>
    <a:srgbClr val="ACCD15"/>
    <a:srgbClr val="009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F24318-E4A4-4EB4-9322-3B91A12DA2D7}" v="22" dt="2024-02-09T11:45:42.6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672" autoAdjust="0"/>
    <p:restoredTop sz="90929"/>
  </p:normalViewPr>
  <p:slideViewPr>
    <p:cSldViewPr>
      <p:cViewPr varScale="1">
        <p:scale>
          <a:sx n="57" d="100"/>
          <a:sy n="57" d="100"/>
        </p:scale>
        <p:origin x="18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nkula Juha" userId="75b87128-24ac-47a8-97bd-2936d2af1b45" providerId="ADAL" clId="{0E15E70C-20C8-4787-B91B-51D4057D9555}"/>
    <pc:docChg chg="undo addSld modSld">
      <pc:chgData name="Hinkula Juha" userId="75b87128-24ac-47a8-97bd-2936d2af1b45" providerId="ADAL" clId="{0E15E70C-20C8-4787-B91B-51D4057D9555}" dt="2018-03-09T12:56:45.975" v="121"/>
      <pc:docMkLst>
        <pc:docMk/>
      </pc:docMkLst>
      <pc:sldChg chg="modSp">
        <pc:chgData name="Hinkula Juha" userId="75b87128-24ac-47a8-97bd-2936d2af1b45" providerId="ADAL" clId="{0E15E70C-20C8-4787-B91B-51D4057D9555}" dt="2018-03-09T08:54:45.026" v="67"/>
        <pc:sldMkLst>
          <pc:docMk/>
          <pc:sldMk cId="1953982757" sldId="313"/>
        </pc:sldMkLst>
        <pc:spChg chg="mod">
          <ac:chgData name="Hinkula Juha" userId="75b87128-24ac-47a8-97bd-2936d2af1b45" providerId="ADAL" clId="{0E15E70C-20C8-4787-B91B-51D4057D9555}" dt="2018-03-09T08:54:45.026" v="67"/>
          <ac:spMkLst>
            <pc:docMk/>
            <pc:sldMk cId="1953982757" sldId="313"/>
            <ac:spMk id="3" creationId="{00000000-0000-0000-0000-000000000000}"/>
          </ac:spMkLst>
        </pc:spChg>
      </pc:sldChg>
      <pc:sldChg chg="modSp add">
        <pc:chgData name="Hinkula Juha" userId="75b87128-24ac-47a8-97bd-2936d2af1b45" providerId="ADAL" clId="{0E15E70C-20C8-4787-B91B-51D4057D9555}" dt="2018-03-09T12:56:45.975" v="121"/>
        <pc:sldMkLst>
          <pc:docMk/>
          <pc:sldMk cId="187824765" sldId="318"/>
        </pc:sldMkLst>
        <pc:spChg chg="mod">
          <ac:chgData name="Hinkula Juha" userId="75b87128-24ac-47a8-97bd-2936d2af1b45" providerId="ADAL" clId="{0E15E70C-20C8-4787-B91B-51D4057D9555}" dt="2018-03-09T12:56:17.119" v="89" actId="20577"/>
          <ac:spMkLst>
            <pc:docMk/>
            <pc:sldMk cId="187824765" sldId="318"/>
            <ac:spMk id="2" creationId="{5F49C433-A4E3-4B88-8227-BF334B549A64}"/>
          </ac:spMkLst>
        </pc:spChg>
        <pc:spChg chg="mod">
          <ac:chgData name="Hinkula Juha" userId="75b87128-24ac-47a8-97bd-2936d2af1b45" providerId="ADAL" clId="{0E15E70C-20C8-4787-B91B-51D4057D9555}" dt="2018-03-09T12:56:45.975" v="121"/>
          <ac:spMkLst>
            <pc:docMk/>
            <pc:sldMk cId="187824765" sldId="318"/>
            <ac:spMk id="3" creationId="{CAB54446-1BEE-441A-B0CC-0CF391AE9DC4}"/>
          </ac:spMkLst>
        </pc:spChg>
      </pc:sldChg>
    </pc:docChg>
  </pc:docChgLst>
  <pc:docChgLst>
    <pc:chgData name="Pellikka Minna" userId="2f6c8388-4792-48ac-9fb6-44e4f658485e" providerId="ADAL" clId="{FEF24318-E4A4-4EB4-9322-3B91A12DA2D7}"/>
    <pc:docChg chg="undo custSel delSld modSld">
      <pc:chgData name="Pellikka Minna" userId="2f6c8388-4792-48ac-9fb6-44e4f658485e" providerId="ADAL" clId="{FEF24318-E4A4-4EB4-9322-3B91A12DA2D7}" dt="2024-02-10T10:12:02.094" v="418" actId="20577"/>
      <pc:docMkLst>
        <pc:docMk/>
      </pc:docMkLst>
      <pc:sldChg chg="modSp mod">
        <pc:chgData name="Pellikka Minna" userId="2f6c8388-4792-48ac-9fb6-44e4f658485e" providerId="ADAL" clId="{FEF24318-E4A4-4EB4-9322-3B91A12DA2D7}" dt="2024-02-10T10:12:02.094" v="418" actId="20577"/>
        <pc:sldMkLst>
          <pc:docMk/>
          <pc:sldMk cId="2826640767" sldId="299"/>
        </pc:sldMkLst>
        <pc:spChg chg="mod">
          <ac:chgData name="Pellikka Minna" userId="2f6c8388-4792-48ac-9fb6-44e4f658485e" providerId="ADAL" clId="{FEF24318-E4A4-4EB4-9322-3B91A12DA2D7}" dt="2024-02-10T10:12:02.094" v="418" actId="20577"/>
          <ac:spMkLst>
            <pc:docMk/>
            <pc:sldMk cId="2826640767" sldId="299"/>
            <ac:spMk id="3" creationId="{00000000-0000-0000-0000-000000000000}"/>
          </ac:spMkLst>
        </pc:spChg>
      </pc:sldChg>
      <pc:sldChg chg="addSp delSp modSp mod">
        <pc:chgData name="Pellikka Minna" userId="2f6c8388-4792-48ac-9fb6-44e4f658485e" providerId="ADAL" clId="{FEF24318-E4A4-4EB4-9322-3B91A12DA2D7}" dt="2024-02-09T11:45:42.646" v="377" actId="14100"/>
        <pc:sldMkLst>
          <pc:docMk/>
          <pc:sldMk cId="43321967" sldId="301"/>
        </pc:sldMkLst>
        <pc:spChg chg="add del mod">
          <ac:chgData name="Pellikka Minna" userId="2f6c8388-4792-48ac-9fb6-44e4f658485e" providerId="ADAL" clId="{FEF24318-E4A4-4EB4-9322-3B91A12DA2D7}" dt="2024-02-09T11:38:43.345" v="62" actId="11529"/>
          <ac:spMkLst>
            <pc:docMk/>
            <pc:sldMk cId="43321967" sldId="301"/>
            <ac:spMk id="7" creationId="{EB65A263-8E46-BDBE-6AEF-E10F7227A0EF}"/>
          </ac:spMkLst>
        </pc:spChg>
        <pc:spChg chg="add mod">
          <ac:chgData name="Pellikka Minna" userId="2f6c8388-4792-48ac-9fb6-44e4f658485e" providerId="ADAL" clId="{FEF24318-E4A4-4EB4-9322-3B91A12DA2D7}" dt="2024-02-09T11:41:41.774" v="204" actId="1076"/>
          <ac:spMkLst>
            <pc:docMk/>
            <pc:sldMk cId="43321967" sldId="301"/>
            <ac:spMk id="12" creationId="{A980CB60-D7C4-D10C-D395-D1D01D03DC44}"/>
          </ac:spMkLst>
        </pc:spChg>
        <pc:spChg chg="add mod">
          <ac:chgData name="Pellikka Minna" userId="2f6c8388-4792-48ac-9fb6-44e4f658485e" providerId="ADAL" clId="{FEF24318-E4A4-4EB4-9322-3B91A12DA2D7}" dt="2024-02-09T11:42:59.574" v="253" actId="1076"/>
          <ac:spMkLst>
            <pc:docMk/>
            <pc:sldMk cId="43321967" sldId="301"/>
            <ac:spMk id="20" creationId="{81696398-79D3-F8C5-432F-B3368CC5C5A2}"/>
          </ac:spMkLst>
        </pc:spChg>
        <pc:spChg chg="add mod">
          <ac:chgData name="Pellikka Minna" userId="2f6c8388-4792-48ac-9fb6-44e4f658485e" providerId="ADAL" clId="{FEF24318-E4A4-4EB4-9322-3B91A12DA2D7}" dt="2024-02-09T11:44:57.025" v="363" actId="20577"/>
          <ac:spMkLst>
            <pc:docMk/>
            <pc:sldMk cId="43321967" sldId="301"/>
            <ac:spMk id="24" creationId="{52A5AD58-A378-9934-0502-080DA1757797}"/>
          </ac:spMkLst>
        </pc:spChg>
        <pc:spChg chg="add mod">
          <ac:chgData name="Pellikka Minna" userId="2f6c8388-4792-48ac-9fb6-44e4f658485e" providerId="ADAL" clId="{FEF24318-E4A4-4EB4-9322-3B91A12DA2D7}" dt="2024-02-09T11:45:39.869" v="376" actId="14100"/>
          <ac:spMkLst>
            <pc:docMk/>
            <pc:sldMk cId="43321967" sldId="301"/>
            <ac:spMk id="26" creationId="{2AC0D08B-00A5-FF0A-5301-CFF42DB19A8D}"/>
          </ac:spMkLst>
        </pc:spChg>
        <pc:cxnChg chg="add del mod">
          <ac:chgData name="Pellikka Minna" userId="2f6c8388-4792-48ac-9fb6-44e4f658485e" providerId="ADAL" clId="{FEF24318-E4A4-4EB4-9322-3B91A12DA2D7}" dt="2024-02-09T11:38:49.191" v="64" actId="478"/>
          <ac:cxnSpMkLst>
            <pc:docMk/>
            <pc:sldMk cId="43321967" sldId="301"/>
            <ac:cxnSpMk id="9" creationId="{AB3D9591-C89A-1A69-DDA5-10A861636EAC}"/>
          </ac:cxnSpMkLst>
        </pc:cxnChg>
        <pc:cxnChg chg="add mod">
          <ac:chgData name="Pellikka Minna" userId="2f6c8388-4792-48ac-9fb6-44e4f658485e" providerId="ADAL" clId="{FEF24318-E4A4-4EB4-9322-3B91A12DA2D7}" dt="2024-02-09T11:41:44.758" v="205" actId="14100"/>
          <ac:cxnSpMkLst>
            <pc:docMk/>
            <pc:sldMk cId="43321967" sldId="301"/>
            <ac:cxnSpMk id="11" creationId="{3A2E3216-F6E7-1A5A-0949-04EBEACA813D}"/>
          </ac:cxnSpMkLst>
        </pc:cxnChg>
        <pc:cxnChg chg="add mod">
          <ac:chgData name="Pellikka Minna" userId="2f6c8388-4792-48ac-9fb6-44e4f658485e" providerId="ADAL" clId="{FEF24318-E4A4-4EB4-9322-3B91A12DA2D7}" dt="2024-02-09T11:43:02.581" v="254" actId="14100"/>
          <ac:cxnSpMkLst>
            <pc:docMk/>
            <pc:sldMk cId="43321967" sldId="301"/>
            <ac:cxnSpMk id="19" creationId="{1D192B03-2C6C-3D6D-221C-CFD3C7885C65}"/>
          </ac:cxnSpMkLst>
        </pc:cxnChg>
        <pc:cxnChg chg="add mod">
          <ac:chgData name="Pellikka Minna" userId="2f6c8388-4792-48ac-9fb6-44e4f658485e" providerId="ADAL" clId="{FEF24318-E4A4-4EB4-9322-3B91A12DA2D7}" dt="2024-02-09T11:45:42.646" v="377" actId="14100"/>
          <ac:cxnSpMkLst>
            <pc:docMk/>
            <pc:sldMk cId="43321967" sldId="301"/>
            <ac:cxnSpMk id="23" creationId="{D892F013-22FE-CA1F-083D-D83AAE50B5DA}"/>
          </ac:cxnSpMkLst>
        </pc:cxnChg>
      </pc:sldChg>
      <pc:sldChg chg="del">
        <pc:chgData name="Pellikka Minna" userId="2f6c8388-4792-48ac-9fb6-44e4f658485e" providerId="ADAL" clId="{FEF24318-E4A4-4EB4-9322-3B91A12DA2D7}" dt="2024-02-09T11:46:06.035" v="378" actId="47"/>
        <pc:sldMkLst>
          <pc:docMk/>
          <pc:sldMk cId="2977949654" sldId="302"/>
        </pc:sldMkLst>
      </pc:sldChg>
      <pc:sldChg chg="modSp mod">
        <pc:chgData name="Pellikka Minna" userId="2f6c8388-4792-48ac-9fb6-44e4f658485e" providerId="ADAL" clId="{FEF24318-E4A4-4EB4-9322-3B91A12DA2D7}" dt="2024-02-09T11:46:51.584" v="381" actId="13926"/>
        <pc:sldMkLst>
          <pc:docMk/>
          <pc:sldMk cId="690960855" sldId="307"/>
        </pc:sldMkLst>
        <pc:spChg chg="mod">
          <ac:chgData name="Pellikka Minna" userId="2f6c8388-4792-48ac-9fb6-44e4f658485e" providerId="ADAL" clId="{FEF24318-E4A4-4EB4-9322-3B91A12DA2D7}" dt="2024-02-09T11:46:51.584" v="381" actId="13926"/>
          <ac:spMkLst>
            <pc:docMk/>
            <pc:sldMk cId="690960855" sldId="307"/>
            <ac:spMk id="3" creationId="{00000000-0000-0000-0000-000000000000}"/>
          </ac:spMkLst>
        </pc:spChg>
      </pc:sldChg>
      <pc:sldChg chg="modSp mod">
        <pc:chgData name="Pellikka Minna" userId="2f6c8388-4792-48ac-9fb6-44e4f658485e" providerId="ADAL" clId="{FEF24318-E4A4-4EB4-9322-3B91A12DA2D7}" dt="2024-02-09T11:47:18.816" v="382" actId="115"/>
        <pc:sldMkLst>
          <pc:docMk/>
          <pc:sldMk cId="3847107309" sldId="319"/>
        </pc:sldMkLst>
        <pc:spChg chg="mod">
          <ac:chgData name="Pellikka Minna" userId="2f6c8388-4792-48ac-9fb6-44e4f658485e" providerId="ADAL" clId="{FEF24318-E4A4-4EB4-9322-3B91A12DA2D7}" dt="2024-02-09T11:47:18.816" v="382" actId="115"/>
          <ac:spMkLst>
            <pc:docMk/>
            <pc:sldMk cId="3847107309" sldId="31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9ED4443-3BAB-4850-A688-174C6BB6AD4A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273294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 noProof="0"/>
              <a:t>Click to edit Master text styles</a:t>
            </a:r>
          </a:p>
          <a:p>
            <a:pPr lvl="1"/>
            <a:r>
              <a:rPr lang="fi-FI" altLang="fi-FI" noProof="0"/>
              <a:t>Second level</a:t>
            </a:r>
          </a:p>
          <a:p>
            <a:pPr lvl="2"/>
            <a:r>
              <a:rPr lang="fi-FI" altLang="fi-FI" noProof="0"/>
              <a:t>Third level</a:t>
            </a:r>
          </a:p>
          <a:p>
            <a:pPr lvl="3"/>
            <a:r>
              <a:rPr lang="fi-FI" altLang="fi-FI" noProof="0"/>
              <a:t>Fourth level</a:t>
            </a:r>
          </a:p>
          <a:p>
            <a:pPr lvl="4"/>
            <a:r>
              <a:rPr lang="fi-FI" altLang="fi-FI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A9E39DDE-AB3C-4FCB-AC70-2B8BFEFB0F52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478241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85372" indent="-302066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08265" indent="-241653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91571" indent="-241653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174878" indent="-241653"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805467-57CB-4606-8AEA-F0853A74F1C8}" type="slidenum">
              <a:rPr lang="fi-FI" altLang="fi-FI" sz="1300"/>
              <a:pPr/>
              <a:t>1</a:t>
            </a:fld>
            <a:endParaRPr lang="fi-FI" altLang="fi-FI" sz="13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i-FI" altLang="fi-FI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332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57CB-D4E4-443D-B655-E12E27662364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updated Minna Pellikka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4FC54-EB99-42CC-90F5-556B50D75E8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08411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338F7-A170-4540-9AB3-6143F13EA3C2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updated Minna Pellikka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8BFCB-7582-473C-A4D6-14505613D394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508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515100" y="1447800"/>
            <a:ext cx="2019300" cy="4572000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5905500" cy="4572000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4B8BE-874C-4D25-B083-C8F6E69C873A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updated Minna Pellikka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76534-73CD-497C-BED5-345D87C8B0DC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95004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Otsikko, teksti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077200" cy="9144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sz="half" idx="1"/>
          </p:nvPr>
        </p:nvSpPr>
        <p:spPr>
          <a:xfrm>
            <a:off x="457200" y="2362200"/>
            <a:ext cx="3962400" cy="365760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0" y="2362200"/>
            <a:ext cx="3962400" cy="365760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C34B9-458D-470D-9F8D-00B426D9BE9D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updated Minna Pellikka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678B1-4CCF-4E05-B5EF-EE8FBB8C62B3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7325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8170F-13C7-4B18-867D-9F4C6FF9CE6E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updated Minna Pellikka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CD72B-7F77-4CB4-9D76-EC8DD800D301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99820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64F52-2DFA-4999-B960-C38FD147DF44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updated Minna Pellikka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9FADF-C544-490C-9D4E-DF67848859F3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9281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39624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0" y="2362200"/>
            <a:ext cx="39624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84C3D7-48FD-4233-9A2D-52F86EBEE0B2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updated Minna Pellikka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433A5-CC26-44DB-AA07-C00A4C4D379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00951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90AB5-0960-45FB-B999-A8619A8AAEC5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updated Minna Pellikka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24467-4751-42CB-A6B2-0BBC2FE0756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76370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22FA7-CB7D-49E0-8B0E-DDB5FD77E5F1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updated Minna Pellikka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F753D-99B8-451F-AEE6-73A12DB2F46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58498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BBC29-41A5-4A12-A219-77671E60C8C3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updated Minna Pellikka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CA98-C669-428A-9CA6-90D278C957BE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90738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89ACA-65E3-4688-8F29-2298FD466485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updated Minna Pellikka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35759-AF7C-42A7-A849-F96BC468FD1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0367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6ECD5-2D77-47EE-B284-342579BAC44A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updated Minna Pellikka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93EAB-6367-4791-9569-729388E60416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80148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478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62200"/>
            <a:ext cx="8077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Click to edit Master text styles</a:t>
            </a:r>
          </a:p>
          <a:p>
            <a:pPr lvl="1"/>
            <a:r>
              <a:rPr lang="fi-FI" altLang="fi-FI"/>
              <a:t>Second level</a:t>
            </a:r>
          </a:p>
          <a:p>
            <a:pPr lvl="2"/>
            <a:r>
              <a:rPr lang="fi-FI" altLang="fi-FI"/>
              <a:t>Third level</a:t>
            </a:r>
          </a:p>
          <a:p>
            <a:pPr lvl="3"/>
            <a:r>
              <a:rPr lang="fi-FI" altLang="fi-FI"/>
              <a:t>Fourth level</a:t>
            </a:r>
          </a:p>
          <a:p>
            <a:pPr lvl="4"/>
            <a:r>
              <a:rPr lang="fi-FI" altLang="fi-FI"/>
              <a:t>Fifth level 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96200" y="63246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pPr>
              <a:defRPr/>
            </a:pPr>
            <a:fld id="{417BC7F3-787B-478C-AC4B-D718E5D35E3A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24600"/>
            <a:ext cx="2438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fi-FI" altLang="fi-FI"/>
              <a:t>updated Minna Pellikka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0960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4C4C4C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C72D0BC2-A3FD-4866-8EBE-F4EF2B353EA0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8686800" y="5576888"/>
            <a:ext cx="127000" cy="914400"/>
            <a:chOff x="5568" y="2064"/>
            <a:chExt cx="295" cy="2112"/>
          </a:xfrm>
        </p:grpSpPr>
        <p:sp>
          <p:nvSpPr>
            <p:cNvPr id="1033" name="Rectangle 8"/>
            <p:cNvSpPr>
              <a:spLocks noChangeArrowheads="1"/>
            </p:cNvSpPr>
            <p:nvPr/>
          </p:nvSpPr>
          <p:spPr bwMode="auto">
            <a:xfrm>
              <a:off x="5568" y="3120"/>
              <a:ext cx="295" cy="290"/>
            </a:xfrm>
            <a:prstGeom prst="rect">
              <a:avLst/>
            </a:prstGeom>
            <a:solidFill>
              <a:srgbClr val="AC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4" name="Rectangle 9"/>
            <p:cNvSpPr>
              <a:spLocks noChangeArrowheads="1"/>
            </p:cNvSpPr>
            <p:nvPr/>
          </p:nvSpPr>
          <p:spPr bwMode="auto">
            <a:xfrm>
              <a:off x="5568" y="3886"/>
              <a:ext cx="295" cy="290"/>
            </a:xfrm>
            <a:prstGeom prst="rect">
              <a:avLst/>
            </a:prstGeom>
            <a:solidFill>
              <a:srgbClr val="3A1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5" name="Rectangle 10"/>
            <p:cNvSpPr>
              <a:spLocks noChangeArrowheads="1"/>
            </p:cNvSpPr>
            <p:nvPr/>
          </p:nvSpPr>
          <p:spPr bwMode="auto">
            <a:xfrm>
              <a:off x="5568" y="2064"/>
              <a:ext cx="295" cy="290"/>
            </a:xfrm>
            <a:prstGeom prst="rect">
              <a:avLst/>
            </a:prstGeom>
            <a:solidFill>
              <a:srgbClr val="007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6" name="Rectangle 11"/>
            <p:cNvSpPr>
              <a:spLocks noChangeArrowheads="1"/>
            </p:cNvSpPr>
            <p:nvPr/>
          </p:nvSpPr>
          <p:spPr bwMode="auto">
            <a:xfrm>
              <a:off x="5568" y="2401"/>
              <a:ext cx="295" cy="286"/>
            </a:xfrm>
            <a:prstGeom prst="rect">
              <a:avLst/>
            </a:prstGeom>
            <a:solidFill>
              <a:srgbClr val="738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7" name="Rectangle 12"/>
            <p:cNvSpPr>
              <a:spLocks noChangeArrowheads="1"/>
            </p:cNvSpPr>
            <p:nvPr/>
          </p:nvSpPr>
          <p:spPr bwMode="auto">
            <a:xfrm>
              <a:off x="5568" y="3457"/>
              <a:ext cx="295" cy="286"/>
            </a:xfrm>
            <a:prstGeom prst="rect">
              <a:avLst/>
            </a:prstGeom>
            <a:solidFill>
              <a:srgbClr val="7CD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8" name="Rectangle 13"/>
            <p:cNvSpPr>
              <a:spLocks noChangeArrowheads="1"/>
            </p:cNvSpPr>
            <p:nvPr/>
          </p:nvSpPr>
          <p:spPr bwMode="auto">
            <a:xfrm>
              <a:off x="5568" y="2735"/>
              <a:ext cx="295" cy="290"/>
            </a:xfrm>
            <a:prstGeom prst="rect">
              <a:avLst/>
            </a:prstGeom>
            <a:solidFill>
              <a:srgbClr val="009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</p:grpSp>
      <p:pic>
        <p:nvPicPr>
          <p:cNvPr id="1032" name="Kuva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466725"/>
            <a:ext cx="19431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CD568"/>
        </a:buClr>
        <a:buFont typeface="Wingdings" panose="05000000000000000000" pitchFamily="2" charset="2"/>
        <a:buChar char="§"/>
        <a:defRPr sz="2400">
          <a:solidFill>
            <a:srgbClr val="4C4C4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7AC9"/>
        </a:buClr>
        <a:buFont typeface="Wingdings" panose="05000000000000000000" pitchFamily="2" charset="2"/>
        <a:buChar char="§"/>
        <a:defRPr sz="2000">
          <a:solidFill>
            <a:srgbClr val="4C4C4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38CBC"/>
        </a:buClr>
        <a:buFont typeface="Wingdings" panose="05000000000000000000" pitchFamily="2" charset="2"/>
        <a:buChar char="§"/>
        <a:defRPr sz="2000">
          <a:solidFill>
            <a:srgbClr val="4C4C4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9B1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A1A18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akarta.ee/specifications/platform/9/apidocs/index.html?jakarta/servlet/http/HttpSession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fi-FI" altLang="fi-FI" dirty="0"/>
              <a:t>Back </a:t>
            </a:r>
            <a:r>
              <a:rPr lang="fi-FI" altLang="fi-FI" dirty="0" err="1"/>
              <a:t>End</a:t>
            </a:r>
            <a:r>
              <a:rPr lang="fi-FI" altLang="fi-FI" dirty="0"/>
              <a:t> Programming</a:t>
            </a:r>
            <a:br>
              <a:rPr lang="fi-FI" altLang="fi-FI" dirty="0"/>
            </a:br>
            <a:endParaRPr lang="fi-FI" altLang="fi-FI" sz="2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i-FI" altLang="fi-FI" b="1" dirty="0" err="1"/>
              <a:t>Spring</a:t>
            </a:r>
            <a:r>
              <a:rPr lang="fi-FI" altLang="fi-FI" b="1" dirty="0"/>
              <a:t> Security</a:t>
            </a:r>
            <a:endParaRPr lang="fi-FI" altLang="fi-FI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DCF6A-CFB6-DC95-AD74-298D0CE8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22DB27-08C3-4213-A343-EB52CBF1E1A8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C4864-918F-28A7-EB8C-FE93EE69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updated Minna Pellikka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077200" cy="864096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507288" cy="4174976"/>
          </a:xfrm>
        </p:spPr>
        <p:txBody>
          <a:bodyPr/>
          <a:lstStyle/>
          <a:p>
            <a:r>
              <a:rPr lang="fi-FI" dirty="0" err="1"/>
              <a:t>Login</a:t>
            </a:r>
            <a:endParaRPr lang="fi-FI" dirty="0"/>
          </a:p>
          <a:p>
            <a:pPr lvl="1"/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method</a:t>
            </a:r>
            <a:r>
              <a:rPr lang="fi-FI" dirty="0"/>
              <a:t> to </a:t>
            </a:r>
            <a:r>
              <a:rPr lang="fi-FI" dirty="0" err="1"/>
              <a:t>controller</a:t>
            </a:r>
            <a:r>
              <a:rPr lang="fi-FI" dirty="0"/>
              <a:t> and </a:t>
            </a:r>
            <a:r>
              <a:rPr lang="fi-FI" dirty="0" err="1"/>
              <a:t>thymeleaf</a:t>
            </a:r>
            <a:r>
              <a:rPr lang="fi-FI" dirty="0"/>
              <a:t> </a:t>
            </a:r>
            <a:r>
              <a:rPr lang="fi-FI" dirty="0" err="1"/>
              <a:t>template</a:t>
            </a:r>
            <a:r>
              <a:rPr lang="fi-FI" dirty="0"/>
              <a:t> for </a:t>
            </a:r>
            <a:r>
              <a:rPr lang="fi-FI" dirty="0" err="1"/>
              <a:t>login</a:t>
            </a:r>
            <a:endParaRPr lang="fi-FI" dirty="0"/>
          </a:p>
          <a:p>
            <a:pPr lvl="1"/>
            <a:r>
              <a:rPr lang="fi-FI" dirty="0" err="1"/>
              <a:t>Thymeleaf</a:t>
            </a:r>
            <a:r>
              <a:rPr lang="fi-FI" dirty="0"/>
              <a:t>: </a:t>
            </a:r>
            <a:r>
              <a:rPr lang="fi-FI" dirty="0" err="1"/>
              <a:t>method</a:t>
            </a:r>
            <a:r>
              <a:rPr lang="fi-FI" dirty="0"/>
              <a:t> = POST</a:t>
            </a:r>
          </a:p>
          <a:p>
            <a:pPr lvl="1"/>
            <a:r>
              <a:rPr lang="en-US" dirty="0"/>
              <a:t>Spring Security provides a filter that intercepts request to /login and authenticates the user</a:t>
            </a:r>
            <a:endParaRPr lang="fi-FI" dirty="0"/>
          </a:p>
          <a:p>
            <a:pPr lvl="1"/>
            <a:r>
              <a:rPr lang="en-US" dirty="0"/>
              <a:t>If the user fails to authenticate, the page is redirected to "/</a:t>
            </a:r>
            <a:r>
              <a:rPr lang="en-US" dirty="0" err="1"/>
              <a:t>login?error</a:t>
            </a:r>
            <a:r>
              <a:rPr lang="en-US" dirty="0"/>
              <a:t>" endpoint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th:if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i-FI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"${</a:t>
            </a:r>
            <a:r>
              <a:rPr lang="fi-FI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param.error</a:t>
            </a:r>
            <a:r>
              <a:rPr lang="fi-FI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}"</a:t>
            </a: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fi-FI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Invalid</a:t>
            </a:r>
            <a:r>
              <a:rPr lang="fi-FI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username</a:t>
            </a:r>
            <a:r>
              <a:rPr lang="fi-FI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and </a:t>
            </a:r>
            <a:r>
              <a:rPr lang="fi-FI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password</a:t>
            </a:r>
            <a:r>
              <a:rPr lang="fi-FI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fi-FI" sz="1400" dirty="0"/>
          </a:p>
          <a:p>
            <a:pPr marL="0" indent="0">
              <a:buNone/>
            </a:pP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fi-FI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form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th:action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i-FI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"@{/</a:t>
            </a:r>
            <a:r>
              <a:rPr lang="fi-FI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login</a:t>
            </a:r>
            <a:r>
              <a:rPr lang="fi-FI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}"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method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i-FI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post</a:t>
            </a:r>
            <a:r>
              <a:rPr lang="fi-FI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&lt;div&gt;&lt;</a:t>
            </a:r>
            <a:r>
              <a:rPr lang="fi-FI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fi-FI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User </a:t>
            </a:r>
            <a:r>
              <a:rPr lang="fi-FI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fi-FI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: </a:t>
            </a: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i-FI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text</a:t>
            </a:r>
            <a:r>
              <a:rPr lang="fi-FI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name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i-FI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username</a:t>
            </a:r>
            <a:r>
              <a:rPr lang="fi-FI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r>
              <a:rPr lang="fi-FI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fi-FI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&gt;&lt;/div&gt;</a:t>
            </a:r>
            <a:endParaRPr lang="fi-FI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&lt;div&gt;&lt;</a:t>
            </a:r>
            <a:r>
              <a:rPr lang="fi-FI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fi-FI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Password</a:t>
            </a:r>
            <a:r>
              <a:rPr lang="fi-FI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i-FI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password</a:t>
            </a:r>
            <a:r>
              <a:rPr lang="fi-FI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name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i-FI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password</a:t>
            </a:r>
            <a:r>
              <a:rPr lang="fi-FI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r>
              <a:rPr lang="fi-FI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fi-FI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label</a:t>
            </a: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&gt;&lt;/div&gt;</a:t>
            </a:r>
            <a:endParaRPr lang="fi-FI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&lt;div&gt;&lt;input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"submit"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"Sign In"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/&gt;&lt;/div&gt;</a:t>
            </a: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fi-FI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form</a:t>
            </a: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endParaRPr lang="fi-FI" sz="1600" dirty="0">
              <a:solidFill>
                <a:srgbClr val="0000FF"/>
              </a:solidFill>
              <a:highlight>
                <a:srgbClr val="FFFFFF"/>
              </a:highligh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DA6B0A-CC6A-4E6D-B6A4-E9DB0D526201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F3ABF-320F-054D-4CF1-AC02C6C0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updated Minna Pellikka</a:t>
            </a:r>
          </a:p>
        </p:txBody>
      </p:sp>
    </p:spTree>
    <p:extLst>
      <p:ext uri="{BB962C8B-B14F-4D97-AF65-F5344CB8AC3E}">
        <p14:creationId xmlns:p14="http://schemas.microsoft.com/office/powerpoint/2010/main" val="336388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077200" cy="864096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806724"/>
            <a:ext cx="8507288" cy="4174976"/>
          </a:xfrm>
        </p:spPr>
        <p:txBody>
          <a:bodyPr/>
          <a:lstStyle/>
          <a:p>
            <a:r>
              <a:rPr lang="fi-FI" dirty="0" err="1"/>
              <a:t>Logout</a:t>
            </a:r>
            <a:endParaRPr lang="fi-FI" dirty="0"/>
          </a:p>
          <a:p>
            <a:pPr lvl="1"/>
            <a:r>
              <a:rPr lang="fi-FI" dirty="0" err="1"/>
              <a:t>Thymeleaf</a:t>
            </a:r>
            <a:r>
              <a:rPr lang="fi-FI" dirty="0"/>
              <a:t>: </a:t>
            </a:r>
            <a:r>
              <a:rPr lang="fi-FI" dirty="0" err="1"/>
              <a:t>method</a:t>
            </a:r>
            <a:r>
              <a:rPr lang="fi-FI" dirty="0"/>
              <a:t> = POST</a:t>
            </a:r>
          </a:p>
          <a:p>
            <a:pPr lvl="1"/>
            <a:r>
              <a:rPr lang="en-US" dirty="0"/>
              <a:t>After successfully logging out user will be redirected to "/</a:t>
            </a:r>
            <a:r>
              <a:rPr lang="en-US" dirty="0" err="1"/>
              <a:t>login?logout</a:t>
            </a:r>
            <a:r>
              <a:rPr lang="en-US" dirty="0"/>
              <a:t>“ endpoint</a:t>
            </a:r>
            <a:endParaRPr lang="fi-FI" dirty="0"/>
          </a:p>
          <a:p>
            <a:pPr marL="0" indent="0">
              <a:buNone/>
            </a:pPr>
            <a:r>
              <a:rPr lang="fi-FI" sz="2000" dirty="0">
                <a:solidFill>
                  <a:srgbClr val="0000FF"/>
                </a:solidFill>
                <a:highlight>
                  <a:srgbClr val="FFFFFF"/>
                </a:highlight>
              </a:rPr>
              <a:t>&lt;</a:t>
            </a:r>
            <a:r>
              <a:rPr lang="fi-FI" sz="2000" dirty="0" err="1">
                <a:solidFill>
                  <a:srgbClr val="0000FF"/>
                </a:solidFill>
                <a:highlight>
                  <a:srgbClr val="FFFFFF"/>
                </a:highlight>
              </a:rPr>
              <a:t>form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2000" dirty="0" err="1">
                <a:solidFill>
                  <a:srgbClr val="FF0000"/>
                </a:solidFill>
                <a:highlight>
                  <a:srgbClr val="FFFFFF"/>
                </a:highlight>
              </a:rPr>
              <a:t>th:action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i-FI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"@{/</a:t>
            </a:r>
            <a:r>
              <a:rPr lang="fi-FI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logout</a:t>
            </a:r>
            <a:r>
              <a:rPr lang="fi-FI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}"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2000" dirty="0" err="1">
                <a:solidFill>
                  <a:srgbClr val="FF0000"/>
                </a:solidFill>
                <a:highlight>
                  <a:srgbClr val="FFFFFF"/>
                </a:highlight>
              </a:rPr>
              <a:t>method</a:t>
            </a:r>
            <a:r>
              <a:rPr lang="fi-FI" sz="20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i-FI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20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post</a:t>
            </a:r>
            <a:r>
              <a:rPr lang="fi-FI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20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20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"submit"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2000" b="1" dirty="0">
                <a:solidFill>
                  <a:srgbClr val="8000FF"/>
                </a:solidFill>
                <a:highlight>
                  <a:srgbClr val="FFFFFF"/>
                </a:highlight>
              </a:rPr>
              <a:t>"Sign Out"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</a:rPr>
              <a:t>/&gt;</a:t>
            </a:r>
            <a:endParaRPr lang="en-US" sz="20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2000" dirty="0">
                <a:solidFill>
                  <a:srgbClr val="0000FF"/>
                </a:solidFill>
                <a:highlight>
                  <a:srgbClr val="FFFFFF"/>
                </a:highlight>
              </a:rPr>
              <a:t>&lt;/</a:t>
            </a:r>
            <a:r>
              <a:rPr lang="fi-FI" sz="2000" dirty="0" err="1">
                <a:solidFill>
                  <a:srgbClr val="0000FF"/>
                </a:solidFill>
                <a:highlight>
                  <a:srgbClr val="FFFFFF"/>
                </a:highlight>
              </a:rPr>
              <a:t>form</a:t>
            </a:r>
            <a:r>
              <a:rPr lang="fi-FI" sz="20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</a:p>
          <a:p>
            <a:pPr marL="0" indent="0">
              <a:buNone/>
            </a:pPr>
            <a:endParaRPr lang="fi-FI" sz="20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fi-FI" sz="2000" dirty="0" err="1"/>
              <a:t>You</a:t>
            </a:r>
            <a:r>
              <a:rPr lang="fi-FI" sz="2000" dirty="0"/>
              <a:t> </a:t>
            </a:r>
            <a:r>
              <a:rPr lang="fi-FI" sz="2000" dirty="0" err="1"/>
              <a:t>can</a:t>
            </a:r>
            <a:r>
              <a:rPr lang="fi-FI" sz="2000" dirty="0"/>
              <a:t> show </a:t>
            </a:r>
            <a:r>
              <a:rPr lang="fi-FI" sz="2000" dirty="0" err="1"/>
              <a:t>logged</a:t>
            </a:r>
            <a:r>
              <a:rPr lang="fi-FI" sz="2000" dirty="0"/>
              <a:t> in </a:t>
            </a:r>
            <a:r>
              <a:rPr lang="fi-FI" sz="2000" dirty="0" err="1"/>
              <a:t>user</a:t>
            </a:r>
            <a:r>
              <a:rPr lang="fi-FI" sz="2000" dirty="0"/>
              <a:t> </a:t>
            </a:r>
            <a:r>
              <a:rPr lang="fi-FI" sz="2000" dirty="0" err="1"/>
              <a:t>by</a:t>
            </a:r>
            <a:r>
              <a:rPr lang="fi-FI" sz="2000" dirty="0"/>
              <a:t> </a:t>
            </a:r>
            <a:r>
              <a:rPr lang="fi-FI" sz="2000" dirty="0" err="1"/>
              <a:t>using</a:t>
            </a:r>
            <a:r>
              <a:rPr lang="fi-FI" sz="2000" dirty="0"/>
              <a:t> </a:t>
            </a:r>
            <a:r>
              <a:rPr lang="fi-FI" sz="2000" dirty="0" err="1"/>
              <a:t>Spring</a:t>
            </a:r>
            <a:r>
              <a:rPr lang="fi-FI" sz="2000" dirty="0"/>
              <a:t> Security </a:t>
            </a:r>
            <a:endParaRPr lang="fi-FI" sz="2000" strike="sngStrike" dirty="0"/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&lt;h1&gt;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Hello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&lt;span 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sec:authentication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"name"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&gt;&lt;/span&gt;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!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&lt;/h1&gt;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fi-FI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E80DE4-B43C-4E53-A6DB-2DA96B55F50B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7E691-9D49-5A49-8E0C-5D87DEEAB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updated Minna Pellikka</a:t>
            </a:r>
          </a:p>
        </p:txBody>
      </p:sp>
    </p:spTree>
    <p:extLst>
      <p:ext uri="{BB962C8B-B14F-4D97-AF65-F5344CB8AC3E}">
        <p14:creationId xmlns:p14="http://schemas.microsoft.com/office/powerpoint/2010/main" val="3822764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077200" cy="936104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077200" cy="4030960"/>
          </a:xfrm>
        </p:spPr>
        <p:txBody>
          <a:bodyPr/>
          <a:lstStyle/>
          <a:p>
            <a:r>
              <a:rPr lang="fi-FI" dirty="0"/>
              <a:t>CSRF</a:t>
            </a:r>
          </a:p>
          <a:p>
            <a:pPr lvl="1"/>
            <a:r>
              <a:rPr lang="en-US" dirty="0"/>
              <a:t>Cross-Site Request Forgery (CSRF) is an attack that forces an end user to execute unwanted actions on a web application in which they're currently authenticated (OWASP)</a:t>
            </a:r>
            <a:endParaRPr lang="fi-FI" dirty="0"/>
          </a:p>
          <a:p>
            <a:pPr lvl="1"/>
            <a:r>
              <a:rPr lang="en-US" dirty="0"/>
              <a:t>To protect against CSRF attacks we need to ensure there is something in the request that the ‘evil’ site is unable to provide.</a:t>
            </a:r>
          </a:p>
          <a:p>
            <a:pPr lvl="1"/>
            <a:r>
              <a:rPr lang="en-US" dirty="0"/>
              <a:t>CSRF protection is enabled as a default in Spring Security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Thymeleaf</a:t>
            </a:r>
            <a:r>
              <a:rPr lang="en-US" dirty="0"/>
              <a:t> the </a:t>
            </a:r>
            <a:r>
              <a:rPr lang="en-US" dirty="0" err="1"/>
              <a:t>csrf</a:t>
            </a:r>
            <a:r>
              <a:rPr lang="en-US" dirty="0"/>
              <a:t> token is automatically included for you</a:t>
            </a:r>
            <a:endParaRPr lang="fi-FI" dirty="0"/>
          </a:p>
          <a:p>
            <a:pPr marL="57150" indent="0">
              <a:buNone/>
            </a:pPr>
            <a:endParaRPr lang="fi-FI" sz="16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 marL="5715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&lt;input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"hidden"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"_</a:t>
            </a:r>
            <a:r>
              <a:rPr lang="en-US" sz="16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csrf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value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"d63f746f-c5f6-4cc6-99c0-9220ff784b23"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/&gt;&lt;/form&gt;</a:t>
            </a:r>
            <a:endParaRPr lang="fi-FI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5B72AB-E5F9-4EB4-94BF-5BA7A0CC027A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updated Minna Pellikka</a:t>
            </a:r>
          </a:p>
        </p:txBody>
      </p:sp>
    </p:spTree>
    <p:extLst>
      <p:ext uri="{BB962C8B-B14F-4D97-AF65-F5344CB8AC3E}">
        <p14:creationId xmlns:p14="http://schemas.microsoft.com/office/powerpoint/2010/main" val="361083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077200" cy="864096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686800" cy="4318992"/>
          </a:xfrm>
        </p:spPr>
        <p:txBody>
          <a:bodyPr/>
          <a:lstStyle/>
          <a:p>
            <a:r>
              <a:rPr lang="fi-FI" sz="2000" dirty="0" err="1"/>
              <a:t>Spring</a:t>
            </a:r>
            <a:r>
              <a:rPr lang="fi-FI" sz="2000" dirty="0"/>
              <a:t> Security </a:t>
            </a:r>
            <a:r>
              <a:rPr lang="fi-FI" sz="2000" dirty="0" err="1"/>
              <a:t>Thymeleaf</a:t>
            </a:r>
            <a:r>
              <a:rPr lang="fi-FI" sz="2000" dirty="0"/>
              <a:t> </a:t>
            </a:r>
            <a:r>
              <a:rPr lang="fi-FI" sz="2000" dirty="0" err="1"/>
              <a:t>dialects</a:t>
            </a:r>
            <a:r>
              <a:rPr lang="fi-FI" sz="2000" dirty="0"/>
              <a:t> </a:t>
            </a:r>
            <a:r>
              <a:rPr lang="fi-FI" sz="2000" dirty="0" err="1"/>
              <a:t>can</a:t>
            </a:r>
            <a:r>
              <a:rPr lang="fi-FI" sz="2000" dirty="0"/>
              <a:t> </a:t>
            </a:r>
            <a:r>
              <a:rPr lang="fi-FI" sz="2000" dirty="0" err="1"/>
              <a:t>be</a:t>
            </a:r>
            <a:r>
              <a:rPr lang="fi-FI" sz="2000" dirty="0"/>
              <a:t> </a:t>
            </a:r>
            <a:r>
              <a:rPr lang="fi-FI" sz="2000" dirty="0" err="1"/>
              <a:t>used</a:t>
            </a:r>
            <a:r>
              <a:rPr lang="fi-FI" sz="2000" dirty="0"/>
              <a:t> to show </a:t>
            </a:r>
            <a:r>
              <a:rPr lang="fi-FI" sz="2000" dirty="0" err="1"/>
              <a:t>different</a:t>
            </a:r>
            <a:r>
              <a:rPr lang="fi-FI" sz="2000" dirty="0"/>
              <a:t> </a:t>
            </a:r>
            <a:r>
              <a:rPr lang="fi-FI" sz="2000" dirty="0" err="1"/>
              <a:t>content</a:t>
            </a:r>
            <a:r>
              <a:rPr lang="fi-FI" sz="2000" dirty="0"/>
              <a:t> to </a:t>
            </a:r>
            <a:r>
              <a:rPr lang="fi-FI" sz="2000" dirty="0" err="1"/>
              <a:t>different</a:t>
            </a:r>
            <a:r>
              <a:rPr lang="fi-FI" sz="2000" dirty="0"/>
              <a:t> </a:t>
            </a:r>
            <a:r>
              <a:rPr lang="fi-FI" sz="2000" dirty="0" err="1"/>
              <a:t>roles</a:t>
            </a:r>
            <a:endParaRPr lang="fi-FI" sz="2000" dirty="0"/>
          </a:p>
          <a:p>
            <a:r>
              <a:rPr lang="fi-FI" sz="2000" dirty="0" err="1"/>
              <a:t>Add</a:t>
            </a:r>
            <a:r>
              <a:rPr lang="fi-FI" sz="2000" dirty="0"/>
              <a:t> </a:t>
            </a:r>
            <a:r>
              <a:rPr lang="fi-FI" sz="2000" dirty="0" err="1"/>
              <a:t>dependency</a:t>
            </a:r>
            <a:endParaRPr lang="fi-FI" sz="2000" dirty="0"/>
          </a:p>
          <a:p>
            <a:pPr marL="0" indent="0">
              <a:buNone/>
            </a:pP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org.thymeleaf.extras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thymeleaf-extras-springsecurity</a:t>
            </a:r>
            <a:r>
              <a:rPr lang="fi-FI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6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i-FI" sz="2000" dirty="0" err="1"/>
              <a:t>Add</a:t>
            </a:r>
            <a:r>
              <a:rPr lang="fi-FI" sz="2000" dirty="0"/>
              <a:t> definition for </a:t>
            </a:r>
            <a:r>
              <a:rPr lang="fi-FI" sz="2000" dirty="0" err="1"/>
              <a:t>sec</a:t>
            </a:r>
            <a:r>
              <a:rPr lang="fi-FI" sz="2000" dirty="0"/>
              <a:t>: </a:t>
            </a:r>
            <a:r>
              <a:rPr lang="fi-FI" sz="2000" dirty="0" err="1"/>
              <a:t>attributes</a:t>
            </a:r>
            <a:r>
              <a:rPr lang="fi-FI" sz="2000" dirty="0"/>
              <a:t> to </a:t>
            </a:r>
            <a:r>
              <a:rPr lang="fi-FI" sz="2000" dirty="0" err="1"/>
              <a:t>your</a:t>
            </a:r>
            <a:r>
              <a:rPr lang="fi-FI" sz="2000" dirty="0"/>
              <a:t> </a:t>
            </a:r>
            <a:r>
              <a:rPr lang="fi-FI" sz="2000" dirty="0" err="1"/>
              <a:t>Thymeleaf</a:t>
            </a:r>
            <a:r>
              <a:rPr lang="fi-FI" sz="2000" dirty="0"/>
              <a:t> </a:t>
            </a:r>
            <a:r>
              <a:rPr lang="fi-FI" sz="2000" dirty="0" err="1"/>
              <a:t>template</a:t>
            </a:r>
            <a:endParaRPr lang="fi-FI" sz="2000" dirty="0"/>
          </a:p>
          <a:p>
            <a:pPr marL="0" indent="0">
              <a:buNone/>
            </a:pP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&lt;html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xmlns:th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i-FI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1400" b="1" u="sng" dirty="0">
                <a:solidFill>
                  <a:srgbClr val="8000FF"/>
                </a:solidFill>
                <a:highlight>
                  <a:srgbClr val="FFFFFF"/>
                </a:highlight>
              </a:rPr>
              <a:t>http://www.thymeleaf.org</a:t>
            </a:r>
            <a:r>
              <a:rPr lang="fi-FI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fi-FI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xmlns:sec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fi-FI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1400" b="1" u="sng" dirty="0">
                <a:solidFill>
                  <a:srgbClr val="8000FF"/>
                </a:solidFill>
                <a:highlight>
                  <a:srgbClr val="FFFFFF"/>
                </a:highlight>
              </a:rPr>
              <a:t>http://www.thymeleaf.org/thymeleaf-extras-springsecurity6</a:t>
            </a:r>
            <a:r>
              <a:rPr lang="fi-FI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fi-FI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endParaRPr lang="fi-FI" sz="1400" dirty="0"/>
          </a:p>
          <a:p>
            <a:r>
              <a:rPr lang="fi-FI" sz="2000" dirty="0" err="1"/>
              <a:t>Example</a:t>
            </a:r>
            <a:r>
              <a:rPr lang="fi-FI" sz="2000" dirty="0"/>
              <a:t>: </a:t>
            </a:r>
            <a:r>
              <a:rPr lang="fi-FI" sz="2000" dirty="0" err="1"/>
              <a:t>Only</a:t>
            </a:r>
            <a:r>
              <a:rPr lang="fi-FI" sz="2000" dirty="0"/>
              <a:t> ADMIN </a:t>
            </a:r>
            <a:r>
              <a:rPr lang="fi-FI" sz="2000" dirty="0" err="1"/>
              <a:t>users</a:t>
            </a:r>
            <a:r>
              <a:rPr lang="fi-FI" sz="2000" dirty="0"/>
              <a:t> </a:t>
            </a:r>
            <a:r>
              <a:rPr lang="fi-FI" sz="2000" dirty="0" err="1"/>
              <a:t>can</a:t>
            </a:r>
            <a:r>
              <a:rPr lang="fi-FI" sz="2000" dirty="0"/>
              <a:t> </a:t>
            </a:r>
            <a:r>
              <a:rPr lang="fi-FI" sz="2000" dirty="0" err="1"/>
              <a:t>delete</a:t>
            </a:r>
            <a:r>
              <a:rPr lang="fi-FI" sz="2000" dirty="0"/>
              <a:t> </a:t>
            </a:r>
            <a:r>
              <a:rPr lang="fi-FI" sz="2000" dirty="0" err="1"/>
              <a:t>students</a:t>
            </a:r>
            <a:r>
              <a:rPr lang="fi-FI" sz="2000" dirty="0"/>
              <a:t> (</a:t>
            </a:r>
            <a:r>
              <a:rPr lang="fi-FI" sz="2000" dirty="0" err="1"/>
              <a:t>StudentList</a:t>
            </a:r>
            <a:r>
              <a:rPr lang="fi-FI" sz="2000" dirty="0"/>
              <a:t> </a:t>
            </a:r>
            <a:r>
              <a:rPr lang="fi-FI" sz="2000" dirty="0" err="1"/>
              <a:t>example</a:t>
            </a:r>
            <a:r>
              <a:rPr lang="fi-FI" sz="2000" dirty="0"/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&lt;td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sec:authorize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</a:t>
            </a:r>
            <a:r>
              <a:rPr lang="en-US" sz="1400" b="1" dirty="0" err="1">
                <a:solidFill>
                  <a:srgbClr val="8000FF"/>
                </a:solidFill>
                <a:highlight>
                  <a:srgbClr val="FFFFFF"/>
                </a:highlight>
              </a:rPr>
              <a:t>hasAuthority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 ('ADMIN')"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&gt;&lt;a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th:href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400" b="1" dirty="0">
                <a:solidFill>
                  <a:srgbClr val="8000FF"/>
                </a:solidFill>
                <a:highlight>
                  <a:srgbClr val="FFFFFF"/>
                </a:highlight>
              </a:rPr>
              <a:t>"@{/delete/{id}(id=${student.id})}"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Delete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&lt;/a&gt;&lt;/td&gt;</a:t>
            </a: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Note!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In the case of in-memory users use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hasRole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instead of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hasAuthority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lang="fi-FI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411F96-DB31-4254-B025-7359AEA6576F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updated Minna Pellikka</a:t>
            </a:r>
          </a:p>
        </p:txBody>
      </p:sp>
    </p:spTree>
    <p:extLst>
      <p:ext uri="{BB962C8B-B14F-4D97-AF65-F5344CB8AC3E}">
        <p14:creationId xmlns:p14="http://schemas.microsoft.com/office/powerpoint/2010/main" val="811508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C433-A4E3-4B88-8227-BF334B54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Method </a:t>
            </a:r>
            <a:r>
              <a:rPr lang="fi-FI" dirty="0" err="1"/>
              <a:t>level</a:t>
            </a:r>
            <a:r>
              <a:rPr lang="fi-FI" dirty="0"/>
              <a:t> </a:t>
            </a:r>
            <a:r>
              <a:rPr lang="fi-FI" dirty="0" err="1"/>
              <a:t>security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54446-1BEE-441A-B0CC-0CF391AE9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62200"/>
            <a:ext cx="8435280" cy="3657600"/>
          </a:xfrm>
        </p:spPr>
        <p:txBody>
          <a:bodyPr/>
          <a:lstStyle/>
          <a:p>
            <a:r>
              <a:rPr lang="fi-FI" sz="2000" dirty="0" err="1"/>
              <a:t>Add</a:t>
            </a:r>
            <a:r>
              <a:rPr lang="fi-FI" sz="2000" dirty="0"/>
              <a:t> </a:t>
            </a:r>
            <a:r>
              <a:rPr lang="fi-FI" sz="2000" dirty="0" err="1"/>
              <a:t>following</a:t>
            </a:r>
            <a:r>
              <a:rPr lang="fi-FI" sz="2000" dirty="0"/>
              <a:t> </a:t>
            </a:r>
            <a:r>
              <a:rPr lang="fi-FI" sz="2000" dirty="0" err="1"/>
              <a:t>annotation</a:t>
            </a:r>
            <a:r>
              <a:rPr lang="fi-FI" sz="2000" dirty="0"/>
              <a:t> to Web Security </a:t>
            </a:r>
            <a:r>
              <a:rPr lang="fi-FI" sz="2000" dirty="0" err="1"/>
              <a:t>config</a:t>
            </a:r>
            <a:r>
              <a:rPr lang="fi-FI" sz="2000" dirty="0"/>
              <a:t> </a:t>
            </a:r>
            <a:r>
              <a:rPr lang="fi-FI" sz="2000" dirty="0" err="1"/>
              <a:t>class</a:t>
            </a:r>
            <a:endParaRPr lang="fi-FI" sz="2000" dirty="0"/>
          </a:p>
          <a:p>
            <a:pPr marL="0" indent="0">
              <a:buNone/>
            </a:pPr>
            <a:r>
              <a:rPr lang="fi-FI" sz="2000" dirty="0">
                <a:solidFill>
                  <a:srgbClr val="646464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@EnableMethodSecurity</a:t>
            </a:r>
            <a:r>
              <a:rPr lang="fi-FI" sz="20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(securedEnabled = </a:t>
            </a:r>
            <a:r>
              <a:rPr lang="fi-FI" sz="20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true</a:t>
            </a:r>
            <a:r>
              <a:rPr lang="fi-FI" sz="2000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fi-FI" sz="2000" b="1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  <a:p>
            <a:r>
              <a:rPr lang="fi-FI" sz="2000" dirty="0" err="1"/>
              <a:t>Add</a:t>
            </a:r>
            <a:r>
              <a:rPr lang="fi-FI" sz="2000" dirty="0"/>
              <a:t> </a:t>
            </a:r>
            <a:r>
              <a:rPr lang="fi-FI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PreAuthorize</a:t>
            </a:r>
            <a:r>
              <a:rPr lang="fi-FI" sz="2000" dirty="0"/>
              <a:t> </a:t>
            </a:r>
            <a:r>
              <a:rPr lang="fi-FI" sz="2000" dirty="0" err="1"/>
              <a:t>annotation</a:t>
            </a:r>
            <a:r>
              <a:rPr lang="fi-FI" sz="2000" dirty="0"/>
              <a:t> to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method</a:t>
            </a:r>
            <a:r>
              <a:rPr lang="fi-FI" sz="2000" dirty="0"/>
              <a:t> </a:t>
            </a:r>
            <a:r>
              <a:rPr lang="fi-FI" sz="2000" dirty="0" err="1"/>
              <a:t>you</a:t>
            </a:r>
            <a:r>
              <a:rPr lang="fi-FI" sz="2000" dirty="0"/>
              <a:t> </a:t>
            </a:r>
            <a:r>
              <a:rPr lang="fi-FI" sz="2000" dirty="0" err="1"/>
              <a:t>want</a:t>
            </a:r>
            <a:r>
              <a:rPr lang="fi-FI" sz="2000" dirty="0"/>
              <a:t> to </a:t>
            </a:r>
            <a:r>
              <a:rPr lang="fi-FI" sz="2000" dirty="0" err="1"/>
              <a:t>secure</a:t>
            </a:r>
            <a:endParaRPr lang="fi-FI" sz="2000" dirty="0"/>
          </a:p>
          <a:p>
            <a:pPr marL="0" indent="0">
              <a:buNone/>
            </a:pPr>
            <a:r>
              <a:rPr lang="en-US" sz="1600" dirty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n-US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RequestMapping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 =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"/delete/{id}"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method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RequestMethod.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GET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i-FI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PreAuthorize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hasRole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('ADMIN')"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deleteStudent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i-FI" sz="16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PathVariable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Long </a:t>
            </a:r>
            <a:r>
              <a:rPr lang="fi-FI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studentId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fi-FI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repository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.deleteById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studentId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redirect</a:t>
            </a:r>
            <a:r>
              <a:rPr lang="fi-FI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:../</a:t>
            </a:r>
            <a:r>
              <a:rPr lang="fi-FI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studentlist</a:t>
            </a:r>
            <a:r>
              <a:rPr lang="fi-FI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endParaRPr lang="fi-FI" sz="1600" b="1" dirty="0">
              <a:solidFill>
                <a:srgbClr val="000000"/>
              </a:solidFill>
              <a:highlight>
                <a:srgbClr val="E8F2FE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19916-24D6-4086-A491-B6C724F4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934369-DB93-4C76-A70C-CF58B49123B0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D9B4-5048-43D9-BD38-548DD0CF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updated Minna Pellikka</a:t>
            </a:r>
            <a:endParaRPr lang="fi-FI" altLang="fi-FI" dirty="0"/>
          </a:p>
        </p:txBody>
      </p:sp>
    </p:spTree>
    <p:extLst>
      <p:ext uri="{BB962C8B-B14F-4D97-AF65-F5344CB8AC3E}">
        <p14:creationId xmlns:p14="http://schemas.microsoft.com/office/powerpoint/2010/main" val="187824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79208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Security: User </a:t>
            </a:r>
            <a:r>
              <a:rPr lang="fi-FI" dirty="0" err="1"/>
              <a:t>entity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91264" cy="4463008"/>
          </a:xfrm>
        </p:spPr>
        <p:txBody>
          <a:bodyPr/>
          <a:lstStyle/>
          <a:p>
            <a:r>
              <a:rPr lang="fi-FI" sz="2000" dirty="0"/>
              <a:t>How to </a:t>
            </a:r>
            <a:r>
              <a:rPr lang="fi-FI" sz="2000" dirty="0" err="1"/>
              <a:t>use</a:t>
            </a:r>
            <a:r>
              <a:rPr lang="fi-FI" sz="2000" dirty="0"/>
              <a:t> </a:t>
            </a:r>
            <a:r>
              <a:rPr lang="fi-FI" sz="2000" dirty="0" err="1"/>
              <a:t>Users</a:t>
            </a:r>
            <a:r>
              <a:rPr lang="fi-FI" sz="2000" dirty="0"/>
              <a:t> </a:t>
            </a:r>
            <a:r>
              <a:rPr lang="fi-FI" sz="2000" dirty="0" err="1"/>
              <a:t>from</a:t>
            </a:r>
            <a:r>
              <a:rPr lang="fi-FI" sz="2000" dirty="0"/>
              <a:t> </a:t>
            </a:r>
            <a:r>
              <a:rPr lang="fi-FI" sz="2000" dirty="0" err="1"/>
              <a:t>database</a:t>
            </a:r>
            <a:r>
              <a:rPr lang="fi-FI" sz="2000" dirty="0"/>
              <a:t> in </a:t>
            </a:r>
            <a:r>
              <a:rPr lang="fi-FI" sz="2000" dirty="0" err="1"/>
              <a:t>authentication</a:t>
            </a:r>
            <a:r>
              <a:rPr lang="fi-FI" sz="2000" dirty="0"/>
              <a:t>?</a:t>
            </a:r>
          </a:p>
          <a:p>
            <a:pPr marL="0" indent="0">
              <a:buNone/>
            </a:pPr>
            <a:r>
              <a:rPr lang="fi-FI" sz="2000" dirty="0"/>
              <a:t>1.) </a:t>
            </a:r>
            <a:r>
              <a:rPr lang="fi-FI" sz="2000" dirty="0" err="1"/>
              <a:t>Create</a:t>
            </a:r>
            <a:r>
              <a:rPr lang="fi-FI" sz="2000" dirty="0"/>
              <a:t> User </a:t>
            </a:r>
            <a:r>
              <a:rPr lang="fi-FI" sz="2000" dirty="0" err="1"/>
              <a:t>Entity</a:t>
            </a:r>
            <a:endParaRPr lang="fi-FI" sz="2000" dirty="0"/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@Entity(name=</a:t>
            </a:r>
            <a:r>
              <a:rPr lang="fi-FI" sz="14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>
                <a:solidFill>
                  <a:schemeClr val="tx1"/>
                </a:solidFill>
                <a:highlight>
                  <a:srgbClr val="FFFFFF"/>
                </a:highlight>
              </a:rPr>
              <a:t>"</a:t>
            </a:r>
            <a:r>
              <a:rPr lang="fi-FI" sz="1400" dirty="0" err="1">
                <a:solidFill>
                  <a:schemeClr val="tx1"/>
                </a:solidFill>
                <a:highlight>
                  <a:srgbClr val="FFFFFF"/>
                </a:highlight>
              </a:rPr>
              <a:t>users</a:t>
            </a:r>
            <a:r>
              <a:rPr lang="fi-FI" sz="1400" dirty="0">
                <a:solidFill>
                  <a:schemeClr val="tx1"/>
                </a:solidFill>
                <a:highlight>
                  <a:srgbClr val="FFFFFF"/>
                </a:highlight>
              </a:rPr>
              <a:t>")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User 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  </a:t>
            </a:r>
            <a:r>
              <a:rPr lang="fi-FI" sz="14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fi-FI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or</a:t>
            </a:r>
            <a:r>
              <a:rPr lang="fi-FI" sz="14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AppUser</a:t>
            </a:r>
            <a:endParaRPr lang="fi-FI" sz="14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   @Id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   @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GeneratedValue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strategy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GenerationType</a:t>
            </a:r>
            <a:r>
              <a:rPr lang="fi-FI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IDENTITY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   @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Column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>
                <a:solidFill>
                  <a:srgbClr val="808080"/>
                </a:solidFill>
                <a:highlight>
                  <a:srgbClr val="FFFFFF"/>
                </a:highlight>
              </a:rPr>
              <a:t>"id"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nullable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updatable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Long id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fi-FI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4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fi-FI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Username</a:t>
            </a:r>
            <a:r>
              <a:rPr lang="fi-FI" sz="14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with</a:t>
            </a:r>
            <a:r>
              <a:rPr lang="fi-FI" sz="14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unique</a:t>
            </a:r>
            <a:r>
              <a:rPr lang="fi-FI" sz="14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constraint</a:t>
            </a:r>
            <a:endParaRPr lang="fi-FI" sz="14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   @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Column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r-FR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username</a:t>
            </a:r>
            <a:r>
              <a:rPr lang="fr-FR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nullable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unique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username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fi-FI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   @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Column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password</a:t>
            </a:r>
            <a:r>
              <a:rPr lang="fi-FI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nullable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passwordHash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fi-FI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   @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Column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name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role</a:t>
            </a:r>
            <a:r>
              <a:rPr lang="fi-FI" sz="14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nullable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role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fi-FI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fi-FI" sz="14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fi-FI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Getters</a:t>
            </a:r>
            <a:r>
              <a:rPr lang="fi-FI" sz="1400" dirty="0">
                <a:solidFill>
                  <a:srgbClr val="008000"/>
                </a:solidFill>
                <a:highlight>
                  <a:srgbClr val="FFFFFF"/>
                </a:highlight>
              </a:rPr>
              <a:t> and </a:t>
            </a:r>
            <a:r>
              <a:rPr lang="fi-FI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setters</a:t>
            </a:r>
            <a:r>
              <a:rPr lang="fi-FI" sz="1400" dirty="0">
                <a:solidFill>
                  <a:srgbClr val="008000"/>
                </a:solidFill>
                <a:highlight>
                  <a:srgbClr val="FFFFFF"/>
                </a:highlight>
              </a:rPr>
              <a:t>...</a:t>
            </a:r>
            <a:endParaRPr lang="fi-FI" sz="1400" dirty="0"/>
          </a:p>
          <a:p>
            <a:pPr marL="0" indent="0">
              <a:buNone/>
            </a:pPr>
            <a:r>
              <a:rPr lang="fi-FI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7A9880-A3C5-47A0-9BDD-5E62DEB52D49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updated Minna Pellikka</a:t>
            </a:r>
          </a:p>
        </p:txBody>
      </p:sp>
    </p:spTree>
    <p:extLst>
      <p:ext uri="{BB962C8B-B14F-4D97-AF65-F5344CB8AC3E}">
        <p14:creationId xmlns:p14="http://schemas.microsoft.com/office/powerpoint/2010/main" val="2681132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79208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Security: User </a:t>
            </a:r>
            <a:r>
              <a:rPr lang="fi-FI" dirty="0" err="1"/>
              <a:t>entity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91264" cy="4463008"/>
          </a:xfrm>
        </p:spPr>
        <p:txBody>
          <a:bodyPr/>
          <a:lstStyle/>
          <a:p>
            <a:pPr marL="0" indent="0">
              <a:buNone/>
            </a:pPr>
            <a:r>
              <a:rPr lang="fi-FI" sz="2000" dirty="0"/>
              <a:t>2.) </a:t>
            </a:r>
            <a:r>
              <a:rPr lang="fi-FI" sz="2000" dirty="0" err="1"/>
              <a:t>Create</a:t>
            </a:r>
            <a:r>
              <a:rPr lang="fi-FI" sz="2000" dirty="0"/>
              <a:t> User </a:t>
            </a:r>
            <a:r>
              <a:rPr lang="fi-FI" sz="2000" dirty="0" err="1"/>
              <a:t>crud</a:t>
            </a:r>
            <a:r>
              <a:rPr lang="fi-FI" sz="2000" dirty="0"/>
              <a:t> </a:t>
            </a:r>
            <a:r>
              <a:rPr lang="fi-FI" sz="2000" dirty="0" err="1"/>
              <a:t>repository</a:t>
            </a:r>
            <a:endParaRPr lang="fi-FI" dirty="0"/>
          </a:p>
          <a:p>
            <a:pPr marL="0" indent="0">
              <a:buNone/>
            </a:pPr>
            <a:endParaRPr lang="en-US" sz="1800" dirty="0">
              <a:solidFill>
                <a:srgbClr val="8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</a:rPr>
              <a:t>interface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UserRepository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extends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CrudRepository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User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Long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   User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findByUsername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username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800" dirty="0"/>
          </a:p>
          <a:p>
            <a:pPr marL="0" indent="0">
              <a:buNone/>
            </a:pPr>
            <a:endParaRPr lang="fi-FI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9BFA5B-82C5-4401-9E24-6257E72E3589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updated Minna Pellikka</a:t>
            </a:r>
          </a:p>
        </p:txBody>
      </p:sp>
    </p:spTree>
    <p:extLst>
      <p:ext uri="{BB962C8B-B14F-4D97-AF65-F5344CB8AC3E}">
        <p14:creationId xmlns:p14="http://schemas.microsoft.com/office/powerpoint/2010/main" val="478394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79208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Security: User </a:t>
            </a:r>
            <a:r>
              <a:rPr lang="fi-FI" dirty="0" err="1"/>
              <a:t>entity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712968" cy="4463008"/>
          </a:xfrm>
        </p:spPr>
        <p:txBody>
          <a:bodyPr/>
          <a:lstStyle/>
          <a:p>
            <a:pPr marL="0" indent="0">
              <a:buNone/>
            </a:pPr>
            <a:r>
              <a:rPr lang="fi-FI" sz="2000" dirty="0"/>
              <a:t>3.) </a:t>
            </a:r>
            <a:r>
              <a:rPr lang="fi-FI" sz="2000" dirty="0" err="1"/>
              <a:t>Implement</a:t>
            </a:r>
            <a:r>
              <a:rPr lang="fi-FI" sz="2000" dirty="0"/>
              <a:t> </a:t>
            </a: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UserDetailService</a:t>
            </a:r>
            <a:r>
              <a:rPr lang="fi-FI" sz="2000" dirty="0"/>
              <a:t> </a:t>
            </a:r>
            <a:r>
              <a:rPr lang="fi-FI" sz="2000" dirty="0" err="1"/>
              <a:t>interface</a:t>
            </a:r>
            <a:r>
              <a:rPr lang="fi-FI" sz="2000" dirty="0"/>
              <a:t>. </a:t>
            </a:r>
            <a:r>
              <a:rPr lang="fi-FI" sz="2000" dirty="0" err="1"/>
              <a:t>Spring</a:t>
            </a:r>
            <a:r>
              <a:rPr lang="fi-FI" sz="2000" dirty="0"/>
              <a:t> Security is </a:t>
            </a:r>
            <a:r>
              <a:rPr lang="fi-FI" sz="2000" dirty="0" err="1"/>
              <a:t>using</a:t>
            </a:r>
            <a:r>
              <a:rPr lang="fi-FI" sz="2000" dirty="0"/>
              <a:t> it to </a:t>
            </a:r>
            <a:r>
              <a:rPr lang="fi-FI" sz="2000" dirty="0" err="1"/>
              <a:t>authenticate</a:t>
            </a:r>
            <a:r>
              <a:rPr lang="fi-FI" sz="2000" dirty="0"/>
              <a:t> and </a:t>
            </a:r>
            <a:r>
              <a:rPr lang="fi-FI" sz="2000" dirty="0" err="1"/>
              <a:t>authorize</a:t>
            </a:r>
            <a:r>
              <a:rPr lang="fi-FI" sz="2000" dirty="0"/>
              <a:t> </a:t>
            </a:r>
            <a:r>
              <a:rPr lang="fi-FI" sz="2000" dirty="0" err="1"/>
              <a:t>user</a:t>
            </a:r>
            <a:endParaRPr lang="en-US" sz="1800" dirty="0">
              <a:solidFill>
                <a:srgbClr val="8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646464"/>
                </a:solidFill>
                <a:latin typeface="Consolas" panose="020B0609020204030204" pitchFamily="49" charset="0"/>
              </a:rPr>
              <a:t>@Service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UserDetailServiceImpl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UserDetailsService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fi-FI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fi-FI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UserRepository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repository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i-FI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646464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fi-FI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fi-FI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UserDetailServiceImpl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UserRepository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userRepository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i-FI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</a:t>
            </a:r>
            <a:r>
              <a:rPr lang="fi-FI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i-FI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i-FI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repository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userRepository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i-FI" sz="14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i-FI" sz="1400" dirty="0" err="1">
                <a:solidFill>
                  <a:srgbClr val="646464"/>
                </a:solidFill>
                <a:latin typeface="Consolas" panose="020B0609020204030204" pitchFamily="49" charset="0"/>
              </a:rPr>
              <a:t>Override</a:t>
            </a:r>
            <a:endParaRPr lang="fi-FI" sz="14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fi-FI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loadUserByUsername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i-FI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UsernameNotFoundException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User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curruser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repository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.findByUsername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org.springframework.security.core.userdetails.User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      	</a:t>
            </a:r>
            <a:r>
              <a:rPr lang="fi-FI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curruser</a:t>
            </a:r>
            <a:r>
              <a:rPr lang="fi-FI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.getPasswordHash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	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AuthorityUtils.</a:t>
            </a:r>
            <a:r>
              <a:rPr lang="fi-FI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createAuthorityList</a:t>
            </a:r>
            <a:r>
              <a:rPr lang="fi-FI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curruser</a:t>
            </a:r>
            <a:r>
              <a:rPr lang="fi-FI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.getRole</a:t>
            </a:r>
            <a:r>
              <a:rPr lang="fi-FI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i-FI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}   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8000FF"/>
              </a:solidFill>
              <a:highlight>
                <a:srgbClr val="FFFFFF"/>
              </a:highlight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2C29A3-FDB1-446A-A195-B7BA705DAE61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updated Minna Pellikka</a:t>
            </a:r>
          </a:p>
        </p:txBody>
      </p:sp>
    </p:spTree>
    <p:extLst>
      <p:ext uri="{BB962C8B-B14F-4D97-AF65-F5344CB8AC3E}">
        <p14:creationId xmlns:p14="http://schemas.microsoft.com/office/powerpoint/2010/main" val="1181280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79208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Security: User </a:t>
            </a:r>
            <a:r>
              <a:rPr lang="fi-FI" dirty="0" err="1"/>
              <a:t>entity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712968" cy="4463008"/>
          </a:xfrm>
        </p:spPr>
        <p:txBody>
          <a:bodyPr/>
          <a:lstStyle/>
          <a:p>
            <a:pPr marL="0" indent="0">
              <a:buNone/>
            </a:pPr>
            <a:r>
              <a:rPr lang="fi-FI" sz="2000" dirty="0"/>
              <a:t>4.) </a:t>
            </a:r>
            <a:r>
              <a:rPr lang="fi-FI" sz="2000" dirty="0" err="1"/>
              <a:t>Change</a:t>
            </a:r>
            <a:r>
              <a:rPr lang="fi-FI" sz="2000" dirty="0"/>
              <a:t> </a:t>
            </a:r>
            <a:r>
              <a:rPr lang="fi-FI" sz="2000" dirty="0" err="1"/>
              <a:t>Spring</a:t>
            </a:r>
            <a:r>
              <a:rPr lang="fi-FI" sz="2000" dirty="0"/>
              <a:t> Security </a:t>
            </a:r>
            <a:r>
              <a:rPr lang="fi-FI" sz="2000" dirty="0" err="1"/>
              <a:t>configuration</a:t>
            </a:r>
            <a:r>
              <a:rPr lang="fi-FI" sz="2000" dirty="0"/>
              <a:t> to </a:t>
            </a:r>
            <a:r>
              <a:rPr lang="fi-FI" sz="2000" dirty="0" err="1"/>
              <a:t>use</a:t>
            </a:r>
            <a:r>
              <a:rPr lang="fi-FI" sz="2000" dirty="0"/>
              <a:t> </a:t>
            </a:r>
            <a:r>
              <a:rPr lang="fi-FI" sz="2000" dirty="0" err="1"/>
              <a:t>your</a:t>
            </a:r>
            <a:r>
              <a:rPr lang="fi-FI" sz="2000" dirty="0"/>
              <a:t> </a:t>
            </a:r>
            <a:r>
              <a:rPr lang="fi-FI" sz="2000" dirty="0" err="1"/>
              <a:t>UserDetailService</a:t>
            </a:r>
            <a:r>
              <a:rPr lang="fi-FI" sz="2000" dirty="0"/>
              <a:t> </a:t>
            </a:r>
            <a:r>
              <a:rPr lang="fi-FI" sz="2000" dirty="0" err="1"/>
              <a:t>implementation</a:t>
            </a:r>
            <a:r>
              <a:rPr lang="fi-FI" sz="2000" dirty="0"/>
              <a:t>. </a:t>
            </a:r>
          </a:p>
          <a:p>
            <a:pPr marL="0" indent="0">
              <a:buNone/>
            </a:pPr>
            <a:r>
              <a:rPr lang="fi-FI" sz="2000" dirty="0" err="1"/>
              <a:t>Use</a:t>
            </a:r>
            <a:r>
              <a:rPr lang="fi-FI" sz="2000" dirty="0"/>
              <a:t> </a:t>
            </a: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BCryptPasswordEncoder</a:t>
            </a:r>
            <a:r>
              <a:rPr lang="fi-FI" sz="2000" dirty="0"/>
              <a:t> to </a:t>
            </a:r>
            <a:r>
              <a:rPr lang="fi-FI" sz="2000" dirty="0" err="1"/>
              <a:t>encrypt</a:t>
            </a:r>
            <a:r>
              <a:rPr lang="fi-FI" sz="2000" dirty="0"/>
              <a:t> </a:t>
            </a:r>
            <a:r>
              <a:rPr lang="fi-FI" sz="2000" dirty="0" err="1"/>
              <a:t>passwords</a:t>
            </a:r>
            <a:r>
              <a:rPr lang="fi-FI" sz="2000" dirty="0"/>
              <a:t> </a:t>
            </a:r>
            <a:r>
              <a:rPr lang="fi-FI" sz="2000" dirty="0" err="1"/>
              <a:t>using</a:t>
            </a:r>
            <a:r>
              <a:rPr lang="fi-FI" sz="2000" dirty="0"/>
              <a:t> </a:t>
            </a:r>
            <a:r>
              <a:rPr lang="fi-FI" sz="2000" dirty="0" err="1"/>
              <a:t>Bcrypt</a:t>
            </a:r>
            <a:r>
              <a:rPr lang="fi-FI" sz="2000" dirty="0"/>
              <a:t> </a:t>
            </a:r>
            <a:r>
              <a:rPr lang="fi-FI" sz="2000" dirty="0" err="1"/>
              <a:t>hash</a:t>
            </a:r>
            <a:r>
              <a:rPr lang="fi-FI" sz="2000" dirty="0"/>
              <a:t> </a:t>
            </a:r>
            <a:r>
              <a:rPr lang="fi-FI" sz="2000" dirty="0" err="1"/>
              <a:t>algorithm</a:t>
            </a:r>
            <a:r>
              <a:rPr lang="fi-FI" sz="2000" dirty="0"/>
              <a:t> (</a:t>
            </a:r>
            <a:r>
              <a:rPr lang="fi-FI" sz="2000" dirty="0" err="1"/>
              <a:t>Default</a:t>
            </a:r>
            <a:r>
              <a:rPr lang="fi-FI" sz="2000" dirty="0"/>
              <a:t> </a:t>
            </a:r>
            <a:r>
              <a:rPr lang="fi-FI" sz="2000" dirty="0" err="1"/>
              <a:t>number</a:t>
            </a:r>
            <a:r>
              <a:rPr lang="fi-FI" sz="2000" dirty="0"/>
              <a:t> of </a:t>
            </a:r>
            <a:r>
              <a:rPr lang="fi-FI" sz="2000" dirty="0" err="1"/>
              <a:t>rounds</a:t>
            </a:r>
            <a:r>
              <a:rPr lang="fi-FI" sz="2000" dirty="0"/>
              <a:t> is 10). </a:t>
            </a:r>
            <a:r>
              <a:rPr lang="fi-FI" sz="2000" dirty="0" err="1"/>
              <a:t>You</a:t>
            </a:r>
            <a:r>
              <a:rPr lang="fi-FI" sz="2000" dirty="0"/>
              <a:t> </a:t>
            </a:r>
            <a:r>
              <a:rPr lang="fi-FI" sz="2000" dirty="0" err="1"/>
              <a:t>can</a:t>
            </a:r>
            <a:r>
              <a:rPr lang="fi-FI" sz="2000" dirty="0"/>
              <a:t> </a:t>
            </a:r>
            <a:r>
              <a:rPr lang="fi-FI" sz="2000" dirty="0" err="1"/>
              <a:t>also</a:t>
            </a:r>
            <a:r>
              <a:rPr lang="fi-FI" sz="2000" dirty="0"/>
              <a:t> </a:t>
            </a:r>
            <a:r>
              <a:rPr lang="fi-FI" sz="2000" dirty="0" err="1"/>
              <a:t>use</a:t>
            </a:r>
            <a:r>
              <a:rPr lang="fi-FI" sz="2000" dirty="0"/>
              <a:t> </a:t>
            </a:r>
            <a:r>
              <a:rPr lang="fi-FI" sz="2000" dirty="0" err="1"/>
              <a:t>constructor</a:t>
            </a:r>
            <a:r>
              <a:rPr lang="fi-FI" sz="2000" dirty="0"/>
              <a:t> to </a:t>
            </a:r>
            <a:r>
              <a:rPr lang="fi-FI" sz="2000" dirty="0" err="1"/>
              <a:t>give</a:t>
            </a:r>
            <a:r>
              <a:rPr lang="fi-FI" sz="2000" dirty="0"/>
              <a:t> </a:t>
            </a:r>
            <a:r>
              <a:rPr lang="fi-FI" sz="2000" dirty="0" err="1"/>
              <a:t>strength</a:t>
            </a:r>
            <a:r>
              <a:rPr lang="fi-FI" sz="2000" dirty="0"/>
              <a:t> </a:t>
            </a:r>
            <a:r>
              <a:rPr lang="fi-FI" sz="2000" dirty="0" err="1"/>
              <a:t>between</a:t>
            </a:r>
            <a:r>
              <a:rPr lang="fi-FI" sz="2000" dirty="0"/>
              <a:t> 4-31.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…</a:t>
            </a:r>
            <a:r>
              <a:rPr lang="fi-FI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fi-FI" sz="1600" dirty="0">
                <a:solidFill>
                  <a:srgbClr val="8000FF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fi-FI" sz="1600" b="1" dirty="0">
                <a:solidFill>
                  <a:srgbClr val="8000FF"/>
                </a:solidFill>
                <a:highlight>
                  <a:srgbClr val="FFFFFF"/>
                </a:highlight>
              </a:rPr>
              <a:t> </a:t>
            </a:r>
            <a:r>
              <a:rPr lang="fi-FI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WebSecurityConfig</a:t>
            </a:r>
            <a:r>
              <a:rPr lang="fi-FI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marL="0" indent="0">
              <a:buNone/>
            </a:pPr>
            <a:r>
              <a:rPr lang="fi-FI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UserDetailsService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userDetailsService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//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type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of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attribute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-&gt;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interface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UserDetailsService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userDetailsService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;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public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WebSecurityConfig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UserDetailsService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userDetailsService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) {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i-FI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this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.userDetailsService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userDetailsService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; 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646464"/>
                </a:solidFill>
                <a:latin typeface="Consolas" panose="020B0609020204030204" pitchFamily="49" charset="0"/>
              </a:rPr>
              <a:t>}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64646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fi-FI" sz="1600" dirty="0" err="1">
                <a:solidFill>
                  <a:srgbClr val="64646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Autowired</a:t>
            </a:r>
            <a:endParaRPr lang="fi-FI" sz="1600" dirty="0">
              <a:solidFill>
                <a:srgbClr val="646464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configureGlobal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AuthenticationManagerBuilder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auth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throws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Exception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auth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userDetailsService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userDetailsService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passwordEncoder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	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BCryptPasswordEncoder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D85ED2-10AB-474B-92E4-30B786D2D98C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updated Minna Pellikka</a:t>
            </a:r>
          </a:p>
        </p:txBody>
      </p:sp>
    </p:spTree>
    <p:extLst>
      <p:ext uri="{BB962C8B-B14F-4D97-AF65-F5344CB8AC3E}">
        <p14:creationId xmlns:p14="http://schemas.microsoft.com/office/powerpoint/2010/main" val="1953982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79208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Security: User </a:t>
            </a:r>
            <a:r>
              <a:rPr lang="fi-FI" dirty="0" err="1"/>
              <a:t>entity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712968" cy="4463008"/>
          </a:xfrm>
        </p:spPr>
        <p:txBody>
          <a:bodyPr/>
          <a:lstStyle/>
          <a:p>
            <a:pPr marL="0" indent="0">
              <a:buNone/>
            </a:pPr>
            <a:r>
              <a:rPr lang="fi-FI" sz="2000" dirty="0"/>
              <a:t>5.) </a:t>
            </a:r>
            <a:r>
              <a:rPr lang="fi-FI" sz="2000" dirty="0" err="1"/>
              <a:t>Create</a:t>
            </a:r>
            <a:r>
              <a:rPr lang="fi-FI" sz="2000" dirty="0"/>
              <a:t> </a:t>
            </a:r>
            <a:r>
              <a:rPr lang="fi-FI" sz="2000" dirty="0" err="1"/>
              <a:t>some</a:t>
            </a:r>
            <a:r>
              <a:rPr lang="fi-FI" sz="2000" dirty="0"/>
              <a:t> demo </a:t>
            </a:r>
            <a:r>
              <a:rPr lang="fi-FI" sz="2000" dirty="0" err="1"/>
              <a:t>users</a:t>
            </a:r>
            <a:r>
              <a:rPr lang="fi-FI" sz="2000" dirty="0"/>
              <a:t> to </a:t>
            </a:r>
            <a:r>
              <a:rPr lang="fi-FI" sz="2000" dirty="0" err="1"/>
              <a:t>your</a:t>
            </a:r>
            <a:r>
              <a:rPr lang="fi-FI" sz="2000" dirty="0"/>
              <a:t> </a:t>
            </a:r>
            <a:r>
              <a:rPr lang="fi-FI" sz="2000" dirty="0" err="1"/>
              <a:t>database</a:t>
            </a:r>
            <a:r>
              <a:rPr lang="fi-FI" sz="2000" dirty="0"/>
              <a:t> in </a:t>
            </a:r>
            <a:r>
              <a:rPr lang="fi-FI" sz="2000" dirty="0" err="1"/>
              <a:t>CommandLineRunner</a:t>
            </a:r>
            <a:r>
              <a:rPr lang="fi-FI" sz="2000" dirty="0"/>
              <a:t>. </a:t>
            </a:r>
            <a:r>
              <a:rPr lang="fi-FI" sz="2000" dirty="0" err="1"/>
              <a:t>Hint</a:t>
            </a:r>
            <a:r>
              <a:rPr lang="fi-FI" sz="2000" dirty="0"/>
              <a:t>: </a:t>
            </a:r>
            <a:r>
              <a:rPr lang="fi-FI" sz="2000" dirty="0" err="1"/>
              <a:t>You</a:t>
            </a:r>
            <a:r>
              <a:rPr lang="fi-FI" sz="2000" dirty="0"/>
              <a:t> </a:t>
            </a:r>
            <a:r>
              <a:rPr lang="fi-FI" sz="2000" dirty="0" err="1"/>
              <a:t>can</a:t>
            </a:r>
            <a:r>
              <a:rPr lang="fi-FI" sz="2000" dirty="0"/>
              <a:t> </a:t>
            </a:r>
            <a:r>
              <a:rPr lang="fi-FI" sz="2000" dirty="0" err="1"/>
              <a:t>use</a:t>
            </a:r>
            <a:r>
              <a:rPr lang="fi-FI" sz="2000" dirty="0"/>
              <a:t> </a:t>
            </a:r>
            <a:r>
              <a:rPr lang="fi-FI" sz="2000" dirty="0" err="1"/>
              <a:t>Bcrypt</a:t>
            </a:r>
            <a:r>
              <a:rPr lang="fi-FI" sz="2000" dirty="0"/>
              <a:t> </a:t>
            </a:r>
            <a:r>
              <a:rPr lang="fi-FI" sz="2000" dirty="0" err="1"/>
              <a:t>calculators</a:t>
            </a:r>
            <a:r>
              <a:rPr lang="fi-FI" sz="2000" dirty="0"/>
              <a:t> to </a:t>
            </a:r>
            <a:r>
              <a:rPr lang="fi-FI" sz="2000" dirty="0" err="1"/>
              <a:t>create</a:t>
            </a:r>
            <a:r>
              <a:rPr lang="fi-FI" sz="2000" dirty="0"/>
              <a:t> </a:t>
            </a:r>
            <a:r>
              <a:rPr lang="fi-FI" sz="2000" dirty="0" err="1"/>
              <a:t>hashed</a:t>
            </a:r>
            <a:r>
              <a:rPr lang="fi-FI" sz="2000" dirty="0"/>
              <a:t> </a:t>
            </a:r>
            <a:r>
              <a:rPr lang="fi-FI" sz="2000" dirty="0" err="1"/>
              <a:t>passwords</a:t>
            </a:r>
            <a:r>
              <a:rPr lang="fi-FI" sz="2000" dirty="0"/>
              <a:t>.</a:t>
            </a:r>
          </a:p>
          <a:p>
            <a:pPr marL="0" indent="0">
              <a:buNone/>
            </a:pPr>
            <a:endParaRPr lang="fi-FI" sz="2000" dirty="0"/>
          </a:p>
          <a:p>
            <a:pPr marL="0" indent="0">
              <a:buNone/>
            </a:pPr>
            <a:r>
              <a:rPr lang="fi-FI" sz="16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fi-FI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Create</a:t>
            </a:r>
            <a:r>
              <a:rPr lang="fi-FI" sz="16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users</a:t>
            </a:r>
            <a:r>
              <a:rPr lang="fi-FI" sz="1600" dirty="0">
                <a:solidFill>
                  <a:srgbClr val="008000"/>
                </a:solidFill>
                <a:highlight>
                  <a:srgbClr val="FFFFFF"/>
                </a:highlight>
              </a:rPr>
              <a:t>: </a:t>
            </a:r>
            <a:r>
              <a:rPr lang="fi-FI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admin</a:t>
            </a:r>
            <a:r>
              <a:rPr lang="fi-FI" sz="1600" dirty="0">
                <a:solidFill>
                  <a:srgbClr val="008000"/>
                </a:solidFill>
                <a:highlight>
                  <a:srgbClr val="FFFFFF"/>
                </a:highlight>
              </a:rPr>
              <a:t>/</a:t>
            </a:r>
            <a:r>
              <a:rPr lang="fi-FI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admin</a:t>
            </a:r>
            <a:r>
              <a:rPr lang="fi-FI" sz="16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user</a:t>
            </a:r>
            <a:r>
              <a:rPr lang="fi-FI" sz="1600" dirty="0">
                <a:solidFill>
                  <a:srgbClr val="008000"/>
                </a:solidFill>
                <a:highlight>
                  <a:srgbClr val="FFFFFF"/>
                </a:highlight>
              </a:rPr>
              <a:t>/</a:t>
            </a:r>
            <a:r>
              <a:rPr lang="fi-FI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user</a:t>
            </a:r>
            <a:endParaRPr lang="fi-FI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User user1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User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user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"$2a$06$3jYRJrg0ghaaypjZ/.g4SethoeA51ph3UD4kZi9oPkeMTpjKU5uo6"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"USER"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User user2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User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admin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"$2a$10$0MMwY.IQqpsVc1jC8u7IJ.2rT8b0Cd3b3sfIBGV2zfgnPGtT4r0.C"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"ADMIN"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urepository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save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user1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urepository</a:t>
            </a:r>
            <a:r>
              <a:rPr lang="fi-FI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save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user2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fi-FI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E0F238-8AFB-469E-B757-8665F703EDE1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updated Minna Pellikka</a:t>
            </a:r>
          </a:p>
        </p:txBody>
      </p:sp>
    </p:spTree>
    <p:extLst>
      <p:ext uri="{BB962C8B-B14F-4D97-AF65-F5344CB8AC3E}">
        <p14:creationId xmlns:p14="http://schemas.microsoft.com/office/powerpoint/2010/main" val="237397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1008112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304"/>
            <a:ext cx="8435280" cy="4318992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Security is </a:t>
            </a:r>
            <a:r>
              <a:rPr lang="fi-FI" dirty="0" err="1"/>
              <a:t>customizable</a:t>
            </a:r>
            <a:r>
              <a:rPr lang="fi-FI" dirty="0"/>
              <a:t> </a:t>
            </a:r>
            <a:r>
              <a:rPr lang="fi-FI" dirty="0" err="1"/>
              <a:t>authentication</a:t>
            </a:r>
            <a:r>
              <a:rPr lang="fi-FI" dirty="0"/>
              <a:t> and </a:t>
            </a:r>
            <a:r>
              <a:rPr lang="fi-FI" dirty="0" err="1"/>
              <a:t>access</a:t>
            </a:r>
            <a:r>
              <a:rPr lang="fi-FI" dirty="0"/>
              <a:t> </a:t>
            </a:r>
            <a:r>
              <a:rPr lang="fi-FI" dirty="0" err="1"/>
              <a:t>control</a:t>
            </a:r>
            <a:r>
              <a:rPr lang="fi-FI" dirty="0"/>
              <a:t> </a:t>
            </a:r>
            <a:r>
              <a:rPr lang="fi-FI" dirty="0" err="1"/>
              <a:t>framework</a:t>
            </a:r>
            <a:r>
              <a:rPr lang="fi-FI" dirty="0"/>
              <a:t> for </a:t>
            </a:r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</a:t>
            </a:r>
            <a:r>
              <a:rPr lang="fi-FI" dirty="0" err="1"/>
              <a:t>applications</a:t>
            </a:r>
            <a:endParaRPr lang="fi-FI" dirty="0"/>
          </a:p>
          <a:p>
            <a:r>
              <a:rPr lang="fi-FI" dirty="0"/>
              <a:t>To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started</a:t>
            </a:r>
            <a:r>
              <a:rPr lang="fi-FI" dirty="0"/>
              <a:t>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dependency</a:t>
            </a:r>
            <a:r>
              <a:rPr lang="fi-FI" dirty="0"/>
              <a:t> to pom.xml</a:t>
            </a:r>
          </a:p>
          <a:p>
            <a:pPr marL="0" indent="0">
              <a:buNone/>
            </a:pPr>
            <a:endParaRPr lang="fi-FI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i-FI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spring-boot-starter-security</a:t>
            </a: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lang="fi-FI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6309F8-6ECC-4CF5-B235-3BC4B0A1DF47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updated Minna Pellikka</a:t>
            </a:r>
          </a:p>
        </p:txBody>
      </p:sp>
    </p:spTree>
    <p:extLst>
      <p:ext uri="{BB962C8B-B14F-4D97-AF65-F5344CB8AC3E}">
        <p14:creationId xmlns:p14="http://schemas.microsoft.com/office/powerpoint/2010/main" val="3965426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HttpSession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way to identify a user across more than one page request or visit to a Web site and to store information about that user</a:t>
            </a:r>
            <a:br>
              <a:rPr lang="en-US" dirty="0"/>
            </a:br>
            <a:r>
              <a:rPr lang="en-US" dirty="0">
                <a:hlinkClick r:id="rId2"/>
              </a:rPr>
              <a:t>https://jakarta.ee/specifications/platform/9/apidocs/index.html?jakarta/servlet/http/HttpSession.html </a:t>
            </a:r>
            <a:endParaRPr lang="en-US" dirty="0"/>
          </a:p>
          <a:p>
            <a:r>
              <a:rPr lang="en-US" dirty="0"/>
              <a:t>Session information is scoped only to the current web application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F03298-7BA1-41CA-9D86-B474B7F21BA2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updated Minna Pellikka</a:t>
            </a:r>
          </a:p>
        </p:txBody>
      </p:sp>
    </p:spTree>
    <p:extLst>
      <p:ext uri="{BB962C8B-B14F-4D97-AF65-F5344CB8AC3E}">
        <p14:creationId xmlns:p14="http://schemas.microsoft.com/office/powerpoint/2010/main" val="2327989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HttpSession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How to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HttpSession</a:t>
            </a:r>
            <a:endParaRPr lang="fi-FI" dirty="0"/>
          </a:p>
          <a:p>
            <a:pPr lvl="1"/>
            <a:r>
              <a:rPr lang="fi-FI" dirty="0" err="1"/>
              <a:t>Inject</a:t>
            </a:r>
            <a:r>
              <a:rPr lang="fi-FI" dirty="0"/>
              <a:t> </a:t>
            </a:r>
            <a:r>
              <a:rPr lang="fi-FI" dirty="0" err="1"/>
              <a:t>HttpSession</a:t>
            </a:r>
            <a:r>
              <a:rPr lang="fi-FI" dirty="0"/>
              <a:t> (@</a:t>
            </a:r>
            <a:r>
              <a:rPr lang="fi-FI" dirty="0" err="1"/>
              <a:t>Autowired</a:t>
            </a:r>
            <a:r>
              <a:rPr lang="fi-FI" dirty="0"/>
              <a:t>)</a:t>
            </a:r>
          </a:p>
          <a:p>
            <a:pPr lvl="1"/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addAttribute</a:t>
            </a:r>
            <a:r>
              <a:rPr lang="fi-FI" dirty="0"/>
              <a:t> and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getAttribute</a:t>
            </a:r>
            <a:r>
              <a:rPr lang="fi-FI" dirty="0"/>
              <a:t> </a:t>
            </a:r>
            <a:r>
              <a:rPr lang="fi-FI" dirty="0" err="1"/>
              <a:t>methods</a:t>
            </a:r>
            <a:r>
              <a:rPr lang="fi-FI" dirty="0"/>
              <a:t> to </a:t>
            </a:r>
            <a:r>
              <a:rPr lang="fi-FI" dirty="0" err="1"/>
              <a:t>store</a:t>
            </a:r>
            <a:r>
              <a:rPr lang="fi-FI" dirty="0"/>
              <a:t> and </a:t>
            </a:r>
            <a:r>
              <a:rPr lang="fi-FI" dirty="0" err="1"/>
              <a:t>retrieve</a:t>
            </a:r>
            <a:r>
              <a:rPr lang="fi-FI" dirty="0"/>
              <a:t> data</a:t>
            </a:r>
          </a:p>
          <a:p>
            <a:pPr marL="0" indent="0">
              <a:buNone/>
            </a:pPr>
            <a:r>
              <a:rPr lang="fi-FI" sz="2000" dirty="0">
                <a:solidFill>
                  <a:srgbClr val="267F99"/>
                </a:solidFill>
                <a:latin typeface="Consolas" panose="020B0609020204030204" pitchFamily="49" charset="0"/>
              </a:rPr>
              <a:t>@</a:t>
            </a:r>
            <a:r>
              <a:rPr lang="fi-FI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Autowired</a:t>
            </a:r>
            <a:endParaRPr lang="fi-FI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i-FI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HttpSession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 session;</a:t>
            </a:r>
          </a:p>
          <a:p>
            <a:pPr marL="0" indent="0">
              <a:buNone/>
            </a:pPr>
            <a:r>
              <a:rPr lang="fi-FI" sz="2000" dirty="0">
                <a:solidFill>
                  <a:srgbClr val="09885A"/>
                </a:solidFill>
                <a:latin typeface="Consolas" panose="020B0609020204030204" pitchFamily="49" charset="0"/>
              </a:rPr>
              <a:t>...</a:t>
            </a:r>
            <a:endParaRPr lang="fi-FI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2000">
                <a:solidFill>
                  <a:srgbClr val="000000"/>
                </a:solidFill>
                <a:latin typeface="Consolas" panose="020B0609020204030204" pitchFamily="49" charset="0"/>
              </a:rPr>
              <a:t>session.setAttribute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i-FI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myObject</a:t>
            </a:r>
            <a:r>
              <a:rPr lang="fi-FI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fi-FI" sz="2000" dirty="0" err="1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i-FI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SomeObject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i-FI" sz="2000" dirty="0">
                <a:solidFill>
                  <a:srgbClr val="09885A"/>
                </a:solidFill>
                <a:latin typeface="Consolas" panose="020B0609020204030204" pitchFamily="49" charset="0"/>
              </a:rPr>
              <a:t>...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</a:p>
          <a:p>
            <a:pPr marL="0" indent="0">
              <a:buNone/>
            </a:pPr>
            <a:r>
              <a:rPr lang="fi-FI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SomeObject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 s = </a:t>
            </a:r>
            <a:r>
              <a:rPr lang="fi-FI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session.getAttribute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i-FI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myObject</a:t>
            </a:r>
            <a:r>
              <a:rPr lang="fi-FI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EA20AF-1499-4AFE-8ED4-84E766C29137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updated Minna Pellikka</a:t>
            </a:r>
            <a:endParaRPr lang="fi-FI" altLang="fi-FI" dirty="0"/>
          </a:p>
        </p:txBody>
      </p:sp>
    </p:spTree>
    <p:extLst>
      <p:ext uri="{BB962C8B-B14F-4D97-AF65-F5344CB8AC3E}">
        <p14:creationId xmlns:p14="http://schemas.microsoft.com/office/powerpoint/2010/main" val="4010854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HttpSession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Session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invalidated</a:t>
            </a:r>
            <a:r>
              <a:rPr lang="fi-FI" dirty="0"/>
              <a:t> (</a:t>
            </a:r>
            <a:r>
              <a:rPr lang="fi-FI" dirty="0" err="1"/>
              <a:t>unbind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objects</a:t>
            </a:r>
            <a:r>
              <a:rPr lang="fi-FI" dirty="0"/>
              <a:t> </a:t>
            </a:r>
            <a:r>
              <a:rPr lang="fi-FI" dirty="0" err="1"/>
              <a:t>bound</a:t>
            </a:r>
            <a:r>
              <a:rPr lang="fi-FI" dirty="0"/>
              <a:t> to session)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logs</a:t>
            </a:r>
            <a:r>
              <a:rPr lang="fi-FI" dirty="0"/>
              <a:t> out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application</a:t>
            </a:r>
            <a:r>
              <a:rPr lang="fi-FI" dirty="0"/>
              <a:t> </a:t>
            </a:r>
          </a:p>
          <a:p>
            <a:r>
              <a:rPr lang="fi-FI" dirty="0" err="1"/>
              <a:t>Modify</a:t>
            </a:r>
            <a:r>
              <a:rPr lang="fi-FI" dirty="0"/>
              <a:t> </a:t>
            </a:r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security</a:t>
            </a:r>
            <a:r>
              <a:rPr lang="fi-FI" dirty="0"/>
              <a:t> </a:t>
            </a:r>
            <a:r>
              <a:rPr lang="fi-FI" dirty="0" err="1"/>
              <a:t>configuration</a:t>
            </a:r>
            <a:r>
              <a:rPr lang="fi-FI" dirty="0"/>
              <a:t> </a:t>
            </a:r>
            <a:r>
              <a:rPr lang="fi-FI" dirty="0" err="1"/>
              <a:t>class</a:t>
            </a:r>
            <a:endParaRPr lang="fi-FI" dirty="0"/>
          </a:p>
          <a:p>
            <a:pPr marL="0" indent="0">
              <a:buNone/>
            </a:pPr>
            <a:r>
              <a:rPr lang="fi-FI" sz="1400" dirty="0">
                <a:solidFill>
                  <a:srgbClr val="267F99"/>
                </a:solidFill>
                <a:latin typeface="Consolas" panose="020B0609020204030204" pitchFamily="49" charset="0"/>
              </a:rPr>
              <a:t>@Bean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SecurityFilterChain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HttpSecurity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 http) 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throws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fi-FI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Exception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http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.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authorizeHttpRequests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authorize</a:t>
            </a:r>
            <a:r>
              <a:rPr lang="fi-FI" sz="1400" dirty="0">
                <a:solidFill>
                  <a:srgbClr val="808080"/>
                </a:solidFill>
                <a:highlight>
                  <a:srgbClr val="FFFFFF"/>
                </a:highlight>
              </a:rPr>
              <a:t> -&gt; </a:t>
            </a:r>
            <a:r>
              <a:rPr lang="fi-FI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authorize</a:t>
            </a:r>
            <a:r>
              <a:rPr lang="fi-FI" sz="1400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anyRequest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authenticated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.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formLogin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formlogin</a:t>
            </a:r>
            <a:r>
              <a:rPr lang="fi-FI" sz="1400" dirty="0">
                <a:solidFill>
                  <a:srgbClr val="808080"/>
                </a:solidFill>
                <a:highlight>
                  <a:srgbClr val="FFFFFF"/>
                </a:highlight>
              </a:rPr>
              <a:t> -&gt; </a:t>
            </a:r>
            <a:r>
              <a:rPr lang="fi-FI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formlogin</a:t>
            </a:r>
            <a:endParaRPr lang="fi-FI" sz="14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.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loginPage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fi-FI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login</a:t>
            </a:r>
            <a:r>
              <a:rPr lang="fi-FI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fi-FI" sz="1400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defaultSuccessUrl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4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fi-FI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studentlist</a:t>
            </a:r>
            <a:r>
              <a:rPr lang="fi-FI" sz="1400" dirty="0">
                <a:solidFill>
                  <a:srgbClr val="808080"/>
                </a:solidFill>
                <a:highlight>
                  <a:srgbClr val="FFFFFF"/>
                </a:highlight>
              </a:rPr>
              <a:t>”, </a:t>
            </a:r>
            <a:r>
              <a:rPr lang="fi-FI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true</a:t>
            </a:r>
            <a:r>
              <a:rPr lang="fi-FI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permitAll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.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logout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formlogin</a:t>
            </a:r>
            <a:r>
              <a:rPr lang="fi-FI" sz="1400" dirty="0">
                <a:solidFill>
                  <a:srgbClr val="808080"/>
                </a:solidFill>
                <a:highlight>
                  <a:srgbClr val="FFFFFF"/>
                </a:highlight>
              </a:rPr>
              <a:t> -&gt; </a:t>
            </a:r>
            <a:r>
              <a:rPr lang="fi-FI" sz="1400" dirty="0" err="1">
                <a:solidFill>
                  <a:srgbClr val="808080"/>
                </a:solidFill>
                <a:highlight>
                  <a:srgbClr val="FFFFFF"/>
                </a:highlight>
              </a:rPr>
              <a:t>formlogin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.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permitAll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invalidateHttpSession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)) //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Invalidate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session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i-FI" sz="1400" dirty="0">
                <a:solidFill>
                  <a:srgbClr val="00B050"/>
                </a:solidFill>
                <a:latin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http.build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21C33A-2E09-47B3-9668-AE188B687B44}" type="datetime1">
              <a:rPr lang="fi-FI" altLang="fi-FI" smtClean="0"/>
              <a:t>7.2.2025</a:t>
            </a:fld>
            <a:endParaRPr lang="fi-FI" alt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updated Minna Pellikka</a:t>
            </a:r>
          </a:p>
        </p:txBody>
      </p:sp>
    </p:spTree>
    <p:extLst>
      <p:ext uri="{BB962C8B-B14F-4D97-AF65-F5344CB8AC3E}">
        <p14:creationId xmlns:p14="http://schemas.microsoft.com/office/powerpoint/2010/main" val="153358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1008112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304"/>
            <a:ext cx="8507288" cy="4463008"/>
          </a:xfrm>
        </p:spPr>
        <p:txBody>
          <a:bodyPr/>
          <a:lstStyle/>
          <a:p>
            <a:r>
              <a:rPr lang="fi-FI" dirty="0"/>
              <a:t>By </a:t>
            </a:r>
            <a:r>
              <a:rPr lang="fi-FI" dirty="0" err="1"/>
              <a:t>default</a:t>
            </a:r>
            <a:r>
              <a:rPr lang="fi-FI" dirty="0"/>
              <a:t> </a:t>
            </a:r>
            <a:r>
              <a:rPr lang="fi-FI" dirty="0" err="1"/>
              <a:t>Spring</a:t>
            </a:r>
            <a:r>
              <a:rPr lang="fi-FI" dirty="0"/>
              <a:t> Security </a:t>
            </a:r>
            <a:r>
              <a:rPr lang="fi-FI" dirty="0" err="1"/>
              <a:t>enables</a:t>
            </a:r>
            <a:r>
              <a:rPr lang="fi-FI" dirty="0"/>
              <a:t> </a:t>
            </a:r>
            <a:r>
              <a:rPr lang="fi-FI" dirty="0" err="1"/>
              <a:t>following</a:t>
            </a:r>
            <a:r>
              <a:rPr lang="fi-FI" dirty="0"/>
              <a:t> </a:t>
            </a:r>
            <a:r>
              <a:rPr lang="fi-FI" dirty="0" err="1"/>
              <a:t>features</a:t>
            </a:r>
            <a:r>
              <a:rPr lang="fi-FI" dirty="0"/>
              <a:t> (out of </a:t>
            </a:r>
            <a:r>
              <a:rPr lang="fi-FI" dirty="0" err="1"/>
              <a:t>the</a:t>
            </a:r>
            <a:r>
              <a:rPr lang="fi-FI" dirty="0"/>
              <a:t> box)</a:t>
            </a:r>
          </a:p>
          <a:p>
            <a:pPr lvl="1"/>
            <a:r>
              <a:rPr lang="fi-FI" dirty="0"/>
              <a:t>An </a:t>
            </a:r>
            <a:r>
              <a:rPr lang="fi-FI" dirty="0" err="1"/>
              <a:t>AuthenticationManager</a:t>
            </a:r>
            <a:r>
              <a:rPr lang="fi-FI" dirty="0"/>
              <a:t> </a:t>
            </a:r>
            <a:r>
              <a:rPr lang="fi-FI" dirty="0" err="1"/>
              <a:t>bean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in-</a:t>
            </a:r>
            <a:r>
              <a:rPr lang="fi-FI" dirty="0" err="1"/>
              <a:t>memory</a:t>
            </a:r>
            <a:r>
              <a:rPr lang="fi-FI" dirty="0"/>
              <a:t> single </a:t>
            </a:r>
            <a:r>
              <a:rPr lang="fi-FI" dirty="0" err="1"/>
              <a:t>user</a:t>
            </a:r>
            <a:r>
              <a:rPr lang="fi-FI" dirty="0"/>
              <a:t> (</a:t>
            </a:r>
            <a:r>
              <a:rPr lang="fi-FI" dirty="0" err="1"/>
              <a:t>username</a:t>
            </a:r>
            <a:r>
              <a:rPr lang="fi-FI" dirty="0"/>
              <a:t> = </a:t>
            </a:r>
            <a:r>
              <a:rPr lang="fi-FI" dirty="0" err="1"/>
              <a:t>user</a:t>
            </a:r>
            <a:r>
              <a:rPr lang="fi-FI" dirty="0"/>
              <a:t>, </a:t>
            </a:r>
            <a:r>
              <a:rPr lang="fi-FI" dirty="0" err="1"/>
              <a:t>password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log</a:t>
            </a:r>
            <a:r>
              <a:rPr lang="fi-FI" dirty="0"/>
              <a:t>)</a:t>
            </a:r>
          </a:p>
          <a:p>
            <a:pPr lvl="1"/>
            <a:r>
              <a:rPr lang="en-US" dirty="0"/>
              <a:t>Ignored (insecure) paths for common static resource locations like /</a:t>
            </a:r>
            <a:r>
              <a:rPr lang="en-US" dirty="0" err="1"/>
              <a:t>css</a:t>
            </a:r>
            <a:r>
              <a:rPr lang="en-US" dirty="0"/>
              <a:t>, /images…</a:t>
            </a:r>
          </a:p>
          <a:p>
            <a:pPr lvl="1"/>
            <a:r>
              <a:rPr lang="en-US" dirty="0"/>
              <a:t>HTTP Basic security for all other endpoint</a:t>
            </a:r>
            <a:r>
              <a:rPr lang="fi-FI" dirty="0"/>
              <a:t>s</a:t>
            </a:r>
          </a:p>
          <a:p>
            <a:pPr lvl="1"/>
            <a:r>
              <a:rPr lang="en-US" dirty="0"/>
              <a:t>Security events published to Spring </a:t>
            </a:r>
            <a:r>
              <a:rPr lang="en-US" dirty="0" err="1"/>
              <a:t>ApplicationEventPublisher</a:t>
            </a:r>
            <a:endParaRPr lang="en-US" dirty="0"/>
          </a:p>
          <a:p>
            <a:pPr lvl="1"/>
            <a:r>
              <a:rPr lang="en-US" dirty="0"/>
              <a:t>Common low-level features (HSTS, XSS, CSRF, caching) provided by Spring Security are on by default</a:t>
            </a:r>
            <a:endParaRPr lang="fi-FI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C8AE4-37F2-4EAC-8998-4015E6D9E348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updated Minna Pellikka</a:t>
            </a:r>
            <a:endParaRPr lang="fi-FI" altLang="fi-FI" dirty="0"/>
          </a:p>
        </p:txBody>
      </p:sp>
    </p:spTree>
    <p:extLst>
      <p:ext uri="{BB962C8B-B14F-4D97-AF65-F5344CB8AC3E}">
        <p14:creationId xmlns:p14="http://schemas.microsoft.com/office/powerpoint/2010/main" val="378887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1008112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304"/>
            <a:ext cx="8507288" cy="4463008"/>
          </a:xfrm>
        </p:spPr>
        <p:txBody>
          <a:bodyPr/>
          <a:lstStyle/>
          <a:p>
            <a:r>
              <a:rPr lang="fi-FI" dirty="0" err="1"/>
              <a:t>Adding</a:t>
            </a:r>
            <a:r>
              <a:rPr lang="fi-FI" dirty="0"/>
              <a:t> </a:t>
            </a:r>
            <a:r>
              <a:rPr lang="fi-FI" dirty="0" err="1"/>
              <a:t>dependency</a:t>
            </a:r>
            <a:r>
              <a:rPr lang="fi-FI" dirty="0"/>
              <a:t> </a:t>
            </a:r>
            <a:r>
              <a:rPr lang="fi-FI" dirty="0" err="1"/>
              <a:t>secures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application</a:t>
            </a:r>
            <a:r>
              <a:rPr lang="fi-FI" dirty="0"/>
              <a:t> </a:t>
            </a:r>
            <a:r>
              <a:rPr lang="fi-FI" dirty="0" err="1"/>
              <a:t>automatically</a:t>
            </a:r>
            <a:endParaRPr lang="fi-FI" dirty="0"/>
          </a:p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and </a:t>
            </a:r>
            <a:r>
              <a:rPr lang="fi-FI" dirty="0" err="1"/>
              <a:t>password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seen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console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application</a:t>
            </a:r>
            <a:r>
              <a:rPr lang="fi-FI" dirty="0"/>
              <a:t> </a:t>
            </a:r>
            <a:r>
              <a:rPr lang="fi-FI" dirty="0" err="1"/>
              <a:t>starts</a:t>
            </a:r>
            <a:r>
              <a:rPr lang="fi-FI" dirty="0"/>
              <a:t> (</a:t>
            </a:r>
            <a:r>
              <a:rPr lang="fi-FI" dirty="0" err="1"/>
              <a:t>see</a:t>
            </a:r>
            <a:r>
              <a:rPr lang="fi-FI" dirty="0"/>
              <a:t>, </a:t>
            </a:r>
            <a:r>
              <a:rPr lang="fi-FI" dirty="0" err="1"/>
              <a:t>SecurityDemo</a:t>
            </a:r>
            <a:r>
              <a:rPr lang="fi-FI" dirty="0"/>
              <a:t>)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default security password: 837a95a3-3546-4896-9689-7711133e9ca6</a:t>
            </a:r>
          </a:p>
          <a:p>
            <a:pPr marL="0" indent="0">
              <a:buNone/>
            </a:pPr>
            <a:endParaRPr lang="fi-FI" dirty="0"/>
          </a:p>
          <a:p>
            <a:r>
              <a:rPr lang="fi-FI" dirty="0" err="1"/>
              <a:t>Spring</a:t>
            </a:r>
            <a:r>
              <a:rPr lang="fi-FI" dirty="0"/>
              <a:t> Security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configured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creating</a:t>
            </a:r>
            <a:r>
              <a:rPr lang="fi-FI" dirty="0"/>
              <a:t> </a:t>
            </a:r>
            <a:r>
              <a:rPr lang="fi-FI" dirty="0" err="1"/>
              <a:t>Configuration</a:t>
            </a:r>
            <a:r>
              <a:rPr lang="fi-FI" dirty="0"/>
              <a:t> </a:t>
            </a:r>
            <a:r>
              <a:rPr lang="fi-FI" dirty="0" err="1"/>
              <a:t>class</a:t>
            </a:r>
            <a:endParaRPr lang="fi-FI" dirty="0"/>
          </a:p>
          <a:p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Configuration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EnableMethodSecurity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(securedEnabled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//you can use method level security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WebSecurityConfig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DAA9DE-1310-4E4C-A6E1-4CD6477BFECE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 dirty="0" err="1"/>
              <a:t>updated</a:t>
            </a:r>
            <a:r>
              <a:rPr lang="fi-FI" altLang="fi-FI" dirty="0"/>
              <a:t> Minna Pellikka</a:t>
            </a:r>
          </a:p>
        </p:txBody>
      </p:sp>
    </p:spTree>
    <p:extLst>
      <p:ext uri="{BB962C8B-B14F-4D97-AF65-F5344CB8AC3E}">
        <p14:creationId xmlns:p14="http://schemas.microsoft.com/office/powerpoint/2010/main" val="282664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1008112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304"/>
            <a:ext cx="8507288" cy="4463008"/>
          </a:xfrm>
        </p:spPr>
        <p:txBody>
          <a:bodyPr/>
          <a:lstStyle/>
          <a:p>
            <a:r>
              <a:rPr lang="fi-FI" dirty="0" err="1"/>
              <a:t>WebSecurityConfig</a:t>
            </a:r>
            <a:r>
              <a:rPr lang="fi-FI" dirty="0"/>
              <a:t> </a:t>
            </a:r>
            <a:r>
              <a:rPr lang="fi-FI" dirty="0" err="1"/>
              <a:t>class</a:t>
            </a:r>
            <a:r>
              <a:rPr lang="fi-FI" dirty="0"/>
              <a:t> </a:t>
            </a:r>
            <a:r>
              <a:rPr lang="fi-FI" dirty="0" err="1"/>
              <a:t>contains</a:t>
            </a:r>
            <a:r>
              <a:rPr lang="fi-FI" dirty="0"/>
              <a:t> a </a:t>
            </a:r>
            <a:r>
              <a:rPr lang="fi-FI" dirty="0" err="1"/>
              <a:t>method</a:t>
            </a:r>
            <a:r>
              <a:rPr lang="fi-FI" dirty="0"/>
              <a:t> 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HttpSecurity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defines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URL </a:t>
            </a:r>
            <a:r>
              <a:rPr lang="fi-FI" dirty="0" err="1"/>
              <a:t>paths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secured</a:t>
            </a:r>
            <a:r>
              <a:rPr lang="fi-FI" dirty="0"/>
              <a:t> and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path</a:t>
            </a:r>
            <a:r>
              <a:rPr lang="fi-FI" dirty="0"/>
              <a:t> for </a:t>
            </a:r>
            <a:r>
              <a:rPr lang="fi-FI" dirty="0" err="1"/>
              <a:t>login</a:t>
            </a:r>
            <a:r>
              <a:rPr lang="fi-FI" dirty="0"/>
              <a:t> </a:t>
            </a:r>
            <a:r>
              <a:rPr lang="fi-FI" dirty="0" err="1"/>
              <a:t>form</a:t>
            </a:r>
            <a:endParaRPr lang="fi-FI" dirty="0"/>
          </a:p>
          <a:p>
            <a:pPr marL="914400" lvl="2" indent="0">
              <a:buNone/>
            </a:pPr>
            <a:endParaRPr lang="fi-FI" dirty="0"/>
          </a:p>
          <a:p>
            <a:pPr lvl="2"/>
            <a:endParaRPr lang="fi-FI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0BA82F-0A3B-43A3-8BE7-0340D69917F8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updated Minna Pellikka</a:t>
            </a:r>
            <a:endParaRPr lang="fi-FI" altLang="fi-FI" dirty="0"/>
          </a:p>
        </p:txBody>
      </p:sp>
    </p:spTree>
    <p:extLst>
      <p:ext uri="{BB962C8B-B14F-4D97-AF65-F5344CB8AC3E}">
        <p14:creationId xmlns:p14="http://schemas.microsoft.com/office/powerpoint/2010/main" val="174637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077200" cy="115212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507288" cy="4680520"/>
          </a:xfrm>
        </p:spPr>
        <p:txBody>
          <a:bodyPr/>
          <a:lstStyle/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</a:rPr>
              <a:t>@</a:t>
            </a:r>
            <a:r>
              <a:rPr lang="fi-FI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Configuration</a:t>
            </a:r>
            <a:endParaRPr lang="fi-FI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WebSecurityConfig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</a:rPr>
              <a:t>@Bean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SecurityFilterChain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configure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HttpSecurity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http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throws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Exception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http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authorizeHttpRequests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fi-FI" sz="1200" dirty="0" err="1">
                <a:solidFill>
                  <a:srgbClr val="808080"/>
                </a:solidFill>
                <a:highlight>
                  <a:srgbClr val="FFFFFF"/>
                </a:highlight>
              </a:rPr>
              <a:t>authorize</a:t>
            </a:r>
            <a:r>
              <a:rPr lang="fi-FI" sz="1200" dirty="0">
                <a:solidFill>
                  <a:srgbClr val="808080"/>
                </a:solidFill>
                <a:highlight>
                  <a:srgbClr val="FFFFFF"/>
                </a:highlight>
              </a:rPr>
              <a:t> -&gt; </a:t>
            </a:r>
            <a:r>
              <a:rPr lang="fi-FI" sz="1200" dirty="0" err="1">
                <a:solidFill>
                  <a:srgbClr val="808080"/>
                </a:solidFill>
                <a:highlight>
                  <a:srgbClr val="FFFFFF"/>
                </a:highlight>
              </a:rPr>
              <a:t>authorize</a:t>
            </a:r>
            <a:endParaRPr lang="fi-FI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fi-FI" sz="1200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requestMatchers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200" dirty="0">
                <a:solidFill>
                  <a:srgbClr val="808080"/>
                </a:solidFill>
                <a:highlight>
                  <a:srgbClr val="FFFFFF"/>
                </a:highlight>
              </a:rPr>
              <a:t>"/"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200" dirty="0">
                <a:solidFill>
                  <a:srgbClr val="808080"/>
                </a:solidFill>
                <a:highlight>
                  <a:srgbClr val="FFFFFF"/>
                </a:highlight>
              </a:rPr>
              <a:t>"/home"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fi-FI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permitAll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fi-FI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anyRequest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().</a:t>
            </a:r>
            <a:r>
              <a:rPr lang="fi-FI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authenticated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fi-FI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formLogin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fi-FI" sz="1200" dirty="0" err="1">
                <a:solidFill>
                  <a:srgbClr val="808080"/>
                </a:solidFill>
                <a:highlight>
                  <a:srgbClr val="FFFFFF"/>
                </a:highlight>
              </a:rPr>
              <a:t>formlogin</a:t>
            </a:r>
            <a:r>
              <a:rPr lang="fi-FI" sz="1200" dirty="0">
                <a:solidFill>
                  <a:srgbClr val="808080"/>
                </a:solidFill>
                <a:highlight>
                  <a:srgbClr val="FFFFFF"/>
                </a:highlight>
              </a:rPr>
              <a:t> -&gt; </a:t>
            </a:r>
            <a:r>
              <a:rPr lang="fi-FI" sz="1200" dirty="0" err="1">
                <a:solidFill>
                  <a:srgbClr val="808080"/>
                </a:solidFill>
                <a:highlight>
                  <a:srgbClr val="FFFFFF"/>
                </a:highlight>
              </a:rPr>
              <a:t>formlogin</a:t>
            </a:r>
            <a:endParaRPr lang="fi-FI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loginPage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2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fi-FI" sz="1200" dirty="0" err="1">
                <a:solidFill>
                  <a:srgbClr val="808080"/>
                </a:solidFill>
                <a:highlight>
                  <a:srgbClr val="FFFFFF"/>
                </a:highlight>
              </a:rPr>
              <a:t>login</a:t>
            </a:r>
            <a:r>
              <a:rPr lang="fi-FI" sz="12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fi-FI" sz="1200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defaultSuccessUrl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2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fi-FI" sz="1200" dirty="0" err="1">
                <a:solidFill>
                  <a:srgbClr val="808080"/>
                </a:solidFill>
                <a:highlight>
                  <a:srgbClr val="FFFFFF"/>
                </a:highlight>
              </a:rPr>
              <a:t>studentlist</a:t>
            </a:r>
            <a:r>
              <a:rPr lang="fi-FI" sz="1200" dirty="0">
                <a:solidFill>
                  <a:srgbClr val="808080"/>
                </a:solidFill>
                <a:highlight>
                  <a:srgbClr val="FFFFFF"/>
                </a:highlight>
              </a:rPr>
              <a:t>”, </a:t>
            </a:r>
            <a:r>
              <a:rPr lang="fi-FI" sz="1200" dirty="0" err="1">
                <a:solidFill>
                  <a:srgbClr val="808080"/>
                </a:solidFill>
                <a:highlight>
                  <a:srgbClr val="FFFFFF"/>
                </a:highlight>
              </a:rPr>
              <a:t>true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permitAll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fi-FI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logout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fi-FI" sz="1200" dirty="0" err="1">
                <a:solidFill>
                  <a:srgbClr val="808080"/>
                </a:solidFill>
                <a:highlight>
                  <a:srgbClr val="FFFFFF"/>
                </a:highlight>
              </a:rPr>
              <a:t>logout</a:t>
            </a:r>
            <a:r>
              <a:rPr lang="fi-FI" sz="1200" dirty="0">
                <a:solidFill>
                  <a:srgbClr val="808080"/>
                </a:solidFill>
                <a:highlight>
                  <a:srgbClr val="FFFFFF"/>
                </a:highlight>
              </a:rPr>
              <a:t> -&gt; </a:t>
            </a:r>
            <a:r>
              <a:rPr lang="fi-FI" sz="1200" dirty="0" err="1">
                <a:solidFill>
                  <a:srgbClr val="808080"/>
                </a:solidFill>
                <a:highlight>
                  <a:srgbClr val="FFFFFF"/>
                </a:highlight>
              </a:rPr>
              <a:t>logout</a:t>
            </a:r>
            <a:endParaRPr lang="fi-FI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permitAll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</a:p>
          <a:p>
            <a:pPr marL="0" indent="0">
              <a:buNone/>
            </a:pP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              );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fi-FI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return</a:t>
            </a: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fi-FI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http.build</a:t>
            </a: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pPr marL="0" indent="0">
              <a:buNone/>
            </a:pPr>
            <a:r>
              <a:rPr lang="fi-FI" sz="1200" dirty="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</a:p>
          <a:p>
            <a:pPr marL="0" indent="0">
              <a:buNone/>
            </a:pPr>
            <a:r>
              <a:rPr lang="fi-FI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200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EB2B44-B279-493A-9F93-3EE46243416F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updated Minna Pellikka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2E3216-F6E7-1A5A-0949-04EBEACA813D}"/>
              </a:ext>
            </a:extLst>
          </p:cNvPr>
          <p:cNvCxnSpPr>
            <a:stCxn id="12" idx="1"/>
          </p:cNvCxnSpPr>
          <p:nvPr/>
        </p:nvCxnSpPr>
        <p:spPr bwMode="auto">
          <a:xfrm flipH="1">
            <a:off x="2699792" y="3874696"/>
            <a:ext cx="252028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80CB60-D7C4-D10C-D395-D1D01D03DC44}"/>
              </a:ext>
            </a:extLst>
          </p:cNvPr>
          <p:cNvSpPr txBox="1"/>
          <p:nvPr/>
        </p:nvSpPr>
        <p:spPr>
          <a:xfrm>
            <a:off x="5220072" y="3212976"/>
            <a:ext cx="2548136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i-FI" sz="1600" dirty="0"/>
              <a:t>If </a:t>
            </a:r>
            <a:r>
              <a:rPr lang="fi-FI" sz="1600" dirty="0" err="1"/>
              <a:t>you</a:t>
            </a:r>
            <a:r>
              <a:rPr lang="fi-FI" sz="1600" dirty="0"/>
              <a:t> </a:t>
            </a:r>
            <a:r>
              <a:rPr lang="fi-FI" sz="1600" dirty="0" err="1"/>
              <a:t>don’t</a:t>
            </a:r>
            <a:r>
              <a:rPr lang="fi-FI" sz="1600" dirty="0"/>
              <a:t> </a:t>
            </a:r>
            <a:r>
              <a:rPr lang="fi-FI" sz="1600" dirty="0" err="1"/>
              <a:t>give</a:t>
            </a:r>
            <a:r>
              <a:rPr lang="fi-FI" sz="1600" dirty="0"/>
              <a:t> </a:t>
            </a:r>
            <a:r>
              <a:rPr lang="fi-FI" sz="1600" dirty="0" err="1"/>
              <a:t>loginPage</a:t>
            </a:r>
            <a:r>
              <a:rPr lang="fi-FI" sz="1600" dirty="0"/>
              <a:t> </a:t>
            </a:r>
            <a:r>
              <a:rPr lang="fi-FI" sz="1600" dirty="0" err="1"/>
              <a:t>your</a:t>
            </a:r>
            <a:r>
              <a:rPr lang="fi-FI" sz="1600" dirty="0"/>
              <a:t> </a:t>
            </a:r>
            <a:r>
              <a:rPr lang="fi-FI" sz="1600" dirty="0" err="1"/>
              <a:t>application</a:t>
            </a:r>
            <a:r>
              <a:rPr lang="fi-FI" sz="1600" dirty="0"/>
              <a:t> </a:t>
            </a:r>
            <a:r>
              <a:rPr lang="fi-FI" sz="1600" dirty="0" err="1"/>
              <a:t>will</a:t>
            </a:r>
            <a:r>
              <a:rPr lang="fi-FI" sz="1600" dirty="0"/>
              <a:t> </a:t>
            </a:r>
            <a:r>
              <a:rPr lang="fi-FI" sz="1600" dirty="0" err="1"/>
              <a:t>use</a:t>
            </a:r>
            <a:r>
              <a:rPr lang="fi-FI" sz="1600" dirty="0"/>
              <a:t> </a:t>
            </a:r>
            <a:r>
              <a:rPr lang="fi-FI" sz="1600" dirty="0" err="1"/>
              <a:t>the</a:t>
            </a:r>
            <a:r>
              <a:rPr lang="fi-FI" sz="1600" dirty="0"/>
              <a:t> </a:t>
            </a:r>
            <a:r>
              <a:rPr lang="fi-FI" sz="1600" dirty="0" err="1"/>
              <a:t>spring</a:t>
            </a:r>
            <a:r>
              <a:rPr lang="fi-FI" sz="1600" dirty="0"/>
              <a:t> </a:t>
            </a:r>
            <a:r>
              <a:rPr lang="fi-FI" sz="1600" dirty="0" err="1"/>
              <a:t>boot</a:t>
            </a:r>
            <a:r>
              <a:rPr lang="fi-FI" sz="1600" dirty="0"/>
              <a:t> </a:t>
            </a:r>
            <a:r>
              <a:rPr lang="fi-FI" sz="1600" dirty="0" err="1"/>
              <a:t>default</a:t>
            </a:r>
            <a:r>
              <a:rPr lang="fi-FI" sz="1600" dirty="0"/>
              <a:t> </a:t>
            </a:r>
            <a:r>
              <a:rPr lang="fi-FI" sz="1600" dirty="0" err="1"/>
              <a:t>login</a:t>
            </a:r>
            <a:r>
              <a:rPr lang="fi-FI" sz="1600" dirty="0"/>
              <a:t> </a:t>
            </a:r>
            <a:r>
              <a:rPr lang="fi-FI" sz="1600" dirty="0" err="1"/>
              <a:t>page</a:t>
            </a:r>
            <a:r>
              <a:rPr lang="fi-FI" sz="1600" dirty="0"/>
              <a:t>. </a:t>
            </a:r>
            <a:endParaRPr lang="LID4096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192B03-2C6C-3D6D-221C-CFD3C7885C65}"/>
              </a:ext>
            </a:extLst>
          </p:cNvPr>
          <p:cNvCxnSpPr>
            <a:cxnSpLocks/>
            <a:stCxn id="20" idx="1"/>
          </p:cNvCxnSpPr>
          <p:nvPr/>
        </p:nvCxnSpPr>
        <p:spPr bwMode="auto">
          <a:xfrm flipH="1" flipV="1">
            <a:off x="3203848" y="4221088"/>
            <a:ext cx="1944216" cy="7698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696398-79D3-F8C5-432F-B3368CC5C5A2}"/>
              </a:ext>
            </a:extLst>
          </p:cNvPr>
          <p:cNvSpPr txBox="1"/>
          <p:nvPr/>
        </p:nvSpPr>
        <p:spPr>
          <a:xfrm>
            <a:off x="5148064" y="4698510"/>
            <a:ext cx="2548136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i-FI" sz="1600" dirty="0" err="1"/>
              <a:t>Tells</a:t>
            </a:r>
            <a:r>
              <a:rPr lang="fi-FI" sz="1600" dirty="0"/>
              <a:t> </a:t>
            </a:r>
            <a:r>
              <a:rPr lang="fi-FI" sz="1600" dirty="0" err="1"/>
              <a:t>where</a:t>
            </a:r>
            <a:r>
              <a:rPr lang="fi-FI" sz="1600" dirty="0"/>
              <a:t> to go </a:t>
            </a:r>
            <a:r>
              <a:rPr lang="fi-FI" sz="1600" dirty="0" err="1"/>
              <a:t>after</a:t>
            </a:r>
            <a:r>
              <a:rPr lang="fi-FI" sz="1600" dirty="0"/>
              <a:t> </a:t>
            </a:r>
            <a:r>
              <a:rPr lang="fi-FI" sz="1600" dirty="0" err="1"/>
              <a:t>successful</a:t>
            </a:r>
            <a:r>
              <a:rPr lang="fi-FI" sz="1600" dirty="0"/>
              <a:t> </a:t>
            </a:r>
            <a:r>
              <a:rPr lang="fi-FI" sz="1600" dirty="0" err="1"/>
              <a:t>login</a:t>
            </a:r>
            <a:endParaRPr lang="LID4096" sz="16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92F013-22FE-CA1F-083D-D83AAE50B5DA}"/>
              </a:ext>
            </a:extLst>
          </p:cNvPr>
          <p:cNvCxnSpPr>
            <a:cxnSpLocks/>
            <a:stCxn id="24" idx="1"/>
            <a:endCxn id="26" idx="1"/>
          </p:cNvCxnSpPr>
          <p:nvPr/>
        </p:nvCxnSpPr>
        <p:spPr bwMode="auto">
          <a:xfrm flipH="1">
            <a:off x="4499992" y="1867180"/>
            <a:ext cx="1638672" cy="111859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A5AD58-A378-9934-0502-080DA1757797}"/>
              </a:ext>
            </a:extLst>
          </p:cNvPr>
          <p:cNvSpPr txBox="1"/>
          <p:nvPr/>
        </p:nvSpPr>
        <p:spPr>
          <a:xfrm>
            <a:off x="6138664" y="1205460"/>
            <a:ext cx="2548136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/ and /home paths are configured to not require any authentication. All other paths must be authenticated</a:t>
            </a:r>
            <a:endParaRPr lang="LID4096" sz="1600" dirty="0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2AC0D08B-00A5-FF0A-5301-CFF42DB19A8D}"/>
              </a:ext>
            </a:extLst>
          </p:cNvPr>
          <p:cNvSpPr/>
          <p:nvPr/>
        </p:nvSpPr>
        <p:spPr bwMode="auto">
          <a:xfrm>
            <a:off x="4390275" y="2708921"/>
            <a:ext cx="109717" cy="553708"/>
          </a:xfrm>
          <a:prstGeom prst="righ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32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077200" cy="115212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077200" cy="4318992"/>
          </a:xfrm>
        </p:spPr>
        <p:txBody>
          <a:bodyPr/>
          <a:lstStyle/>
          <a:p>
            <a:r>
              <a:rPr lang="fi-FI" dirty="0" err="1"/>
              <a:t>Configuration</a:t>
            </a:r>
            <a:r>
              <a:rPr lang="fi-FI" dirty="0"/>
              <a:t> </a:t>
            </a:r>
            <a:r>
              <a:rPr lang="fi-FI" dirty="0" err="1"/>
              <a:t>examples</a:t>
            </a:r>
            <a:endParaRPr lang="fi-FI" dirty="0"/>
          </a:p>
          <a:p>
            <a:pPr lvl="1"/>
            <a:r>
              <a:rPr lang="fi-FI" dirty="0" err="1"/>
              <a:t>Requires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authentication</a:t>
            </a:r>
            <a:r>
              <a:rPr lang="fi-FI" dirty="0"/>
              <a:t> in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URLs</a:t>
            </a:r>
            <a:endParaRPr lang="en-US" sz="1800" dirty="0">
              <a:solidFill>
                <a:srgbClr val="8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1600" dirty="0">
              <a:solidFill>
                <a:srgbClr val="8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SecurityFilterChain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configure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HttpSecurity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http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throws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Exception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http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authorizeHttpRequests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authorize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 -&gt; 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authorize</a:t>
            </a:r>
            <a:endParaRPr lang="fi-FI" sz="1600" dirty="0">
              <a:solidFill>
                <a:srgbClr val="80808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	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anyRequest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authenticated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formLogin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b="1" dirty="0">
                <a:solidFill>
                  <a:srgbClr val="808080"/>
                </a:solidFill>
                <a:highlight>
                  <a:srgbClr val="FFFFFF"/>
                </a:highlight>
              </a:rPr>
              <a:t> 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formlogin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 -&gt; 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formlogin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	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loginPage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login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b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	 </a:t>
            </a:r>
            <a:r>
              <a:rPr lang="fi-FI" sz="1600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defaultSuccessUrl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studentlist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</a:rPr>
              <a:t>”, </a:t>
            </a:r>
            <a:r>
              <a:rPr lang="fi-FI" sz="1600" dirty="0" err="1">
                <a:solidFill>
                  <a:srgbClr val="808080"/>
                </a:solidFill>
                <a:highlight>
                  <a:srgbClr val="FFFFFF"/>
                </a:highlight>
              </a:rPr>
              <a:t>true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	 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permitAll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      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      return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http.build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</a:p>
          <a:p>
            <a:pPr marL="0" indent="0">
              <a:buNone/>
            </a:pPr>
            <a:r>
              <a:rPr lang="fi-FI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1" indent="0">
              <a:buNone/>
            </a:pP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1E0F30-B5BD-4A17-8D6D-571CF69EF028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updated Minna Pellikka</a:t>
            </a:r>
          </a:p>
        </p:txBody>
      </p:sp>
    </p:spTree>
    <p:extLst>
      <p:ext uri="{BB962C8B-B14F-4D97-AF65-F5344CB8AC3E}">
        <p14:creationId xmlns:p14="http://schemas.microsoft.com/office/powerpoint/2010/main" val="69096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077200" cy="115212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435280" cy="4844008"/>
          </a:xfrm>
        </p:spPr>
        <p:txBody>
          <a:bodyPr/>
          <a:lstStyle/>
          <a:p>
            <a:r>
              <a:rPr lang="fi-FI" dirty="0" err="1"/>
              <a:t>Configuration</a:t>
            </a:r>
            <a:r>
              <a:rPr lang="fi-FI" dirty="0"/>
              <a:t> </a:t>
            </a:r>
            <a:r>
              <a:rPr lang="fi-FI" dirty="0" err="1"/>
              <a:t>examples</a:t>
            </a:r>
            <a:endParaRPr lang="fi-FI" dirty="0"/>
          </a:p>
          <a:p>
            <a:pPr lvl="1"/>
            <a:r>
              <a:rPr lang="en-US" sz="1800" dirty="0"/>
              <a:t>Any user can access a request if the URL starts with "/resources/", equals "/signup", or equals "/about“</a:t>
            </a:r>
          </a:p>
          <a:p>
            <a:pPr lvl="1"/>
            <a:r>
              <a:rPr lang="en-US" sz="1800" dirty="0"/>
              <a:t>Any URL that starts with "/admin/" will be restricted to users who have the role ‘ADMIN’.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8000FF"/>
                </a:solidFill>
                <a:highlight>
                  <a:srgbClr val="FFFFFF"/>
                </a:highlight>
              </a:rPr>
              <a:t>import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static</a:t>
            </a:r>
            <a:r>
              <a:rPr lang="fi-FI" sz="1400" dirty="0">
                <a:solidFill>
                  <a:srgbClr val="000000"/>
                </a:solidFill>
                <a:highlight>
                  <a:srgbClr val="FFFFFF"/>
                </a:highlight>
              </a:rPr>
              <a:t> org.springframework.security.web.util.matcher.AntPathRequestMatcher.antMatcher;</a:t>
            </a:r>
            <a:endParaRPr lang="en-US" sz="1400" dirty="0"/>
          </a:p>
          <a:p>
            <a:pPr marL="0" indent="0">
              <a:buNone/>
            </a:pP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SecurityFilterChain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configure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HttpSecurity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http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throws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Exception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http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authorizeHttpRequests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fi-FI" sz="1800" dirty="0" err="1">
                <a:solidFill>
                  <a:srgbClr val="808080"/>
                </a:solidFill>
                <a:highlight>
                  <a:srgbClr val="FFFFFF"/>
                </a:highlight>
              </a:rPr>
              <a:t>authorize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 -&gt; </a:t>
            </a:r>
            <a:r>
              <a:rPr lang="fi-FI" sz="1800" dirty="0" err="1">
                <a:solidFill>
                  <a:srgbClr val="808080"/>
                </a:solidFill>
                <a:highlight>
                  <a:srgbClr val="FFFFFF"/>
                </a:highlight>
              </a:rPr>
              <a:t>authorize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                                                            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	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requestMatchers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800" i="1" dirty="0" err="1">
                <a:solidFill>
                  <a:srgbClr val="000000"/>
                </a:solidFill>
                <a:highlight>
                  <a:srgbClr val="FFFFFF"/>
                </a:highlight>
              </a:rPr>
              <a:t>antMatcher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</a:rPr>
              <a:t>"/resources/**"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permitAll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</a:rPr>
              <a:t> 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request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Matchers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800" i="1" dirty="0" err="1">
                <a:solidFill>
                  <a:srgbClr val="000000"/>
                </a:solidFill>
                <a:highlight>
                  <a:srgbClr val="FFFFFF"/>
                </a:highlight>
              </a:rPr>
              <a:t>antMatcher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fi-FI" sz="1800" dirty="0" err="1">
                <a:solidFill>
                  <a:srgbClr val="808080"/>
                </a:solidFill>
                <a:highlight>
                  <a:srgbClr val="FFFFFF"/>
                </a:highlight>
              </a:rPr>
              <a:t>signup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”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 )).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permitAll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</a:rPr>
              <a:t>	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request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Matchers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800" i="1" dirty="0" err="1">
                <a:solidFill>
                  <a:srgbClr val="000000"/>
                </a:solidFill>
                <a:highlight>
                  <a:srgbClr val="FFFFFF"/>
                </a:highlight>
              </a:rPr>
              <a:t>antMatcher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fi-FI" sz="1800" dirty="0" err="1">
                <a:solidFill>
                  <a:srgbClr val="808080"/>
                </a:solidFill>
                <a:highlight>
                  <a:srgbClr val="FFFFFF"/>
                </a:highlight>
              </a:rPr>
              <a:t>about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”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)).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permitAll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	</a:t>
            </a:r>
            <a:r>
              <a:rPr lang="en-US" sz="1800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request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Matchers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800" i="1" dirty="0" err="1">
                <a:solidFill>
                  <a:srgbClr val="000000"/>
                </a:solidFill>
                <a:highlight>
                  <a:srgbClr val="FFFFFF"/>
                </a:highlight>
              </a:rPr>
              <a:t>antMatcher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"/</a:t>
            </a:r>
            <a:r>
              <a:rPr lang="fi-FI" sz="1800" dirty="0" err="1">
                <a:solidFill>
                  <a:srgbClr val="808080"/>
                </a:solidFill>
                <a:highlight>
                  <a:srgbClr val="FFFFFF"/>
                </a:highlight>
              </a:rPr>
              <a:t>admin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/**”)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hasRole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</a:rPr>
              <a:t>"ADMIN"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      </a:t>
            </a: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	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anyRequest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authenticated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fi-FI" sz="1800" dirty="0">
                <a:solidFill>
                  <a:srgbClr val="008000"/>
                </a:solidFill>
                <a:highlight>
                  <a:srgbClr val="FFFFFF"/>
                </a:highlight>
              </a:rPr>
              <a:t>// ...</a:t>
            </a: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return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http</a:t>
            </a:r>
            <a:r>
              <a:rPr lang="fi-FI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i-FI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build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 ;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i-FI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fi-FI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1" indent="0">
              <a:buNone/>
            </a:pP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73CC1F-C6B6-48C8-92FF-1DFBF109139D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updated Minna Pellikka</a:t>
            </a:r>
          </a:p>
        </p:txBody>
      </p:sp>
      <p:pic>
        <p:nvPicPr>
          <p:cNvPr id="3073" name="Picture 1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077200" cy="115212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435280" cy="4844008"/>
          </a:xfrm>
        </p:spPr>
        <p:txBody>
          <a:bodyPr/>
          <a:lstStyle/>
          <a:p>
            <a:r>
              <a:rPr lang="fi-FI" dirty="0" err="1"/>
              <a:t>Create</a:t>
            </a:r>
            <a:r>
              <a:rPr lang="fi-FI" dirty="0"/>
              <a:t> in-</a:t>
            </a:r>
            <a:r>
              <a:rPr lang="fi-FI" dirty="0" err="1"/>
              <a:t>memory</a:t>
            </a:r>
            <a:r>
              <a:rPr lang="fi-FI" dirty="0"/>
              <a:t> </a:t>
            </a:r>
            <a:r>
              <a:rPr lang="fi-FI" dirty="0" err="1"/>
              <a:t>users</a:t>
            </a:r>
            <a:endParaRPr lang="fi-FI" dirty="0"/>
          </a:p>
          <a:p>
            <a:pPr lvl="1"/>
            <a:r>
              <a:rPr lang="en-US" sz="1800" u="sng" dirty="0"/>
              <a:t>This is only for testing and demo purposes </a:t>
            </a:r>
            <a:r>
              <a:rPr lang="en-US" sz="1800" dirty="0"/>
              <a:t>(Security configuration class)</a:t>
            </a:r>
          </a:p>
          <a:p>
            <a:pPr lvl="1"/>
            <a:r>
              <a:rPr lang="en-US" sz="1800" dirty="0"/>
              <a:t>You can add multiple user using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UserDetails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646464"/>
                </a:solidFill>
                <a:latin typeface="Consolas" panose="020B0609020204030204" pitchFamily="49" charset="0"/>
              </a:rPr>
              <a:t>@Bean</a:t>
            </a:r>
          </a:p>
          <a:p>
            <a:pPr marL="0" indent="0">
              <a:buNone/>
            </a:pPr>
            <a:r>
              <a:rPr lang="fi-FI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UserDetailsService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userDetailsService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UserDetails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	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User.</a:t>
            </a:r>
            <a:r>
              <a:rPr lang="fi-FI" sz="1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withDefaultPasswordEncoder</a:t>
            </a:r>
            <a:r>
              <a:rPr lang="fi-FI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	.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user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password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	.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roles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"USER"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	.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i-FI" sz="1600" dirty="0" err="1"/>
              <a:t>List</a:t>
            </a:r>
            <a:r>
              <a:rPr lang="fi-FI" sz="1600" dirty="0"/>
              <a:t>&lt;</a:t>
            </a:r>
            <a:r>
              <a:rPr lang="fi-FI" sz="1600" dirty="0" err="1"/>
              <a:t>UserDetails</a:t>
            </a:r>
            <a:r>
              <a:rPr lang="fi-FI" sz="1600" dirty="0"/>
              <a:t>&gt; </a:t>
            </a:r>
            <a:r>
              <a:rPr lang="fi-FI" sz="1600" dirty="0" err="1"/>
              <a:t>users</a:t>
            </a:r>
            <a:r>
              <a:rPr lang="fi-FI" sz="1600" dirty="0"/>
              <a:t> = </a:t>
            </a:r>
            <a:r>
              <a:rPr lang="fi-FI" sz="1600" b="1" u="sng" dirty="0" err="1"/>
              <a:t>new</a:t>
            </a:r>
            <a:r>
              <a:rPr lang="fi-FI" sz="1600" b="1" u="sng" dirty="0"/>
              <a:t> </a:t>
            </a:r>
            <a:r>
              <a:rPr lang="fi-FI" sz="1600" b="1" u="sng" dirty="0" err="1"/>
              <a:t>ArrayList</a:t>
            </a:r>
            <a:r>
              <a:rPr lang="fi-FI" sz="1600" b="1" u="sng" dirty="0"/>
              <a:t>();</a:t>
            </a:r>
          </a:p>
          <a:p>
            <a:pPr marL="0" indent="0">
              <a:buNone/>
            </a:pPr>
            <a:r>
              <a:rPr lang="fi-FI" sz="1600" dirty="0"/>
              <a:t>	</a:t>
            </a:r>
            <a:r>
              <a:rPr lang="fi-FI" sz="1600" dirty="0" err="1"/>
              <a:t>users.add</a:t>
            </a:r>
            <a:r>
              <a:rPr lang="fi-FI" sz="1600" dirty="0"/>
              <a:t>(</a:t>
            </a:r>
            <a:r>
              <a:rPr lang="fi-FI" sz="1600" dirty="0" err="1"/>
              <a:t>user</a:t>
            </a:r>
            <a:r>
              <a:rPr lang="fi-FI" sz="1600" dirty="0"/>
              <a:t>);</a:t>
            </a:r>
            <a:endParaRPr lang="fi-F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InMemoryUserDetailsManager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users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i-FI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968AC5-48A2-425E-A0F7-6312C9263E9F}" type="datetime1">
              <a:rPr lang="fi-FI" altLang="fi-FI" smtClean="0"/>
              <a:t>7.2.2025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updated Minna Pellikka</a:t>
            </a:r>
            <a:endParaRPr lang="fi-FI" altLang="fi-FI" dirty="0"/>
          </a:p>
        </p:txBody>
      </p:sp>
      <p:pic>
        <p:nvPicPr>
          <p:cNvPr id="3073" name="Picture 1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10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-te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-teem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-te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A9E25B8-D81C-489D-8B36-4967C287E623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B189571E-6731-42BA-9375-D35AE8A7E3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81DC71-7E7F-4C71-8AAD-9D756BE6C524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4938</TotalTime>
  <Words>2026</Words>
  <Application>Microsoft Office PowerPoint</Application>
  <PresentationFormat>On-screen Show (4:3)</PresentationFormat>
  <Paragraphs>292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Consolas</vt:lpstr>
      <vt:lpstr>Courier New</vt:lpstr>
      <vt:lpstr>Tahoma</vt:lpstr>
      <vt:lpstr>Wingdings</vt:lpstr>
      <vt:lpstr>Office-teema</vt:lpstr>
      <vt:lpstr>Back End Programming </vt:lpstr>
      <vt:lpstr>Spring Security</vt:lpstr>
      <vt:lpstr>Spring Security</vt:lpstr>
      <vt:lpstr>Spring Security</vt:lpstr>
      <vt:lpstr>Spring Security</vt:lpstr>
      <vt:lpstr>Spring Security</vt:lpstr>
      <vt:lpstr>Spring Security</vt:lpstr>
      <vt:lpstr>Spring Security</vt:lpstr>
      <vt:lpstr>Spring Security</vt:lpstr>
      <vt:lpstr>Spring Security</vt:lpstr>
      <vt:lpstr>Spring Security</vt:lpstr>
      <vt:lpstr>Spring Security</vt:lpstr>
      <vt:lpstr>Spring Security</vt:lpstr>
      <vt:lpstr>Method level security</vt:lpstr>
      <vt:lpstr>Spring Security: User entity</vt:lpstr>
      <vt:lpstr>Spring Security: User entity</vt:lpstr>
      <vt:lpstr>Spring Security: User entity</vt:lpstr>
      <vt:lpstr>Spring Security: User entity</vt:lpstr>
      <vt:lpstr>Spring Security: User entity</vt:lpstr>
      <vt:lpstr>HttpSession</vt:lpstr>
      <vt:lpstr>HttpSession</vt:lpstr>
      <vt:lpstr>HttpSession</vt:lpstr>
    </vt:vector>
  </TitlesOfParts>
  <Company>Mainostoimisto Huvila Oy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Security</dc:title>
  <dc:creator>Mainostoimisto Huvila Oy</dc:creator>
  <cp:lastModifiedBy>Bergius Tanja</cp:lastModifiedBy>
  <cp:revision>364</cp:revision>
  <cp:lastPrinted>2024-10-03T09:03:55Z</cp:lastPrinted>
  <dcterms:created xsi:type="dcterms:W3CDTF">2006-11-08T08:36:11Z</dcterms:created>
  <dcterms:modified xsi:type="dcterms:W3CDTF">2025-02-07T11:09:08Z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  <property fmtid="{D5CDD505-2E9C-101B-9397-08002B2CF9AE}" pid="3" name="display_urn:schemas-microsoft-com:office:office#Editor">
    <vt:lpwstr>Pohjola Tuula</vt:lpwstr>
  </property>
  <property fmtid="{D5CDD505-2E9C-101B-9397-08002B2CF9AE}" pid="4" name="xd_Signature">
    <vt:lpwstr/>
  </property>
  <property fmtid="{D5CDD505-2E9C-101B-9397-08002B2CF9AE}" pid="5" name="Order">
    <vt:lpwstr>4200.00000000000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display_urn:schemas-microsoft-com:office:office#Author">
    <vt:lpwstr>Leponiemi Tarja</vt:lpwstr>
  </property>
</Properties>
</file>