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bookmarkIdSeed="2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301" r:id="rId5"/>
    <p:sldId id="319" r:id="rId6"/>
  </p:sldIdLst>
  <p:sldSz cx="9144000" cy="6858000" type="screen4x3"/>
  <p:notesSz cx="6858000" cy="9144000"/>
  <p:defaultTextStyle>
    <a:defPPr>
      <a:defRPr lang="fi-FI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3A9DB1"/>
    <a:srgbClr val="7CD568"/>
    <a:srgbClr val="738CBC"/>
    <a:srgbClr val="007AC9"/>
    <a:srgbClr val="3A1A18"/>
    <a:srgbClr val="ACCD15"/>
    <a:srgbClr val="0099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4" autoAdjust="0"/>
    <p:restoredTop sz="90929"/>
  </p:normalViewPr>
  <p:slideViewPr>
    <p:cSldViewPr>
      <p:cViewPr>
        <p:scale>
          <a:sx n="98" d="100"/>
          <a:sy n="98" d="100"/>
        </p:scale>
        <p:origin x="540" y="-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nkula Juha" userId="75b87128-24ac-47a8-97bd-2936d2af1b45" providerId="ADAL" clId="{0E15E70C-20C8-4787-B91B-51D4057D9555}"/>
    <pc:docChg chg="undo addSld modSld">
      <pc:chgData name="Hinkula Juha" userId="75b87128-24ac-47a8-97bd-2936d2af1b45" providerId="ADAL" clId="{0E15E70C-20C8-4787-B91B-51D4057D9555}" dt="2018-03-09T12:56:45.975" v="121"/>
      <pc:docMkLst>
        <pc:docMk/>
      </pc:docMkLst>
      <pc:sldChg chg="modSp">
        <pc:chgData name="Hinkula Juha" userId="75b87128-24ac-47a8-97bd-2936d2af1b45" providerId="ADAL" clId="{0E15E70C-20C8-4787-B91B-51D4057D9555}" dt="2018-03-09T08:54:45.026" v="67"/>
        <pc:sldMkLst>
          <pc:docMk/>
          <pc:sldMk cId="1953982757" sldId="313"/>
        </pc:sldMkLst>
        <pc:spChg chg="mod">
          <ac:chgData name="Hinkula Juha" userId="75b87128-24ac-47a8-97bd-2936d2af1b45" providerId="ADAL" clId="{0E15E70C-20C8-4787-B91B-51D4057D9555}" dt="2018-03-09T08:54:45.026" v="67"/>
          <ac:spMkLst>
            <pc:docMk/>
            <pc:sldMk cId="1953982757" sldId="313"/>
            <ac:spMk id="3" creationId="{00000000-0000-0000-0000-000000000000}"/>
          </ac:spMkLst>
        </pc:spChg>
      </pc:sldChg>
      <pc:sldChg chg="modSp add">
        <pc:chgData name="Hinkula Juha" userId="75b87128-24ac-47a8-97bd-2936d2af1b45" providerId="ADAL" clId="{0E15E70C-20C8-4787-B91B-51D4057D9555}" dt="2018-03-09T12:56:45.975" v="121"/>
        <pc:sldMkLst>
          <pc:docMk/>
          <pc:sldMk cId="187824765" sldId="318"/>
        </pc:sldMkLst>
        <pc:spChg chg="mod">
          <ac:chgData name="Hinkula Juha" userId="75b87128-24ac-47a8-97bd-2936d2af1b45" providerId="ADAL" clId="{0E15E70C-20C8-4787-B91B-51D4057D9555}" dt="2018-03-09T12:56:17.119" v="89" actId="20577"/>
          <ac:spMkLst>
            <pc:docMk/>
            <pc:sldMk cId="187824765" sldId="318"/>
            <ac:spMk id="2" creationId="{5F49C433-A4E3-4B88-8227-BF334B549A64}"/>
          </ac:spMkLst>
        </pc:spChg>
        <pc:spChg chg="mod">
          <ac:chgData name="Hinkula Juha" userId="75b87128-24ac-47a8-97bd-2936d2af1b45" providerId="ADAL" clId="{0E15E70C-20C8-4787-B91B-51D4057D9555}" dt="2018-03-09T12:56:45.975" v="121"/>
          <ac:spMkLst>
            <pc:docMk/>
            <pc:sldMk cId="187824765" sldId="318"/>
            <ac:spMk id="3" creationId="{CAB54446-1BEE-441A-B0CC-0CF391AE9DC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9ED4443-3BAB-4850-A688-174C6BB6AD4A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273294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 noProof="0"/>
              <a:t>Click to edit Master text styles</a:t>
            </a:r>
          </a:p>
          <a:p>
            <a:pPr lvl="1"/>
            <a:r>
              <a:rPr lang="fi-FI" altLang="fi-FI" noProof="0"/>
              <a:t>Second level</a:t>
            </a:r>
          </a:p>
          <a:p>
            <a:pPr lvl="2"/>
            <a:r>
              <a:rPr lang="fi-FI" altLang="fi-FI" noProof="0"/>
              <a:t>Third level</a:t>
            </a:r>
          </a:p>
          <a:p>
            <a:pPr lvl="3"/>
            <a:r>
              <a:rPr lang="fi-FI" altLang="fi-FI" noProof="0"/>
              <a:t>Fourth level</a:t>
            </a:r>
          </a:p>
          <a:p>
            <a:pPr lvl="4"/>
            <a:r>
              <a:rPr lang="fi-FI" altLang="fi-FI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9E39DDE-AB3C-4FCB-AC70-2B8BFEFB0F52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478241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E39DDE-AB3C-4FCB-AC70-2B8BFEFB0F52}" type="slidenum">
              <a:rPr lang="fi-FI" altLang="fi-FI" smtClean="0"/>
              <a:pPr>
                <a:defRPr/>
              </a:pPr>
              <a:t>1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152671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BBE09-734C-4B9C-B97E-F06B556201CB}" type="datetime1">
              <a:rPr lang="fi-FI" altLang="fi-FI" smtClean="0"/>
              <a:t>4.10.2023</a:t>
            </a:fld>
            <a:endParaRPr lang="fi-FI" alt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4FC54-EB99-42CC-90F5-556B50D75E8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408411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EC0DC-4C01-48F9-B8A5-A4722E782CB6}" type="datetime1">
              <a:rPr lang="fi-FI" altLang="fi-FI" smtClean="0"/>
              <a:t>4.10.2023</a:t>
            </a:fld>
            <a:endParaRPr lang="fi-FI" alt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8BFCB-7582-473C-A4D6-14505613D394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508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515100" y="1447800"/>
            <a:ext cx="2019300" cy="4572000"/>
          </a:xfrm>
        </p:spPr>
        <p:txBody>
          <a:bodyPr vert="eaVert"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5905500" cy="4572000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DE924-5FF9-447E-925F-D0AA0D66EFC2}" type="datetime1">
              <a:rPr lang="fi-FI" altLang="fi-FI" smtClean="0"/>
              <a:t>4.10.2023</a:t>
            </a:fld>
            <a:endParaRPr lang="fi-FI" alt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76534-73CD-497C-BED5-345D87C8B0DC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95004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Otsikko, teksti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077200" cy="914400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sz="half" idx="1"/>
          </p:nvPr>
        </p:nvSpPr>
        <p:spPr>
          <a:xfrm>
            <a:off x="457200" y="2362200"/>
            <a:ext cx="3962400" cy="3657600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0" y="2362200"/>
            <a:ext cx="3962400" cy="3657600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47C07-E82D-4655-AA0A-A1457E6BA210}" type="datetime1">
              <a:rPr lang="fi-FI" altLang="fi-FI" smtClean="0"/>
              <a:t>4.10.2023</a:t>
            </a:fld>
            <a:endParaRPr lang="fi-FI" alt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678B1-4CCF-4E05-B5EF-EE8FBB8C62B3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87325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40C47-E2B0-4198-A619-C5F1F0FF6A72}" type="datetime1">
              <a:rPr lang="fi-FI" altLang="fi-FI" smtClean="0"/>
              <a:t>4.10.2023</a:t>
            </a:fld>
            <a:endParaRPr lang="fi-FI" alt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CD72B-7F77-4CB4-9D76-EC8DD800D301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99820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07B61-3BDF-4759-985E-9E60E6886DE9}" type="datetime1">
              <a:rPr lang="fi-FI" altLang="fi-FI" smtClean="0"/>
              <a:t>4.10.2023</a:t>
            </a:fld>
            <a:endParaRPr lang="fi-FI" alt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9FADF-C544-490C-9D4E-DF67848859F3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49281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2362200"/>
            <a:ext cx="39624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0" y="2362200"/>
            <a:ext cx="39624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C6997-90E9-415B-A311-F5890740A78F}" type="datetime1">
              <a:rPr lang="fi-FI" altLang="fi-FI" smtClean="0"/>
              <a:t>4.10.2023</a:t>
            </a:fld>
            <a:endParaRPr lang="fi-FI" alt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433A5-CC26-44DB-AA07-C00A4C4D379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00951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21EB3-C7D3-4257-AF2B-C2CDADAD74A2}" type="datetime1">
              <a:rPr lang="fi-FI" altLang="fi-FI" smtClean="0"/>
              <a:t>4.10.2023</a:t>
            </a:fld>
            <a:endParaRPr lang="fi-FI" altLang="fi-FI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24467-4751-42CB-A6B2-0BBC2FE0756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76370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7AC1-FCF5-4124-A776-9A4559E37146}" type="datetime1">
              <a:rPr lang="fi-FI" altLang="fi-FI" smtClean="0"/>
              <a:t>4.10.2023</a:t>
            </a:fld>
            <a:endParaRPr lang="fi-FI" altLang="fi-FI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F753D-99B8-451F-AEE6-73A12DB2F46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58498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132A7-9F81-482D-961F-840FE109EBBF}" type="datetime1">
              <a:rPr lang="fi-FI" altLang="fi-FI" smtClean="0"/>
              <a:t>4.10.2023</a:t>
            </a:fld>
            <a:endParaRPr lang="fi-FI" altLang="fi-FI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7CA98-C669-428A-9CA6-90D278C957BE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90738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B9BE9-CB32-48C2-B637-4BE13E35A3E1}" type="datetime1">
              <a:rPr lang="fi-FI" altLang="fi-FI" smtClean="0"/>
              <a:t>4.10.2023</a:t>
            </a:fld>
            <a:endParaRPr lang="fi-FI" alt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35759-AF7C-42A7-A849-F96BC468FD1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80367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i-FI" noProof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1D5FB-7693-463D-9479-A88FF835D8ED}" type="datetime1">
              <a:rPr lang="fi-FI" altLang="fi-FI" smtClean="0"/>
              <a:t>4.10.2023</a:t>
            </a:fld>
            <a:endParaRPr lang="fi-FI" alt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93EAB-6367-4791-9569-729388E60416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80148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478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362200"/>
            <a:ext cx="8077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/>
              <a:t>Click to edit Master text styles</a:t>
            </a:r>
          </a:p>
          <a:p>
            <a:pPr lvl="1"/>
            <a:r>
              <a:rPr lang="fi-FI" altLang="fi-FI"/>
              <a:t>Second level</a:t>
            </a:r>
          </a:p>
          <a:p>
            <a:pPr lvl="2"/>
            <a:r>
              <a:rPr lang="fi-FI" altLang="fi-FI"/>
              <a:t>Third level</a:t>
            </a:r>
          </a:p>
          <a:p>
            <a:pPr lvl="3"/>
            <a:r>
              <a:rPr lang="fi-FI" altLang="fi-FI"/>
              <a:t>Fourth level</a:t>
            </a:r>
          </a:p>
          <a:p>
            <a:pPr lvl="4"/>
            <a:r>
              <a:rPr lang="fi-FI" altLang="fi-FI"/>
              <a:t>Fifth level  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96200" y="63246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4C4C4C"/>
                </a:solidFill>
                <a:latin typeface="+mn-lt"/>
                <a:ea typeface="ＭＳ Ｐゴシック" pitchFamily="1" charset="-128"/>
              </a:defRPr>
            </a:lvl1pPr>
          </a:lstStyle>
          <a:p>
            <a:pPr>
              <a:defRPr/>
            </a:pPr>
            <a:fld id="{2EB5E02F-39AC-4510-B024-103A02C0163B}" type="datetime1">
              <a:rPr lang="fi-FI" altLang="fi-FI" smtClean="0"/>
              <a:t>4.10.2023</a:t>
            </a:fld>
            <a:endParaRPr lang="fi-FI" altLang="fi-FI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24600"/>
            <a:ext cx="2438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>
                <a:solidFill>
                  <a:srgbClr val="4C4C4C"/>
                </a:solidFill>
                <a:latin typeface="+mn-lt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0960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4C4C4C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C72D0BC2-A3FD-4866-8EBE-F4EF2B353EA0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8686800" y="5576888"/>
            <a:ext cx="127000" cy="914400"/>
            <a:chOff x="5568" y="2064"/>
            <a:chExt cx="295" cy="2112"/>
          </a:xfrm>
        </p:grpSpPr>
        <p:sp>
          <p:nvSpPr>
            <p:cNvPr id="1033" name="Rectangle 8"/>
            <p:cNvSpPr>
              <a:spLocks noChangeArrowheads="1"/>
            </p:cNvSpPr>
            <p:nvPr/>
          </p:nvSpPr>
          <p:spPr bwMode="auto">
            <a:xfrm>
              <a:off x="5568" y="3120"/>
              <a:ext cx="295" cy="290"/>
            </a:xfrm>
            <a:prstGeom prst="rect">
              <a:avLst/>
            </a:prstGeom>
            <a:solidFill>
              <a:srgbClr val="AC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4" name="Rectangle 9"/>
            <p:cNvSpPr>
              <a:spLocks noChangeArrowheads="1"/>
            </p:cNvSpPr>
            <p:nvPr/>
          </p:nvSpPr>
          <p:spPr bwMode="auto">
            <a:xfrm>
              <a:off x="5568" y="3886"/>
              <a:ext cx="295" cy="290"/>
            </a:xfrm>
            <a:prstGeom prst="rect">
              <a:avLst/>
            </a:prstGeom>
            <a:solidFill>
              <a:srgbClr val="3A1A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5" name="Rectangle 10"/>
            <p:cNvSpPr>
              <a:spLocks noChangeArrowheads="1"/>
            </p:cNvSpPr>
            <p:nvPr/>
          </p:nvSpPr>
          <p:spPr bwMode="auto">
            <a:xfrm>
              <a:off x="5568" y="2064"/>
              <a:ext cx="295" cy="290"/>
            </a:xfrm>
            <a:prstGeom prst="rect">
              <a:avLst/>
            </a:prstGeom>
            <a:solidFill>
              <a:srgbClr val="007A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6" name="Rectangle 11"/>
            <p:cNvSpPr>
              <a:spLocks noChangeArrowheads="1"/>
            </p:cNvSpPr>
            <p:nvPr/>
          </p:nvSpPr>
          <p:spPr bwMode="auto">
            <a:xfrm>
              <a:off x="5568" y="2401"/>
              <a:ext cx="295" cy="286"/>
            </a:xfrm>
            <a:prstGeom prst="rect">
              <a:avLst/>
            </a:prstGeom>
            <a:solidFill>
              <a:srgbClr val="738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7" name="Rectangle 12"/>
            <p:cNvSpPr>
              <a:spLocks noChangeArrowheads="1"/>
            </p:cNvSpPr>
            <p:nvPr/>
          </p:nvSpPr>
          <p:spPr bwMode="auto">
            <a:xfrm>
              <a:off x="5568" y="3457"/>
              <a:ext cx="295" cy="286"/>
            </a:xfrm>
            <a:prstGeom prst="rect">
              <a:avLst/>
            </a:prstGeom>
            <a:solidFill>
              <a:srgbClr val="7CD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8" name="Rectangle 13"/>
            <p:cNvSpPr>
              <a:spLocks noChangeArrowheads="1"/>
            </p:cNvSpPr>
            <p:nvPr/>
          </p:nvSpPr>
          <p:spPr bwMode="auto">
            <a:xfrm>
              <a:off x="5568" y="2735"/>
              <a:ext cx="295" cy="290"/>
            </a:xfrm>
            <a:prstGeom prst="rect">
              <a:avLst/>
            </a:prstGeom>
            <a:solidFill>
              <a:srgbClr val="009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</p:grpSp>
      <p:pic>
        <p:nvPicPr>
          <p:cNvPr id="1032" name="Kuva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466725"/>
            <a:ext cx="19431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CD568"/>
        </a:buClr>
        <a:buFont typeface="Wingdings" panose="05000000000000000000" pitchFamily="2" charset="2"/>
        <a:buChar char="§"/>
        <a:defRPr sz="2400">
          <a:solidFill>
            <a:srgbClr val="4C4C4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7AC9"/>
        </a:buClr>
        <a:buFont typeface="Wingdings" panose="05000000000000000000" pitchFamily="2" charset="2"/>
        <a:buChar char="§"/>
        <a:defRPr sz="2000">
          <a:solidFill>
            <a:srgbClr val="4C4C4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38CBC"/>
        </a:buClr>
        <a:buFont typeface="Wingdings" panose="05000000000000000000" pitchFamily="2" charset="2"/>
        <a:buChar char="§"/>
        <a:defRPr sz="2000">
          <a:solidFill>
            <a:srgbClr val="4C4C4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99B1"/>
        </a:buClr>
        <a:buFont typeface="Wingdings" panose="05000000000000000000" pitchFamily="2" charset="2"/>
        <a:buChar char="§"/>
        <a:defRPr>
          <a:solidFill>
            <a:srgbClr val="4C4C4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A1A18"/>
        </a:buClr>
        <a:buFont typeface="Wingdings" panose="05000000000000000000" pitchFamily="2" charset="2"/>
        <a:buChar char="§"/>
        <a:defRPr>
          <a:solidFill>
            <a:srgbClr val="4C4C4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119" y="892602"/>
            <a:ext cx="8077200" cy="1152128"/>
          </a:xfrm>
        </p:spPr>
        <p:txBody>
          <a:bodyPr/>
          <a:lstStyle/>
          <a:p>
            <a:r>
              <a:rPr lang="fi-FI" dirty="0" err="1"/>
              <a:t>WebSecurityConfig</a:t>
            </a:r>
            <a:r>
              <a:rPr lang="fi-FI" dirty="0"/>
              <a:t> – </a:t>
            </a:r>
            <a:r>
              <a:rPr lang="fi-FI" sz="2000" dirty="0"/>
              <a:t>muutokset</a:t>
            </a:r>
            <a:br>
              <a:rPr lang="fi-FI" sz="2000" dirty="0"/>
            </a:br>
            <a:r>
              <a:rPr lang="fi-FI" sz="2000" dirty="0"/>
              <a:t>Uusi </a:t>
            </a:r>
            <a:r>
              <a:rPr lang="fi-FI" sz="2000" dirty="0" err="1"/>
              <a:t>Spring</a:t>
            </a:r>
            <a:r>
              <a:rPr lang="fi-FI" sz="2000" dirty="0"/>
              <a:t> Security 6 </a:t>
            </a:r>
            <a:r>
              <a:rPr lang="fi-FI" sz="1200" dirty="0"/>
              <a:t>(</a:t>
            </a:r>
            <a:r>
              <a:rPr lang="fi-FI" sz="1200" dirty="0" err="1"/>
              <a:t>with</a:t>
            </a:r>
            <a:r>
              <a:rPr lang="fi-FI" sz="1200" dirty="0"/>
              <a:t> </a:t>
            </a:r>
            <a:r>
              <a:rPr lang="fi-FI" sz="1200" dirty="0" err="1"/>
              <a:t>lambdas</a:t>
            </a:r>
            <a:r>
              <a:rPr lang="fi-FI" sz="1200" dirty="0"/>
              <a:t>)	</a:t>
            </a:r>
            <a:r>
              <a:rPr lang="fi-FI" sz="2000" dirty="0"/>
              <a:t>  </a:t>
            </a:r>
            <a:r>
              <a:rPr lang="fi-FI" sz="2000" dirty="0">
                <a:solidFill>
                  <a:schemeClr val="bg1">
                    <a:lumMod val="65000"/>
                  </a:schemeClr>
                </a:solidFill>
              </a:rPr>
              <a:t>Vanha </a:t>
            </a:r>
            <a:r>
              <a:rPr lang="fi-FI" sz="2000" dirty="0" err="1">
                <a:solidFill>
                  <a:schemeClr val="bg1">
                    <a:lumMod val="65000"/>
                  </a:schemeClr>
                </a:solidFill>
              </a:rPr>
              <a:t>Spring</a:t>
            </a:r>
            <a:r>
              <a:rPr lang="fi-FI" sz="2000" dirty="0">
                <a:solidFill>
                  <a:schemeClr val="bg1">
                    <a:lumMod val="65000"/>
                  </a:schemeClr>
                </a:solidFill>
              </a:rPr>
              <a:t> Security 5 </a:t>
            </a:r>
            <a:r>
              <a:rPr lang="fi-FI" sz="1200" dirty="0">
                <a:solidFill>
                  <a:schemeClr val="bg1">
                    <a:lumMod val="65000"/>
                  </a:schemeClr>
                </a:solidFill>
              </a:rPr>
              <a:t>(videoissa)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90587"/>
            <a:ext cx="4014695" cy="4680520"/>
          </a:xfrm>
        </p:spPr>
        <p:txBody>
          <a:bodyPr/>
          <a:lstStyle/>
          <a:p>
            <a:pPr marL="0" indent="0">
              <a:buNone/>
            </a:pPr>
            <a:endParaRPr lang="fi-FI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highlight>
                  <a:srgbClr val="FFFFFF"/>
                </a:highlight>
              </a:rPr>
              <a:t>@Configuration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highlight>
                  <a:srgbClr val="FFFFFF"/>
                </a:highlight>
              </a:rPr>
              <a:t>@EnableMethodSecurity(securedEnabled = </a:t>
            </a:r>
            <a:r>
              <a:rPr lang="fi-FI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true</a:t>
            </a:r>
            <a:r>
              <a:rPr lang="fi-FI" sz="1200" dirty="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WebSecurityConfig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fi-FI" sz="12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</a:rPr>
              <a:t>@</a:t>
            </a:r>
            <a:r>
              <a:rPr lang="fi-FI" sz="1200" dirty="0" err="1">
                <a:solidFill>
                  <a:srgbClr val="000000"/>
                </a:solidFill>
              </a:rPr>
              <a:t>Bean</a:t>
            </a:r>
            <a:endParaRPr lang="fi-FI" sz="12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8000FF"/>
                </a:solidFill>
              </a:rPr>
              <a:t>public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SecurityFilterChain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configure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HttpSecurity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http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throws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Exception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highlight>
                  <a:srgbClr val="FFFFFF"/>
                </a:highlight>
              </a:rPr>
              <a:t> http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fi-FI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authorize</a:t>
            </a:r>
            <a:r>
              <a:rPr lang="fi-FI" sz="1200" dirty="0" err="1">
                <a:solidFill>
                  <a:srgbClr val="000000"/>
                </a:solidFill>
              </a:rPr>
              <a:t>Http</a:t>
            </a:r>
            <a:r>
              <a:rPr lang="fi-FI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Requests</a:t>
            </a:r>
            <a:r>
              <a:rPr lang="fi-FI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 </a:t>
            </a:r>
            <a:r>
              <a:rPr lang="fi-FI" sz="1200" dirty="0" err="1">
                <a:solidFill>
                  <a:srgbClr val="808080"/>
                </a:solidFill>
                <a:highlight>
                  <a:srgbClr val="FFFF00"/>
                </a:highlight>
              </a:rPr>
              <a:t>authorize</a:t>
            </a:r>
            <a:r>
              <a:rPr lang="fi-FI" sz="1200" dirty="0">
                <a:solidFill>
                  <a:srgbClr val="808080"/>
                </a:solidFill>
                <a:highlight>
                  <a:srgbClr val="FFFF00"/>
                </a:highlight>
              </a:rPr>
              <a:t> -&gt; </a:t>
            </a:r>
            <a:r>
              <a:rPr lang="fi-FI" sz="1200" dirty="0" err="1">
                <a:solidFill>
                  <a:srgbClr val="808080"/>
                </a:solidFill>
                <a:highlight>
                  <a:srgbClr val="FFFF00"/>
                </a:highlight>
              </a:rPr>
              <a:t>authorize</a:t>
            </a:r>
            <a:endParaRPr lang="fi-FI" sz="1200" dirty="0">
              <a:solidFill>
                <a:srgbClr val="808080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</a:t>
            </a:r>
            <a:r>
              <a:rPr lang="fi-FI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200" dirty="0" err="1">
                <a:solidFill>
                  <a:srgbClr val="000000"/>
                </a:solidFill>
              </a:rPr>
              <a:t>request</a:t>
            </a:r>
            <a:r>
              <a:rPr lang="fi-FI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Matchers</a:t>
            </a:r>
            <a:r>
              <a:rPr lang="fi-FI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200" dirty="0">
                <a:solidFill>
                  <a:srgbClr val="808080"/>
                </a:solidFill>
                <a:highlight>
                  <a:srgbClr val="FFFFFF"/>
                </a:highlight>
              </a:rPr>
              <a:t>"/home"</a:t>
            </a:r>
            <a:r>
              <a:rPr lang="fi-FI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fi-FI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permitAll</a:t>
            </a:r>
            <a:r>
              <a:rPr lang="fi-FI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fi-FI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</a:t>
            </a:r>
            <a:r>
              <a:rPr lang="fi-FI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anyRequest</a:t>
            </a:r>
            <a:r>
              <a:rPr lang="fi-FI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().</a:t>
            </a:r>
            <a:r>
              <a:rPr lang="fi-FI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authenticated</a:t>
            </a:r>
            <a:r>
              <a:rPr lang="fi-FI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</a:p>
          <a:p>
            <a:pPr marL="0" indent="0">
              <a:buNone/>
            </a:pPr>
            <a:r>
              <a:rPr lang="fi-FI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        )</a:t>
            </a:r>
            <a:endParaRPr lang="fi-FI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fi-FI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formLogin</a:t>
            </a:r>
            <a:r>
              <a:rPr lang="fi-FI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200" dirty="0" err="1">
                <a:solidFill>
                  <a:srgbClr val="808080"/>
                </a:solidFill>
                <a:highlight>
                  <a:srgbClr val="FFFF00"/>
                </a:highlight>
              </a:rPr>
              <a:t>formlogin</a:t>
            </a:r>
            <a:r>
              <a:rPr lang="fi-FI" sz="1200" dirty="0">
                <a:solidFill>
                  <a:srgbClr val="808080"/>
                </a:solidFill>
                <a:highlight>
                  <a:srgbClr val="FFFF00"/>
                </a:highlight>
              </a:rPr>
              <a:t> -&gt; </a:t>
            </a:r>
            <a:r>
              <a:rPr lang="fi-FI" sz="1200" dirty="0" err="1">
                <a:solidFill>
                  <a:srgbClr val="808080"/>
                </a:solidFill>
                <a:highlight>
                  <a:srgbClr val="FFFF00"/>
                </a:highlight>
              </a:rPr>
              <a:t>formlogin</a:t>
            </a:r>
            <a:endParaRPr lang="fi-FI" sz="1200" dirty="0">
              <a:solidFill>
                <a:srgbClr val="808080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fi-FI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loginPage</a:t>
            </a:r>
            <a:r>
              <a:rPr lang="fi-FI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200" dirty="0">
                <a:solidFill>
                  <a:srgbClr val="808080"/>
                </a:solidFill>
                <a:highlight>
                  <a:srgbClr val="FFFFFF"/>
                </a:highlight>
              </a:rPr>
              <a:t>"/</a:t>
            </a:r>
            <a:r>
              <a:rPr lang="fi-FI" sz="1200" dirty="0" err="1">
                <a:solidFill>
                  <a:srgbClr val="808080"/>
                </a:solidFill>
                <a:highlight>
                  <a:srgbClr val="FFFFFF"/>
                </a:highlight>
              </a:rPr>
              <a:t>login</a:t>
            </a:r>
            <a:r>
              <a:rPr lang="fi-FI" sz="12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fi-FI" sz="1200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defaultSuccessUrl</a:t>
            </a:r>
            <a:r>
              <a:rPr lang="fi-FI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200" dirty="0">
                <a:solidFill>
                  <a:srgbClr val="808080"/>
                </a:solidFill>
                <a:highlight>
                  <a:srgbClr val="FFFFFF"/>
                </a:highlight>
              </a:rPr>
              <a:t>"/</a:t>
            </a:r>
            <a:r>
              <a:rPr lang="fi-FI" sz="1200" dirty="0" err="1">
                <a:solidFill>
                  <a:srgbClr val="808080"/>
                </a:solidFill>
                <a:highlight>
                  <a:srgbClr val="FFFFFF"/>
                </a:highlight>
              </a:rPr>
              <a:t>studentlist</a:t>
            </a:r>
            <a:r>
              <a:rPr lang="fi-FI" sz="1200" dirty="0">
                <a:solidFill>
                  <a:srgbClr val="808080"/>
                </a:solidFill>
                <a:highlight>
                  <a:srgbClr val="FFFFFF"/>
                </a:highlight>
              </a:rPr>
              <a:t>”, </a:t>
            </a:r>
            <a:r>
              <a:rPr lang="fi-FI" sz="1200" dirty="0" err="1">
                <a:solidFill>
                  <a:srgbClr val="808080"/>
                </a:solidFill>
                <a:highlight>
                  <a:srgbClr val="FFFFFF"/>
                </a:highlight>
              </a:rPr>
              <a:t>true</a:t>
            </a:r>
            <a:r>
              <a:rPr lang="fi-FI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fi-FI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fi-FI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permitAll</a:t>
            </a:r>
            <a:r>
              <a:rPr lang="fi-FI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br>
              <a:rPr lang="fi-FI" sz="1200" b="1" strike="sngStrike" dirty="0">
                <a:solidFill>
                  <a:srgbClr val="000080"/>
                </a:solidFill>
                <a:highlight>
                  <a:srgbClr val="FFFFFF"/>
                </a:highlight>
              </a:rPr>
            </a:br>
            <a:r>
              <a:rPr lang="fi-FI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        )</a:t>
            </a:r>
            <a:endParaRPr lang="fi-FI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fi-FI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logout</a:t>
            </a:r>
            <a:r>
              <a:rPr lang="fi-FI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200" dirty="0" err="1">
                <a:solidFill>
                  <a:srgbClr val="808080"/>
                </a:solidFill>
                <a:highlight>
                  <a:srgbClr val="FFFF00"/>
                </a:highlight>
              </a:rPr>
              <a:t>logout</a:t>
            </a:r>
            <a:r>
              <a:rPr lang="fi-FI" sz="1200" dirty="0">
                <a:solidFill>
                  <a:srgbClr val="808080"/>
                </a:solidFill>
                <a:highlight>
                  <a:srgbClr val="FFFF00"/>
                </a:highlight>
              </a:rPr>
              <a:t> -&gt; </a:t>
            </a:r>
            <a:r>
              <a:rPr lang="fi-FI" sz="1200" dirty="0" err="1">
                <a:solidFill>
                  <a:srgbClr val="808080"/>
                </a:solidFill>
                <a:highlight>
                  <a:srgbClr val="FFFF00"/>
                </a:highlight>
              </a:rPr>
              <a:t>logout</a:t>
            </a:r>
            <a:endParaRPr lang="fi-FI" sz="1200" dirty="0">
              <a:solidFill>
                <a:srgbClr val="808080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fi-FI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permitAll</a:t>
            </a:r>
            <a:r>
              <a:rPr lang="fi-FI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</a:p>
          <a:p>
            <a:pPr marL="0" indent="0">
              <a:buNone/>
            </a:pPr>
            <a:r>
              <a:rPr lang="fi-FI" sz="1200" b="1" dirty="0">
                <a:solidFill>
                  <a:srgbClr val="000080"/>
                </a:solidFill>
              </a:rPr>
              <a:t>        )</a:t>
            </a:r>
            <a:r>
              <a:rPr lang="fi-FI" sz="1200" b="1" dirty="0">
                <a:solidFill>
                  <a:srgbClr val="000000"/>
                </a:solidFill>
              </a:rPr>
              <a:t>;</a:t>
            </a:r>
            <a:endParaRPr lang="fi-FI" sz="12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fi-FI" sz="1200" dirty="0">
                <a:solidFill>
                  <a:srgbClr val="8000FF"/>
                </a:solidFill>
              </a:rPr>
              <a:t>       </a:t>
            </a:r>
            <a:r>
              <a:rPr lang="fi-FI" sz="1200" dirty="0" err="1">
                <a:solidFill>
                  <a:srgbClr val="8000FF"/>
                </a:solidFill>
              </a:rPr>
              <a:t>return</a:t>
            </a:r>
            <a:r>
              <a:rPr lang="fi-FI" sz="1200" dirty="0">
                <a:solidFill>
                  <a:srgbClr val="000000"/>
                </a:solidFill>
              </a:rPr>
              <a:t> </a:t>
            </a:r>
            <a:r>
              <a:rPr lang="fi-FI" sz="1200" dirty="0" err="1">
                <a:solidFill>
                  <a:srgbClr val="000000"/>
                </a:solidFill>
              </a:rPr>
              <a:t>http.build</a:t>
            </a:r>
            <a:r>
              <a:rPr lang="fi-FI" sz="1400" b="1" dirty="0">
                <a:solidFill>
                  <a:srgbClr val="000080"/>
                </a:solidFill>
              </a:rPr>
              <a:t>()</a:t>
            </a:r>
            <a:r>
              <a:rPr lang="fi-FI" sz="1200" dirty="0">
                <a:solidFill>
                  <a:srgbClr val="000000"/>
                </a:solidFill>
              </a:rPr>
              <a:t>;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fi-FI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}}</a:t>
            </a:r>
            <a:endParaRPr lang="fi-FI" sz="1200" dirty="0"/>
          </a:p>
          <a:p>
            <a:pPr lvl="2"/>
            <a:endParaRPr lang="fi-FI" dirty="0"/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4.10.2023</a:t>
            </a:fld>
            <a:endParaRPr lang="fi-FI" alt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64088" y="6332687"/>
            <a:ext cx="2438400" cy="244475"/>
          </a:xfrm>
        </p:spPr>
        <p:txBody>
          <a:bodyPr/>
          <a:lstStyle/>
          <a:p>
            <a:pPr>
              <a:defRPr/>
            </a:pPr>
            <a:r>
              <a:rPr lang="fi-FI" altLang="fi-FI" dirty="0"/>
              <a:t>Back </a:t>
            </a:r>
            <a:r>
              <a:rPr lang="fi-FI" altLang="fi-FI" dirty="0" err="1"/>
              <a:t>End</a:t>
            </a:r>
            <a:r>
              <a:rPr lang="fi-FI" altLang="fi-FI" dirty="0"/>
              <a:t>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1</a:t>
            </a:fld>
            <a:endParaRPr lang="fi-FI" altLang="fi-FI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6F8E32-C9EC-4F3C-B89F-B259993B0619}"/>
              </a:ext>
            </a:extLst>
          </p:cNvPr>
          <p:cNvSpPr txBox="1">
            <a:spLocks/>
          </p:cNvSpPr>
          <p:nvPr/>
        </p:nvSpPr>
        <p:spPr bwMode="auto">
          <a:xfrm>
            <a:off x="4483046" y="1844405"/>
            <a:ext cx="4336619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D568"/>
              </a:buClr>
              <a:buFont typeface="Wingdings" panose="05000000000000000000" pitchFamily="2" charset="2"/>
              <a:buChar char="§"/>
              <a:defRPr sz="2400">
                <a:solidFill>
                  <a:srgbClr val="4C4C4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AC9"/>
              </a:buClr>
              <a:buFont typeface="Wingdings" panose="05000000000000000000" pitchFamily="2" charset="2"/>
              <a:buChar char="§"/>
              <a:defRPr sz="2000">
                <a:solidFill>
                  <a:srgbClr val="4C4C4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38CBC"/>
              </a:buClr>
              <a:buFont typeface="Wingdings" panose="05000000000000000000" pitchFamily="2" charset="2"/>
              <a:buChar char="§"/>
              <a:defRPr sz="2000">
                <a:solidFill>
                  <a:srgbClr val="4C4C4C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B1"/>
              </a:buClr>
              <a:buFont typeface="Wingdings" panose="05000000000000000000" pitchFamily="2" charset="2"/>
              <a:buChar char="§"/>
              <a:defRPr>
                <a:solidFill>
                  <a:srgbClr val="4C4C4C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A1A18"/>
              </a:buClr>
              <a:buFont typeface="Wingdings" panose="05000000000000000000" pitchFamily="2" charset="2"/>
              <a:buChar char="§"/>
              <a:defRPr>
                <a:solidFill>
                  <a:srgbClr val="4C4C4C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A1A18"/>
              </a:buClr>
              <a:buFont typeface="Wingdings" pitchFamily="1" charset="2"/>
              <a:buChar char="§"/>
              <a:defRPr>
                <a:solidFill>
                  <a:srgbClr val="4C4C4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A1A18"/>
              </a:buClr>
              <a:buFont typeface="Wingdings" pitchFamily="1" charset="2"/>
              <a:buChar char="§"/>
              <a:defRPr>
                <a:solidFill>
                  <a:srgbClr val="4C4C4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A1A18"/>
              </a:buClr>
              <a:buFont typeface="Wingdings" pitchFamily="1" charset="2"/>
              <a:buChar char="§"/>
              <a:defRPr>
                <a:solidFill>
                  <a:srgbClr val="4C4C4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A1A18"/>
              </a:buClr>
              <a:buFont typeface="Wingdings" pitchFamily="1" charset="2"/>
              <a:buChar char="§"/>
              <a:defRPr>
                <a:solidFill>
                  <a:srgbClr val="4C4C4C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fi-FI" sz="1200" kern="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fi-FI" sz="1200" kern="0" dirty="0">
                <a:solidFill>
                  <a:schemeClr val="bg1">
                    <a:lumMod val="50000"/>
                  </a:schemeClr>
                </a:solidFill>
              </a:rPr>
              <a:t>@Configuration</a:t>
            </a:r>
          </a:p>
          <a:p>
            <a:pPr marL="0" indent="0">
              <a:buNone/>
            </a:pPr>
            <a:r>
              <a:rPr lang="fi-FI" sz="1200" kern="0" dirty="0">
                <a:solidFill>
                  <a:schemeClr val="bg1">
                    <a:lumMod val="50000"/>
                  </a:schemeClr>
                </a:solidFill>
              </a:rPr>
              <a:t>@EnableGlobalMethodSecurity(prePostEnabled = </a:t>
            </a:r>
            <a:r>
              <a:rPr lang="fi-FI" sz="1200" kern="0" dirty="0" err="1">
                <a:solidFill>
                  <a:schemeClr val="bg1">
                    <a:lumMod val="50000"/>
                  </a:schemeClr>
                </a:solidFill>
              </a:rPr>
              <a:t>true</a:t>
            </a:r>
            <a:r>
              <a:rPr lang="fi-FI" sz="1200" ker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fi-FI" sz="1200" kern="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fi-FI" sz="1200" kern="0" dirty="0">
                <a:solidFill>
                  <a:schemeClr val="bg1">
                    <a:lumMod val="50000"/>
                  </a:schemeClr>
                </a:solidFill>
              </a:rPr>
              <a:t>@EnableWebSecurity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200" kern="0" dirty="0">
                <a:solidFill>
                  <a:schemeClr val="bg1">
                    <a:lumMod val="50000"/>
                  </a:schemeClr>
                </a:solidFill>
              </a:rPr>
              <a:t>public class </a:t>
            </a:r>
            <a:r>
              <a:rPr lang="en-US" sz="1200" kern="0" dirty="0" err="1">
                <a:solidFill>
                  <a:schemeClr val="bg1">
                    <a:lumMod val="50000"/>
                  </a:schemeClr>
                </a:solidFill>
              </a:rPr>
              <a:t>WebSecurityConfig</a:t>
            </a:r>
            <a:r>
              <a:rPr lang="en-US" sz="1200" kern="0" dirty="0">
                <a:solidFill>
                  <a:schemeClr val="bg1">
                    <a:lumMod val="50000"/>
                  </a:schemeClr>
                </a:solidFill>
              </a:rPr>
              <a:t> extends </a:t>
            </a:r>
            <a:r>
              <a:rPr lang="en-US" sz="1000" kern="0" dirty="0" err="1">
                <a:solidFill>
                  <a:schemeClr val="bg1">
                    <a:lumMod val="50000"/>
                  </a:schemeClr>
                </a:solidFill>
              </a:rPr>
              <a:t>WebSecurityConfigurerAdapter</a:t>
            </a:r>
            <a:r>
              <a:rPr lang="en-US" sz="1200" kern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b="1" kern="0" dirty="0">
                <a:solidFill>
                  <a:schemeClr val="bg1">
                    <a:lumMod val="50000"/>
                  </a:schemeClr>
                </a:solidFill>
              </a:rPr>
              <a:t>{</a:t>
            </a:r>
            <a:endParaRPr lang="en-US" sz="1200" kern="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fi-FI" sz="1200" kern="0" dirty="0">
                <a:solidFill>
                  <a:schemeClr val="bg1">
                    <a:lumMod val="50000"/>
                  </a:schemeClr>
                </a:solidFill>
              </a:rPr>
              <a:t>@Override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200" kern="0" dirty="0">
                <a:solidFill>
                  <a:schemeClr val="bg1">
                    <a:lumMod val="50000"/>
                  </a:schemeClr>
                </a:solidFill>
              </a:rPr>
              <a:t>protected void configure</a:t>
            </a:r>
            <a:r>
              <a:rPr lang="en-US" sz="1200" b="1" kern="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1200" kern="0" dirty="0" err="1">
                <a:solidFill>
                  <a:schemeClr val="bg1">
                    <a:lumMod val="50000"/>
                  </a:schemeClr>
                </a:solidFill>
              </a:rPr>
              <a:t>HttpSecurity</a:t>
            </a:r>
            <a:r>
              <a:rPr lang="en-US" sz="1200" kern="0" dirty="0">
                <a:solidFill>
                  <a:schemeClr val="bg1">
                    <a:lumMod val="50000"/>
                  </a:schemeClr>
                </a:solidFill>
              </a:rPr>
              <a:t> http</a:t>
            </a:r>
            <a:r>
              <a:rPr lang="en-US" sz="1200" b="1" kern="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US" sz="1200" kern="0" dirty="0">
                <a:solidFill>
                  <a:schemeClr val="bg1">
                    <a:lumMod val="50000"/>
                  </a:schemeClr>
                </a:solidFill>
              </a:rPr>
              <a:t> throws Exception </a:t>
            </a:r>
            <a:r>
              <a:rPr lang="en-US" sz="1200" b="1" kern="0" dirty="0">
                <a:solidFill>
                  <a:schemeClr val="bg1">
                    <a:lumMod val="50000"/>
                  </a:schemeClr>
                </a:solidFill>
              </a:rPr>
              <a:t>{</a:t>
            </a:r>
            <a:endParaRPr lang="en-US" sz="1200" kern="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fi-FI" sz="1200" kern="0" dirty="0">
                <a:solidFill>
                  <a:schemeClr val="bg1">
                    <a:lumMod val="50000"/>
                  </a:schemeClr>
                </a:solidFill>
              </a:rPr>
              <a:t>  http</a:t>
            </a:r>
          </a:p>
          <a:p>
            <a:pPr marL="0" indent="0">
              <a:buNone/>
            </a:pPr>
            <a:r>
              <a:rPr lang="fi-FI" sz="1200" kern="0" dirty="0">
                <a:solidFill>
                  <a:schemeClr val="bg1">
                    <a:lumMod val="50000"/>
                  </a:schemeClr>
                </a:solidFill>
              </a:rPr>
              <a:t>     </a:t>
            </a:r>
            <a:r>
              <a:rPr lang="fi-FI" sz="1200" b="1" kern="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fi-FI" sz="1200" kern="0" dirty="0" err="1">
                <a:solidFill>
                  <a:schemeClr val="bg1">
                    <a:lumMod val="50000"/>
                  </a:schemeClr>
                </a:solidFill>
              </a:rPr>
              <a:t>authorizeRequests</a:t>
            </a:r>
            <a:r>
              <a:rPr lang="fi-FI" sz="1200" b="1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fi-FI" sz="1200" kern="0" dirty="0">
                <a:solidFill>
                  <a:schemeClr val="bg1">
                    <a:lumMod val="50000"/>
                  </a:schemeClr>
                </a:solidFill>
              </a:rPr>
              <a:t>                </a:t>
            </a:r>
            <a:r>
              <a:rPr lang="fi-FI" sz="1200" b="1" kern="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fi-FI" sz="1200" kern="0" dirty="0" err="1">
                <a:solidFill>
                  <a:schemeClr val="bg1">
                    <a:lumMod val="50000"/>
                  </a:schemeClr>
                </a:solidFill>
              </a:rPr>
              <a:t>antMatchers</a:t>
            </a:r>
            <a:r>
              <a:rPr lang="fi-FI" sz="1200" b="1" kern="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fi-FI" sz="1200" kern="0" dirty="0">
                <a:solidFill>
                  <a:schemeClr val="bg1">
                    <a:lumMod val="50000"/>
                  </a:schemeClr>
                </a:solidFill>
              </a:rPr>
              <a:t>"/home"</a:t>
            </a:r>
            <a:r>
              <a:rPr lang="fi-FI" sz="1200" b="1" kern="0" dirty="0">
                <a:solidFill>
                  <a:schemeClr val="bg1">
                    <a:lumMod val="50000"/>
                  </a:schemeClr>
                </a:solidFill>
              </a:rPr>
              <a:t>).</a:t>
            </a:r>
            <a:r>
              <a:rPr lang="fi-FI" sz="1200" kern="0" dirty="0" err="1">
                <a:solidFill>
                  <a:schemeClr val="bg1">
                    <a:lumMod val="50000"/>
                  </a:schemeClr>
                </a:solidFill>
              </a:rPr>
              <a:t>permitAll</a:t>
            </a:r>
            <a:r>
              <a:rPr lang="fi-FI" sz="1200" b="1" kern="0" dirty="0">
                <a:solidFill>
                  <a:schemeClr val="bg1">
                    <a:lumMod val="50000"/>
                  </a:schemeClr>
                </a:solidFill>
              </a:rPr>
              <a:t>()</a:t>
            </a:r>
            <a:endParaRPr lang="fi-FI" sz="1200" kern="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fi-FI" sz="1200" kern="0" dirty="0">
                <a:solidFill>
                  <a:schemeClr val="bg1">
                    <a:lumMod val="50000"/>
                  </a:schemeClr>
                </a:solidFill>
              </a:rPr>
              <a:t>                </a:t>
            </a:r>
            <a:r>
              <a:rPr lang="fi-FI" sz="1200" b="1" kern="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fi-FI" sz="1200" kern="0" dirty="0" err="1">
                <a:solidFill>
                  <a:schemeClr val="bg1">
                    <a:lumMod val="50000"/>
                  </a:schemeClr>
                </a:solidFill>
              </a:rPr>
              <a:t>anyRequest</a:t>
            </a:r>
            <a:r>
              <a:rPr lang="fi-FI" sz="1200" b="1" kern="0" dirty="0">
                <a:solidFill>
                  <a:schemeClr val="bg1">
                    <a:lumMod val="50000"/>
                  </a:schemeClr>
                </a:solidFill>
              </a:rPr>
              <a:t>().</a:t>
            </a:r>
            <a:r>
              <a:rPr lang="fi-FI" sz="1200" kern="0" dirty="0" err="1">
                <a:solidFill>
                  <a:schemeClr val="bg1">
                    <a:lumMod val="50000"/>
                  </a:schemeClr>
                </a:solidFill>
              </a:rPr>
              <a:t>authenticated</a:t>
            </a:r>
            <a:r>
              <a:rPr lang="fi-FI" sz="1200" b="1" kern="0" dirty="0">
                <a:solidFill>
                  <a:schemeClr val="bg1">
                    <a:lumMod val="50000"/>
                  </a:schemeClr>
                </a:solidFill>
              </a:rPr>
              <a:t>()</a:t>
            </a:r>
            <a:endParaRPr lang="fi-FI" sz="1200" kern="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fi-FI" sz="1200" kern="0" dirty="0">
                <a:solidFill>
                  <a:schemeClr val="bg1">
                    <a:lumMod val="50000"/>
                  </a:schemeClr>
                </a:solidFill>
              </a:rPr>
              <a:t>                .and()</a:t>
            </a:r>
            <a:r>
              <a:rPr lang="fi-FI" sz="1200" b="1" kern="0" dirty="0">
                <a:solidFill>
                  <a:schemeClr val="bg1">
                    <a:lumMod val="50000"/>
                  </a:schemeClr>
                </a:solidFill>
              </a:rPr>
              <a:t>               </a:t>
            </a:r>
            <a:endParaRPr lang="fi-FI" sz="1200" kern="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fi-FI" sz="1200" kern="0" dirty="0">
                <a:solidFill>
                  <a:schemeClr val="bg1">
                    <a:lumMod val="50000"/>
                  </a:schemeClr>
                </a:solidFill>
              </a:rPr>
              <a:t>     </a:t>
            </a:r>
            <a:r>
              <a:rPr lang="fi-FI" sz="1200" b="1" kern="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fi-FI" sz="1200" kern="0" dirty="0" err="1">
                <a:solidFill>
                  <a:schemeClr val="bg1">
                    <a:lumMod val="50000"/>
                  </a:schemeClr>
                </a:solidFill>
              </a:rPr>
              <a:t>formLogin</a:t>
            </a:r>
            <a:r>
              <a:rPr lang="fi-FI" sz="1200" kern="0" dirty="0">
                <a:solidFill>
                  <a:schemeClr val="bg1">
                    <a:lumMod val="50000"/>
                  </a:schemeClr>
                </a:solidFill>
              </a:rPr>
              <a:t>()</a:t>
            </a:r>
            <a:br>
              <a:rPr lang="fi-FI" sz="1200" kern="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fi-FI" sz="1200" kern="0" dirty="0">
                <a:solidFill>
                  <a:schemeClr val="bg1">
                    <a:lumMod val="50000"/>
                  </a:schemeClr>
                </a:solidFill>
              </a:rPr>
              <a:t>                </a:t>
            </a:r>
            <a:r>
              <a:rPr lang="fi-FI" sz="1200" b="1" kern="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fi-FI" sz="1200" kern="0" dirty="0" err="1">
                <a:solidFill>
                  <a:schemeClr val="bg1">
                    <a:lumMod val="50000"/>
                  </a:schemeClr>
                </a:solidFill>
              </a:rPr>
              <a:t>loginPage</a:t>
            </a:r>
            <a:r>
              <a:rPr lang="fi-FI" sz="1200" b="1" kern="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fi-FI" sz="1200" kern="0" dirty="0">
                <a:solidFill>
                  <a:schemeClr val="bg1">
                    <a:lumMod val="50000"/>
                  </a:schemeClr>
                </a:solidFill>
              </a:rPr>
              <a:t>"/</a:t>
            </a:r>
            <a:r>
              <a:rPr lang="fi-FI" sz="1200" kern="0" dirty="0" err="1">
                <a:solidFill>
                  <a:schemeClr val="bg1">
                    <a:lumMod val="50000"/>
                  </a:schemeClr>
                </a:solidFill>
              </a:rPr>
              <a:t>login</a:t>
            </a:r>
            <a:r>
              <a:rPr lang="fi-FI" sz="1200" kern="0" dirty="0">
                <a:solidFill>
                  <a:schemeClr val="bg1">
                    <a:lumMod val="50000"/>
                  </a:schemeClr>
                </a:solidFill>
              </a:rPr>
              <a:t>"</a:t>
            </a:r>
            <a:r>
              <a:rPr lang="fi-FI" sz="1200" b="1" kern="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fi-FI" sz="1200" kern="0" dirty="0">
                <a:solidFill>
                  <a:schemeClr val="bg1">
                    <a:lumMod val="50000"/>
                  </a:schemeClr>
                </a:solidFill>
              </a:rPr>
              <a:t>                .</a:t>
            </a:r>
            <a:r>
              <a:rPr lang="fi-FI" sz="1200" kern="0" dirty="0" err="1">
                <a:solidFill>
                  <a:schemeClr val="bg1">
                    <a:lumMod val="50000"/>
                  </a:schemeClr>
                </a:solidFill>
              </a:rPr>
              <a:t>defaultSuccessUrl</a:t>
            </a:r>
            <a:r>
              <a:rPr lang="fi-FI" sz="1200" b="1" kern="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fi-FI" sz="1200" kern="0" dirty="0">
                <a:solidFill>
                  <a:schemeClr val="bg1">
                    <a:lumMod val="50000"/>
                  </a:schemeClr>
                </a:solidFill>
              </a:rPr>
              <a:t>"/</a:t>
            </a:r>
            <a:r>
              <a:rPr lang="fi-FI" sz="1200" kern="0" dirty="0" err="1">
                <a:solidFill>
                  <a:schemeClr val="bg1">
                    <a:lumMod val="50000"/>
                  </a:schemeClr>
                </a:solidFill>
              </a:rPr>
              <a:t>studentlist</a:t>
            </a:r>
            <a:r>
              <a:rPr lang="fi-FI" sz="1200" kern="0" dirty="0">
                <a:solidFill>
                  <a:schemeClr val="bg1">
                    <a:lumMod val="50000"/>
                  </a:schemeClr>
                </a:solidFill>
              </a:rPr>
              <a:t>”, </a:t>
            </a:r>
            <a:r>
              <a:rPr lang="fi-FI" sz="1200" kern="0" dirty="0" err="1">
                <a:solidFill>
                  <a:schemeClr val="bg1">
                    <a:lumMod val="50000"/>
                  </a:schemeClr>
                </a:solidFill>
              </a:rPr>
              <a:t>true</a:t>
            </a:r>
            <a:r>
              <a:rPr lang="fi-FI" sz="1200" b="1" kern="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fi-FI" sz="1200" kern="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fi-FI" sz="1200" kern="0" dirty="0">
                <a:solidFill>
                  <a:schemeClr val="bg1">
                    <a:lumMod val="50000"/>
                  </a:schemeClr>
                </a:solidFill>
              </a:rPr>
              <a:t>                </a:t>
            </a:r>
            <a:r>
              <a:rPr lang="fi-FI" sz="1200" b="1" kern="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fi-FI" sz="1200" kern="0" dirty="0" err="1">
                <a:solidFill>
                  <a:schemeClr val="bg1">
                    <a:lumMod val="50000"/>
                  </a:schemeClr>
                </a:solidFill>
              </a:rPr>
              <a:t>permitAll</a:t>
            </a:r>
            <a:r>
              <a:rPr lang="fi-FI" sz="1200" b="1" kern="0" dirty="0">
                <a:solidFill>
                  <a:schemeClr val="bg1">
                    <a:lumMod val="50000"/>
                  </a:schemeClr>
                </a:solidFill>
              </a:rPr>
              <a:t>()</a:t>
            </a:r>
            <a:endParaRPr lang="fi-FI" sz="1200" kern="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fi-FI" sz="1200" kern="0" dirty="0">
                <a:solidFill>
                  <a:schemeClr val="bg1">
                    <a:lumMod val="50000"/>
                  </a:schemeClr>
                </a:solidFill>
              </a:rPr>
              <a:t>                .and()</a:t>
            </a:r>
          </a:p>
          <a:p>
            <a:pPr marL="0" indent="0">
              <a:buNone/>
            </a:pPr>
            <a:r>
              <a:rPr lang="fi-FI" sz="1200" kern="0" dirty="0">
                <a:solidFill>
                  <a:schemeClr val="bg1">
                    <a:lumMod val="50000"/>
                  </a:schemeClr>
                </a:solidFill>
              </a:rPr>
              <a:t>     </a:t>
            </a:r>
            <a:r>
              <a:rPr lang="fi-FI" sz="1200" b="1" kern="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fi-FI" sz="1200" kern="0" dirty="0" err="1">
                <a:solidFill>
                  <a:schemeClr val="bg1">
                    <a:lumMod val="50000"/>
                  </a:schemeClr>
                </a:solidFill>
              </a:rPr>
              <a:t>logout</a:t>
            </a:r>
            <a:r>
              <a:rPr lang="fi-FI" sz="1200" b="1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fi-FI" sz="1200" kern="0" dirty="0">
                <a:solidFill>
                  <a:schemeClr val="bg1">
                    <a:lumMod val="50000"/>
                  </a:schemeClr>
                </a:solidFill>
              </a:rPr>
              <a:t>                </a:t>
            </a:r>
            <a:r>
              <a:rPr lang="fi-FI" sz="1200" b="1" kern="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fi-FI" sz="1200" kern="0" dirty="0" err="1">
                <a:solidFill>
                  <a:schemeClr val="bg1">
                    <a:lumMod val="50000"/>
                  </a:schemeClr>
                </a:solidFill>
              </a:rPr>
              <a:t>permitAll</a:t>
            </a:r>
            <a:r>
              <a:rPr lang="fi-FI" sz="1200" b="1" kern="0" dirty="0">
                <a:solidFill>
                  <a:schemeClr val="bg1">
                    <a:lumMod val="50000"/>
                  </a:schemeClr>
                </a:solidFill>
              </a:rPr>
              <a:t>();</a:t>
            </a:r>
            <a:endParaRPr lang="fi-FI" sz="1200" kern="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fi-FI" sz="1200" b="1" kern="0" dirty="0">
                <a:solidFill>
                  <a:schemeClr val="bg1">
                    <a:lumMod val="50000"/>
                  </a:schemeClr>
                </a:solidFill>
              </a:rPr>
              <a:t>}}</a:t>
            </a:r>
            <a:endParaRPr lang="fi-FI" sz="1200" kern="0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endParaRPr lang="fi-FI" kern="0" dirty="0"/>
          </a:p>
          <a:p>
            <a:endParaRPr lang="fi-FI" kern="0" dirty="0"/>
          </a:p>
        </p:txBody>
      </p:sp>
    </p:spTree>
    <p:extLst>
      <p:ext uri="{BB962C8B-B14F-4D97-AF65-F5344CB8AC3E}">
        <p14:creationId xmlns:p14="http://schemas.microsoft.com/office/powerpoint/2010/main" val="43321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077200" cy="1152128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435280" cy="4844008"/>
          </a:xfrm>
        </p:spPr>
        <p:txBody>
          <a:bodyPr/>
          <a:lstStyle/>
          <a:p>
            <a:r>
              <a:rPr lang="fi-FI" dirty="0" err="1"/>
              <a:t>Create</a:t>
            </a:r>
            <a:r>
              <a:rPr lang="fi-FI" dirty="0"/>
              <a:t> in-</a:t>
            </a:r>
            <a:r>
              <a:rPr lang="fi-FI" dirty="0" err="1"/>
              <a:t>memory</a:t>
            </a:r>
            <a:r>
              <a:rPr lang="fi-FI" dirty="0"/>
              <a:t> </a:t>
            </a:r>
            <a:r>
              <a:rPr lang="fi-FI" dirty="0" err="1"/>
              <a:t>users</a:t>
            </a:r>
            <a:endParaRPr lang="fi-FI" dirty="0"/>
          </a:p>
          <a:p>
            <a:pPr lvl="1"/>
            <a:r>
              <a:rPr lang="en-US" sz="1800" dirty="0"/>
              <a:t>This is only for testing and demo purposes (Security configuration class)</a:t>
            </a:r>
          </a:p>
          <a:p>
            <a:pPr lvl="1"/>
            <a:r>
              <a:rPr lang="en-US" sz="1800" dirty="0"/>
              <a:t>You can add multiple user using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UserDetails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i-FI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Bean</a:t>
            </a:r>
            <a:endParaRPr lang="fi-FI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600" strike="sngStrike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i-FI" sz="1600" strike="sngStrike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r>
              <a:rPr lang="fi-FI" sz="1600" strike="sngStrike" dirty="0">
                <a:solidFill>
                  <a:srgbClr val="646464"/>
                </a:solidFill>
                <a:latin typeface="Consolas" panose="020B0609020204030204" pitchFamily="49" charset="0"/>
              </a:rPr>
              <a:t> </a:t>
            </a:r>
            <a:r>
              <a:rPr lang="fi-FI" sz="1600" dirty="0">
                <a:solidFill>
                  <a:srgbClr val="646464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//!</a:t>
            </a:r>
          </a:p>
          <a:p>
            <a:pPr marL="0" indent="0">
              <a:buNone/>
            </a:pPr>
            <a:r>
              <a:rPr lang="fi-FI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UserDetailsService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userDetailsService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UserDetails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= 	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User.</a:t>
            </a:r>
            <a:r>
              <a:rPr lang="fi-FI" sz="16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withDefaultPasswordEncoder</a:t>
            </a:r>
            <a:r>
              <a:rPr lang="fi-FI" sz="1600" u="sng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	.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user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password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password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	.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roles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"USER"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	.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i-FI" sz="1600" dirty="0" err="1"/>
              <a:t>List</a:t>
            </a:r>
            <a:r>
              <a:rPr lang="fi-FI" sz="1600" dirty="0"/>
              <a:t>&lt;</a:t>
            </a:r>
            <a:r>
              <a:rPr lang="fi-FI" sz="1600" dirty="0" err="1"/>
              <a:t>UserDetails</a:t>
            </a:r>
            <a:r>
              <a:rPr lang="fi-FI" sz="1600" dirty="0"/>
              <a:t>&gt; </a:t>
            </a:r>
            <a:r>
              <a:rPr lang="fi-FI" sz="1600" dirty="0" err="1"/>
              <a:t>users</a:t>
            </a:r>
            <a:r>
              <a:rPr lang="fi-FI" sz="1600" dirty="0"/>
              <a:t> = </a:t>
            </a:r>
            <a:r>
              <a:rPr lang="fi-FI" sz="1600" b="1" u="sng" dirty="0" err="1"/>
              <a:t>new</a:t>
            </a:r>
            <a:r>
              <a:rPr lang="fi-FI" sz="1600" b="1" u="sng" dirty="0"/>
              <a:t> </a:t>
            </a:r>
            <a:r>
              <a:rPr lang="fi-FI" sz="1600" b="1" u="sng" dirty="0" err="1"/>
              <a:t>ArrayList</a:t>
            </a:r>
            <a:r>
              <a:rPr lang="fi-FI" sz="1600" b="1" u="sng" dirty="0"/>
              <a:t>&lt;</a:t>
            </a:r>
            <a:r>
              <a:rPr lang="fi-FI" sz="1600" b="1" u="sng" dirty="0" err="1"/>
              <a:t>UserDetails</a:t>
            </a:r>
            <a:r>
              <a:rPr lang="fi-FI" sz="1600" b="1" u="sng" dirty="0"/>
              <a:t>&gt;();</a:t>
            </a:r>
          </a:p>
          <a:p>
            <a:pPr marL="0" indent="0">
              <a:buNone/>
            </a:pPr>
            <a:r>
              <a:rPr lang="fi-FI" sz="1600" dirty="0"/>
              <a:t>	</a:t>
            </a:r>
            <a:r>
              <a:rPr lang="fi-FI" sz="1600" dirty="0" err="1"/>
              <a:t>users.add</a:t>
            </a:r>
            <a:r>
              <a:rPr lang="fi-FI" sz="1600" dirty="0"/>
              <a:t>(</a:t>
            </a:r>
            <a:r>
              <a:rPr lang="fi-FI" sz="1600" dirty="0" err="1"/>
              <a:t>user</a:t>
            </a:r>
            <a:r>
              <a:rPr lang="fi-FI" sz="1600" dirty="0"/>
              <a:t>);</a:t>
            </a:r>
            <a:endParaRPr lang="fi-FI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i-FI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InMemoryUserDetailsManager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users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i-FI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4.10.2023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 dirty="0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2</a:t>
            </a:fld>
            <a:endParaRPr lang="fi-FI" altLang="fi-FI"/>
          </a:p>
        </p:txBody>
      </p:sp>
      <p:pic>
        <p:nvPicPr>
          <p:cNvPr id="3073" name="Picture 1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107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-te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-teem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i-FI" altLang="fi-FI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i-FI" altLang="fi-FI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Office-te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B189571E-6731-42BA-9375-D35AE8A7E3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81DC71-7E7F-4C71-8AAD-9D756BE6C524}">
  <ds:schemaRefs>
    <ds:schemaRef ds:uri="http://schemas.microsoft.com/sharepoint/v3"/>
    <ds:schemaRef ds:uri="http://www.w3.org/XML/1998/namespace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5A9E25B8-D81C-489D-8B36-4967C287E623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3462</TotalTime>
  <Words>317</Words>
  <Application>Microsoft Office PowerPoint</Application>
  <PresentationFormat>On-screen Show (4:3)</PresentationFormat>
  <Paragraphs>62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Consolas</vt:lpstr>
      <vt:lpstr>Courier New</vt:lpstr>
      <vt:lpstr>Tahoma</vt:lpstr>
      <vt:lpstr>Wingdings</vt:lpstr>
      <vt:lpstr>Office-teema</vt:lpstr>
      <vt:lpstr>WebSecurityConfig – muutokset Uusi Spring Security 6 (with lambdas)   Vanha Spring Security 5 (videoissa)</vt:lpstr>
      <vt:lpstr>Spring Security</vt:lpstr>
    </vt:vector>
  </TitlesOfParts>
  <Company>Mainostoimisto Huvila Oy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Security</dc:title>
  <dc:creator>Mainostoimisto Huvila Oy</dc:creator>
  <cp:lastModifiedBy>Bergius Tanja</cp:lastModifiedBy>
  <cp:revision>356</cp:revision>
  <dcterms:created xsi:type="dcterms:W3CDTF">2006-11-08T08:36:11Z</dcterms:created>
  <dcterms:modified xsi:type="dcterms:W3CDTF">2023-10-04T15:27:57Z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  <property fmtid="{D5CDD505-2E9C-101B-9397-08002B2CF9AE}" pid="3" name="display_urn:schemas-microsoft-com:office:office#Editor">
    <vt:lpwstr>Pohjola Tuula</vt:lpwstr>
  </property>
  <property fmtid="{D5CDD505-2E9C-101B-9397-08002B2CF9AE}" pid="4" name="xd_Signature">
    <vt:lpwstr/>
  </property>
  <property fmtid="{D5CDD505-2E9C-101B-9397-08002B2CF9AE}" pid="5" name="Order">
    <vt:lpwstr>4200.00000000000</vt:lpwstr>
  </property>
  <property fmtid="{D5CDD505-2E9C-101B-9397-08002B2CF9AE}" pid="6" name="TemplateUrl">
    <vt:lpwstr/>
  </property>
  <property fmtid="{D5CDD505-2E9C-101B-9397-08002B2CF9AE}" pid="7" name="xd_ProgID">
    <vt:lpwstr/>
  </property>
  <property fmtid="{D5CDD505-2E9C-101B-9397-08002B2CF9AE}" pid="8" name="display_urn:schemas-microsoft-com:office:office#Author">
    <vt:lpwstr>Leponiemi Tarja</vt:lpwstr>
  </property>
</Properties>
</file>