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88" r:id="rId2"/>
    <p:sldId id="486" r:id="rId3"/>
    <p:sldId id="487" r:id="rId4"/>
    <p:sldId id="488" r:id="rId5"/>
    <p:sldId id="489" r:id="rId6"/>
    <p:sldId id="367" r:id="rId7"/>
    <p:sldId id="475" r:id="rId8"/>
    <p:sldId id="476" r:id="rId9"/>
    <p:sldId id="477" r:id="rId10"/>
    <p:sldId id="374" r:id="rId11"/>
    <p:sldId id="375" r:id="rId12"/>
    <p:sldId id="537" r:id="rId13"/>
    <p:sldId id="376" r:id="rId14"/>
    <p:sldId id="377" r:id="rId15"/>
    <p:sldId id="378" r:id="rId16"/>
    <p:sldId id="379" r:id="rId17"/>
    <p:sldId id="481" r:id="rId18"/>
    <p:sldId id="482" r:id="rId19"/>
    <p:sldId id="478" r:id="rId20"/>
    <p:sldId id="479" r:id="rId21"/>
    <p:sldId id="480" r:id="rId22"/>
    <p:sldId id="491" r:id="rId23"/>
    <p:sldId id="463" r:id="rId24"/>
    <p:sldId id="464" r:id="rId25"/>
    <p:sldId id="495" r:id="rId26"/>
    <p:sldId id="465" r:id="rId27"/>
    <p:sldId id="518" r:id="rId28"/>
    <p:sldId id="519" r:id="rId29"/>
    <p:sldId id="520" r:id="rId30"/>
    <p:sldId id="521" r:id="rId31"/>
    <p:sldId id="522" r:id="rId32"/>
    <p:sldId id="536" r:id="rId33"/>
    <p:sldId id="523" r:id="rId34"/>
    <p:sldId id="524" r:id="rId35"/>
    <p:sldId id="526" r:id="rId36"/>
    <p:sldId id="527" r:id="rId37"/>
    <p:sldId id="528" r:id="rId38"/>
    <p:sldId id="529" r:id="rId39"/>
    <p:sldId id="530" r:id="rId40"/>
    <p:sldId id="531" r:id="rId41"/>
    <p:sldId id="532" r:id="rId42"/>
    <p:sldId id="533" r:id="rId43"/>
    <p:sldId id="534" r:id="rId44"/>
    <p:sldId id="535" r:id="rId45"/>
    <p:sldId id="507" r:id="rId46"/>
    <p:sldId id="508" r:id="rId47"/>
    <p:sldId id="509" r:id="rId48"/>
    <p:sldId id="510" r:id="rId49"/>
    <p:sldId id="511" r:id="rId50"/>
    <p:sldId id="512" r:id="rId51"/>
    <p:sldId id="514" r:id="rId52"/>
    <p:sldId id="515" r:id="rId53"/>
    <p:sldId id="516" r:id="rId54"/>
    <p:sldId id="538" r:id="rId55"/>
    <p:sldId id="540" r:id="rId56"/>
    <p:sldId id="539" r:id="rId57"/>
    <p:sldId id="517" r:id="rId58"/>
    <p:sldId id="493" r:id="rId59"/>
    <p:sldId id="494" r:id="rId60"/>
    <p:sldId id="49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4686" autoAdjust="0"/>
  </p:normalViewPr>
  <p:slideViewPr>
    <p:cSldViewPr>
      <p:cViewPr>
        <p:scale>
          <a:sx n="66" d="100"/>
          <a:sy n="66" d="100"/>
        </p:scale>
        <p:origin x="-58" y="-58"/>
      </p:cViewPr>
      <p:guideLst>
        <p:guide orient="horz" pos="2160"/>
        <p:guide pos="2880"/>
      </p:guideLst>
    </p:cSldViewPr>
  </p:slideViewPr>
  <p:outlineViewPr>
    <p:cViewPr>
      <p:scale>
        <a:sx n="33" d="100"/>
        <a:sy n="33" d="100"/>
      </p:scale>
      <p:origin x="0" y="15606"/>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2.xml"/><Relationship Id="rId4"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56D5-167D-4847-8BF2-AF35CA575C38}" type="datetimeFigureOut">
              <a:rPr lang="en-US" smtClean="0"/>
              <a:pPr/>
              <a:t>11/13/2017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3F82B-F0AA-4F91-8BEF-DA3F9972A341}" type="slidenum">
              <a:rPr lang="en-IE" smtClean="0"/>
              <a:pPr/>
              <a:t>‹#›</a:t>
            </a:fld>
            <a:endParaRPr lang="en-IE"/>
          </a:p>
        </p:txBody>
      </p:sp>
    </p:spTree>
    <p:extLst>
      <p:ext uri="{BB962C8B-B14F-4D97-AF65-F5344CB8AC3E}">
        <p14:creationId xmlns:p14="http://schemas.microsoft.com/office/powerpoint/2010/main" val="31361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1</a:t>
            </a:fld>
            <a:endParaRPr lang="en-I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CDC94-8328-4691-98D3-145236190B24}" type="slidenum">
              <a:rPr lang="en-US"/>
              <a:pPr/>
              <a:t>13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B521B-592A-46BA-BAFF-14478C0A1D07}" type="slidenum">
              <a:rPr lang="en-US"/>
              <a:pPr/>
              <a:t>14</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9F1AC-A86B-4C73-A202-05D252D6CA0B}" type="slidenum">
              <a:rPr lang="en-US"/>
              <a:pPr/>
              <a:t>15</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16</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17</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18</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19</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20</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r>
              <a:rPr lang="en-US" altLang="en-US"/>
              <a:t>Integrity Constraint Error</a:t>
            </a:r>
          </a:p>
          <a:p>
            <a:pPr lvl="1"/>
            <a:r>
              <a:rPr lang="en-US" altLang="en-US"/>
              <a:t>When you have constraints in place on columns, an error is returned to you if you try to violate the constraint rule. </a:t>
            </a:r>
          </a:p>
          <a:p>
            <a:pPr lvl="1"/>
            <a:r>
              <a:rPr lang="en-US" altLang="en-US">
                <a:solidFill>
                  <a:schemeClr val="tx1"/>
                </a:solidFill>
              </a:rPr>
              <a:t>For example, if you attempt to update a record with a value that is tied to an integrity constraint, an error is returned. </a:t>
            </a:r>
          </a:p>
          <a:p>
            <a:pPr lvl="1"/>
            <a:r>
              <a:rPr lang="en-US" altLang="en-US">
                <a:solidFill>
                  <a:schemeClr val="tx1"/>
                </a:solidFill>
                <a:latin typeface="Times" pitchFamily="18" charset="0"/>
              </a:rPr>
              <a:t>In the example in the slide, department 55 does not exist in the parent table, </a:t>
            </a:r>
            <a:r>
              <a:rPr lang="en-US" altLang="en-US">
                <a:solidFill>
                  <a:schemeClr val="tx1"/>
                </a:solidFill>
                <a:latin typeface="Courier New" pitchFamily="49" charset="0"/>
              </a:rPr>
              <a:t>DEPARTMENTS</a:t>
            </a:r>
            <a:r>
              <a:rPr lang="en-US" altLang="en-US">
                <a:solidFill>
                  <a:schemeClr val="tx1"/>
                </a:solidFill>
                <a:latin typeface="Times" pitchFamily="18" charset="0"/>
              </a:rPr>
              <a:t>, and so you receive the </a:t>
            </a:r>
            <a:r>
              <a:rPr lang="en-US" altLang="en-US" i="1">
                <a:solidFill>
                  <a:schemeClr val="tx1"/>
                </a:solidFill>
                <a:latin typeface="Times" pitchFamily="18" charset="0"/>
              </a:rPr>
              <a:t>parent key</a:t>
            </a:r>
            <a:r>
              <a:rPr lang="en-US" altLang="en-US">
                <a:solidFill>
                  <a:schemeClr val="tx1"/>
                </a:solidFill>
                <a:latin typeface="Times" pitchFamily="18" charset="0"/>
              </a:rPr>
              <a:t> violation </a:t>
            </a:r>
            <a:r>
              <a:rPr lang="en-US" altLang="en-US">
                <a:solidFill>
                  <a:schemeClr val="tx1"/>
                </a:solidFill>
                <a:latin typeface="Courier New" pitchFamily="49" charset="0"/>
              </a:rPr>
              <a:t>ORA-02291</a:t>
            </a:r>
            <a:r>
              <a:rPr lang="en-US" altLang="en-US">
                <a:solidFill>
                  <a:schemeClr val="tx1"/>
                </a:solidFill>
                <a:latin typeface="Times" pitchFamily="18"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3883709" y="-1564"/>
            <a:ext cx="2974292"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95971" name="Rectangle 3"/>
          <p:cNvSpPr>
            <a:spLocks noChangeArrowheads="1"/>
          </p:cNvSpPr>
          <p:nvPr/>
        </p:nvSpPr>
        <p:spPr bwMode="auto">
          <a:xfrm>
            <a:off x="-1557" y="-1564"/>
            <a:ext cx="2969620"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95972" name="Rectangle 4"/>
          <p:cNvSpPr>
            <a:spLocks noGrp="1" noRot="1" noChangeAspect="1" noChangeArrowheads="1" noTextEdit="1"/>
          </p:cNvSpPr>
          <p:nvPr>
            <p:ph type="sldImg"/>
          </p:nvPr>
        </p:nvSpPr>
        <p:spPr>
          <a:ln/>
        </p:spPr>
      </p:sp>
      <p:sp>
        <p:nvSpPr>
          <p:cNvPr id="595973" name="Rectangle 5"/>
          <p:cNvSpPr>
            <a:spLocks noGrp="1" noChangeArrowheads="1"/>
          </p:cNvSpPr>
          <p:nvPr>
            <p:ph type="body" idx="1"/>
          </p:nvPr>
        </p:nvSpPr>
        <p:spPr/>
        <p:txBody>
          <a:bodyPr/>
          <a:lstStyle/>
          <a:p>
            <a:r>
              <a:rPr lang="en-US" altLang="en-US"/>
              <a:t>Integrity Constraint Error (continued)</a:t>
            </a:r>
          </a:p>
          <a:p>
            <a:pPr lvl="1"/>
            <a:r>
              <a:rPr lang="en-US" altLang="en-US">
                <a:solidFill>
                  <a:schemeClr val="tx1"/>
                </a:solidFill>
              </a:rPr>
              <a:t>If you attempt to delete a record with a value that is tied to an integrity constraint, an error is returned.</a:t>
            </a:r>
          </a:p>
          <a:p>
            <a:pPr lvl="1"/>
            <a:r>
              <a:rPr lang="en-US" altLang="en-US">
                <a:solidFill>
                  <a:schemeClr val="tx1"/>
                </a:solidFill>
              </a:rPr>
              <a:t>The example in the slide tries to delete department 60 from the </a:t>
            </a:r>
            <a:r>
              <a:rPr lang="en-US" altLang="en-US">
                <a:solidFill>
                  <a:schemeClr val="tx1"/>
                </a:solidFill>
                <a:latin typeface="Courier New" pitchFamily="49" charset="0"/>
              </a:rPr>
              <a:t>DEPARTMENTS</a:t>
            </a:r>
            <a:r>
              <a:rPr lang="en-US" altLang="en-US">
                <a:solidFill>
                  <a:schemeClr val="tx1"/>
                </a:solidFill>
              </a:rPr>
              <a:t> table, but it results in an error because that department number is used as a foreign key in the </a:t>
            </a:r>
            <a:r>
              <a:rPr lang="en-US" altLang="en-US">
                <a:solidFill>
                  <a:schemeClr val="tx1"/>
                </a:solidFill>
                <a:latin typeface="Courier New" pitchFamily="49" charset="0"/>
              </a:rPr>
              <a:t>EMPLOYEES</a:t>
            </a:r>
            <a:r>
              <a:rPr lang="en-US" altLang="en-US">
                <a:solidFill>
                  <a:schemeClr val="tx1"/>
                </a:solidFill>
              </a:rPr>
              <a:t> table. If the parent record that you attempt to delete has child records, then you receive the </a:t>
            </a:r>
            <a:r>
              <a:rPr lang="en-US" altLang="en-US" i="1">
                <a:solidFill>
                  <a:schemeClr val="tx1"/>
                </a:solidFill>
              </a:rPr>
              <a:t>child record found</a:t>
            </a:r>
            <a:r>
              <a:rPr lang="en-US" altLang="en-US">
                <a:solidFill>
                  <a:schemeClr val="tx1"/>
                </a:solidFill>
              </a:rPr>
              <a:t> violation </a:t>
            </a:r>
            <a:r>
              <a:rPr lang="en-US" altLang="en-US">
                <a:solidFill>
                  <a:schemeClr val="tx1"/>
                </a:solidFill>
                <a:latin typeface="Courier New" pitchFamily="49" charset="0"/>
              </a:rPr>
              <a:t>ORA-02292</a:t>
            </a:r>
            <a:r>
              <a:rPr lang="en-US" altLang="en-US"/>
              <a:t>.</a:t>
            </a:r>
          </a:p>
          <a:p>
            <a:pPr lvl="1"/>
            <a:r>
              <a:rPr lang="en-US" altLang="en-US"/>
              <a:t>The following statement works because there are no employees in department 70:</a:t>
            </a:r>
          </a:p>
          <a:p>
            <a:pPr lvl="4"/>
            <a:r>
              <a:rPr lang="en-US" altLang="en-US"/>
              <a:t>DELETE FROM  departments</a:t>
            </a:r>
          </a:p>
          <a:p>
            <a:pPr lvl="4"/>
            <a:r>
              <a:rPr lang="en-US" altLang="en-US"/>
              <a:t>WHERE        department_id = 70;</a:t>
            </a:r>
          </a:p>
          <a:p>
            <a:pPr>
              <a:spcBef>
                <a:spcPct val="0"/>
              </a:spcBef>
            </a:pPr>
            <a:endParaRPr lang="en-US" altLang="en-US" sz="1100">
              <a:latin typeface="Courier New" pitchFamily="49" charset="0"/>
            </a:endParaRPr>
          </a:p>
          <a:p>
            <a:pPr lvl="4"/>
            <a:r>
              <a:rPr lang="en-US" altLang="en-US"/>
              <a:t>1 row deleted.</a:t>
            </a:r>
            <a:endParaRPr lang="en-US" altLang="en-US">
              <a:solidFill>
                <a:srgbClr val="0000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Grp="1" noRot="1" noChangeAspect="1" noChangeArrowheads="1" noTextEdit="1"/>
          </p:cNvSpPr>
          <p:nvPr>
            <p:ph type="sldImg"/>
          </p:nvPr>
        </p:nvSpPr>
        <p:spPr>
          <a:ln/>
        </p:spPr>
      </p:sp>
      <p:sp>
        <p:nvSpPr>
          <p:cNvPr id="533509" name="Rectangle 5"/>
          <p:cNvSpPr>
            <a:spLocks noGrp="1" noChangeArrowheads="1"/>
          </p:cNvSpPr>
          <p:nvPr>
            <p:ph type="body" idx="1"/>
          </p:nvPr>
        </p:nvSpPr>
        <p:spPr/>
        <p:txBody>
          <a:bodyPr/>
          <a:lstStyle/>
          <a:p>
            <a:r>
              <a:rPr lang="en-US" altLang="en-US"/>
              <a:t>Dropping a Table</a:t>
            </a:r>
          </a:p>
          <a:p>
            <a:pPr lvl="1"/>
            <a:r>
              <a:rPr lang="en-US" altLang="en-US">
                <a:solidFill>
                  <a:schemeClr val="tx1"/>
                </a:solidFill>
              </a:rPr>
              <a:t>The </a:t>
            </a:r>
            <a:r>
              <a:rPr lang="en-US" altLang="en-US">
                <a:solidFill>
                  <a:schemeClr val="tx1"/>
                </a:solidFill>
                <a:latin typeface="Courier New" pitchFamily="49" charset="0"/>
              </a:rPr>
              <a:t>DROP</a:t>
            </a:r>
            <a:r>
              <a:rPr lang="en-US" altLang="en-US">
                <a:solidFill>
                  <a:schemeClr val="tx1"/>
                </a:solidFill>
              </a:rPr>
              <a:t> </a:t>
            </a:r>
            <a:r>
              <a:rPr lang="en-US" altLang="en-US">
                <a:solidFill>
                  <a:schemeClr val="tx1"/>
                </a:solidFill>
                <a:latin typeface="Courier New" pitchFamily="49" charset="0"/>
              </a:rPr>
              <a:t>TABLE</a:t>
            </a:r>
            <a:r>
              <a:rPr lang="en-US" altLang="en-US">
                <a:solidFill>
                  <a:srgbClr val="FC0128"/>
                </a:solidFill>
              </a:rPr>
              <a:t> </a:t>
            </a:r>
            <a:r>
              <a:rPr lang="en-US" altLang="en-US"/>
              <a:t>statement removes the definition of an Oracle table. When you drop a table, the database loses all the data in the table and all the indexes associated with it. </a:t>
            </a:r>
          </a:p>
          <a:p>
            <a:pPr lvl="1"/>
            <a:r>
              <a:rPr lang="en-US" altLang="en-US" b="1"/>
              <a:t>Syntax</a:t>
            </a:r>
          </a:p>
          <a:p>
            <a:pPr lvl="1"/>
            <a:r>
              <a:rPr lang="en-US" altLang="en-US">
                <a:latin typeface="Courier New" pitchFamily="49" charset="0"/>
              </a:rPr>
              <a:t>DROP TABLE </a:t>
            </a:r>
            <a:r>
              <a:rPr lang="en-US" altLang="en-US" i="1">
                <a:latin typeface="Courier New" pitchFamily="49" charset="0"/>
              </a:rPr>
              <a:t>table</a:t>
            </a:r>
            <a:endParaRPr lang="en-US" altLang="en-US"/>
          </a:p>
          <a:p>
            <a:pPr lvl="1"/>
            <a:r>
              <a:rPr lang="en-US" altLang="en-US"/>
              <a:t>In the syntax, </a:t>
            </a:r>
            <a:r>
              <a:rPr lang="en-US" altLang="en-US" i="1">
                <a:latin typeface="Courier New" pitchFamily="49" charset="0"/>
              </a:rPr>
              <a:t>table</a:t>
            </a:r>
            <a:r>
              <a:rPr lang="en-US" altLang="en-US" i="1"/>
              <a:t> </a:t>
            </a:r>
            <a:r>
              <a:rPr lang="en-US" altLang="en-US"/>
              <a:t>is the name of the table.</a:t>
            </a:r>
          </a:p>
          <a:p>
            <a:pPr lvl="1"/>
            <a:r>
              <a:rPr lang="en-US" altLang="en-US" b="1"/>
              <a:t>Guidelines</a:t>
            </a:r>
            <a:endParaRPr lang="en-US" altLang="en-US"/>
          </a:p>
          <a:p>
            <a:pPr lvl="2"/>
            <a:r>
              <a:rPr lang="en-US" altLang="en-US"/>
              <a:t>All data is deleted from the table.</a:t>
            </a:r>
          </a:p>
          <a:p>
            <a:pPr lvl="2"/>
            <a:r>
              <a:rPr lang="en-US" altLang="en-US"/>
              <a:t>Any views and synonyms remain but are invalid.</a:t>
            </a:r>
          </a:p>
          <a:p>
            <a:pPr lvl="2"/>
            <a:r>
              <a:rPr lang="en-US" altLang="en-US"/>
              <a:t>Any pending transactions are committed.</a:t>
            </a:r>
          </a:p>
          <a:p>
            <a:pPr lvl="2"/>
            <a:r>
              <a:rPr lang="en-US" altLang="en-US"/>
              <a:t>Only the creator of the table or a user with the </a:t>
            </a:r>
            <a:r>
              <a:rPr lang="en-US" altLang="en-US">
                <a:latin typeface="Courier New" pitchFamily="49" charset="0"/>
              </a:rPr>
              <a:t>DROP</a:t>
            </a:r>
            <a:r>
              <a:rPr lang="en-US" altLang="en-US"/>
              <a:t> </a:t>
            </a:r>
            <a:r>
              <a:rPr lang="en-US" altLang="en-US">
                <a:latin typeface="Courier New" pitchFamily="49" charset="0"/>
              </a:rPr>
              <a:t>ANY</a:t>
            </a:r>
            <a:r>
              <a:rPr lang="en-US" altLang="en-US"/>
              <a:t> </a:t>
            </a:r>
            <a:r>
              <a:rPr lang="en-US" altLang="en-US">
                <a:latin typeface="Courier New" pitchFamily="49" charset="0"/>
              </a:rPr>
              <a:t>TABLE</a:t>
            </a:r>
            <a:r>
              <a:rPr lang="en-US" altLang="en-US"/>
              <a:t> privilege can remove a table.</a:t>
            </a:r>
          </a:p>
          <a:p>
            <a:pPr lvl="1"/>
            <a:r>
              <a:rPr lang="en-US" altLang="en-US" b="1"/>
              <a:t>Note:</a:t>
            </a:r>
            <a:r>
              <a:rPr lang="en-US" altLang="en-US"/>
              <a:t> The </a:t>
            </a:r>
            <a:r>
              <a:rPr lang="en-US" altLang="en-US">
                <a:latin typeface="Courier New" pitchFamily="49" charset="0"/>
              </a:rPr>
              <a:t>DROP</a:t>
            </a:r>
            <a:r>
              <a:rPr lang="en-US" altLang="en-US"/>
              <a:t> </a:t>
            </a:r>
            <a:r>
              <a:rPr lang="en-US" altLang="en-US">
                <a:latin typeface="Courier New" pitchFamily="49" charset="0"/>
              </a:rPr>
              <a:t>TABLE</a:t>
            </a:r>
            <a:r>
              <a:rPr lang="en-US" altLang="en-US"/>
              <a:t> statement, once executed, is irreversible. The Oracle server does not question the action when you issue the </a:t>
            </a:r>
            <a:r>
              <a:rPr lang="en-US" altLang="en-US">
                <a:latin typeface="Courier New" pitchFamily="49" charset="0"/>
              </a:rPr>
              <a:t>DROP TABLE</a:t>
            </a:r>
            <a:r>
              <a:rPr lang="en-US" altLang="en-US"/>
              <a:t> statement. If you own that table or have a high-level privilege, then the table is immediately removed. As with all DDL statements, </a:t>
            </a:r>
            <a:r>
              <a:rPr lang="en-US" altLang="en-US">
                <a:latin typeface="Courier New" pitchFamily="49" charset="0"/>
              </a:rPr>
              <a:t>DROP</a:t>
            </a:r>
            <a:r>
              <a:rPr lang="en-US" altLang="en-US"/>
              <a:t> </a:t>
            </a:r>
            <a:r>
              <a:rPr lang="en-US" altLang="en-US">
                <a:latin typeface="Courier New" pitchFamily="49" charset="0"/>
              </a:rPr>
              <a:t>TABLE</a:t>
            </a:r>
            <a:r>
              <a:rPr lang="en-US" altLang="en-US"/>
              <a:t> is committed automatically.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85267" y="-3126"/>
            <a:ext cx="2972734"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3" name="Rectangle 3"/>
          <p:cNvSpPr>
            <a:spLocks noChangeArrowheads="1"/>
          </p:cNvSpPr>
          <p:nvPr/>
        </p:nvSpPr>
        <p:spPr bwMode="auto">
          <a:xfrm>
            <a:off x="-1557" y="-3126"/>
            <a:ext cx="2969620"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endParaRPr lang="en-US" altLang="en-US" dirty="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r>
              <a:rPr lang="en-US" altLang="en-US"/>
              <a:t>Subquery Syntax</a:t>
            </a:r>
          </a:p>
          <a:p>
            <a:pPr lvl="1"/>
            <a:r>
              <a:rPr lang="en-US" altLang="en-US">
                <a:solidFill>
                  <a:schemeClr val="tx1"/>
                </a:solidFill>
              </a:rPr>
              <a:t>A subquery is a </a:t>
            </a:r>
            <a:r>
              <a:rPr lang="en-US" altLang="en-US">
                <a:solidFill>
                  <a:schemeClr val="tx1"/>
                </a:solidFill>
                <a:latin typeface="Courier New" pitchFamily="49" charset="0"/>
              </a:rPr>
              <a:t>SELECT</a:t>
            </a:r>
            <a:r>
              <a:rPr lang="en-US" altLang="en-US">
                <a:solidFill>
                  <a:schemeClr val="tx1"/>
                </a:solidFill>
              </a:rPr>
              <a:t> statement that is embedded in a clause of another </a:t>
            </a:r>
            <a:r>
              <a:rPr lang="en-US" altLang="en-US">
                <a:solidFill>
                  <a:schemeClr val="tx1"/>
                </a:solidFill>
                <a:latin typeface="Courier New" pitchFamily="49" charset="0"/>
              </a:rPr>
              <a:t>SELECT</a:t>
            </a:r>
            <a:r>
              <a:rPr lang="en-US" altLang="en-US">
                <a:solidFill>
                  <a:schemeClr val="tx1"/>
                </a:solidFill>
              </a:rPr>
              <a:t> statement. </a:t>
            </a:r>
            <a:r>
              <a:rPr lang="en-US" altLang="en-US">
                <a:solidFill>
                  <a:schemeClr val="tx1"/>
                </a:solidFill>
                <a:latin typeface="Times" pitchFamily="18" charset="0"/>
              </a:rPr>
              <a:t>You can build powerful statements out of simple ones by using subqueries. They can be very useful when you need to select rows from a table with a condition that depends on the data in the table itself.</a:t>
            </a:r>
          </a:p>
          <a:p>
            <a:pPr lvl="1"/>
            <a:r>
              <a:rPr lang="en-US" altLang="en-US">
                <a:solidFill>
                  <a:schemeClr val="tx1"/>
                </a:solidFill>
              </a:rPr>
              <a:t>You can place the subquery in a number of SQL clauses, including the following:</a:t>
            </a:r>
          </a:p>
          <a:p>
            <a:pPr lvl="2">
              <a:buSzPct val="70000"/>
            </a:pPr>
            <a:r>
              <a:rPr lang="en-US" altLang="en-US">
                <a:solidFill>
                  <a:schemeClr val="tx1"/>
                </a:solidFill>
                <a:latin typeface="Courier New" pitchFamily="49" charset="0"/>
              </a:rPr>
              <a:t>WHERE</a:t>
            </a:r>
            <a:r>
              <a:rPr lang="en-US" altLang="en-US">
                <a:solidFill>
                  <a:schemeClr val="tx1"/>
                </a:solidFill>
              </a:rPr>
              <a:t> clause</a:t>
            </a:r>
          </a:p>
          <a:p>
            <a:pPr lvl="2">
              <a:buSzPct val="70000"/>
            </a:pPr>
            <a:r>
              <a:rPr lang="en-US" altLang="en-US">
                <a:solidFill>
                  <a:schemeClr val="tx1"/>
                </a:solidFill>
                <a:latin typeface="Courier New" pitchFamily="49" charset="0"/>
              </a:rPr>
              <a:t>HAVING</a:t>
            </a:r>
            <a:r>
              <a:rPr lang="en-US" altLang="en-US">
                <a:solidFill>
                  <a:schemeClr val="tx1"/>
                </a:solidFill>
              </a:rPr>
              <a:t> clause</a:t>
            </a:r>
          </a:p>
          <a:p>
            <a:pPr lvl="2">
              <a:buSzPct val="70000"/>
            </a:pPr>
            <a:r>
              <a:rPr lang="en-US" altLang="en-US">
                <a:solidFill>
                  <a:schemeClr val="tx1"/>
                </a:solidFill>
                <a:latin typeface="Courier New" pitchFamily="49" charset="0"/>
              </a:rPr>
              <a:t>FROM</a:t>
            </a:r>
            <a:r>
              <a:rPr lang="en-US" altLang="en-US">
                <a:solidFill>
                  <a:schemeClr val="tx1"/>
                </a:solidFill>
              </a:rPr>
              <a:t> clause</a:t>
            </a:r>
          </a:p>
          <a:p>
            <a:pPr lvl="1"/>
            <a:r>
              <a:rPr lang="en-US" altLang="en-US">
                <a:solidFill>
                  <a:schemeClr val="tx1"/>
                </a:solidFill>
              </a:rPr>
              <a:t>In the syntax:</a:t>
            </a:r>
          </a:p>
          <a:p>
            <a:pPr lvl="1" algn="just"/>
            <a:r>
              <a:rPr lang="en-US" altLang="en-US" i="1">
                <a:solidFill>
                  <a:schemeClr val="tx1"/>
                </a:solidFill>
                <a:latin typeface="Times" pitchFamily="18" charset="0"/>
              </a:rPr>
              <a:t>	</a:t>
            </a:r>
            <a:r>
              <a:rPr lang="en-US" altLang="en-US" i="1">
                <a:solidFill>
                  <a:schemeClr val="tx1"/>
                </a:solidFill>
                <a:latin typeface="Courier New" pitchFamily="49" charset="0"/>
              </a:rPr>
              <a:t>operator</a:t>
            </a:r>
            <a:r>
              <a:rPr lang="en-US" altLang="en-US">
                <a:solidFill>
                  <a:schemeClr val="tx1"/>
                </a:solidFill>
                <a:latin typeface="Times" pitchFamily="18" charset="0"/>
              </a:rPr>
              <a:t> includes a comparison condition such as &gt;, =, or </a:t>
            </a:r>
            <a:r>
              <a:rPr lang="en-US" altLang="en-US">
                <a:solidFill>
                  <a:schemeClr val="tx1"/>
                </a:solidFill>
                <a:latin typeface="Courier New" pitchFamily="49" charset="0"/>
              </a:rPr>
              <a:t>IN</a:t>
            </a:r>
            <a:endParaRPr lang="en-US" altLang="en-US">
              <a:solidFill>
                <a:schemeClr val="tx1"/>
              </a:solidFill>
              <a:latin typeface="Times" pitchFamily="18" charset="0"/>
            </a:endParaRPr>
          </a:p>
          <a:p>
            <a:pPr lvl="2">
              <a:buFontTx/>
              <a:buNone/>
            </a:pPr>
            <a:r>
              <a:rPr lang="en-US" altLang="en-US" b="1">
                <a:solidFill>
                  <a:schemeClr val="tx1"/>
                </a:solidFill>
              </a:rPr>
              <a:t>      Note:</a:t>
            </a:r>
            <a:r>
              <a:rPr lang="en-US" altLang="en-US">
                <a:solidFill>
                  <a:schemeClr val="tx1"/>
                </a:solidFill>
              </a:rPr>
              <a:t> Comparison conditions fall into two classes: single-row operators</a:t>
            </a:r>
            <a:br>
              <a:rPr lang="en-US" altLang="en-US">
                <a:solidFill>
                  <a:schemeClr val="tx1"/>
                </a:solidFill>
              </a:rPr>
            </a:br>
            <a:r>
              <a:rPr lang="en-US" altLang="en-US">
                <a:solidFill>
                  <a:schemeClr val="tx1"/>
                </a:solidFill>
              </a:rPr>
              <a:t>(&gt;, =, &gt;=, &lt;, &lt;&gt;, &lt;=) and multiple-row operators (</a:t>
            </a:r>
            <a:r>
              <a:rPr lang="en-US" altLang="en-US">
                <a:solidFill>
                  <a:schemeClr val="tx1"/>
                </a:solidFill>
                <a:latin typeface="Courier New" pitchFamily="49" charset="0"/>
              </a:rPr>
              <a:t>IN</a:t>
            </a:r>
            <a:r>
              <a:rPr lang="en-US" altLang="en-US">
                <a:solidFill>
                  <a:schemeClr val="tx1"/>
                </a:solidFill>
              </a:rPr>
              <a:t>, </a:t>
            </a:r>
            <a:r>
              <a:rPr lang="en-US" altLang="en-US">
                <a:solidFill>
                  <a:schemeClr val="tx1"/>
                </a:solidFill>
                <a:latin typeface="Courier New" pitchFamily="49" charset="0"/>
              </a:rPr>
              <a:t>ANY</a:t>
            </a:r>
            <a:r>
              <a:rPr lang="en-US" altLang="en-US">
                <a:solidFill>
                  <a:schemeClr val="tx1"/>
                </a:solidFill>
              </a:rPr>
              <a:t>, </a:t>
            </a:r>
            <a:r>
              <a:rPr lang="en-US" altLang="en-US">
                <a:solidFill>
                  <a:schemeClr val="tx1"/>
                </a:solidFill>
                <a:latin typeface="Courier New" pitchFamily="49" charset="0"/>
              </a:rPr>
              <a:t>ALL</a:t>
            </a:r>
            <a:r>
              <a:rPr lang="en-US" altLang="en-US">
                <a:solidFill>
                  <a:schemeClr val="tx1"/>
                </a:solidFill>
              </a:rPr>
              <a:t>).</a:t>
            </a:r>
          </a:p>
          <a:p>
            <a:pPr lvl="1"/>
            <a:r>
              <a:rPr lang="en-US" altLang="en-US">
                <a:solidFill>
                  <a:schemeClr val="tx1"/>
                </a:solidFill>
              </a:rPr>
              <a:t>The subquery is often referred to as a nested </a:t>
            </a:r>
            <a:r>
              <a:rPr lang="en-US" altLang="en-US">
                <a:solidFill>
                  <a:schemeClr val="tx1"/>
                </a:solidFill>
                <a:latin typeface="Courier New" pitchFamily="49" charset="0"/>
              </a:rPr>
              <a:t>SELECT</a:t>
            </a:r>
            <a:r>
              <a:rPr lang="en-US" altLang="en-US">
                <a:solidFill>
                  <a:schemeClr val="tx1"/>
                </a:solidFill>
              </a:rPr>
              <a:t>, sub-</a:t>
            </a:r>
            <a:r>
              <a:rPr lang="en-US" altLang="en-US">
                <a:solidFill>
                  <a:schemeClr val="tx1"/>
                </a:solidFill>
                <a:latin typeface="Courier New" pitchFamily="49" charset="0"/>
              </a:rPr>
              <a:t>SELECT</a:t>
            </a:r>
            <a:r>
              <a:rPr lang="en-US" altLang="en-US">
                <a:solidFill>
                  <a:schemeClr val="tx1"/>
                </a:solidFill>
              </a:rPr>
              <a:t>, or inner </a:t>
            </a:r>
            <a:r>
              <a:rPr lang="en-US" altLang="en-US">
                <a:solidFill>
                  <a:schemeClr val="tx1"/>
                </a:solidFill>
                <a:latin typeface="Courier New" pitchFamily="49" charset="0"/>
              </a:rPr>
              <a:t>SELECT</a:t>
            </a:r>
            <a:r>
              <a:rPr lang="en-US" altLang="en-US">
                <a:solidFill>
                  <a:schemeClr val="tx1"/>
                </a:solidFill>
              </a:rPr>
              <a:t> statement. The subquery generally executes first, and its output is used to complete the query condition for the main (or outer) query.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r>
              <a:rPr lang="en-US" altLang="en-US" dirty="0"/>
              <a:t>Using a </a:t>
            </a:r>
            <a:r>
              <a:rPr lang="en-US" altLang="en-US" dirty="0" err="1"/>
              <a:t>Subquery</a:t>
            </a:r>
            <a:endParaRPr lang="en-US" altLang="en-US" dirty="0"/>
          </a:p>
          <a:p>
            <a:pPr lvl="1"/>
            <a:r>
              <a:rPr lang="en-US" altLang="en-US" dirty="0" smtClean="0">
                <a:solidFill>
                  <a:schemeClr val="tx1"/>
                </a:solidFill>
              </a:rPr>
              <a:t>The </a:t>
            </a:r>
            <a:r>
              <a:rPr lang="en-US" altLang="en-US" dirty="0">
                <a:solidFill>
                  <a:schemeClr val="tx1"/>
                </a:solidFill>
              </a:rPr>
              <a:t>outer query takes the result of the inner query and uses this result to display all the </a:t>
            </a:r>
            <a:r>
              <a:rPr lang="en-US" altLang="en-US" dirty="0" smtClean="0">
                <a:solidFill>
                  <a:schemeClr val="tx1"/>
                </a:solidFill>
              </a:rPr>
              <a:t>games with a value greater than that amount.</a:t>
            </a:r>
            <a:endParaRPr lang="en-US" altLang="en-US" dirty="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9" name="Rectangle 9"/>
          <p:cNvSpPr>
            <a:spLocks noGrp="1" noRot="1" noChangeAspect="1" noChangeArrowheads="1" noTextEdit="1"/>
          </p:cNvSpPr>
          <p:nvPr>
            <p:ph type="sldImg"/>
          </p:nvPr>
        </p:nvSpPr>
        <p:spPr>
          <a:ln/>
        </p:spPr>
      </p:sp>
      <p:sp>
        <p:nvSpPr>
          <p:cNvPr id="378890" name="Rectangle 10"/>
          <p:cNvSpPr>
            <a:spLocks noGrp="1" noChangeArrowheads="1"/>
          </p:cNvSpPr>
          <p:nvPr>
            <p:ph type="body" idx="1"/>
          </p:nvPr>
        </p:nvSpPr>
        <p:spPr/>
        <p:txBody>
          <a:bodyPr/>
          <a:lstStyle/>
          <a:p>
            <a:r>
              <a:rPr lang="en-US" altLang="en-US"/>
              <a:t>Single-Row Subqueries</a:t>
            </a:r>
          </a:p>
          <a:p>
            <a:pPr lvl="1"/>
            <a:r>
              <a:rPr lang="en-US" altLang="en-US">
                <a:solidFill>
                  <a:schemeClr val="tx1"/>
                </a:solidFill>
              </a:rPr>
              <a:t>A single-row subquery is one that returns one row from the inner </a:t>
            </a:r>
            <a:r>
              <a:rPr lang="en-US" altLang="en-US">
                <a:solidFill>
                  <a:schemeClr val="tx1"/>
                </a:solidFill>
                <a:latin typeface="Courier New" pitchFamily="49" charset="0"/>
              </a:rPr>
              <a:t>SELECT</a:t>
            </a:r>
            <a:r>
              <a:rPr lang="en-US" altLang="en-US">
                <a:solidFill>
                  <a:schemeClr val="tx1"/>
                </a:solidFill>
              </a:rPr>
              <a:t> statement. This type of subquery uses a single-row operator. The slide gives a list of single-row operators. </a:t>
            </a:r>
          </a:p>
          <a:p>
            <a:pPr lvl="1"/>
            <a:r>
              <a:rPr lang="en-US" altLang="en-US" b="1">
                <a:solidFill>
                  <a:schemeClr val="tx1"/>
                </a:solidFill>
              </a:rPr>
              <a:t>Example</a:t>
            </a:r>
          </a:p>
          <a:p>
            <a:pPr lvl="1"/>
            <a:r>
              <a:rPr lang="en-US" altLang="en-US">
                <a:solidFill>
                  <a:schemeClr val="tx1"/>
                </a:solidFill>
              </a:rPr>
              <a:t>Display the employees whose job ID is the same as that of employee 141: </a:t>
            </a:r>
            <a:endParaRPr lang="en-US" altLang="en-US">
              <a:solidFill>
                <a:schemeClr val="tx1"/>
              </a:solidFill>
              <a:latin typeface="Courier New" pitchFamily="49" charset="0"/>
            </a:endParaRPr>
          </a:p>
          <a:p>
            <a:pPr>
              <a:spcBef>
                <a:spcPct val="0"/>
              </a:spcBef>
            </a:pPr>
            <a:r>
              <a:rPr lang="en-US" altLang="en-US">
                <a:latin typeface="Courier New" pitchFamily="49" charset="0"/>
              </a:rPr>
              <a:t> </a:t>
            </a:r>
            <a:r>
              <a:rPr lang="en-US" altLang="en-US" sz="1100">
                <a:latin typeface="Courier New" pitchFamily="49" charset="0"/>
              </a:rPr>
              <a:t>  SELECT last_name, job_id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WHERE  job_id =</a:t>
            </a:r>
          </a:p>
          <a:p>
            <a:pPr>
              <a:spcBef>
                <a:spcPct val="0"/>
              </a:spcBef>
            </a:pPr>
            <a:r>
              <a:rPr lang="en-US" altLang="en-US" sz="1100">
                <a:latin typeface="Courier New" pitchFamily="49" charset="0"/>
              </a:rPr>
              <a:t>                   (SELECT job_id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WHERE  employee_id = 141);</a:t>
            </a:r>
          </a:p>
        </p:txBody>
      </p:sp>
      <p:sp>
        <p:nvSpPr>
          <p:cNvPr id="378883" name="Rectangle 3"/>
          <p:cNvSpPr>
            <a:spLocks noChangeArrowheads="1"/>
          </p:cNvSpPr>
          <p:nvPr/>
        </p:nvSpPr>
        <p:spPr bwMode="auto">
          <a:xfrm>
            <a:off x="3885267" y="-3126"/>
            <a:ext cx="2972734"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4" name="Rectangle 4"/>
          <p:cNvSpPr>
            <a:spLocks noChangeArrowheads="1"/>
          </p:cNvSpPr>
          <p:nvPr/>
        </p:nvSpPr>
        <p:spPr bwMode="auto">
          <a:xfrm>
            <a:off x="-1557" y="-3126"/>
            <a:ext cx="2969620"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6" name="Rectangle 6"/>
          <p:cNvSpPr>
            <a:spLocks noChangeArrowheads="1"/>
          </p:cNvSpPr>
          <p:nvPr/>
        </p:nvSpPr>
        <p:spPr bwMode="auto">
          <a:xfrm>
            <a:off x="652477" y="5845780"/>
            <a:ext cx="5663611" cy="125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7" name="Rectangle 7"/>
          <p:cNvSpPr>
            <a:spLocks noChangeArrowheads="1"/>
          </p:cNvSpPr>
          <p:nvPr/>
        </p:nvSpPr>
        <p:spPr bwMode="auto">
          <a:xfrm>
            <a:off x="649363" y="7218866"/>
            <a:ext cx="5676069" cy="11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pic>
        <p:nvPicPr>
          <p:cNvPr id="3788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4352" y="7206354"/>
            <a:ext cx="5414457" cy="111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Rot="1" noChangeAspect="1" noChangeArrowheads="1" noTextEdit="1"/>
          </p:cNvSpPr>
          <p:nvPr>
            <p:ph type="sldImg"/>
          </p:nvPr>
        </p:nvSpPr>
        <p:spPr>
          <a:ln/>
        </p:spPr>
      </p:sp>
      <p:sp>
        <p:nvSpPr>
          <p:cNvPr id="380933" name="Rectangle 5"/>
          <p:cNvSpPr>
            <a:spLocks noGrp="1" noChangeArrowheads="1"/>
          </p:cNvSpPr>
          <p:nvPr>
            <p:ph type="body" idx="1"/>
          </p:nvPr>
        </p:nvSpPr>
        <p:spPr/>
        <p:txBody>
          <a:bodyPr/>
          <a:lstStyle/>
          <a:p>
            <a:r>
              <a:rPr lang="en-US" altLang="en-US" dirty="0"/>
              <a:t>Executing Single-Row </a:t>
            </a:r>
            <a:r>
              <a:rPr lang="en-US" altLang="en-US" dirty="0" err="1"/>
              <a:t>Subqueries</a:t>
            </a:r>
            <a:endParaRPr lang="en-US" altLang="en-US" dirty="0"/>
          </a:p>
          <a:p>
            <a:pPr lvl="1"/>
            <a:r>
              <a:rPr lang="en-US" altLang="en-US" dirty="0"/>
              <a:t>A </a:t>
            </a:r>
            <a:r>
              <a:rPr lang="en-US" altLang="en-US" dirty="0">
                <a:latin typeface="Courier New" pitchFamily="49" charset="0"/>
              </a:rPr>
              <a:t>SELECT</a:t>
            </a:r>
            <a:r>
              <a:rPr lang="en-US" altLang="en-US" dirty="0"/>
              <a:t> statement can be considered as a query block. The example in the slide displays employees whose job ID is the same as that of employee 141 and whose salary is greater than that of employee 143.</a:t>
            </a:r>
          </a:p>
          <a:p>
            <a:pPr lvl="1"/>
            <a:r>
              <a:rPr lang="en-US" altLang="en-US" dirty="0"/>
              <a:t>The example consists of three query blocks: the outer query and two inner queries. The inner query blocks are executed first, producing the query results </a:t>
            </a:r>
            <a:r>
              <a:rPr lang="en-US" altLang="en-US" dirty="0">
                <a:latin typeface="Courier New" pitchFamily="49" charset="0"/>
              </a:rPr>
              <a:t>ST_CLERK</a:t>
            </a:r>
            <a:r>
              <a:rPr lang="en-US" altLang="en-US" dirty="0"/>
              <a:t> and </a:t>
            </a:r>
            <a:r>
              <a:rPr lang="en-US" altLang="en-US" dirty="0">
                <a:latin typeface="Courier New" pitchFamily="49" charset="0"/>
              </a:rPr>
              <a:t>2600</a:t>
            </a:r>
            <a:r>
              <a:rPr lang="en-US" altLang="en-US" dirty="0"/>
              <a:t>, respectively. The outer query block is then processed and uses the values that were returned by the inner queries to complete its search conditions. </a:t>
            </a:r>
          </a:p>
          <a:p>
            <a:pPr lvl="1"/>
            <a:r>
              <a:rPr lang="en-US" altLang="en-US" dirty="0"/>
              <a:t>Both inner queries return single values (</a:t>
            </a:r>
            <a:r>
              <a:rPr lang="en-US" altLang="en-US" dirty="0">
                <a:latin typeface="Courier New" pitchFamily="49" charset="0"/>
              </a:rPr>
              <a:t>ST_CLERK</a:t>
            </a:r>
            <a:r>
              <a:rPr lang="en-US" altLang="en-US" dirty="0"/>
              <a:t> and </a:t>
            </a:r>
            <a:r>
              <a:rPr lang="en-US" altLang="en-US" dirty="0">
                <a:latin typeface="Courier New" pitchFamily="49" charset="0"/>
              </a:rPr>
              <a:t>2600</a:t>
            </a:r>
            <a:r>
              <a:rPr lang="en-US" altLang="en-US" dirty="0"/>
              <a:t>, respectively), so this SQL statement is called a single-row </a:t>
            </a:r>
            <a:r>
              <a:rPr lang="en-US" altLang="en-US" dirty="0" err="1"/>
              <a:t>subquery</a:t>
            </a:r>
            <a:r>
              <a:rPr lang="en-US" altLang="en-US" dirty="0"/>
              <a:t>.</a:t>
            </a:r>
          </a:p>
          <a:p>
            <a:pPr lvl="1"/>
            <a:r>
              <a:rPr lang="en-US" altLang="en-US" b="1" dirty="0"/>
              <a:t>Note:</a:t>
            </a:r>
            <a:r>
              <a:rPr lang="en-US" altLang="en-US" dirty="0"/>
              <a:t> The outer and inner queries can get data from different tables.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a:t>Multiple-Row Subqueries</a:t>
            </a:r>
          </a:p>
          <a:p>
            <a:pPr lvl="1"/>
            <a:r>
              <a:rPr lang="en-US" altLang="en-US">
                <a:solidFill>
                  <a:schemeClr val="tx1"/>
                </a:solidFill>
              </a:rPr>
              <a:t>Subqueries that return more than one row are called multiple-row subqueries. You use a multiple-row operator, instead of a single-row operator, with a multiple-row subquery. The multiple-row operator expects one or more values:</a:t>
            </a:r>
          </a:p>
          <a:p>
            <a:pPr lvl="1"/>
            <a:r>
              <a:rPr lang="en-US" altLang="en-US" sz="500"/>
              <a:t> </a:t>
            </a:r>
          </a:p>
          <a:p>
            <a:pPr lvl="1">
              <a:spcBef>
                <a:spcPct val="0"/>
              </a:spcBef>
            </a:pPr>
            <a:r>
              <a:rPr lang="en-US" altLang="en-US" sz="1100">
                <a:latin typeface="Courier New" pitchFamily="49" charset="0"/>
              </a:rPr>
              <a:t>   SELECT last_name, salary, department_id</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WHERE  salary IN (SELECT   MIN(salary)</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GROUP BY department_id);</a:t>
            </a:r>
          </a:p>
          <a:p>
            <a:pPr lvl="1"/>
            <a:r>
              <a:rPr lang="en-US" altLang="en-US" b="1">
                <a:solidFill>
                  <a:schemeClr val="tx1"/>
                </a:solidFill>
              </a:rPr>
              <a:t>Example</a:t>
            </a:r>
            <a:endParaRPr lang="en-US" altLang="en-US">
              <a:solidFill>
                <a:schemeClr val="tx1"/>
              </a:solidFill>
            </a:endParaRPr>
          </a:p>
          <a:p>
            <a:pPr lvl="1"/>
            <a:r>
              <a:rPr lang="en-US" altLang="en-US">
                <a:solidFill>
                  <a:schemeClr val="tx1"/>
                </a:solidFill>
              </a:rPr>
              <a:t>Find the employees who earn the same salary as the minimum salary for each department.</a:t>
            </a:r>
          </a:p>
          <a:p>
            <a:pPr lvl="1"/>
            <a:r>
              <a:rPr lang="en-US" altLang="en-US">
                <a:solidFill>
                  <a:schemeClr val="tx1"/>
                </a:solidFill>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a:endParaRPr lang="en-US" altLang="en-US" sz="500"/>
          </a:p>
          <a:p>
            <a:pPr lvl="1">
              <a:spcBef>
                <a:spcPct val="0"/>
              </a:spcBef>
            </a:pPr>
            <a:r>
              <a:rPr lang="en-US" altLang="en-US" sz="1100">
                <a:latin typeface="Courier New" pitchFamily="49" charset="0"/>
              </a:rPr>
              <a:t>   SELECT last_name, salary, department_id</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WHERE  salary IN (2500, 4200, 4400, 6000, 7000, 8300, 				8600, 17000);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Multiple-Row Subqueries (continued)</a:t>
            </a:r>
          </a:p>
          <a:p>
            <a:pPr lvl="1"/>
            <a:r>
              <a:rPr lang="en-US" altLang="en-US" dirty="0">
                <a:solidFill>
                  <a:schemeClr val="tx1"/>
                </a:solidFill>
              </a:rPr>
              <a:t>The </a:t>
            </a:r>
            <a:r>
              <a:rPr lang="en-US" altLang="en-US" dirty="0">
                <a:solidFill>
                  <a:schemeClr val="tx1"/>
                </a:solidFill>
                <a:latin typeface="Courier New" pitchFamily="49" charset="0"/>
              </a:rPr>
              <a:t>ANY</a:t>
            </a:r>
            <a:r>
              <a:rPr lang="en-US" altLang="en-US" dirty="0">
                <a:solidFill>
                  <a:schemeClr val="tx1"/>
                </a:solidFill>
              </a:rPr>
              <a:t> operator (and its synonym, the </a:t>
            </a:r>
            <a:r>
              <a:rPr lang="en-US" altLang="en-US" dirty="0">
                <a:solidFill>
                  <a:schemeClr val="tx1"/>
                </a:solidFill>
                <a:latin typeface="Courier New" pitchFamily="49" charset="0"/>
              </a:rPr>
              <a:t>SOME</a:t>
            </a:r>
            <a:r>
              <a:rPr lang="en-US" altLang="en-US" dirty="0">
                <a:solidFill>
                  <a:schemeClr val="tx1"/>
                </a:solidFill>
              </a:rPr>
              <a:t> operator) compares a value to </a:t>
            </a:r>
            <a:r>
              <a:rPr lang="en-US" altLang="en-US" i="1" dirty="0">
                <a:solidFill>
                  <a:schemeClr val="tx1"/>
                </a:solidFill>
              </a:rPr>
              <a:t>each</a:t>
            </a:r>
            <a:r>
              <a:rPr lang="en-US" altLang="en-US" b="1" i="1" dirty="0">
                <a:solidFill>
                  <a:schemeClr val="tx1"/>
                </a:solidFill>
              </a:rPr>
              <a:t> </a:t>
            </a:r>
            <a:r>
              <a:rPr lang="en-US" altLang="en-US" dirty="0">
                <a:solidFill>
                  <a:schemeClr val="tx1"/>
                </a:solidFill>
              </a:rPr>
              <a:t>value returned by a subquery. The slide example displays employees who are not IT programmers and whose salary is less than that of any IT programmer. The maximum salary that a programmer earns is $9,000. </a:t>
            </a:r>
          </a:p>
          <a:p>
            <a:pPr lvl="1"/>
            <a:r>
              <a:rPr lang="en-US" altLang="en-US" dirty="0">
                <a:solidFill>
                  <a:schemeClr val="tx1"/>
                </a:solidFill>
              </a:rPr>
              <a:t>&lt;</a:t>
            </a:r>
            <a:r>
              <a:rPr lang="en-US" altLang="en-US" dirty="0">
                <a:solidFill>
                  <a:schemeClr val="tx1"/>
                </a:solidFill>
                <a:latin typeface="Courier New" pitchFamily="49" charset="0"/>
              </a:rPr>
              <a:t>ANY</a:t>
            </a:r>
            <a:r>
              <a:rPr lang="en-US" altLang="en-US" dirty="0">
                <a:solidFill>
                  <a:schemeClr val="tx1"/>
                </a:solidFill>
              </a:rPr>
              <a:t> means less than the maximum. &gt;</a:t>
            </a:r>
            <a:r>
              <a:rPr lang="en-US" altLang="en-US" dirty="0">
                <a:solidFill>
                  <a:schemeClr val="tx1"/>
                </a:solidFill>
                <a:latin typeface="Courier New" pitchFamily="49" charset="0"/>
              </a:rPr>
              <a:t>ANY</a:t>
            </a:r>
            <a:r>
              <a:rPr lang="en-US" altLang="en-US" dirty="0">
                <a:solidFill>
                  <a:schemeClr val="tx1"/>
                </a:solidFill>
              </a:rPr>
              <a:t> means more than the minimum. =</a:t>
            </a:r>
            <a:r>
              <a:rPr lang="en-US" altLang="en-US" dirty="0">
                <a:solidFill>
                  <a:schemeClr val="tx1"/>
                </a:solidFill>
                <a:latin typeface="Courier New" pitchFamily="49" charset="0"/>
              </a:rPr>
              <a:t>ANY</a:t>
            </a:r>
            <a:r>
              <a:rPr lang="en-US" altLang="en-US" dirty="0">
                <a:solidFill>
                  <a:schemeClr val="tx1"/>
                </a:solidFill>
              </a:rPr>
              <a:t> is equivalent to </a:t>
            </a:r>
            <a:r>
              <a:rPr lang="en-US" altLang="en-US" dirty="0">
                <a:solidFill>
                  <a:schemeClr val="tx1"/>
                </a:solidFill>
                <a:latin typeface="Courier New" pitchFamily="49" charset="0"/>
              </a:rPr>
              <a:t>IN</a:t>
            </a:r>
            <a:r>
              <a:rPr lang="en-US" altLang="en-US" dirty="0">
                <a:solidFill>
                  <a:schemeClr val="tx1"/>
                </a:solidFill>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Grp="1" noRot="1" noChangeAspect="1" noChangeArrowheads="1" noTextEdit="1"/>
          </p:cNvSpPr>
          <p:nvPr>
            <p:ph type="sldImg"/>
          </p:nvPr>
        </p:nvSpPr>
        <p:spPr>
          <a:ln/>
        </p:spPr>
      </p:sp>
      <p:sp>
        <p:nvSpPr>
          <p:cNvPr id="395269" name="Rectangle 5"/>
          <p:cNvSpPr>
            <a:spLocks noGrp="1" noChangeArrowheads="1"/>
          </p:cNvSpPr>
          <p:nvPr>
            <p:ph type="body" idx="1"/>
          </p:nvPr>
        </p:nvSpPr>
        <p:spPr/>
        <p:txBody>
          <a:bodyPr/>
          <a:lstStyle/>
          <a:p>
            <a:r>
              <a:rPr lang="en-US" altLang="en-US" dirty="0"/>
              <a:t>Multiple-Row Subqueries (continued)</a:t>
            </a:r>
          </a:p>
          <a:p>
            <a:pPr lvl="1"/>
            <a:r>
              <a:rPr lang="en-US" altLang="en-US" dirty="0">
                <a:solidFill>
                  <a:schemeClr val="tx1"/>
                </a:solidFill>
              </a:rPr>
              <a:t>The </a:t>
            </a:r>
            <a:r>
              <a:rPr lang="en-US" altLang="en-US" dirty="0">
                <a:solidFill>
                  <a:schemeClr val="tx1"/>
                </a:solidFill>
                <a:latin typeface="Courier New" pitchFamily="49" charset="0"/>
              </a:rPr>
              <a:t>ALL</a:t>
            </a:r>
            <a:r>
              <a:rPr lang="en-US" altLang="en-US" dirty="0">
                <a:solidFill>
                  <a:schemeClr val="tx1"/>
                </a:solidFill>
              </a:rPr>
              <a:t> operator compares a value to </a:t>
            </a:r>
            <a:r>
              <a:rPr lang="en-US" altLang="en-US" i="1" dirty="0">
                <a:solidFill>
                  <a:schemeClr val="tx1"/>
                </a:solidFill>
              </a:rPr>
              <a:t>every</a:t>
            </a:r>
            <a:r>
              <a:rPr lang="en-US" altLang="en-US" dirty="0">
                <a:solidFill>
                  <a:schemeClr val="tx1"/>
                </a:solidFill>
              </a:rPr>
              <a:t> value returned by a subquery. The slide example displays employees whose salary is less than the salary of all employees with a job ID of </a:t>
            </a:r>
            <a:r>
              <a:rPr lang="en-US" altLang="en-US" dirty="0">
                <a:solidFill>
                  <a:schemeClr val="tx1"/>
                </a:solidFill>
                <a:latin typeface="Courier New" pitchFamily="49" charset="0"/>
              </a:rPr>
              <a:t>IT_PROG</a:t>
            </a:r>
            <a:r>
              <a:rPr lang="en-US" altLang="en-US" dirty="0">
                <a:solidFill>
                  <a:schemeClr val="tx1"/>
                </a:solidFill>
              </a:rPr>
              <a:t> and whose job is not </a:t>
            </a:r>
            <a:r>
              <a:rPr lang="en-US" altLang="en-US" dirty="0">
                <a:solidFill>
                  <a:schemeClr val="tx1"/>
                </a:solidFill>
                <a:latin typeface="Courier New" pitchFamily="49" charset="0"/>
              </a:rPr>
              <a:t>IT_PROG</a:t>
            </a:r>
            <a:r>
              <a:rPr lang="en-US" altLang="en-US" dirty="0">
                <a:solidFill>
                  <a:schemeClr val="tx1"/>
                </a:solidFill>
              </a:rPr>
              <a:t>. </a:t>
            </a:r>
          </a:p>
          <a:p>
            <a:pPr lvl="1"/>
            <a:r>
              <a:rPr lang="en-US" altLang="en-US" dirty="0">
                <a:solidFill>
                  <a:schemeClr val="tx1"/>
                </a:solidFill>
                <a:latin typeface="Courier New" pitchFamily="49" charset="0"/>
              </a:rPr>
              <a:t>&gt;ALL</a:t>
            </a:r>
            <a:r>
              <a:rPr lang="en-US" altLang="en-US" dirty="0">
                <a:solidFill>
                  <a:schemeClr val="tx1"/>
                </a:solidFill>
              </a:rPr>
              <a:t> means more than the maximum, and </a:t>
            </a:r>
            <a:r>
              <a:rPr lang="en-US" altLang="en-US" dirty="0">
                <a:solidFill>
                  <a:schemeClr val="tx1"/>
                </a:solidFill>
                <a:latin typeface="Courier New" pitchFamily="49" charset="0"/>
              </a:rPr>
              <a:t>&lt;ALL</a:t>
            </a:r>
            <a:r>
              <a:rPr lang="en-US" altLang="en-US" dirty="0">
                <a:solidFill>
                  <a:schemeClr val="tx1"/>
                </a:solidFill>
              </a:rPr>
              <a:t> means less than the minimum.</a:t>
            </a:r>
          </a:p>
          <a:p>
            <a:pPr lvl="1"/>
            <a:r>
              <a:rPr lang="en-US" altLang="en-US" dirty="0">
                <a:solidFill>
                  <a:schemeClr val="tx1"/>
                </a:solidFill>
              </a:rPr>
              <a:t>The </a:t>
            </a:r>
            <a:r>
              <a:rPr lang="en-US" altLang="en-US" dirty="0">
                <a:solidFill>
                  <a:schemeClr val="tx1"/>
                </a:solidFill>
                <a:latin typeface="Courier New" pitchFamily="49" charset="0"/>
              </a:rPr>
              <a:t>NOT</a:t>
            </a:r>
            <a:r>
              <a:rPr lang="en-US" altLang="en-US" dirty="0">
                <a:solidFill>
                  <a:schemeClr val="tx1"/>
                </a:solidFill>
              </a:rPr>
              <a:t> operator can be used with </a:t>
            </a:r>
            <a:r>
              <a:rPr lang="en-US" altLang="en-US" dirty="0">
                <a:solidFill>
                  <a:schemeClr val="tx1"/>
                </a:solidFill>
                <a:latin typeface="Courier New" pitchFamily="49" charset="0"/>
              </a:rPr>
              <a:t>IN</a:t>
            </a:r>
            <a:r>
              <a:rPr lang="en-US" altLang="en-US" dirty="0">
                <a:solidFill>
                  <a:schemeClr val="tx1"/>
                </a:solidFill>
              </a:rPr>
              <a:t>, </a:t>
            </a:r>
            <a:r>
              <a:rPr lang="en-US" altLang="en-US" dirty="0">
                <a:solidFill>
                  <a:schemeClr val="tx1"/>
                </a:solidFill>
                <a:latin typeface="Courier New" pitchFamily="49" charset="0"/>
              </a:rPr>
              <a:t>ANY</a:t>
            </a:r>
            <a:r>
              <a:rPr lang="en-US" altLang="en-US" dirty="0">
                <a:solidFill>
                  <a:schemeClr val="tx1"/>
                </a:solidFill>
              </a:rPr>
              <a:t>, and </a:t>
            </a:r>
            <a:r>
              <a:rPr lang="en-US" altLang="en-US" dirty="0">
                <a:solidFill>
                  <a:schemeClr val="tx1"/>
                </a:solidFill>
                <a:latin typeface="Courier New" pitchFamily="49" charset="0"/>
              </a:rPr>
              <a:t>ALL</a:t>
            </a:r>
            <a:r>
              <a:rPr lang="en-US" altLang="en-US" dirty="0">
                <a:solidFill>
                  <a:schemeClr val="tx1"/>
                </a:solidFill>
              </a:rPr>
              <a:t> operators.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83710" y="-1564"/>
            <a:ext cx="2975849"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87" name="Rectangle 3"/>
          <p:cNvSpPr>
            <a:spLocks noChangeArrowheads="1"/>
          </p:cNvSpPr>
          <p:nvPr/>
        </p:nvSpPr>
        <p:spPr bwMode="auto">
          <a:xfrm>
            <a:off x="-3114" y="-1564"/>
            <a:ext cx="2972735"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en-US" altLang="en-US"/>
              <a:t>Guidelines for Using Subqueries</a:t>
            </a:r>
          </a:p>
          <a:p>
            <a:pPr lvl="2"/>
            <a:r>
              <a:rPr lang="en-US" altLang="en-US"/>
              <a:t>A subquery must be</a:t>
            </a:r>
            <a:r>
              <a:rPr lang="en-US" altLang="en-US">
                <a:latin typeface="Times" pitchFamily="18" charset="0"/>
              </a:rPr>
              <a:t> enclosed in parentheses.</a:t>
            </a:r>
          </a:p>
          <a:p>
            <a:pPr lvl="2"/>
            <a:r>
              <a:rPr lang="en-US" altLang="en-US"/>
              <a:t>Place the subquery on the right side of the comparison condition for readability.</a:t>
            </a:r>
          </a:p>
          <a:p>
            <a:pPr lvl="2">
              <a:lnSpc>
                <a:spcPct val="105000"/>
              </a:lnSpc>
              <a:spcBef>
                <a:spcPct val="30000"/>
              </a:spcBef>
            </a:pPr>
            <a:r>
              <a:rPr lang="en-US" altLang="en-US"/>
              <a:t>With Oracle8</a:t>
            </a:r>
            <a:r>
              <a:rPr lang="en-US" altLang="en-US" i="1"/>
              <a:t>i</a:t>
            </a:r>
            <a:r>
              <a:rPr lang="en-US" altLang="en-US"/>
              <a:t> and later releases, an </a:t>
            </a:r>
            <a:r>
              <a:rPr lang="en-US" altLang="en-US">
                <a:latin typeface="Courier New" pitchFamily="49" charset="0"/>
              </a:rPr>
              <a:t>ORDER</a:t>
            </a:r>
            <a:r>
              <a:rPr lang="en-US" altLang="en-US"/>
              <a:t> </a:t>
            </a:r>
            <a:r>
              <a:rPr lang="en-US" altLang="en-US">
                <a:latin typeface="Courier New" pitchFamily="49" charset="0"/>
              </a:rPr>
              <a:t>BY</a:t>
            </a:r>
            <a:r>
              <a:rPr lang="en-US" altLang="en-US"/>
              <a:t> clause can be used and is required in the subquery to perform Top-N analysis.</a:t>
            </a:r>
          </a:p>
          <a:p>
            <a:pPr lvl="3">
              <a:lnSpc>
                <a:spcPct val="95000"/>
              </a:lnSpc>
              <a:spcBef>
                <a:spcPct val="30000"/>
              </a:spcBef>
            </a:pPr>
            <a:r>
              <a:rPr lang="en-US" altLang="en-US"/>
              <a:t>Prior to Oracle8</a:t>
            </a:r>
            <a:r>
              <a:rPr lang="en-US" altLang="en-US" i="1"/>
              <a:t>i</a:t>
            </a:r>
            <a:r>
              <a:rPr lang="en-US" altLang="en-US"/>
              <a:t>, however, subqueries could not contain an </a:t>
            </a:r>
            <a:r>
              <a:rPr lang="en-US" altLang="en-US">
                <a:latin typeface="Courier New" pitchFamily="49" charset="0"/>
              </a:rPr>
              <a:t>ORDER</a:t>
            </a:r>
            <a:r>
              <a:rPr lang="en-US" altLang="en-US"/>
              <a:t> </a:t>
            </a:r>
            <a:r>
              <a:rPr lang="en-US" altLang="en-US">
                <a:latin typeface="Courier New" pitchFamily="49" charset="0"/>
              </a:rPr>
              <a:t>BY</a:t>
            </a:r>
            <a:r>
              <a:rPr lang="en-US" altLang="en-US"/>
              <a:t> clause. Only one </a:t>
            </a:r>
            <a:r>
              <a:rPr lang="en-US" altLang="en-US">
                <a:latin typeface="Courier New" pitchFamily="49" charset="0"/>
              </a:rPr>
              <a:t>ORDER</a:t>
            </a:r>
            <a:r>
              <a:rPr lang="en-US" altLang="en-US"/>
              <a:t> </a:t>
            </a:r>
            <a:r>
              <a:rPr lang="en-US" altLang="en-US">
                <a:latin typeface="Courier New" pitchFamily="49" charset="0"/>
              </a:rPr>
              <a:t>BY</a:t>
            </a:r>
            <a:r>
              <a:rPr lang="en-US" altLang="en-US"/>
              <a:t> clause could be used for a </a:t>
            </a:r>
            <a:r>
              <a:rPr lang="en-US" altLang="en-US">
                <a:latin typeface="Courier New" pitchFamily="49" charset="0"/>
              </a:rPr>
              <a:t>SELECT</a:t>
            </a:r>
            <a:r>
              <a:rPr lang="en-US" altLang="en-US"/>
              <a:t> statement; if specified, it had to be the last clause in the main </a:t>
            </a:r>
            <a:r>
              <a:rPr lang="en-US" altLang="en-US">
                <a:latin typeface="Courier New" pitchFamily="49" charset="0"/>
              </a:rPr>
              <a:t>SELECT</a:t>
            </a:r>
            <a:r>
              <a:rPr lang="en-US" altLang="en-US"/>
              <a:t> statement.</a:t>
            </a:r>
          </a:p>
          <a:p>
            <a:pPr lvl="2"/>
            <a:r>
              <a:rPr lang="en-US" altLang="en-US"/>
              <a:t>Two classes of comparison conditions are used in subqueries: single-row operators and </a:t>
            </a:r>
            <a:br>
              <a:rPr lang="en-US" altLang="en-US"/>
            </a:br>
            <a:r>
              <a:rPr lang="en-US" altLang="en-US"/>
              <a:t>multiple-row operators.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 Keywords</a:t>
            </a:r>
          </a:p>
          <a:p>
            <a:pPr lvl="1"/>
            <a:r>
              <a:rPr lang="en-US" altLang="en-US" dirty="0">
                <a:solidFill>
                  <a:schemeClr val="tx1"/>
                </a:solidFill>
              </a:rPr>
              <a:t>The foreign key is defined in the child table, and the table containing the referenced column is the parent table. The foreign key is defined using a combination of the following keywords: </a:t>
            </a:r>
          </a:p>
          <a:p>
            <a:pPr lvl="2"/>
            <a:r>
              <a:rPr lang="en-US" altLang="en-US" dirty="0">
                <a:solidFill>
                  <a:schemeClr val="tx1"/>
                </a:solidFill>
                <a:latin typeface="Courier New" pitchFamily="49" charset="0"/>
              </a:rPr>
              <a:t>FOREIGN KEY</a:t>
            </a:r>
            <a:r>
              <a:rPr lang="en-US" altLang="en-US" dirty="0">
                <a:solidFill>
                  <a:schemeClr val="tx1"/>
                </a:solidFill>
              </a:rPr>
              <a:t> is used to define the column in the child table at the table-constraint level.</a:t>
            </a:r>
          </a:p>
          <a:p>
            <a:pPr lvl="2">
              <a:buClr>
                <a:schemeClr val="tx1"/>
              </a:buClr>
            </a:pPr>
            <a:r>
              <a:rPr lang="en-US" altLang="en-US" dirty="0">
                <a:solidFill>
                  <a:schemeClr val="tx1"/>
                </a:solidFill>
                <a:latin typeface="Courier New" pitchFamily="49" charset="0"/>
              </a:rPr>
              <a:t>REFERENCES</a:t>
            </a:r>
            <a:r>
              <a:rPr lang="en-US" altLang="en-US" dirty="0">
                <a:solidFill>
                  <a:schemeClr val="tx1"/>
                </a:solidFill>
              </a:rPr>
              <a:t> identifies the table and column in the parent table.</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CASCADE</a:t>
            </a:r>
            <a:r>
              <a:rPr lang="en-US" altLang="en-US" dirty="0">
                <a:solidFill>
                  <a:schemeClr val="tx1"/>
                </a:solidFill>
              </a:rPr>
              <a:t> indicates that when the row in the parent table is deleted, the dependent rows in the child table are also deleted.</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SET</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converts foreign key values to null when the parent value is removed.</a:t>
            </a:r>
          </a:p>
          <a:p>
            <a:pPr lvl="1"/>
            <a:r>
              <a:rPr lang="en-US" altLang="en-US" dirty="0">
                <a:solidFill>
                  <a:schemeClr val="tx1"/>
                </a:solidFill>
              </a:rPr>
              <a:t>The default behavior is</a:t>
            </a:r>
            <a:r>
              <a:rPr lang="en-US" altLang="en-US" dirty="0"/>
              <a:t> called the </a:t>
            </a:r>
            <a:r>
              <a:rPr lang="en-US" altLang="en-US" i="1" dirty="0"/>
              <a:t>restrict rule</a:t>
            </a:r>
            <a:r>
              <a:rPr lang="en-US" altLang="en-US" dirty="0"/>
              <a:t>, which disallows the update or deletion of referenced data. </a:t>
            </a:r>
          </a:p>
          <a:p>
            <a:pPr lvl="1"/>
            <a:r>
              <a:rPr lang="en-US" altLang="en-US" dirty="0"/>
              <a:t>Without the </a:t>
            </a:r>
            <a:r>
              <a:rPr lang="en-US" altLang="en-US" dirty="0">
                <a:latin typeface="Courier New" pitchFamily="49" charset="0"/>
              </a:rPr>
              <a:t>ON DELETE CASCADE</a:t>
            </a:r>
            <a:r>
              <a:rPr lang="en-US" altLang="en-US" dirty="0"/>
              <a:t> or the </a:t>
            </a:r>
            <a:r>
              <a:rPr lang="en-US" altLang="en-US" dirty="0">
                <a:latin typeface="Courier New" pitchFamily="49" charset="0"/>
              </a:rPr>
              <a:t>ON DELETE SET NULL</a:t>
            </a:r>
            <a:r>
              <a:rPr lang="en-US" altLang="en-US" dirty="0"/>
              <a:t> options, the row in the parent table cannot be deleted if it is referenced in the child table.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3883709" y="1"/>
            <a:ext cx="2975849"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19171" name="Rectangle 3"/>
          <p:cNvSpPr>
            <a:spLocks noChangeArrowheads="1"/>
          </p:cNvSpPr>
          <p:nvPr/>
        </p:nvSpPr>
        <p:spPr bwMode="auto">
          <a:xfrm>
            <a:off x="-3115" y="1"/>
            <a:ext cx="2972735"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19174" name="Rectangle 6"/>
          <p:cNvSpPr>
            <a:spLocks noGrp="1" noRot="1" noChangeAspect="1" noChangeArrowheads="1" noTextEdit="1"/>
          </p:cNvSpPr>
          <p:nvPr>
            <p:ph type="sldImg"/>
          </p:nvPr>
        </p:nvSpPr>
        <p:spPr>
          <a:ln/>
        </p:spPr>
      </p:sp>
      <p:sp>
        <p:nvSpPr>
          <p:cNvPr id="519175" name="Rectangle 7"/>
          <p:cNvSpPr>
            <a:spLocks noGrp="1" noChangeArrowheads="1"/>
          </p:cNvSpPr>
          <p:nvPr>
            <p:ph type="body" idx="1"/>
          </p:nvPr>
        </p:nvSpPr>
        <p:spPr/>
        <p:txBody>
          <a:bodyPr/>
          <a:lstStyle/>
          <a:p>
            <a:r>
              <a:rPr lang="en-US" altLang="en-US">
                <a:latin typeface="Courier New" pitchFamily="49" charset="0"/>
              </a:rPr>
              <a:t>ALTER TABLE</a:t>
            </a:r>
            <a:r>
              <a:rPr lang="en-US" altLang="en-US"/>
              <a:t> Statement</a:t>
            </a:r>
          </a:p>
          <a:p>
            <a:pPr lvl="1"/>
            <a:r>
              <a:rPr lang="en-US" altLang="en-US"/>
              <a:t>After you create a table, you may need to change the table structure for any of the following reasons: </a:t>
            </a:r>
          </a:p>
          <a:p>
            <a:pPr lvl="2"/>
            <a:r>
              <a:rPr lang="en-US" altLang="en-US"/>
              <a:t>You omitted a column.</a:t>
            </a:r>
          </a:p>
          <a:p>
            <a:pPr lvl="2"/>
            <a:r>
              <a:rPr lang="en-US" altLang="en-US"/>
              <a:t>Your column definition needs to be changed.</a:t>
            </a:r>
          </a:p>
          <a:p>
            <a:pPr lvl="2"/>
            <a:r>
              <a:rPr lang="en-US" altLang="en-US"/>
              <a:t>You need to remove columns. </a:t>
            </a:r>
          </a:p>
          <a:p>
            <a:pPr lvl="1"/>
            <a:r>
              <a:rPr lang="en-US" altLang="en-US"/>
              <a:t>You can do this by </a:t>
            </a:r>
            <a:r>
              <a:rPr lang="en-US" altLang="en-US">
                <a:solidFill>
                  <a:schemeClr val="tx1"/>
                </a:solidFill>
              </a:rPr>
              <a:t>using the </a:t>
            </a:r>
            <a:r>
              <a:rPr lang="en-US" altLang="en-US">
                <a:solidFill>
                  <a:schemeClr val="tx1"/>
                </a:solidFill>
                <a:latin typeface="Courier New" pitchFamily="49" charset="0"/>
              </a:rPr>
              <a:t>ALTER TABLE</a:t>
            </a:r>
            <a:r>
              <a:rPr lang="en-US" altLang="en-US">
                <a:solidFill>
                  <a:schemeClr val="tx1"/>
                </a:solidFill>
              </a:rPr>
              <a:t> statement. For information about the</a:t>
            </a:r>
            <a:br>
              <a:rPr lang="en-US" altLang="en-US">
                <a:solidFill>
                  <a:schemeClr val="tx1"/>
                </a:solidFill>
              </a:rPr>
            </a:br>
            <a:r>
              <a:rPr lang="en-US" altLang="en-US">
                <a:solidFill>
                  <a:schemeClr val="tx1"/>
                </a:solidFill>
                <a:latin typeface="Courier New" pitchFamily="49" charset="0"/>
              </a:rPr>
              <a:t>ALTER TABLE</a:t>
            </a:r>
            <a:r>
              <a:rPr lang="en-US" altLang="en-US">
                <a:solidFill>
                  <a:schemeClr val="tx1"/>
                </a:solidFill>
              </a:rPr>
              <a:t> statement, see the </a:t>
            </a:r>
            <a:r>
              <a:rPr lang="en-US" altLang="en-US" i="1">
                <a:solidFill>
                  <a:schemeClr val="tx1"/>
                </a:solidFill>
              </a:rPr>
              <a:t>Oracle Database 10g SQL Fundamentals II</a:t>
            </a:r>
            <a:r>
              <a:rPr lang="en-US" altLang="en-US">
                <a:solidFill>
                  <a:schemeClr val="tx1"/>
                </a:solidFill>
              </a:rPr>
              <a:t>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9</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D2330-713D-41E9-BB10-3589D7760CCB}" type="slidenum">
              <a:rPr lang="en-US"/>
              <a:pPr/>
              <a:t>10</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D2330-713D-41E9-BB10-3589D7760CCB}" type="slidenum">
              <a:rPr lang="en-US"/>
              <a:pPr/>
              <a:t>11</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1269760-7CCF-4DC6-91C0-2675F1B3421B}" type="datetime1">
              <a:rPr lang="en-US" smtClean="0"/>
              <a:t>11/13/2017</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DEED2F5C-8CD6-4B1D-A1CA-8207A083A87F}" type="slidenum">
              <a:rPr lang="en-IE" smtClean="0"/>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C1844D-C3C4-4029-A3DB-0D7F58EAA761}" type="datetime1">
              <a:rPr lang="en-US" smtClean="0"/>
              <a:t>11/13/2017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0BDD3A-E6FF-4943-A286-B7DEC3B42EEE}" type="datetime1">
              <a:rPr lang="en-US" smtClean="0"/>
              <a:t>11/13/2017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128588"/>
            <a:ext cx="8496300" cy="6469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3923790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BCCEFDB-B7D8-4CF9-B006-D777E3BBF9C7}" type="datetime1">
              <a:rPr lang="en-US" smtClean="0"/>
              <a:t>11/13/2017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DEC5A0F-B4F7-4A32-AA55-A6490927D068}" type="datetime1">
              <a:rPr lang="en-US" smtClean="0"/>
              <a:t>11/13/2017</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DEED2F5C-8CD6-4B1D-A1CA-8207A083A87F}" type="slidenum">
              <a:rPr lang="en-IE" smtClean="0"/>
              <a:pPr/>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3D557FA-D401-41E3-AF97-8C203DAF5146}" type="datetime1">
              <a:rPr lang="en-US" smtClean="0"/>
              <a:t>11/13/2017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BCC71B3-BD18-44FE-8E53-326A56FBA394}" type="datetime1">
              <a:rPr lang="en-US" smtClean="0"/>
              <a:t>11/13/2017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ED2F5C-8CD6-4B1D-A1CA-8207A083A87F}" type="slidenum">
              <a:rPr lang="en-IE" smtClean="0"/>
              <a:pPr/>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A44C31-5800-4B5C-8B1E-1FBD5CFD438B}" type="datetime1">
              <a:rPr lang="en-US" smtClean="0"/>
              <a:t>11/13/2017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ED2F5C-8CD6-4B1D-A1CA-8207A083A87F}" type="slidenum">
              <a:rPr lang="en-IE" smtClean="0"/>
              <a:pPr/>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17602-6A77-4390-B863-28DE6B93C384}" type="datetime1">
              <a:rPr lang="en-US" smtClean="0"/>
              <a:t>11/13/2017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ED2F5C-8CD6-4B1D-A1CA-8207A083A87F}" type="slidenum">
              <a:rPr lang="en-IE" smtClean="0"/>
              <a:pPr/>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B9D403-F127-4133-B879-3A42EA3529D5}" type="datetime1">
              <a:rPr lang="en-US" smtClean="0"/>
              <a:t>11/13/2017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4BCADF-62DC-4A23-8E98-4C51695BB29A}" type="datetime1">
              <a:rPr lang="en-US" smtClean="0"/>
              <a:t>11/13/2017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A36346D-082C-424D-863B-5F58F6DC92E2}" type="datetime1">
              <a:rPr lang="en-US" smtClean="0"/>
              <a:t>11/13/2017</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EED2F5C-8CD6-4B1D-A1CA-8207A083A87F}" type="slidenum">
              <a:rPr lang="en-IE" smtClean="0"/>
              <a:pPr/>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smtClean="0"/>
              <a:t>Altering Data Structures and Data</a:t>
            </a:r>
          </a:p>
        </p:txBody>
      </p:sp>
      <p:sp>
        <p:nvSpPr>
          <p:cNvPr id="5123" name="Rectangle 3"/>
          <p:cNvSpPr>
            <a:spLocks noGrp="1" noChangeArrowheads="1"/>
          </p:cNvSpPr>
          <p:nvPr>
            <p:ph type="subTitle" idx="1"/>
          </p:nvPr>
        </p:nvSpPr>
        <p:spPr/>
        <p:txBody>
          <a:bodyPr>
            <a:normAutofit/>
          </a:bodyPr>
          <a:lstStyle/>
          <a:p>
            <a:pPr marR="0" eaLnBrk="1" hangingPunct="1"/>
            <a:r>
              <a:rPr lang="en-US" dirty="0" smtClean="0"/>
              <a:t>Alter, Update, Delete</a:t>
            </a:r>
          </a:p>
        </p:txBody>
      </p:sp>
    </p:spTree>
    <p:extLst>
      <p:ext uri="{BB962C8B-B14F-4D97-AF65-F5344CB8AC3E}">
        <p14:creationId xmlns:p14="http://schemas.microsoft.com/office/powerpoint/2010/main" val="3670514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Modifying column(s) in a table</a:t>
            </a:r>
            <a:endParaRPr lang="en-US" dirty="0"/>
          </a:p>
        </p:txBody>
      </p:sp>
      <p:sp>
        <p:nvSpPr>
          <p:cNvPr id="11267" name="Rectangle 3"/>
          <p:cNvSpPr>
            <a:spLocks noGrp="1" noChangeArrowheads="1"/>
          </p:cNvSpPr>
          <p:nvPr>
            <p:ph idx="1"/>
          </p:nvPr>
        </p:nvSpPr>
        <p:spPr/>
        <p:txBody>
          <a:bodyPr/>
          <a:lstStyle/>
          <a:p>
            <a:r>
              <a:rPr lang="en-US" dirty="0" smtClean="0"/>
              <a:t>To modify a column in an existing table:</a:t>
            </a:r>
          </a:p>
          <a:p>
            <a:pPr marL="274320" lvl="1"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MODIFY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column_type</a:t>
            </a:r>
            <a:r>
              <a:rPr lang="en-US" dirty="0" smtClean="0">
                <a:latin typeface="Courier New" panose="02070309020205020404" pitchFamily="49" charset="0"/>
                <a:cs typeface="Courier New" panose="02070309020205020404" pitchFamily="49" charset="0"/>
              </a:rPr>
              <a:t>;</a:t>
            </a:r>
          </a:p>
          <a:p>
            <a:pPr marL="274320" lvl="1" indent="0">
              <a:buNone/>
            </a:pPr>
            <a:endParaRPr lang="en-US" dirty="0" smtClean="0">
              <a:latin typeface="Courier New" panose="02070309020205020404" pitchFamily="49" charset="0"/>
              <a:cs typeface="Courier New" panose="02070309020205020404" pitchFamily="49" charset="0"/>
            </a:endParaRPr>
          </a:p>
          <a:p>
            <a:r>
              <a:rPr lang="en-US" dirty="0" smtClean="0"/>
              <a:t>For example:</a:t>
            </a:r>
          </a:p>
          <a:p>
            <a:pPr marL="594360" lvl="2" indent="0">
              <a:buNone/>
            </a:pPr>
            <a:r>
              <a:rPr lang="en-IE" dirty="0">
                <a:latin typeface="Courier New" panose="02070309020205020404" pitchFamily="49" charset="0"/>
                <a:cs typeface="Courier New" panose="02070309020205020404" pitchFamily="49" charset="0"/>
              </a:rPr>
              <a:t>ALTER TABLE </a:t>
            </a:r>
            <a:r>
              <a:rPr lang="en-IE" dirty="0" err="1" smtClean="0">
                <a:latin typeface="Courier New" panose="02070309020205020404" pitchFamily="49" charset="0"/>
                <a:cs typeface="Courier New" panose="02070309020205020404" pitchFamily="49" charset="0"/>
              </a:rPr>
              <a:t>MM_game</a:t>
            </a:r>
            <a:endParaRPr lang="en-IE" dirty="0">
              <a:latin typeface="Courier New" panose="02070309020205020404" pitchFamily="49" charset="0"/>
              <a:cs typeface="Courier New" panose="02070309020205020404" pitchFamily="49" charset="0"/>
            </a:endParaRPr>
          </a:p>
          <a:p>
            <a:pPr marL="594360" lvl="2" indent="0">
              <a:buNone/>
            </a:pPr>
            <a:r>
              <a:rPr lang="en-IE" dirty="0">
                <a:latin typeface="Courier New" panose="02070309020205020404" pitchFamily="49" charset="0"/>
                <a:cs typeface="Courier New" panose="02070309020205020404" pitchFamily="49" charset="0"/>
              </a:rPr>
              <a:t>MODIFY </a:t>
            </a:r>
            <a:r>
              <a:rPr lang="en-IE" dirty="0" err="1" smtClean="0">
                <a:latin typeface="Courier New" panose="02070309020205020404" pitchFamily="49" charset="0"/>
                <a:cs typeface="Courier New" panose="02070309020205020404" pitchFamily="49" charset="0"/>
              </a:rPr>
              <a:t>game_TITLE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VARCHAR2(100) NOT NULL</a:t>
            </a:r>
            <a:r>
              <a:rPr lang="en-IE" dirty="0" smtClean="0">
                <a:latin typeface="Courier New" panose="02070309020205020404" pitchFamily="49" charset="0"/>
                <a:cs typeface="Courier New" panose="02070309020205020404" pitchFamily="49" charset="0"/>
              </a:rPr>
              <a:t>;</a:t>
            </a:r>
          </a:p>
          <a:p>
            <a:pPr marL="594360" lvl="2" indent="0">
              <a:buNone/>
            </a:pPr>
            <a:endParaRPr lang="en-IE" dirty="0">
              <a:latin typeface="Courier New" panose="02070309020205020404" pitchFamily="49" charset="0"/>
              <a:cs typeface="Courier New" panose="02070309020205020404" pitchFamily="49" charset="0"/>
            </a:endParaRPr>
          </a:p>
          <a:p>
            <a:pPr marL="594360" lvl="2" indent="0">
              <a:buNone/>
            </a:pPr>
            <a:r>
              <a:rPr lang="en-US" dirty="0" smtClean="0"/>
              <a:t>This will modify the column called </a:t>
            </a:r>
            <a:r>
              <a:rPr lang="en-US" dirty="0" err="1" smtClean="0"/>
              <a:t>game_TITLE</a:t>
            </a:r>
            <a:r>
              <a:rPr lang="en-US" dirty="0" smtClean="0"/>
              <a:t> in the </a:t>
            </a:r>
            <a:r>
              <a:rPr lang="en-US" dirty="0" err="1" smtClean="0"/>
              <a:t>MM_game</a:t>
            </a:r>
            <a:r>
              <a:rPr lang="en-US" dirty="0" smtClean="0"/>
              <a:t> table to be a data type of varchar2(100) and force the column to not allow null values.</a:t>
            </a:r>
            <a:endParaRPr lang="en-US" dirty="0"/>
          </a:p>
        </p:txBody>
      </p:sp>
    </p:spTree>
    <p:extLst>
      <p:ext uri="{BB962C8B-B14F-4D97-AF65-F5344CB8AC3E}">
        <p14:creationId xmlns:p14="http://schemas.microsoft.com/office/powerpoint/2010/main" val="637030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Modifying column(s) in a table</a:t>
            </a:r>
            <a:endParaRPr lang="en-US"/>
          </a:p>
        </p:txBody>
      </p:sp>
      <p:sp>
        <p:nvSpPr>
          <p:cNvPr id="11267" name="Rectangle 3"/>
          <p:cNvSpPr>
            <a:spLocks noGrp="1" noChangeArrowheads="1"/>
          </p:cNvSpPr>
          <p:nvPr>
            <p:ph idx="1"/>
          </p:nvPr>
        </p:nvSpPr>
        <p:spPr/>
        <p:txBody>
          <a:bodyPr/>
          <a:lstStyle/>
          <a:p>
            <a:r>
              <a:rPr lang="en-US" dirty="0" smtClean="0"/>
              <a:t>To modify multiple columns in an existing table:</a:t>
            </a:r>
          </a:p>
          <a:p>
            <a:pPr lvl="1"/>
            <a:r>
              <a:rPr lang="en-US" sz="2400" dirty="0" smtClean="0">
                <a:latin typeface="Courier New" panose="02070309020205020404" pitchFamily="49" charset="0"/>
                <a:cs typeface="Courier New" panose="02070309020205020404" pitchFamily="49" charset="0"/>
              </a:rPr>
              <a:t>ALTER TABLE </a:t>
            </a:r>
            <a:r>
              <a:rPr lang="en-US" sz="2400" dirty="0" err="1" smtClean="0">
                <a:latin typeface="Courier New" panose="02070309020205020404" pitchFamily="49" charset="0"/>
                <a:cs typeface="Courier New" panose="02070309020205020404" pitchFamily="49" charset="0"/>
              </a:rPr>
              <a:t>table_name</a:t>
            </a:r>
            <a:r>
              <a:rPr lang="en-US" sz="2400" dirty="0" smtClean="0">
                <a:latin typeface="Courier New" panose="02070309020205020404" pitchFamily="49" charset="0"/>
                <a:cs typeface="Courier New" panose="02070309020205020404" pitchFamily="49" charset="0"/>
              </a:rPr>
              <a:t> MODIFY (column_1 </a:t>
            </a:r>
            <a:r>
              <a:rPr lang="en-US" sz="2400" dirty="0" err="1" smtClean="0">
                <a:latin typeface="Courier New" panose="02070309020205020404" pitchFamily="49" charset="0"/>
                <a:cs typeface="Courier New" panose="02070309020205020404" pitchFamily="49" charset="0"/>
              </a:rPr>
              <a:t>column_type</a:t>
            </a:r>
            <a:r>
              <a:rPr lang="en-US" sz="2400" dirty="0" smtClean="0">
                <a:latin typeface="Courier New" panose="02070309020205020404" pitchFamily="49" charset="0"/>
                <a:cs typeface="Courier New" panose="02070309020205020404" pitchFamily="49" charset="0"/>
              </a:rPr>
              <a:t>, column_2 </a:t>
            </a:r>
            <a:r>
              <a:rPr lang="en-US" sz="2400" dirty="0" err="1" smtClean="0">
                <a:latin typeface="Courier New" panose="02070309020205020404" pitchFamily="49" charset="0"/>
                <a:cs typeface="Courier New" panose="02070309020205020404" pitchFamily="49" charset="0"/>
              </a:rPr>
              <a:t>column_type</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column_n</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column_type</a:t>
            </a:r>
            <a:r>
              <a:rPr lang="en-US" sz="2400" dirty="0" smtClean="0">
                <a:latin typeface="Courier New" panose="02070309020205020404" pitchFamily="49" charset="0"/>
                <a:cs typeface="Courier New" panose="02070309020205020404" pitchFamily="49" charset="0"/>
              </a:rPr>
              <a:t> );</a:t>
            </a:r>
          </a:p>
          <a:p>
            <a:r>
              <a:rPr lang="en-US" dirty="0" smtClean="0"/>
              <a:t>For example: </a:t>
            </a:r>
          </a:p>
          <a:p>
            <a:pPr marL="594360" lvl="2" indent="0">
              <a:buNone/>
            </a:pPr>
            <a:r>
              <a:rPr lang="en-IE" sz="2400" dirty="0">
                <a:latin typeface="Courier New" panose="02070309020205020404" pitchFamily="49" charset="0"/>
                <a:cs typeface="Courier New" panose="02070309020205020404" pitchFamily="49" charset="0"/>
              </a:rPr>
              <a:t>ALTER TABLE </a:t>
            </a:r>
            <a:r>
              <a:rPr lang="en-IE" sz="2400" dirty="0" err="1" smtClean="0">
                <a:latin typeface="Courier New" panose="02070309020205020404" pitchFamily="49" charset="0"/>
                <a:cs typeface="Courier New" panose="02070309020205020404" pitchFamily="49" charset="0"/>
              </a:rPr>
              <a:t>MM_game</a:t>
            </a:r>
            <a:endParaRPr lang="en-IE" sz="2400" dirty="0">
              <a:latin typeface="Courier New" panose="02070309020205020404" pitchFamily="49" charset="0"/>
              <a:cs typeface="Courier New" panose="02070309020205020404" pitchFamily="49" charset="0"/>
            </a:endParaRPr>
          </a:p>
          <a:p>
            <a:pPr marL="594360" lvl="2" indent="0">
              <a:buNone/>
            </a:pPr>
            <a:r>
              <a:rPr lang="en-IE" sz="2400" dirty="0">
                <a:latin typeface="Courier New" panose="02070309020205020404" pitchFamily="49" charset="0"/>
                <a:cs typeface="Courier New" panose="02070309020205020404" pitchFamily="49" charset="0"/>
              </a:rPr>
              <a:t>MODIFY </a:t>
            </a:r>
            <a:r>
              <a:rPr lang="en-IE" sz="2400" dirty="0" smtClean="0">
                <a:latin typeface="Courier New" panose="02070309020205020404" pitchFamily="49" charset="0"/>
                <a:cs typeface="Courier New" panose="02070309020205020404" pitchFamily="49" charset="0"/>
              </a:rPr>
              <a:t>(</a:t>
            </a:r>
            <a:r>
              <a:rPr lang="en-IE" sz="2400" dirty="0" err="1" smtClean="0">
                <a:latin typeface="Courier New" panose="02070309020205020404" pitchFamily="49" charset="0"/>
                <a:cs typeface="Courier New" panose="02070309020205020404" pitchFamily="49" charset="0"/>
              </a:rPr>
              <a:t>game_TITLE</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VARCHAR2(100) NULL, </a:t>
            </a:r>
            <a:r>
              <a:rPr lang="en-IE" sz="2400" dirty="0" err="1" smtClean="0">
                <a:latin typeface="Courier New" panose="02070309020205020404" pitchFamily="49" charset="0"/>
                <a:cs typeface="Courier New" panose="02070309020205020404" pitchFamily="49" charset="0"/>
              </a:rPr>
              <a:t>game_PRICE</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NUMBER(6,2) NOT NULL</a:t>
            </a:r>
            <a:r>
              <a:rPr lang="en-IE" sz="2400" dirty="0" smtClean="0">
                <a:latin typeface="Courier New" panose="02070309020205020404" pitchFamily="49" charset="0"/>
                <a:cs typeface="Courier New" panose="02070309020205020404" pitchFamily="49" charset="0"/>
              </a:rPr>
              <a:t>);</a:t>
            </a:r>
          </a:p>
          <a:p>
            <a:pPr marL="594360" lvl="2" indent="0">
              <a:buNone/>
            </a:pPr>
            <a:endParaRPr lang="en-IE" sz="2400" dirty="0">
              <a:latin typeface="Courier New" panose="02070309020205020404" pitchFamily="49" charset="0"/>
              <a:cs typeface="Courier New" panose="02070309020205020404" pitchFamily="49" charset="0"/>
            </a:endParaRPr>
          </a:p>
          <a:p>
            <a:pPr marL="594360" lvl="2" indent="0">
              <a:buNone/>
            </a:pP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7425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Modifying Null/Not Null</a:t>
            </a:r>
            <a:endParaRPr lang="en-IE" dirty="0"/>
          </a:p>
        </p:txBody>
      </p:sp>
      <p:sp>
        <p:nvSpPr>
          <p:cNvPr id="3" name="Content Placeholder 2"/>
          <p:cNvSpPr>
            <a:spLocks noGrp="1"/>
          </p:cNvSpPr>
          <p:nvPr>
            <p:ph sz="quarter" idx="1"/>
          </p:nvPr>
        </p:nvSpPr>
        <p:spPr/>
        <p:txBody>
          <a:bodyPr/>
          <a:lstStyle/>
          <a:p>
            <a:pPr marL="45720" lvl="2" indent="0">
              <a:spcBef>
                <a:spcPts val="600"/>
              </a:spcBef>
              <a:buClr>
                <a:schemeClr val="accent1"/>
              </a:buClr>
              <a:buNone/>
            </a:pPr>
            <a:r>
              <a:rPr lang="en-IE" sz="2400" dirty="0">
                <a:latin typeface="Courier New" panose="02070309020205020404" pitchFamily="49" charset="0"/>
                <a:cs typeface="Courier New" panose="02070309020205020404" pitchFamily="49" charset="0"/>
              </a:rPr>
              <a:t>ALTER TABLE </a:t>
            </a:r>
            <a:r>
              <a:rPr lang="en-IE" sz="2400" dirty="0" err="1">
                <a:latin typeface="Courier New" panose="02070309020205020404" pitchFamily="49" charset="0"/>
                <a:cs typeface="Courier New" panose="02070309020205020404" pitchFamily="49" charset="0"/>
              </a:rPr>
              <a:t>MM_game</a:t>
            </a:r>
            <a:endParaRPr lang="en-IE" sz="2400" dirty="0">
              <a:latin typeface="Courier New" panose="02070309020205020404" pitchFamily="49" charset="0"/>
              <a:cs typeface="Courier New" panose="02070309020205020404" pitchFamily="49" charset="0"/>
            </a:endParaRPr>
          </a:p>
          <a:p>
            <a:pPr marL="45720" indent="0">
              <a:buNone/>
            </a:pPr>
            <a:r>
              <a:rPr lang="en-IE" sz="2400" dirty="0" smtClean="0">
                <a:latin typeface="Courier New" panose="02070309020205020404" pitchFamily="49" charset="0"/>
                <a:cs typeface="Courier New" panose="02070309020205020404" pitchFamily="49" charset="0"/>
              </a:rPr>
              <a:t>MODIFY </a:t>
            </a:r>
            <a:r>
              <a:rPr lang="en-IE" sz="2400" dirty="0" err="1" smtClean="0">
                <a:latin typeface="Courier New" panose="02070309020205020404" pitchFamily="49" charset="0"/>
                <a:cs typeface="Courier New" panose="02070309020205020404" pitchFamily="49" charset="0"/>
              </a:rPr>
              <a:t>game_PRICE</a:t>
            </a:r>
            <a:r>
              <a:rPr lang="en-IE" sz="2400" dirty="0" smtClean="0">
                <a:latin typeface="Courier New" panose="02070309020205020404" pitchFamily="49" charset="0"/>
                <a:cs typeface="Courier New" panose="02070309020205020404" pitchFamily="49" charset="0"/>
              </a:rPr>
              <a:t> NULL</a:t>
            </a:r>
            <a:r>
              <a:rPr lang="en-IE" sz="3000" dirty="0" smtClean="0">
                <a:latin typeface="Courier New" panose="02070309020205020404" pitchFamily="49" charset="0"/>
                <a:cs typeface="Courier New" panose="02070309020205020404" pitchFamily="49" charset="0"/>
              </a:rPr>
              <a:t>;</a:t>
            </a:r>
            <a:endParaRPr lang="en-IE" sz="3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0264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Drop column(s) in a table</a:t>
            </a:r>
            <a:endParaRPr lang="en-US"/>
          </a:p>
        </p:txBody>
      </p:sp>
      <p:sp>
        <p:nvSpPr>
          <p:cNvPr id="13315" name="Rectangle 3"/>
          <p:cNvSpPr>
            <a:spLocks noGrp="1" noChangeArrowheads="1"/>
          </p:cNvSpPr>
          <p:nvPr>
            <p:ph idx="1"/>
          </p:nvPr>
        </p:nvSpPr>
        <p:spPr/>
        <p:txBody>
          <a:bodyPr/>
          <a:lstStyle/>
          <a:p>
            <a:r>
              <a:rPr lang="en-US" dirty="0" smtClean="0"/>
              <a:t>To drop or remove a column in an existing table:</a:t>
            </a:r>
          </a:p>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DROP COLUMN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a:t>
            </a:r>
          </a:p>
          <a:p>
            <a:r>
              <a:rPr lang="en-US" dirty="0" smtClean="0"/>
              <a:t>For example: </a:t>
            </a:r>
          </a:p>
          <a:p>
            <a:pPr marL="594360" lvl="2" indent="0">
              <a:buNone/>
            </a:pPr>
            <a:r>
              <a:rPr lang="en-US" sz="2800" dirty="0">
                <a:latin typeface="Courier New" panose="02070309020205020404" pitchFamily="49" charset="0"/>
                <a:cs typeface="Courier New" panose="02070309020205020404" pitchFamily="49" charset="0"/>
              </a:rPr>
              <a:t>ALTER TABLE </a:t>
            </a:r>
            <a:r>
              <a:rPr lang="en-US" sz="2800" dirty="0" err="1" smtClean="0">
                <a:latin typeface="Courier New" panose="02070309020205020404" pitchFamily="49" charset="0"/>
                <a:cs typeface="Courier New" panose="02070309020205020404" pitchFamily="49" charset="0"/>
              </a:rPr>
              <a:t>MM_game</a:t>
            </a:r>
            <a:endParaRPr lang="en-US" sz="2800" dirty="0">
              <a:latin typeface="Courier New" panose="02070309020205020404" pitchFamily="49" charset="0"/>
              <a:cs typeface="Courier New" panose="02070309020205020404" pitchFamily="49" charset="0"/>
            </a:endParaRPr>
          </a:p>
          <a:p>
            <a:pPr marL="594360" lvl="2" indent="0">
              <a:buNone/>
            </a:pPr>
            <a:r>
              <a:rPr lang="en-US" sz="2800" dirty="0">
                <a:latin typeface="Courier New" panose="02070309020205020404" pitchFamily="49" charset="0"/>
                <a:cs typeface="Courier New" panose="02070309020205020404" pitchFamily="49" charset="0"/>
              </a:rPr>
              <a:t>DROP COLUMN </a:t>
            </a:r>
            <a:r>
              <a:rPr lang="en-US" sz="2800" dirty="0" err="1" smtClean="0">
                <a:latin typeface="Courier New" panose="02070309020205020404" pitchFamily="49" charset="0"/>
                <a:cs typeface="Courier New" panose="02070309020205020404" pitchFamily="49" charset="0"/>
              </a:rPr>
              <a:t>game_CERT</a:t>
            </a:r>
            <a:r>
              <a:rPr lang="en-US" sz="2800" dirty="0" smtClean="0">
                <a:latin typeface="Courier New" panose="02070309020205020404" pitchFamily="49" charset="0"/>
                <a:cs typeface="Courier New" panose="02070309020205020404" pitchFamily="49" charset="0"/>
              </a:rPr>
              <a:t>;</a:t>
            </a:r>
          </a:p>
          <a:p>
            <a:pPr marL="594360" lvl="2" indent="0">
              <a:buNone/>
            </a:pPr>
            <a:r>
              <a:rPr lang="en-US" dirty="0" smtClean="0"/>
              <a:t>This will drop the column called  </a:t>
            </a:r>
            <a:r>
              <a:rPr lang="en-US" dirty="0" err="1" smtClean="0"/>
              <a:t>game_CERT</a:t>
            </a:r>
            <a:r>
              <a:rPr lang="en-US" dirty="0" smtClean="0"/>
              <a:t> from the table </a:t>
            </a:r>
            <a:r>
              <a:rPr lang="en-US" dirty="0" err="1" smtClean="0"/>
              <a:t>MM_game</a:t>
            </a:r>
            <a:endParaRPr lang="en-US" dirty="0"/>
          </a:p>
        </p:txBody>
      </p:sp>
    </p:spTree>
    <p:extLst>
      <p:ext uri="{BB962C8B-B14F-4D97-AF65-F5344CB8AC3E}">
        <p14:creationId xmlns:p14="http://schemas.microsoft.com/office/powerpoint/2010/main" val="2782578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Rename column(s) in a table</a:t>
            </a:r>
            <a:endParaRPr lang="en-US"/>
          </a:p>
        </p:txBody>
      </p:sp>
      <p:sp>
        <p:nvSpPr>
          <p:cNvPr id="15363" name="Rectangle 3"/>
          <p:cNvSpPr>
            <a:spLocks noGrp="1" noChangeArrowheads="1"/>
          </p:cNvSpPr>
          <p:nvPr>
            <p:ph idx="1"/>
          </p:nvPr>
        </p:nvSpPr>
        <p:spPr/>
        <p:txBody>
          <a:bodyPr/>
          <a:lstStyle/>
          <a:p>
            <a:r>
              <a:rPr lang="en-US" dirty="0" smtClean="0"/>
              <a:t>To rename a column in an existing table:</a:t>
            </a:r>
          </a:p>
          <a:p>
            <a:pPr marL="0" indent="0">
              <a:buNone/>
            </a:pPr>
            <a:r>
              <a:rPr lang="en-US" dirty="0" smtClean="0"/>
              <a:t> </a:t>
            </a: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RENAME COLUMN </a:t>
            </a:r>
            <a:r>
              <a:rPr lang="en-US" dirty="0" err="1" smtClean="0">
                <a:latin typeface="Courier New" panose="02070309020205020404" pitchFamily="49" charset="0"/>
                <a:cs typeface="Courier New" panose="02070309020205020404" pitchFamily="49" charset="0"/>
              </a:rPr>
              <a:t>old_name</a:t>
            </a:r>
            <a:r>
              <a:rPr lang="en-US" dirty="0" smtClean="0">
                <a:latin typeface="Courier New" panose="02070309020205020404" pitchFamily="49" charset="0"/>
                <a:cs typeface="Courier New" panose="02070309020205020404" pitchFamily="49" charset="0"/>
              </a:rPr>
              <a:t> to </a:t>
            </a:r>
            <a:r>
              <a:rPr lang="en-US" dirty="0" err="1" smtClean="0">
                <a:latin typeface="Courier New" panose="02070309020205020404" pitchFamily="49" charset="0"/>
                <a:cs typeface="Courier New" panose="02070309020205020404" pitchFamily="49" charset="0"/>
              </a:rPr>
              <a:t>new_name</a:t>
            </a:r>
            <a:r>
              <a:rPr lang="en-US" dirty="0" smtClean="0">
                <a:latin typeface="Courier New" panose="02070309020205020404" pitchFamily="49" charset="0"/>
                <a:cs typeface="Courier New" panose="02070309020205020404" pitchFamily="49" charset="0"/>
              </a:rPr>
              <a:t>;</a:t>
            </a:r>
          </a:p>
          <a:p>
            <a:r>
              <a:rPr lang="en-US" dirty="0" smtClean="0"/>
              <a:t>For example:</a:t>
            </a:r>
          </a:p>
          <a:p>
            <a:pPr marL="274320" lvl="1" indent="0">
              <a:buNone/>
            </a:pPr>
            <a:r>
              <a:rPr lang="en-IE" dirty="0">
                <a:latin typeface="Courier New" panose="02070309020205020404" pitchFamily="49" charset="0"/>
                <a:cs typeface="Courier New" panose="02070309020205020404" pitchFamily="49" charset="0"/>
              </a:rPr>
              <a:t>ALTER TABLE </a:t>
            </a:r>
            <a:r>
              <a:rPr lang="en-IE" dirty="0" err="1" smtClean="0">
                <a:latin typeface="Courier New" panose="02070309020205020404" pitchFamily="49" charset="0"/>
                <a:cs typeface="Courier New" panose="02070309020205020404" pitchFamily="49" charset="0"/>
              </a:rPr>
              <a:t>MM_game</a:t>
            </a:r>
            <a:endParaRPr lang="en-IE" dirty="0">
              <a:latin typeface="Courier New" panose="02070309020205020404" pitchFamily="49" charset="0"/>
              <a:cs typeface="Courier New" panose="02070309020205020404" pitchFamily="49" charset="0"/>
            </a:endParaRPr>
          </a:p>
          <a:p>
            <a:pPr marL="274320" lvl="1" indent="0">
              <a:buNone/>
            </a:pPr>
            <a:r>
              <a:rPr lang="en-IE" dirty="0">
                <a:latin typeface="Courier New" panose="02070309020205020404" pitchFamily="49" charset="0"/>
                <a:cs typeface="Courier New" panose="02070309020205020404" pitchFamily="49" charset="0"/>
              </a:rPr>
              <a:t>RENAME COLUMN </a:t>
            </a:r>
            <a:r>
              <a:rPr lang="en-IE" dirty="0" err="1" smtClean="0">
                <a:latin typeface="Courier New" panose="02070309020205020404" pitchFamily="49" charset="0"/>
                <a:cs typeface="Courier New" panose="02070309020205020404" pitchFamily="49" charset="0"/>
              </a:rPr>
              <a:t>game_QTY</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TO </a:t>
            </a:r>
            <a:r>
              <a:rPr lang="en-IE" dirty="0" err="1" smtClean="0">
                <a:latin typeface="Courier New" panose="02070309020205020404" pitchFamily="49" charset="0"/>
                <a:cs typeface="Courier New" panose="02070309020205020404" pitchFamily="49" charset="0"/>
              </a:rPr>
              <a:t>game_QUANTITY</a:t>
            </a:r>
            <a:r>
              <a:rPr lang="en-IE" dirty="0" smtClean="0">
                <a:latin typeface="Courier New" panose="02070309020205020404" pitchFamily="49" charset="0"/>
                <a:cs typeface="Courier New" panose="02070309020205020404" pitchFamily="49" charset="0"/>
              </a:rPr>
              <a:t>;</a:t>
            </a:r>
          </a:p>
          <a:p>
            <a:pPr marL="274320" lvl="1" indent="0">
              <a:buNone/>
            </a:pPr>
            <a:endParaRPr lang="en-IE" dirty="0">
              <a:latin typeface="Courier New" panose="02070309020205020404" pitchFamily="49" charset="0"/>
              <a:cs typeface="Courier New" panose="02070309020205020404" pitchFamily="49" charset="0"/>
            </a:endParaRPr>
          </a:p>
          <a:p>
            <a:pPr marL="274320" lvl="1" indent="0">
              <a:buNone/>
            </a:pPr>
            <a:r>
              <a:rPr lang="en-US" dirty="0" smtClean="0"/>
              <a:t>This will rename the column </a:t>
            </a:r>
            <a:r>
              <a:rPr lang="en-US" dirty="0"/>
              <a:t>called </a:t>
            </a:r>
            <a:r>
              <a:rPr lang="en-US" dirty="0" err="1" smtClean="0"/>
              <a:t>game_QTY</a:t>
            </a:r>
            <a:r>
              <a:rPr lang="en-US" dirty="0" smtClean="0"/>
              <a:t>  in </a:t>
            </a:r>
            <a:r>
              <a:rPr lang="en-US" dirty="0" err="1" smtClean="0"/>
              <a:t>MM_game</a:t>
            </a:r>
            <a:r>
              <a:rPr lang="en-US" dirty="0" smtClean="0"/>
              <a:t> to </a:t>
            </a:r>
            <a:r>
              <a:rPr lang="en-US" dirty="0" err="1" smtClean="0"/>
              <a:t>game_QUANTITY</a:t>
            </a:r>
            <a:r>
              <a:rPr lang="en-US" dirty="0" smtClean="0"/>
              <a:t>.</a:t>
            </a:r>
            <a:endParaRPr lang="en-US" dirty="0"/>
          </a:p>
        </p:txBody>
      </p:sp>
    </p:spTree>
    <p:extLst>
      <p:ext uri="{BB962C8B-B14F-4D97-AF65-F5344CB8AC3E}">
        <p14:creationId xmlns:p14="http://schemas.microsoft.com/office/powerpoint/2010/main" val="2569508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IE" smtClean="0"/>
              <a:t>ALTERING constraints</a:t>
            </a:r>
            <a:endParaRPr lang="en-IE"/>
          </a:p>
        </p:txBody>
      </p:sp>
      <p:sp>
        <p:nvSpPr>
          <p:cNvPr id="23555" name="Rectangle 3"/>
          <p:cNvSpPr>
            <a:spLocks noGrp="1" noChangeArrowheads="1"/>
          </p:cNvSpPr>
          <p:nvPr>
            <p:ph idx="1"/>
          </p:nvPr>
        </p:nvSpPr>
        <p:spPr/>
        <p:txBody>
          <a:bodyPr/>
          <a:lstStyle/>
          <a:p>
            <a:r>
              <a:rPr lang="en-IE" dirty="0" smtClean="0"/>
              <a:t>To use ALTER to change constraints, you may:</a:t>
            </a:r>
          </a:p>
          <a:p>
            <a:pPr lvl="1"/>
            <a:r>
              <a:rPr lang="en-IE" dirty="0" smtClean="0"/>
              <a:t>Add a constraint</a:t>
            </a:r>
          </a:p>
          <a:p>
            <a:pPr lvl="1"/>
            <a:r>
              <a:rPr lang="en-IE" dirty="0" smtClean="0"/>
              <a:t>Drop a constraint</a:t>
            </a:r>
          </a:p>
          <a:p>
            <a:pPr lvl="1"/>
            <a:r>
              <a:rPr lang="en-IE" dirty="0" smtClean="0"/>
              <a:t>Enable a constraint</a:t>
            </a:r>
          </a:p>
          <a:p>
            <a:pPr lvl="2"/>
            <a:r>
              <a:rPr lang="en-IE" dirty="0" smtClean="0"/>
              <a:t>This happens automatically when the constraint is added.</a:t>
            </a:r>
          </a:p>
          <a:p>
            <a:pPr lvl="1"/>
            <a:r>
              <a:rPr lang="en-IE" dirty="0" smtClean="0"/>
              <a:t>Disable a constraint</a:t>
            </a:r>
          </a:p>
          <a:p>
            <a:pPr lvl="2"/>
            <a:r>
              <a:rPr lang="en-IE" dirty="0" smtClean="0"/>
              <a:t>May need to do this sometimes to manage inserts/updates without enforcing table order</a:t>
            </a:r>
          </a:p>
        </p:txBody>
      </p:sp>
    </p:spTree>
    <p:extLst>
      <p:ext uri="{BB962C8B-B14F-4D97-AF65-F5344CB8AC3E}">
        <p14:creationId xmlns:p14="http://schemas.microsoft.com/office/powerpoint/2010/main" val="1679622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add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ADD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 CHECK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condition);</a:t>
            </a:r>
          </a:p>
          <a:p>
            <a:r>
              <a:rPr lang="en-IE" dirty="0" smtClean="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smtClean="0">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ADD CONSTRAINT </a:t>
            </a:r>
            <a:r>
              <a:rPr lang="en-IE" sz="2800" dirty="0" err="1" smtClean="0">
                <a:latin typeface="Courier New" panose="02070309020205020404" pitchFamily="49" charset="0"/>
                <a:cs typeface="Courier New" panose="02070309020205020404" pitchFamily="49" charset="0"/>
              </a:rPr>
              <a:t>chk_game_price</a:t>
            </a:r>
            <a:r>
              <a:rPr lang="en-IE" sz="2800" dirty="0" smtClean="0">
                <a:latin typeface="Courier New" panose="02070309020205020404" pitchFamily="49" charset="0"/>
                <a:cs typeface="Courier New" panose="02070309020205020404" pitchFamily="49" charset="0"/>
              </a:rPr>
              <a:t> </a:t>
            </a:r>
            <a:r>
              <a:rPr lang="en-IE" sz="2800" dirty="0">
                <a:latin typeface="Courier New" panose="02070309020205020404" pitchFamily="49" charset="0"/>
                <a:cs typeface="Courier New" panose="02070309020205020404" pitchFamily="49" charset="0"/>
              </a:rPr>
              <a:t>check </a:t>
            </a:r>
            <a:r>
              <a:rPr lang="en-IE" sz="2800" dirty="0" smtClean="0">
                <a:latin typeface="Courier New" panose="02070309020205020404" pitchFamily="49" charset="0"/>
                <a:cs typeface="Courier New" panose="02070309020205020404" pitchFamily="49" charset="0"/>
              </a:rPr>
              <a:t>(</a:t>
            </a:r>
            <a:r>
              <a:rPr lang="en-IE" sz="2800" dirty="0" err="1" smtClean="0">
                <a:latin typeface="Courier New" panose="02070309020205020404" pitchFamily="49" charset="0"/>
                <a:cs typeface="Courier New" panose="02070309020205020404" pitchFamily="49" charset="0"/>
              </a:rPr>
              <a:t>game_PRICE</a:t>
            </a:r>
            <a:r>
              <a:rPr lang="en-IE" sz="2800" dirty="0" smtClean="0">
                <a:latin typeface="Courier New" panose="02070309020205020404" pitchFamily="49" charset="0"/>
                <a:cs typeface="Courier New" panose="02070309020205020404" pitchFamily="49" charset="0"/>
              </a:rPr>
              <a:t> </a:t>
            </a:r>
            <a:r>
              <a:rPr lang="en-IE" sz="2800" dirty="0">
                <a:latin typeface="Courier New" panose="02070309020205020404" pitchFamily="49" charset="0"/>
                <a:cs typeface="Courier New" panose="02070309020205020404" pitchFamily="49" charset="0"/>
              </a:rPr>
              <a:t>between 1.00 and 100.00);</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979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add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ADD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 UNIQUE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condition);</a:t>
            </a:r>
          </a:p>
          <a:p>
            <a:r>
              <a:rPr lang="en-IE" dirty="0" smtClean="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smtClean="0">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ADD CONSTRAINT </a:t>
            </a:r>
            <a:r>
              <a:rPr lang="en-IE" sz="2800" dirty="0" err="1" smtClean="0">
                <a:latin typeface="Courier New" panose="02070309020205020404" pitchFamily="49" charset="0"/>
                <a:cs typeface="Courier New" panose="02070309020205020404" pitchFamily="49" charset="0"/>
              </a:rPr>
              <a:t>UNIQUE_game_TITLE</a:t>
            </a:r>
            <a:r>
              <a:rPr lang="en-IE" sz="2800" dirty="0" smtClean="0">
                <a:latin typeface="Courier New" panose="02070309020205020404" pitchFamily="49" charset="0"/>
                <a:cs typeface="Courier New" panose="02070309020205020404" pitchFamily="49" charset="0"/>
              </a:rPr>
              <a:t> UNIQUE (</a:t>
            </a:r>
            <a:r>
              <a:rPr lang="en-IE" sz="2800" dirty="0" err="1" smtClean="0">
                <a:latin typeface="Courier New" panose="02070309020205020404" pitchFamily="49" charset="0"/>
                <a:cs typeface="Courier New" panose="02070309020205020404" pitchFamily="49" charset="0"/>
              </a:rPr>
              <a:t>game_TITLE</a:t>
            </a:r>
            <a:r>
              <a:rPr lang="en-IE" sz="2800" dirty="0" smtClean="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7767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add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table_1</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ADD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 FOREIGN KEY TBL1_TBL2_FK (column_name_in_table_1)</a:t>
            </a:r>
          </a:p>
          <a:p>
            <a:pPr marL="0" indent="0">
              <a:buNone/>
            </a:pPr>
            <a:r>
              <a:rPr lang="en-US" dirty="0" smtClean="0">
                <a:latin typeface="Courier New" panose="02070309020205020404" pitchFamily="49" charset="0"/>
                <a:cs typeface="Courier New" panose="02070309020205020404" pitchFamily="49" charset="0"/>
              </a:rPr>
              <a:t>REFERENCES table_2 (column_name_table_2)</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9767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drop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DROP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IE" dirty="0" smtClean="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smtClean="0">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DROP CONSTRAINT </a:t>
            </a:r>
            <a:r>
              <a:rPr lang="en-IE" sz="2800" dirty="0" err="1" smtClean="0">
                <a:latin typeface="Courier New" panose="02070309020205020404" pitchFamily="49" charset="0"/>
                <a:cs typeface="Courier New" panose="02070309020205020404" pitchFamily="49" charset="0"/>
              </a:rPr>
              <a:t>chk_game_price</a:t>
            </a:r>
            <a:r>
              <a:rPr lang="en-IE" sz="2800" dirty="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016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6" name="Rectangle 6"/>
          <p:cNvSpPr>
            <a:spLocks noGrp="1" noChangeArrowheads="1"/>
          </p:cNvSpPr>
          <p:nvPr>
            <p:ph type="title"/>
          </p:nvPr>
        </p:nvSpPr>
        <p:spPr/>
        <p:txBody>
          <a:bodyPr/>
          <a:lstStyle/>
          <a:p>
            <a:r>
              <a:rPr lang="en-US" altLang="en-US" smtClean="0"/>
              <a:t>Dropping a Table</a:t>
            </a:r>
            <a:endParaRPr lang="en-US" altLang="en-US"/>
          </a:p>
        </p:txBody>
      </p:sp>
      <p:sp>
        <p:nvSpPr>
          <p:cNvPr id="532487" name="Rectangle 7"/>
          <p:cNvSpPr>
            <a:spLocks noGrp="1" noChangeArrowheads="1"/>
          </p:cNvSpPr>
          <p:nvPr>
            <p:ph type="body" idx="1"/>
          </p:nvPr>
        </p:nvSpPr>
        <p:spPr/>
        <p:txBody>
          <a:bodyPr/>
          <a:lstStyle/>
          <a:p>
            <a:pPr lvl="1"/>
            <a:r>
              <a:rPr lang="en-US" altLang="en-US" smtClean="0"/>
              <a:t>All data and structure in the table are deleted.</a:t>
            </a:r>
          </a:p>
          <a:p>
            <a:pPr lvl="1"/>
            <a:r>
              <a:rPr lang="en-US" altLang="en-US" smtClean="0"/>
              <a:t>Any pending transactions are committed.</a:t>
            </a:r>
          </a:p>
          <a:p>
            <a:pPr lvl="1"/>
            <a:r>
              <a:rPr lang="en-US" altLang="en-US" smtClean="0"/>
              <a:t>All indexes are dropped.</a:t>
            </a:r>
          </a:p>
          <a:p>
            <a:pPr lvl="1"/>
            <a:r>
              <a:rPr lang="en-US" altLang="en-US" smtClean="0"/>
              <a:t>All constraints are dropped.</a:t>
            </a:r>
          </a:p>
          <a:p>
            <a:pPr lvl="1"/>
            <a:r>
              <a:rPr lang="en-US" altLang="en-US" smtClean="0"/>
              <a:t>You cannot roll back the DROP TABLE statement.</a:t>
            </a:r>
            <a:endParaRPr lang="en-US" altLang="en-US"/>
          </a:p>
        </p:txBody>
      </p:sp>
      <p:sp>
        <p:nvSpPr>
          <p:cNvPr id="532488" name="Rectangle 8"/>
          <p:cNvSpPr>
            <a:spLocks noChangeArrowheads="1"/>
          </p:cNvSpPr>
          <p:nvPr/>
        </p:nvSpPr>
        <p:spPr bwMode="blackGray">
          <a:xfrm>
            <a:off x="873125" y="3913188"/>
            <a:ext cx="7256463" cy="655637"/>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DROP TABLE </a:t>
            </a:r>
            <a:r>
              <a:rPr lang="en-US" altLang="en-US" sz="1800" dirty="0" err="1" smtClean="0">
                <a:solidFill>
                  <a:srgbClr val="000000"/>
                </a:solidFill>
                <a:latin typeface="Courier New" pitchFamily="49" charset="0"/>
              </a:rPr>
              <a:t>MM_game</a:t>
            </a:r>
            <a:r>
              <a:rPr lang="en-US" altLang="en-US" sz="1800" dirty="0" smtClean="0">
                <a:solidFill>
                  <a:srgbClr val="000000"/>
                </a:solidFill>
                <a:latin typeface="Courier New" pitchFamily="49" charset="0"/>
              </a:rPr>
              <a:t> CASCADE CONSTRAINTS PURGE;</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FF3300"/>
                </a:solidFill>
                <a:latin typeface="Courier New" pitchFamily="49" charset="0"/>
              </a:rPr>
              <a:t>Table dropped.</a:t>
            </a:r>
          </a:p>
        </p:txBody>
      </p:sp>
    </p:spTree>
    <p:extLst>
      <p:ext uri="{BB962C8B-B14F-4D97-AF65-F5344CB8AC3E}">
        <p14:creationId xmlns:p14="http://schemas.microsoft.com/office/powerpoint/2010/main" val="247064455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smtClean="0"/>
              <a:t>Modifying constraints</a:t>
            </a:r>
            <a:endParaRPr lang="en-IE" dirty="0"/>
          </a:p>
        </p:txBody>
      </p:sp>
      <p:sp>
        <p:nvSpPr>
          <p:cNvPr id="27651" name="Rectangle 3"/>
          <p:cNvSpPr>
            <a:spLocks noGrp="1" noChangeArrowheads="1"/>
          </p:cNvSpPr>
          <p:nvPr>
            <p:ph idx="1"/>
          </p:nvPr>
        </p:nvSpPr>
        <p:spPr/>
        <p:txBody>
          <a:bodyPr/>
          <a:lstStyle/>
          <a:p>
            <a:r>
              <a:rPr lang="en-IE" dirty="0" smtClean="0"/>
              <a:t>Need to DROP and then ADD new constraint</a:t>
            </a:r>
            <a:endParaRPr lang="en-US" dirty="0"/>
          </a:p>
        </p:txBody>
      </p:sp>
    </p:spTree>
    <p:extLst>
      <p:ext uri="{BB962C8B-B14F-4D97-AF65-F5344CB8AC3E}">
        <p14:creationId xmlns:p14="http://schemas.microsoft.com/office/powerpoint/2010/main" val="2912245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Dropping a FOREIGN KEY constraint</a:t>
            </a:r>
            <a:endParaRPr lang="en-IE" dirty="0"/>
          </a:p>
        </p:txBody>
      </p:sp>
      <p:sp>
        <p:nvSpPr>
          <p:cNvPr id="3" name="Content Placeholder 2"/>
          <p:cNvSpPr>
            <a:spLocks noGrp="1"/>
          </p:cNvSpPr>
          <p:nvPr>
            <p:ph sz="quarter" idx="1"/>
          </p:nvPr>
        </p:nvSpPr>
        <p:spPr/>
        <p:txBody>
          <a:bodyPr/>
          <a:lstStyle/>
          <a:p>
            <a:pPr marL="0" indent="0">
              <a:buNone/>
            </a:pPr>
            <a:r>
              <a:rPr lang="en-IE" dirty="0">
                <a:latin typeface="Courier New" panose="02070309020205020404" pitchFamily="49" charset="0"/>
                <a:cs typeface="Courier New" panose="02070309020205020404" pitchFamily="49" charset="0"/>
              </a:rPr>
              <a:t>ALTER TABLE </a:t>
            </a:r>
            <a:r>
              <a:rPr lang="en-IE" dirty="0" err="1">
                <a:latin typeface="Courier New" panose="02070309020205020404" pitchFamily="49" charset="0"/>
                <a:cs typeface="Courier New" panose="02070309020205020404" pitchFamily="49" charset="0"/>
              </a:rPr>
              <a:t>table_name</a:t>
            </a:r>
            <a:r>
              <a:rPr lang="en-IE" dirty="0">
                <a:latin typeface="Courier New" panose="02070309020205020404" pitchFamily="49" charset="0"/>
                <a:cs typeface="Courier New" panose="02070309020205020404" pitchFamily="49" charset="0"/>
              </a:rPr>
              <a:t> DROP CONSTRAINT </a:t>
            </a:r>
            <a:r>
              <a:rPr lang="en-IE" dirty="0" err="1">
                <a:latin typeface="Courier New" panose="02070309020205020404" pitchFamily="49" charset="0"/>
                <a:cs typeface="Courier New" panose="02070309020205020404" pitchFamily="49" charset="0"/>
              </a:rPr>
              <a:t>constraint_name</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6267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endParaRPr lang="en-US" b="1"/>
          </a:p>
        </p:txBody>
      </p:sp>
      <p:sp>
        <p:nvSpPr>
          <p:cNvPr id="61443" name="Rectangle 3"/>
          <p:cNvSpPr>
            <a:spLocks noGrp="1" noChangeArrowheads="1"/>
          </p:cNvSpPr>
          <p:nvPr>
            <p:ph type="body" idx="1"/>
          </p:nvPr>
        </p:nvSpPr>
        <p:spPr/>
        <p:txBody>
          <a:bodyPr/>
          <a:lstStyle/>
          <a:p>
            <a:r>
              <a:rPr lang="en-US" dirty="0"/>
              <a:t>UPDATE:</a:t>
            </a:r>
          </a:p>
          <a:p>
            <a:pPr lvl="1"/>
            <a:r>
              <a:rPr lang="en-US" dirty="0"/>
              <a:t>Updates field values in one or more records in a table</a:t>
            </a:r>
          </a:p>
          <a:p>
            <a:pPr lvl="1"/>
            <a:r>
              <a:rPr lang="en-US" dirty="0"/>
              <a:t>Only one table may be updated at a time</a:t>
            </a:r>
          </a:p>
          <a:p>
            <a:pPr marL="274320" lvl="1" indent="0">
              <a:buNone/>
            </a:pPr>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SET field1= new_value1, field2 = new_value2, ... WHERE search condition;</a:t>
            </a:r>
          </a:p>
          <a:p>
            <a:r>
              <a:rPr lang="en-US" dirty="0"/>
              <a:t>DELETE:</a:t>
            </a:r>
          </a:p>
          <a:p>
            <a:pPr lvl="1"/>
            <a:r>
              <a:rPr lang="en-US" dirty="0"/>
              <a:t>Removes specific records from a database table</a:t>
            </a:r>
          </a:p>
          <a:p>
            <a:pPr lvl="1"/>
            <a:r>
              <a:rPr lang="en-US" dirty="0"/>
              <a:t>If search condition is omitted, entire table data is removed</a:t>
            </a:r>
          </a:p>
          <a:p>
            <a:pPr marL="274320" lvl="1" indent="0">
              <a:buNone/>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WHERE search condition;</a:t>
            </a:r>
          </a:p>
        </p:txBody>
      </p:sp>
    </p:spTree>
    <p:extLst>
      <p:ext uri="{BB962C8B-B14F-4D97-AF65-F5344CB8AC3E}">
        <p14:creationId xmlns:p14="http://schemas.microsoft.com/office/powerpoint/2010/main" val="1243986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UPDATE</a:t>
            </a:r>
            <a:endParaRPr lang="en-GB"/>
          </a:p>
        </p:txBody>
      </p:sp>
      <p:sp>
        <p:nvSpPr>
          <p:cNvPr id="29699" name="Rectangle 3"/>
          <p:cNvSpPr>
            <a:spLocks noGrp="1" noChangeArrowheads="1"/>
          </p:cNvSpPr>
          <p:nvPr>
            <p:ph type="body" sz="half" idx="1"/>
          </p:nvPr>
        </p:nvSpPr>
        <p:spPr/>
        <p:txBody>
          <a:bodyPr/>
          <a:lstStyle/>
          <a:p>
            <a:endParaRPr lang="en-GB" dirty="0" smtClean="0"/>
          </a:p>
          <a:p>
            <a:pPr marL="0" indent="0">
              <a:buNone/>
            </a:pPr>
            <a:r>
              <a:rPr lang="en-GB" dirty="0" smtClean="0"/>
              <a:t>UPDATE &lt;table&gt;</a:t>
            </a:r>
          </a:p>
          <a:p>
            <a:pPr marL="0" indent="0">
              <a:buNone/>
            </a:pPr>
            <a:r>
              <a:rPr lang="en-GB" dirty="0" smtClean="0"/>
              <a:t>SET col1 = val1</a:t>
            </a:r>
          </a:p>
          <a:p>
            <a:pPr marL="0" indent="0">
              <a:buNone/>
            </a:pPr>
            <a:r>
              <a:rPr lang="en-GB" dirty="0" smtClean="0"/>
              <a:t>  [,col2 = val2…]</a:t>
            </a:r>
          </a:p>
          <a:p>
            <a:pPr marL="0" indent="0">
              <a:buNone/>
            </a:pPr>
            <a:r>
              <a:rPr lang="en-GB" dirty="0" smtClean="0"/>
              <a:t>[WHERE</a:t>
            </a:r>
          </a:p>
          <a:p>
            <a:pPr marL="0" indent="0">
              <a:buNone/>
            </a:pPr>
            <a:r>
              <a:rPr lang="en-GB" dirty="0" smtClean="0"/>
              <a:t>  &lt;condition&gt;]</a:t>
            </a:r>
            <a:endParaRPr lang="en-GB" dirty="0"/>
          </a:p>
        </p:txBody>
      </p:sp>
      <p:sp>
        <p:nvSpPr>
          <p:cNvPr id="29700" name="Rectangle 4"/>
          <p:cNvSpPr>
            <a:spLocks noGrp="1" noChangeArrowheads="1"/>
          </p:cNvSpPr>
          <p:nvPr>
            <p:ph type="body" sz="half" idx="2"/>
          </p:nvPr>
        </p:nvSpPr>
        <p:spPr/>
        <p:txBody>
          <a:bodyPr/>
          <a:lstStyle/>
          <a:p>
            <a:pPr lvl="1"/>
            <a:r>
              <a:rPr lang="en-GB" smtClean="0"/>
              <a:t>All rows where the condition is true have the columns set to the given values</a:t>
            </a:r>
          </a:p>
          <a:p>
            <a:pPr lvl="1"/>
            <a:r>
              <a:rPr lang="en-GB" smtClean="0"/>
              <a:t>If no condition is given all rows are changed so BE CAREFUL </a:t>
            </a:r>
          </a:p>
          <a:p>
            <a:pPr lvl="1"/>
            <a:r>
              <a:rPr lang="en-GB" smtClean="0"/>
              <a:t>Values are constants or can be computed from columns</a:t>
            </a:r>
            <a:endParaRPr lang="en-GB"/>
          </a:p>
        </p:txBody>
      </p:sp>
    </p:spTree>
    <p:extLst>
      <p:ext uri="{BB962C8B-B14F-4D97-AF65-F5344CB8AC3E}">
        <p14:creationId xmlns:p14="http://schemas.microsoft.com/office/powerpoint/2010/main" val="2352091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UPDATE</a:t>
            </a:r>
          </a:p>
        </p:txBody>
      </p:sp>
      <p:grpSp>
        <p:nvGrpSpPr>
          <p:cNvPr id="30723" name="Group 3"/>
          <p:cNvGrpSpPr>
            <a:grpSpLocks/>
          </p:cNvGrpSpPr>
          <p:nvPr/>
        </p:nvGrpSpPr>
        <p:grpSpPr bwMode="auto">
          <a:xfrm>
            <a:off x="457200" y="2819400"/>
            <a:ext cx="1885950" cy="1981200"/>
            <a:chOff x="1008" y="1776"/>
            <a:chExt cx="1188" cy="1248"/>
          </a:xfrm>
        </p:grpSpPr>
        <p:sp>
          <p:nvSpPr>
            <p:cNvPr id="30724" name="Text Box 4"/>
            <p:cNvSpPr txBox="1">
              <a:spLocks noChangeArrowheads="1"/>
            </p:cNvSpPr>
            <p:nvPr/>
          </p:nvSpPr>
          <p:spPr bwMode="auto">
            <a:xfrm>
              <a:off x="1008" y="177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25" name="Text Box 5"/>
            <p:cNvSpPr txBox="1">
              <a:spLocks noChangeArrowheads="1"/>
            </p:cNvSpPr>
            <p:nvPr/>
          </p:nvSpPr>
          <p:spPr bwMode="auto">
            <a:xfrm>
              <a:off x="1008" y="201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26" name="Text Box 6"/>
            <p:cNvSpPr txBox="1">
              <a:spLocks noChangeArrowheads="1"/>
            </p:cNvSpPr>
            <p:nvPr/>
          </p:nvSpPr>
          <p:spPr bwMode="auto">
            <a:xfrm>
              <a:off x="1296" y="201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0727" name="Text Box 7"/>
            <p:cNvSpPr txBox="1">
              <a:spLocks noChangeArrowheads="1"/>
            </p:cNvSpPr>
            <p:nvPr/>
          </p:nvSpPr>
          <p:spPr bwMode="auto">
            <a:xfrm>
              <a:off x="1776" y="201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2</a:t>
              </a:r>
            </a:p>
          </p:txBody>
        </p:sp>
        <p:sp>
          <p:nvSpPr>
            <p:cNvPr id="30728" name="Rectangle 8"/>
            <p:cNvSpPr>
              <a:spLocks noChangeArrowheads="1"/>
            </p:cNvSpPr>
            <p:nvPr/>
          </p:nvSpPr>
          <p:spPr bwMode="auto">
            <a:xfrm>
              <a:off x="1008" y="201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9" name="Line 9"/>
            <p:cNvSpPr>
              <a:spLocks noChangeShapeType="1"/>
            </p:cNvSpPr>
            <p:nvPr/>
          </p:nvSpPr>
          <p:spPr bwMode="auto">
            <a:xfrm>
              <a:off x="1008"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0" name="Line 10"/>
            <p:cNvSpPr>
              <a:spLocks noChangeShapeType="1"/>
            </p:cNvSpPr>
            <p:nvPr/>
          </p:nvSpPr>
          <p:spPr bwMode="auto">
            <a:xfrm>
              <a:off x="129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1" name="Line 11"/>
            <p:cNvSpPr>
              <a:spLocks noChangeShapeType="1"/>
            </p:cNvSpPr>
            <p:nvPr/>
          </p:nvSpPr>
          <p:spPr bwMode="auto">
            <a:xfrm>
              <a:off x="177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grpSp>
        <p:nvGrpSpPr>
          <p:cNvPr id="30732" name="Group 12"/>
          <p:cNvGrpSpPr>
            <a:grpSpLocks/>
          </p:cNvGrpSpPr>
          <p:nvPr/>
        </p:nvGrpSpPr>
        <p:grpSpPr bwMode="auto">
          <a:xfrm>
            <a:off x="6477000" y="4114800"/>
            <a:ext cx="1885950" cy="1981200"/>
            <a:chOff x="4080" y="2736"/>
            <a:chExt cx="1188" cy="1248"/>
          </a:xfrm>
        </p:grpSpPr>
        <p:sp>
          <p:nvSpPr>
            <p:cNvPr id="30733" name="Text Box 13"/>
            <p:cNvSpPr txBox="1">
              <a:spLocks noChangeArrowheads="1"/>
            </p:cNvSpPr>
            <p:nvPr/>
          </p:nvSpPr>
          <p:spPr bwMode="auto">
            <a:xfrm>
              <a:off x="4080" y="273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34" name="Text Box 14"/>
            <p:cNvSpPr txBox="1">
              <a:spLocks noChangeArrowheads="1"/>
            </p:cNvSpPr>
            <p:nvPr/>
          </p:nvSpPr>
          <p:spPr bwMode="auto">
            <a:xfrm>
              <a:off x="4080" y="297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35" name="Text Box 15"/>
            <p:cNvSpPr txBox="1">
              <a:spLocks noChangeArrowheads="1"/>
            </p:cNvSpPr>
            <p:nvPr/>
          </p:nvSpPr>
          <p:spPr bwMode="auto">
            <a:xfrm>
              <a:off x="4368" y="297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0736" name="Text Box 16"/>
            <p:cNvSpPr txBox="1">
              <a:spLocks noChangeArrowheads="1"/>
            </p:cNvSpPr>
            <p:nvPr/>
          </p:nvSpPr>
          <p:spPr bwMode="auto">
            <a:xfrm>
              <a:off x="4848" y="297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2</a:t>
              </a:r>
            </a:p>
            <a:p>
              <a:r>
                <a:rPr lang="en-GB" sz="1800">
                  <a:solidFill>
                    <a:schemeClr val="tx1"/>
                  </a:solidFill>
                  <a:latin typeface="Arial" charset="0"/>
                </a:rPr>
                <a:t>4</a:t>
              </a:r>
            </a:p>
            <a:p>
              <a:r>
                <a:rPr lang="en-GB" sz="1800">
                  <a:solidFill>
                    <a:schemeClr val="tx1"/>
                  </a:solidFill>
                  <a:latin typeface="Arial" charset="0"/>
                </a:rPr>
                <a:t>3</a:t>
              </a:r>
            </a:p>
            <a:p>
              <a:r>
                <a:rPr lang="en-GB" sz="1800">
                  <a:solidFill>
                    <a:schemeClr val="tx1"/>
                  </a:solidFill>
                  <a:latin typeface="Arial" charset="0"/>
                </a:rPr>
                <a:t>3</a:t>
              </a:r>
            </a:p>
          </p:txBody>
        </p:sp>
        <p:sp>
          <p:nvSpPr>
            <p:cNvPr id="30737" name="Rectangle 17"/>
            <p:cNvSpPr>
              <a:spLocks noChangeArrowheads="1"/>
            </p:cNvSpPr>
            <p:nvPr/>
          </p:nvSpPr>
          <p:spPr bwMode="auto">
            <a:xfrm>
              <a:off x="4080" y="297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8" name="Line 18"/>
            <p:cNvSpPr>
              <a:spLocks noChangeShapeType="1"/>
            </p:cNvSpPr>
            <p:nvPr/>
          </p:nvSpPr>
          <p:spPr bwMode="auto">
            <a:xfrm>
              <a:off x="4080"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9" name="Line 19"/>
            <p:cNvSpPr>
              <a:spLocks noChangeShapeType="1"/>
            </p:cNvSpPr>
            <p:nvPr/>
          </p:nvSpPr>
          <p:spPr bwMode="auto">
            <a:xfrm>
              <a:off x="436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40" name="Line 20"/>
            <p:cNvSpPr>
              <a:spLocks noChangeShapeType="1"/>
            </p:cNvSpPr>
            <p:nvPr/>
          </p:nvSpPr>
          <p:spPr bwMode="auto">
            <a:xfrm>
              <a:off x="484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0741" name="Text Box 21"/>
          <p:cNvSpPr txBox="1">
            <a:spLocks noChangeArrowheads="1"/>
          </p:cNvSpPr>
          <p:nvPr/>
        </p:nvSpPr>
        <p:spPr bwMode="auto">
          <a:xfrm>
            <a:off x="3124200" y="4800600"/>
            <a:ext cx="277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b="1">
                <a:solidFill>
                  <a:schemeClr val="tx1"/>
                </a:solidFill>
                <a:latin typeface="Courier New" pitchFamily="49" charset="0"/>
              </a:rPr>
              <a:t>UPDATE Student</a:t>
            </a:r>
          </a:p>
          <a:p>
            <a:r>
              <a:rPr lang="en-GB" sz="1800" b="1">
                <a:solidFill>
                  <a:schemeClr val="tx1"/>
                </a:solidFill>
                <a:latin typeface="Courier New" pitchFamily="49" charset="0"/>
              </a:rPr>
              <a:t>SET Year = Year + 1</a:t>
            </a:r>
          </a:p>
        </p:txBody>
      </p:sp>
      <p:sp>
        <p:nvSpPr>
          <p:cNvPr id="30742" name="Text Box 22"/>
          <p:cNvSpPr txBox="1">
            <a:spLocks noChangeArrowheads="1"/>
          </p:cNvSpPr>
          <p:nvPr/>
        </p:nvSpPr>
        <p:spPr bwMode="auto">
          <a:xfrm>
            <a:off x="3124200" y="2238375"/>
            <a:ext cx="25050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UPDATE Student</a:t>
            </a:r>
          </a:p>
          <a:p>
            <a:r>
              <a:rPr lang="en-GB" sz="1800" b="1">
                <a:solidFill>
                  <a:schemeClr val="tx1"/>
                </a:solidFill>
                <a:latin typeface="Courier New" pitchFamily="49" charset="0"/>
              </a:rPr>
              <a:t>SET Year = 1,</a:t>
            </a:r>
          </a:p>
          <a:p>
            <a:r>
              <a:rPr lang="en-GB" sz="1800" b="1">
                <a:solidFill>
                  <a:schemeClr val="tx1"/>
                </a:solidFill>
                <a:latin typeface="Courier New" pitchFamily="49" charset="0"/>
              </a:rPr>
              <a:t>    Name = ‘Jane’</a:t>
            </a:r>
          </a:p>
          <a:p>
            <a:r>
              <a:rPr lang="en-GB" sz="1800" b="1">
                <a:solidFill>
                  <a:schemeClr val="tx1"/>
                </a:solidFill>
                <a:latin typeface="Courier New" pitchFamily="49" charset="0"/>
              </a:rPr>
              <a:t>WHERE ID = 4</a:t>
            </a:r>
          </a:p>
        </p:txBody>
      </p:sp>
      <p:grpSp>
        <p:nvGrpSpPr>
          <p:cNvPr id="30743" name="Group 23"/>
          <p:cNvGrpSpPr>
            <a:grpSpLocks/>
          </p:cNvGrpSpPr>
          <p:nvPr/>
        </p:nvGrpSpPr>
        <p:grpSpPr bwMode="auto">
          <a:xfrm>
            <a:off x="6477000" y="1447800"/>
            <a:ext cx="1885950" cy="1981200"/>
            <a:chOff x="4080" y="2736"/>
            <a:chExt cx="1188" cy="1248"/>
          </a:xfrm>
        </p:grpSpPr>
        <p:sp>
          <p:nvSpPr>
            <p:cNvPr id="30744" name="Text Box 24"/>
            <p:cNvSpPr txBox="1">
              <a:spLocks noChangeArrowheads="1"/>
            </p:cNvSpPr>
            <p:nvPr/>
          </p:nvSpPr>
          <p:spPr bwMode="auto">
            <a:xfrm>
              <a:off x="4080" y="273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45" name="Text Box 25"/>
            <p:cNvSpPr txBox="1">
              <a:spLocks noChangeArrowheads="1"/>
            </p:cNvSpPr>
            <p:nvPr/>
          </p:nvSpPr>
          <p:spPr bwMode="auto">
            <a:xfrm>
              <a:off x="4080" y="297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46" name="Text Box 26"/>
            <p:cNvSpPr txBox="1">
              <a:spLocks noChangeArrowheads="1"/>
            </p:cNvSpPr>
            <p:nvPr/>
          </p:nvSpPr>
          <p:spPr bwMode="auto">
            <a:xfrm>
              <a:off x="4368" y="297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Jane</a:t>
              </a:r>
            </a:p>
          </p:txBody>
        </p:sp>
        <p:sp>
          <p:nvSpPr>
            <p:cNvPr id="30747" name="Text Box 27"/>
            <p:cNvSpPr txBox="1">
              <a:spLocks noChangeArrowheads="1"/>
            </p:cNvSpPr>
            <p:nvPr/>
          </p:nvSpPr>
          <p:spPr bwMode="auto">
            <a:xfrm>
              <a:off x="4848" y="297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1</a:t>
              </a:r>
            </a:p>
          </p:txBody>
        </p:sp>
        <p:sp>
          <p:nvSpPr>
            <p:cNvPr id="30748" name="Rectangle 28"/>
            <p:cNvSpPr>
              <a:spLocks noChangeArrowheads="1"/>
            </p:cNvSpPr>
            <p:nvPr/>
          </p:nvSpPr>
          <p:spPr bwMode="auto">
            <a:xfrm>
              <a:off x="4080" y="297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49" name="Line 29"/>
            <p:cNvSpPr>
              <a:spLocks noChangeShapeType="1"/>
            </p:cNvSpPr>
            <p:nvPr/>
          </p:nvSpPr>
          <p:spPr bwMode="auto">
            <a:xfrm>
              <a:off x="4080"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50" name="Line 30"/>
            <p:cNvSpPr>
              <a:spLocks noChangeShapeType="1"/>
            </p:cNvSpPr>
            <p:nvPr/>
          </p:nvSpPr>
          <p:spPr bwMode="auto">
            <a:xfrm>
              <a:off x="436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51" name="Line 31"/>
            <p:cNvSpPr>
              <a:spLocks noChangeShapeType="1"/>
            </p:cNvSpPr>
            <p:nvPr/>
          </p:nvSpPr>
          <p:spPr bwMode="auto">
            <a:xfrm>
              <a:off x="484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cxnSp>
        <p:nvCxnSpPr>
          <p:cNvPr id="30752" name="AutoShape 32"/>
          <p:cNvCxnSpPr>
            <a:cxnSpLocks noChangeShapeType="1"/>
            <a:stCxn id="30727" idx="3"/>
            <a:endCxn id="30742" idx="1"/>
          </p:cNvCxnSpPr>
          <p:nvPr/>
        </p:nvCxnSpPr>
        <p:spPr bwMode="auto">
          <a:xfrm flipV="1">
            <a:off x="2343150" y="2833688"/>
            <a:ext cx="781050" cy="11604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3" name="AutoShape 33"/>
          <p:cNvCxnSpPr>
            <a:cxnSpLocks noChangeShapeType="1"/>
            <a:stCxn id="30727" idx="3"/>
            <a:endCxn id="30741" idx="1"/>
          </p:cNvCxnSpPr>
          <p:nvPr/>
        </p:nvCxnSpPr>
        <p:spPr bwMode="auto">
          <a:xfrm>
            <a:off x="2343150" y="3994150"/>
            <a:ext cx="781050" cy="11271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4" name="AutoShape 34"/>
          <p:cNvCxnSpPr>
            <a:cxnSpLocks noChangeShapeType="1"/>
            <a:stCxn id="30741" idx="3"/>
            <a:endCxn id="30737" idx="1"/>
          </p:cNvCxnSpPr>
          <p:nvPr/>
        </p:nvCxnSpPr>
        <p:spPr bwMode="auto">
          <a:xfrm>
            <a:off x="5902325" y="5121275"/>
            <a:ext cx="565150" cy="1746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5" name="AutoShape 35"/>
          <p:cNvCxnSpPr>
            <a:cxnSpLocks noChangeShapeType="1"/>
            <a:stCxn id="30742" idx="3"/>
            <a:endCxn id="30748" idx="1"/>
          </p:cNvCxnSpPr>
          <p:nvPr/>
        </p:nvCxnSpPr>
        <p:spPr bwMode="auto">
          <a:xfrm flipV="1">
            <a:off x="5629275" y="2628900"/>
            <a:ext cx="838200" cy="2047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5816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Updating game</a:t>
            </a:r>
            <a:endParaRPr lang="en-IE" dirty="0"/>
          </a:p>
        </p:txBody>
      </p:sp>
      <p:sp>
        <p:nvSpPr>
          <p:cNvPr id="3" name="Content Placeholder 2"/>
          <p:cNvSpPr>
            <a:spLocks noGrp="1"/>
          </p:cNvSpPr>
          <p:nvPr>
            <p:ph sz="quarter" idx="1"/>
          </p:nvPr>
        </p:nvSpPr>
        <p:spPr/>
        <p:txBody>
          <a:bodyPr>
            <a:normAutofit fontScale="92500"/>
          </a:bodyPr>
          <a:lstStyle/>
          <a:p>
            <a:r>
              <a:rPr lang="en-IE" dirty="0" smtClean="0"/>
              <a:t>Reviewing the games we can identify which ones we want to set and then use a case statement to determine the value to give the new column</a:t>
            </a:r>
          </a:p>
          <a:p>
            <a:endParaRPr lang="en-IE" dirty="0"/>
          </a:p>
          <a:p>
            <a:pPr marL="0" indent="0">
              <a:buNone/>
            </a:pPr>
            <a:r>
              <a:rPr lang="en-IE" dirty="0" smtClean="0">
                <a:latin typeface="Courier New" panose="02070309020205020404" pitchFamily="49" charset="0"/>
                <a:cs typeface="Courier New" panose="02070309020205020404" pitchFamily="49" charset="0"/>
              </a:rPr>
              <a:t>UPDATE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SET </a:t>
            </a:r>
            <a:r>
              <a:rPr lang="en-IE" dirty="0" err="1" smtClean="0">
                <a:latin typeface="Courier New" panose="02070309020205020404" pitchFamily="49" charset="0"/>
                <a:cs typeface="Courier New" panose="02070309020205020404" pitchFamily="49" charset="0"/>
              </a:rPr>
              <a:t>game_cert</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 </a:t>
            </a:r>
          </a:p>
          <a:p>
            <a:pPr marL="0" indent="0">
              <a:buNone/>
            </a:pPr>
            <a:r>
              <a:rPr lang="en-IE" dirty="0">
                <a:latin typeface="Courier New" panose="02070309020205020404" pitchFamily="49" charset="0"/>
                <a:cs typeface="Courier New" panose="02070309020205020404" pitchFamily="49" charset="0"/>
              </a:rPr>
              <a:t>CASE </a:t>
            </a:r>
          </a:p>
          <a:p>
            <a:pPr marL="0" indent="0">
              <a:buNone/>
            </a:pPr>
            <a:r>
              <a:rPr lang="en-IE" dirty="0">
                <a:latin typeface="Courier New" panose="02070309020205020404" pitchFamily="49" charset="0"/>
                <a:cs typeface="Courier New" panose="02070309020205020404" pitchFamily="49" charset="0"/>
              </a:rPr>
              <a:t>WHEN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=4 </a:t>
            </a:r>
            <a:r>
              <a:rPr lang="en-IE" dirty="0">
                <a:latin typeface="Courier New" panose="02070309020205020404" pitchFamily="49" charset="0"/>
                <a:cs typeface="Courier New" panose="02070309020205020404" pitchFamily="49" charset="0"/>
              </a:rPr>
              <a:t>then '18'</a:t>
            </a:r>
          </a:p>
          <a:p>
            <a:pPr marL="0" indent="0">
              <a:buNone/>
            </a:pPr>
            <a:r>
              <a:rPr lang="en-IE" dirty="0">
                <a:latin typeface="Courier New" panose="02070309020205020404" pitchFamily="49" charset="0"/>
                <a:cs typeface="Courier New" panose="02070309020205020404" pitchFamily="49" charset="0"/>
              </a:rPr>
              <a:t>WHEN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in (1,2,5,6,11,12) then '16'</a:t>
            </a:r>
          </a:p>
          <a:p>
            <a:pPr marL="0" indent="0">
              <a:buNone/>
            </a:pPr>
            <a:r>
              <a:rPr lang="en-IE" dirty="0">
                <a:latin typeface="Courier New" panose="02070309020205020404" pitchFamily="49" charset="0"/>
                <a:cs typeface="Courier New" panose="02070309020205020404" pitchFamily="49" charset="0"/>
              </a:rPr>
              <a:t>ELSE 'PG'</a:t>
            </a:r>
          </a:p>
          <a:p>
            <a:pPr marL="0" indent="0">
              <a:buNone/>
            </a:pPr>
            <a:r>
              <a:rPr lang="en-IE" dirty="0">
                <a:latin typeface="Courier New" panose="02070309020205020404" pitchFamily="49" charset="0"/>
                <a:cs typeface="Courier New" panose="02070309020205020404" pitchFamily="49" charset="0"/>
              </a:rPr>
              <a:t>END;</a:t>
            </a:r>
            <a:endParaRPr lang="en-IE"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9022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ChangeArrowheads="1"/>
          </p:cNvSpPr>
          <p:nvPr/>
        </p:nvSpPr>
        <p:spPr bwMode="blackGray">
          <a:xfrm>
            <a:off x="611560" y="2348880"/>
            <a:ext cx="8424936" cy="3693961"/>
          </a:xfrm>
          <a:prstGeom prst="rect">
            <a:avLst/>
          </a:prstGeom>
          <a:solidFill>
            <a:schemeClr val="accent4">
              <a:lumMod val="20000"/>
              <a:lumOff val="80000"/>
            </a:schemeClr>
          </a:solidFill>
          <a:ln w="28575">
            <a:solidFill>
              <a:srgbClr val="000000"/>
            </a:solidFill>
            <a:miter lim="800000"/>
            <a:headEnd/>
            <a:tailEnd/>
          </a:ln>
          <a:effectLst/>
          <a:extLst/>
        </p:spPr>
        <p:txBody>
          <a:bodyPr wrap="square"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Error starting at line : 1 in command -</a:t>
            </a:r>
          </a:p>
          <a:p>
            <a:pPr eaLnBrk="0" hangingPunct="0">
              <a:buClrTx/>
              <a:buFontTx/>
              <a:buNone/>
            </a:pPr>
            <a:r>
              <a:rPr lang="en-IE" altLang="en-US" sz="1800" dirty="0">
                <a:solidFill>
                  <a:srgbClr val="000000"/>
                </a:solidFill>
                <a:latin typeface="Courier New" pitchFamily="49" charset="0"/>
              </a:rPr>
              <a:t>UPDATE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SET    </a:t>
            </a:r>
            <a:r>
              <a:rPr lang="en-IE" altLang="en-US" sz="1800" dirty="0" err="1" smtClean="0">
                <a:solidFill>
                  <a:srgbClr val="000000"/>
                </a:solidFill>
                <a:latin typeface="Courier New" pitchFamily="49" charset="0"/>
              </a:rPr>
              <a:t>game_TYPE_ID</a:t>
            </a:r>
            <a:r>
              <a:rPr lang="en-IE" altLang="en-US" sz="1800" dirty="0">
                <a:solidFill>
                  <a:srgbClr val="000000"/>
                </a:solidFill>
                <a:latin typeface="Courier New" pitchFamily="49" charset="0"/>
              </a:rPr>
              <a:t>= 55</a:t>
            </a: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1</a:t>
            </a:r>
          </a:p>
          <a:p>
            <a:pPr eaLnBrk="0" hangingPunct="0">
              <a:buClrTx/>
              <a:buFontTx/>
              <a:buNone/>
            </a:pPr>
            <a:r>
              <a:rPr lang="en-IE" altLang="en-US" sz="1800" dirty="0">
                <a:solidFill>
                  <a:srgbClr val="000000"/>
                </a:solidFill>
                <a:latin typeface="Courier New" pitchFamily="49" charset="0"/>
              </a:rPr>
              <a:t>Error report -</a:t>
            </a:r>
          </a:p>
          <a:p>
            <a:pPr eaLnBrk="0" hangingPunct="0">
              <a:buClrTx/>
              <a:buFontTx/>
              <a:buNone/>
            </a:pPr>
            <a:r>
              <a:rPr lang="en-IE" altLang="en-US" sz="1800" dirty="0">
                <a:solidFill>
                  <a:srgbClr val="000000"/>
                </a:solidFill>
                <a:latin typeface="Courier New" pitchFamily="49" charset="0"/>
              </a:rPr>
              <a:t>SQL Error: ORA-02291: integrity constraint (</a:t>
            </a:r>
            <a:r>
              <a:rPr lang="en-IE" altLang="en-US" sz="1800" dirty="0" err="1" smtClean="0">
                <a:solidFill>
                  <a:srgbClr val="000000"/>
                </a:solidFill>
                <a:latin typeface="Courier New" pitchFamily="49" charset="0"/>
              </a:rPr>
              <a:t>DLAWLESS.game_TYPE_FK</a:t>
            </a:r>
            <a:r>
              <a:rPr lang="en-IE" altLang="en-US" sz="1800" dirty="0">
                <a:solidFill>
                  <a:srgbClr val="000000"/>
                </a:solidFill>
                <a:latin typeface="Courier New" pitchFamily="49" charset="0"/>
              </a:rPr>
              <a:t>) violated - parent key not found</a:t>
            </a:r>
          </a:p>
          <a:p>
            <a:pPr eaLnBrk="0" hangingPunct="0">
              <a:buClrTx/>
              <a:buFontTx/>
              <a:buNone/>
            </a:pPr>
            <a:r>
              <a:rPr lang="en-IE" altLang="en-US" sz="1800" dirty="0">
                <a:solidFill>
                  <a:srgbClr val="000000"/>
                </a:solidFill>
                <a:latin typeface="Courier New" pitchFamily="49" charset="0"/>
              </a:rPr>
              <a:t>02291. 00000 - "integrity constraint (%</a:t>
            </a:r>
            <a:r>
              <a:rPr lang="en-IE" altLang="en-US" sz="1800" dirty="0" err="1">
                <a:solidFill>
                  <a:srgbClr val="000000"/>
                </a:solidFill>
                <a:latin typeface="Courier New" pitchFamily="49" charset="0"/>
              </a:rPr>
              <a:t>s.%s</a:t>
            </a:r>
            <a:r>
              <a:rPr lang="en-IE" altLang="en-US" sz="1800" dirty="0">
                <a:solidFill>
                  <a:srgbClr val="000000"/>
                </a:solidFill>
                <a:latin typeface="Courier New" pitchFamily="49" charset="0"/>
              </a:rPr>
              <a:t>) violated - parent key not found"</a:t>
            </a:r>
          </a:p>
          <a:p>
            <a:pPr eaLnBrk="0" hangingPunct="0">
              <a:buClrTx/>
              <a:buFontTx/>
              <a:buNone/>
            </a:pPr>
            <a:r>
              <a:rPr lang="en-IE" altLang="en-US" sz="1800" dirty="0">
                <a:solidFill>
                  <a:srgbClr val="000000"/>
                </a:solidFill>
                <a:latin typeface="Courier New" pitchFamily="49" charset="0"/>
              </a:rPr>
              <a:t>*Cause:    A foreign key value has no matching primary key value.</a:t>
            </a:r>
          </a:p>
          <a:p>
            <a:pPr eaLnBrk="0" hangingPunct="0">
              <a:buClrTx/>
              <a:buFontTx/>
              <a:buNone/>
            </a:pPr>
            <a:r>
              <a:rPr lang="en-IE" altLang="en-US" sz="1800" dirty="0">
                <a:solidFill>
                  <a:srgbClr val="000000"/>
                </a:solidFill>
                <a:latin typeface="Courier New" pitchFamily="49" charset="0"/>
              </a:rPr>
              <a:t>*Action:   Delete the foreign key or add a matching primary key.</a:t>
            </a:r>
            <a:endParaRPr lang="en-US" altLang="en-US" sz="1800" dirty="0">
              <a:solidFill>
                <a:srgbClr val="000000"/>
              </a:solidFill>
              <a:latin typeface="Courier New" pitchFamily="49" charset="0"/>
            </a:endParaRPr>
          </a:p>
        </p:txBody>
      </p:sp>
      <p:sp>
        <p:nvSpPr>
          <p:cNvPr id="592899" name="Rectangle 3"/>
          <p:cNvSpPr>
            <a:spLocks noChangeArrowheads="1"/>
          </p:cNvSpPr>
          <p:nvPr/>
        </p:nvSpPr>
        <p:spPr bwMode="blackGray">
          <a:xfrm>
            <a:off x="611560" y="1196752"/>
            <a:ext cx="7280275" cy="996950"/>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688975" algn="l"/>
                <a:tab pos="1824038" algn="l"/>
                <a:tab pos="3324225" algn="l"/>
                <a:tab pos="4579938" algn="l"/>
              </a:tabLst>
              <a:defRPr sz="2400">
                <a:solidFill>
                  <a:schemeClr val="tx1"/>
                </a:solidFill>
                <a:latin typeface="Times New Roman" pitchFamily="18" charset="0"/>
              </a:defRPr>
            </a:lvl1pPr>
            <a:lvl2pPr algn="l">
              <a:spcBef>
                <a:spcPct val="0"/>
              </a:spcBef>
              <a:tabLst>
                <a:tab pos="688975" algn="l"/>
                <a:tab pos="1824038" algn="l"/>
                <a:tab pos="3324225" algn="l"/>
                <a:tab pos="4579938" algn="l"/>
              </a:tabLst>
              <a:defRPr sz="2400">
                <a:solidFill>
                  <a:schemeClr val="tx1"/>
                </a:solidFill>
                <a:latin typeface="Times New Roman" pitchFamily="18" charset="0"/>
              </a:defRPr>
            </a:lvl2pPr>
            <a:lvl3pPr algn="l">
              <a:spcBef>
                <a:spcPct val="0"/>
              </a:spcBef>
              <a:tabLst>
                <a:tab pos="688975" algn="l"/>
                <a:tab pos="1824038" algn="l"/>
                <a:tab pos="3324225" algn="l"/>
                <a:tab pos="4579938" algn="l"/>
              </a:tabLst>
              <a:defRPr sz="2400">
                <a:solidFill>
                  <a:schemeClr val="tx1"/>
                </a:solidFill>
                <a:latin typeface="Times New Roman" pitchFamily="18" charset="0"/>
              </a:defRPr>
            </a:lvl3pPr>
            <a:lvl4pPr algn="l">
              <a:spcBef>
                <a:spcPct val="0"/>
              </a:spcBef>
              <a:tabLst>
                <a:tab pos="688975" algn="l"/>
                <a:tab pos="1824038" algn="l"/>
                <a:tab pos="3324225" algn="l"/>
                <a:tab pos="4579938" algn="l"/>
              </a:tabLst>
              <a:defRPr sz="2400">
                <a:solidFill>
                  <a:schemeClr val="tx1"/>
                </a:solidFill>
                <a:latin typeface="Times New Roman" pitchFamily="18" charset="0"/>
              </a:defRPr>
            </a:lvl4pPr>
            <a:lvl5pPr algn="l">
              <a:spcBef>
                <a:spcPct val="0"/>
              </a:spcBef>
              <a:tabLst>
                <a:tab pos="688975" algn="l"/>
                <a:tab pos="1824038" algn="l"/>
                <a:tab pos="3324225" algn="l"/>
                <a:tab pos="4579938" algn="l"/>
              </a:tabLst>
              <a:defRPr sz="2400">
                <a:solidFill>
                  <a:schemeClr val="tx1"/>
                </a:solidFill>
                <a:latin typeface="Times New Roman"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UPDATE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SET    </a:t>
            </a:r>
            <a:r>
              <a:rPr lang="en-IE" altLang="en-US" sz="1800" dirty="0" err="1" smtClean="0">
                <a:solidFill>
                  <a:srgbClr val="000000"/>
                </a:solidFill>
                <a:latin typeface="Courier New" pitchFamily="49" charset="0"/>
              </a:rPr>
              <a:t>game_TYPE_ID</a:t>
            </a:r>
            <a:r>
              <a:rPr lang="en-IE" altLang="en-US" sz="1800" dirty="0">
                <a:solidFill>
                  <a:srgbClr val="000000"/>
                </a:solidFill>
                <a:latin typeface="Courier New" pitchFamily="49" charset="0"/>
              </a:rPr>
              <a:t>= 55</a:t>
            </a: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1;</a:t>
            </a:r>
            <a:endParaRPr lang="en-US" altLang="en-US" sz="1800" dirty="0">
              <a:solidFill>
                <a:srgbClr val="000000"/>
              </a:solidFill>
              <a:latin typeface="Courier New" pitchFamily="49" charset="0"/>
            </a:endParaRPr>
          </a:p>
        </p:txBody>
      </p:sp>
      <p:sp>
        <p:nvSpPr>
          <p:cNvPr id="592900" name="Rectangle 4"/>
          <p:cNvSpPr>
            <a:spLocks noGrp="1" noChangeArrowheads="1"/>
          </p:cNvSpPr>
          <p:nvPr>
            <p:ph type="title"/>
          </p:nvPr>
        </p:nvSpPr>
        <p:spPr>
          <a:noFill/>
          <a:ln/>
        </p:spPr>
        <p:txBody>
          <a:bodyPr lIns="92075" tIns="46038" rIns="92075" bIns="46038"/>
          <a:lstStyle/>
          <a:p>
            <a:r>
              <a:rPr lang="en-US" altLang="en-US"/>
              <a:t>Violating Constraints </a:t>
            </a:r>
          </a:p>
        </p:txBody>
      </p:sp>
      <p:sp>
        <p:nvSpPr>
          <p:cNvPr id="592901" name="Rectangle 5"/>
          <p:cNvSpPr>
            <a:spLocks noGrp="1" noChangeArrowheads="1"/>
          </p:cNvSpPr>
          <p:nvPr>
            <p:ph type="body" idx="1"/>
          </p:nvPr>
        </p:nvSpPr>
        <p:spPr>
          <a:xfrm rot="21599209">
            <a:off x="899637" y="6043533"/>
            <a:ext cx="6008687" cy="396875"/>
          </a:xfrm>
          <a:noFill/>
          <a:ln/>
        </p:spPr>
        <p:txBody>
          <a:bodyPr lIns="92075" tIns="46038" rIns="92075" bIns="46038">
            <a:normAutofit lnSpcReduction="10000"/>
          </a:bodyPr>
          <a:lstStyle/>
          <a:p>
            <a:pPr defTabSz="914400">
              <a:spcBef>
                <a:spcPct val="0"/>
              </a:spcBef>
            </a:pPr>
            <a:r>
              <a:rPr lang="en-US" altLang="en-US" sz="2000" dirty="0" err="1" smtClean="0"/>
              <a:t>game_TYPE_ID</a:t>
            </a:r>
            <a:r>
              <a:rPr lang="en-US" altLang="en-US" sz="2000" dirty="0" smtClean="0"/>
              <a:t> 55 does </a:t>
            </a:r>
            <a:r>
              <a:rPr lang="en-US" altLang="en-US" sz="2000" dirty="0"/>
              <a:t>not exist.</a:t>
            </a:r>
          </a:p>
        </p:txBody>
      </p:sp>
    </p:spTree>
    <p:extLst>
      <p:ext uri="{BB962C8B-B14F-4D97-AF65-F5344CB8AC3E}">
        <p14:creationId xmlns:p14="http://schemas.microsoft.com/office/powerpoint/2010/main" val="1873509293"/>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DELETE</a:t>
            </a:r>
            <a:endParaRPr lang="en-GB"/>
          </a:p>
        </p:txBody>
      </p:sp>
      <p:sp>
        <p:nvSpPr>
          <p:cNvPr id="31747" name="Rectangle 3"/>
          <p:cNvSpPr>
            <a:spLocks noGrp="1" noChangeArrowheads="1"/>
          </p:cNvSpPr>
          <p:nvPr>
            <p:ph type="body" sz="half" idx="1"/>
          </p:nvPr>
        </p:nvSpPr>
        <p:spPr/>
        <p:txBody>
          <a:bodyPr/>
          <a:lstStyle/>
          <a:p>
            <a:r>
              <a:rPr lang="en-GB" dirty="0" smtClean="0"/>
              <a:t>Removes all rows which satisfy the condition</a:t>
            </a:r>
          </a:p>
          <a:p>
            <a:endParaRPr lang="en-GB" dirty="0" smtClean="0"/>
          </a:p>
          <a:p>
            <a:pPr marL="0" indent="0">
              <a:buNone/>
            </a:pPr>
            <a:r>
              <a:rPr lang="en-GB" dirty="0" smtClean="0"/>
              <a:t>DELETE FROM</a:t>
            </a:r>
          </a:p>
          <a:p>
            <a:pPr marL="0" indent="0">
              <a:buNone/>
            </a:pPr>
            <a:r>
              <a:rPr lang="en-GB" dirty="0" smtClean="0"/>
              <a:t>  &lt;table&gt;</a:t>
            </a:r>
          </a:p>
          <a:p>
            <a:pPr marL="0" indent="0">
              <a:buNone/>
            </a:pPr>
            <a:r>
              <a:rPr lang="en-GB" dirty="0" smtClean="0"/>
              <a:t>  [WHERE</a:t>
            </a:r>
          </a:p>
          <a:p>
            <a:pPr marL="0" indent="0">
              <a:buNone/>
            </a:pPr>
            <a:r>
              <a:rPr lang="en-GB" dirty="0" smtClean="0"/>
              <a:t>   &lt;condition&gt;]</a:t>
            </a:r>
            <a:endParaRPr lang="en-GB" dirty="0"/>
          </a:p>
        </p:txBody>
      </p:sp>
      <p:sp>
        <p:nvSpPr>
          <p:cNvPr id="31748" name="Rectangle 4"/>
          <p:cNvSpPr>
            <a:spLocks noGrp="1" noChangeArrowheads="1"/>
          </p:cNvSpPr>
          <p:nvPr>
            <p:ph type="body" sz="half" idx="2"/>
          </p:nvPr>
        </p:nvSpPr>
        <p:spPr/>
        <p:txBody>
          <a:bodyPr/>
          <a:lstStyle/>
          <a:p>
            <a:pPr lvl="1"/>
            <a:r>
              <a:rPr lang="en-GB" smtClean="0"/>
              <a:t>If no condition is given then ALL rows are deleted - BE CAREFUL</a:t>
            </a:r>
          </a:p>
          <a:p>
            <a:pPr lvl="1"/>
            <a:r>
              <a:rPr lang="en-GB" smtClean="0"/>
              <a:t>Some versions of SQL also have TRUNCATE TABLE &lt;T&gt; which is like DELETE FROM &lt;T&gt;   but it is quicker as it doesn’t record its actions</a:t>
            </a:r>
            <a:endParaRPr lang="en-GB"/>
          </a:p>
        </p:txBody>
      </p:sp>
    </p:spTree>
    <p:extLst>
      <p:ext uri="{BB962C8B-B14F-4D97-AF65-F5344CB8AC3E}">
        <p14:creationId xmlns:p14="http://schemas.microsoft.com/office/powerpoint/2010/main" val="2412503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DELETE</a:t>
            </a:r>
          </a:p>
        </p:txBody>
      </p:sp>
      <p:grpSp>
        <p:nvGrpSpPr>
          <p:cNvPr id="32771" name="Group 3"/>
          <p:cNvGrpSpPr>
            <a:grpSpLocks/>
          </p:cNvGrpSpPr>
          <p:nvPr/>
        </p:nvGrpSpPr>
        <p:grpSpPr bwMode="auto">
          <a:xfrm>
            <a:off x="457200" y="2819400"/>
            <a:ext cx="1885950" cy="1981200"/>
            <a:chOff x="1008" y="1776"/>
            <a:chExt cx="1188" cy="1248"/>
          </a:xfrm>
        </p:grpSpPr>
        <p:sp>
          <p:nvSpPr>
            <p:cNvPr id="32772" name="Text Box 4"/>
            <p:cNvSpPr txBox="1">
              <a:spLocks noChangeArrowheads="1"/>
            </p:cNvSpPr>
            <p:nvPr/>
          </p:nvSpPr>
          <p:spPr bwMode="auto">
            <a:xfrm>
              <a:off x="1008" y="177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73" name="Text Box 5"/>
            <p:cNvSpPr txBox="1">
              <a:spLocks noChangeArrowheads="1"/>
            </p:cNvSpPr>
            <p:nvPr/>
          </p:nvSpPr>
          <p:spPr bwMode="auto">
            <a:xfrm>
              <a:off x="1008" y="201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2774" name="Text Box 6"/>
            <p:cNvSpPr txBox="1">
              <a:spLocks noChangeArrowheads="1"/>
            </p:cNvSpPr>
            <p:nvPr/>
          </p:nvSpPr>
          <p:spPr bwMode="auto">
            <a:xfrm>
              <a:off x="1296" y="201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2775" name="Text Box 7"/>
            <p:cNvSpPr txBox="1">
              <a:spLocks noChangeArrowheads="1"/>
            </p:cNvSpPr>
            <p:nvPr/>
          </p:nvSpPr>
          <p:spPr bwMode="auto">
            <a:xfrm>
              <a:off x="1776" y="201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2</a:t>
              </a:r>
            </a:p>
          </p:txBody>
        </p:sp>
        <p:sp>
          <p:nvSpPr>
            <p:cNvPr id="32776" name="Rectangle 8"/>
            <p:cNvSpPr>
              <a:spLocks noChangeArrowheads="1"/>
            </p:cNvSpPr>
            <p:nvPr/>
          </p:nvSpPr>
          <p:spPr bwMode="auto">
            <a:xfrm>
              <a:off x="1008" y="201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7" name="Line 9"/>
            <p:cNvSpPr>
              <a:spLocks noChangeShapeType="1"/>
            </p:cNvSpPr>
            <p:nvPr/>
          </p:nvSpPr>
          <p:spPr bwMode="auto">
            <a:xfrm>
              <a:off x="1008"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8" name="Line 10"/>
            <p:cNvSpPr>
              <a:spLocks noChangeShapeType="1"/>
            </p:cNvSpPr>
            <p:nvPr/>
          </p:nvSpPr>
          <p:spPr bwMode="auto">
            <a:xfrm>
              <a:off x="129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9" name="Line 11"/>
            <p:cNvSpPr>
              <a:spLocks noChangeShapeType="1"/>
            </p:cNvSpPr>
            <p:nvPr/>
          </p:nvSpPr>
          <p:spPr bwMode="auto">
            <a:xfrm>
              <a:off x="177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2780" name="Text Box 12"/>
          <p:cNvSpPr txBox="1">
            <a:spLocks noChangeArrowheads="1"/>
          </p:cNvSpPr>
          <p:nvPr/>
        </p:nvSpPr>
        <p:spPr bwMode="auto">
          <a:xfrm>
            <a:off x="6477000" y="47244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81" name="Text Box 13"/>
          <p:cNvSpPr txBox="1">
            <a:spLocks noChangeArrowheads="1"/>
          </p:cNvSpPr>
          <p:nvPr/>
        </p:nvSpPr>
        <p:spPr bwMode="auto">
          <a:xfrm>
            <a:off x="6477000" y="5105400"/>
            <a:ext cx="412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endParaRPr lang="en-GB" sz="1800">
              <a:solidFill>
                <a:schemeClr val="tx1"/>
              </a:solidFill>
              <a:latin typeface="Arial" charset="0"/>
            </a:endParaRPr>
          </a:p>
        </p:txBody>
      </p:sp>
      <p:sp>
        <p:nvSpPr>
          <p:cNvPr id="32782" name="Text Box 14"/>
          <p:cNvSpPr txBox="1">
            <a:spLocks noChangeArrowheads="1"/>
          </p:cNvSpPr>
          <p:nvPr/>
        </p:nvSpPr>
        <p:spPr bwMode="auto">
          <a:xfrm>
            <a:off x="6934200" y="5105400"/>
            <a:ext cx="793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endParaRPr lang="en-GB" sz="1800">
              <a:solidFill>
                <a:schemeClr val="tx1"/>
              </a:solidFill>
              <a:latin typeface="Arial" charset="0"/>
            </a:endParaRPr>
          </a:p>
        </p:txBody>
      </p:sp>
      <p:sp>
        <p:nvSpPr>
          <p:cNvPr id="32783" name="Text Box 15"/>
          <p:cNvSpPr txBox="1">
            <a:spLocks noChangeArrowheads="1"/>
          </p:cNvSpPr>
          <p:nvPr/>
        </p:nvSpPr>
        <p:spPr bwMode="auto">
          <a:xfrm>
            <a:off x="7696200" y="5105400"/>
            <a:ext cx="666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endParaRPr lang="en-GB" sz="1800">
              <a:solidFill>
                <a:schemeClr val="tx1"/>
              </a:solidFill>
              <a:latin typeface="Arial" charset="0"/>
            </a:endParaRPr>
          </a:p>
        </p:txBody>
      </p:sp>
      <p:sp>
        <p:nvSpPr>
          <p:cNvPr id="32784" name="Rectangle 16"/>
          <p:cNvSpPr>
            <a:spLocks noChangeArrowheads="1"/>
          </p:cNvSpPr>
          <p:nvPr/>
        </p:nvSpPr>
        <p:spPr bwMode="auto">
          <a:xfrm>
            <a:off x="6477000" y="5105400"/>
            <a:ext cx="18288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5" name="Line 17"/>
          <p:cNvSpPr>
            <a:spLocks noChangeShapeType="1"/>
          </p:cNvSpPr>
          <p:nvPr/>
        </p:nvSpPr>
        <p:spPr bwMode="auto">
          <a:xfrm>
            <a:off x="6934200" y="51054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6" name="Line 18"/>
          <p:cNvSpPr>
            <a:spLocks noChangeShapeType="1"/>
          </p:cNvSpPr>
          <p:nvPr/>
        </p:nvSpPr>
        <p:spPr bwMode="auto">
          <a:xfrm>
            <a:off x="7696200" y="51054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7" name="Text Box 19"/>
          <p:cNvSpPr txBox="1">
            <a:spLocks noChangeArrowheads="1"/>
          </p:cNvSpPr>
          <p:nvPr/>
        </p:nvSpPr>
        <p:spPr bwMode="auto">
          <a:xfrm>
            <a:off x="2819400" y="4876800"/>
            <a:ext cx="3200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DELETE FROM Student</a:t>
            </a:r>
          </a:p>
          <a:p>
            <a:pPr algn="ctr"/>
            <a:r>
              <a:rPr lang="en-GB" sz="1800">
                <a:solidFill>
                  <a:schemeClr val="tx1"/>
                </a:solidFill>
                <a:latin typeface="Arial" charset="0"/>
              </a:rPr>
              <a:t>or</a:t>
            </a:r>
            <a:r>
              <a:rPr lang="en-GB" sz="1800" b="1">
                <a:solidFill>
                  <a:schemeClr val="tx1"/>
                </a:solidFill>
                <a:latin typeface="Courier New" pitchFamily="49" charset="0"/>
              </a:rPr>
              <a:t> </a:t>
            </a:r>
          </a:p>
          <a:p>
            <a:r>
              <a:rPr lang="en-GB" sz="1800" b="1">
                <a:solidFill>
                  <a:schemeClr val="tx1"/>
                </a:solidFill>
                <a:latin typeface="Courier New" pitchFamily="49" charset="0"/>
              </a:rPr>
              <a:t>TRUNCATE TABLE Student</a:t>
            </a:r>
          </a:p>
        </p:txBody>
      </p:sp>
      <p:sp>
        <p:nvSpPr>
          <p:cNvPr id="32788" name="Text Box 20"/>
          <p:cNvSpPr txBox="1">
            <a:spLocks noChangeArrowheads="1"/>
          </p:cNvSpPr>
          <p:nvPr/>
        </p:nvSpPr>
        <p:spPr bwMode="auto">
          <a:xfrm>
            <a:off x="3124200" y="2209800"/>
            <a:ext cx="2505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DELETE FROM   </a:t>
            </a:r>
          </a:p>
          <a:p>
            <a:r>
              <a:rPr lang="en-GB" sz="1800" b="1">
                <a:solidFill>
                  <a:schemeClr val="tx1"/>
                </a:solidFill>
                <a:latin typeface="Courier New" pitchFamily="49" charset="0"/>
              </a:rPr>
              <a:t>  Student</a:t>
            </a:r>
          </a:p>
          <a:p>
            <a:r>
              <a:rPr lang="en-GB" sz="1800" b="1">
                <a:solidFill>
                  <a:schemeClr val="tx1"/>
                </a:solidFill>
                <a:latin typeface="Courier New" pitchFamily="49" charset="0"/>
              </a:rPr>
              <a:t>  WHERE Year = 2</a:t>
            </a:r>
          </a:p>
        </p:txBody>
      </p:sp>
      <p:sp>
        <p:nvSpPr>
          <p:cNvPr id="32789" name="Text Box 21"/>
          <p:cNvSpPr txBox="1">
            <a:spLocks noChangeArrowheads="1"/>
          </p:cNvSpPr>
          <p:nvPr/>
        </p:nvSpPr>
        <p:spPr bwMode="auto">
          <a:xfrm>
            <a:off x="6477000" y="17526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90" name="Text Box 22"/>
          <p:cNvSpPr txBox="1">
            <a:spLocks noChangeArrowheads="1"/>
          </p:cNvSpPr>
          <p:nvPr/>
        </p:nvSpPr>
        <p:spPr bwMode="auto">
          <a:xfrm>
            <a:off x="6477000" y="2133600"/>
            <a:ext cx="412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p:txBody>
      </p:sp>
      <p:sp>
        <p:nvSpPr>
          <p:cNvPr id="32791" name="Text Box 23"/>
          <p:cNvSpPr txBox="1">
            <a:spLocks noChangeArrowheads="1"/>
          </p:cNvSpPr>
          <p:nvPr/>
        </p:nvSpPr>
        <p:spPr bwMode="auto">
          <a:xfrm>
            <a:off x="6934200" y="2133600"/>
            <a:ext cx="793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p:txBody>
      </p:sp>
      <p:sp>
        <p:nvSpPr>
          <p:cNvPr id="32792" name="Text Box 24"/>
          <p:cNvSpPr txBox="1">
            <a:spLocks noChangeArrowheads="1"/>
          </p:cNvSpPr>
          <p:nvPr/>
        </p:nvSpPr>
        <p:spPr bwMode="auto">
          <a:xfrm>
            <a:off x="7696200" y="2133600"/>
            <a:ext cx="666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p:txBody>
      </p:sp>
      <p:sp>
        <p:nvSpPr>
          <p:cNvPr id="32793" name="Rectangle 25"/>
          <p:cNvSpPr>
            <a:spLocks noChangeArrowheads="1"/>
          </p:cNvSpPr>
          <p:nvPr/>
        </p:nvSpPr>
        <p:spPr bwMode="auto">
          <a:xfrm>
            <a:off x="6477000" y="2133600"/>
            <a:ext cx="1828800" cy="1066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4" name="Line 26"/>
          <p:cNvSpPr>
            <a:spLocks noChangeShapeType="1"/>
          </p:cNvSpPr>
          <p:nvPr/>
        </p:nvSpPr>
        <p:spPr bwMode="auto">
          <a:xfrm>
            <a:off x="6477000" y="2514600"/>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5" name="Line 27"/>
          <p:cNvSpPr>
            <a:spLocks noChangeShapeType="1"/>
          </p:cNvSpPr>
          <p:nvPr/>
        </p:nvSpPr>
        <p:spPr bwMode="auto">
          <a:xfrm>
            <a:off x="6934200" y="2133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6" name="Line 28"/>
          <p:cNvSpPr>
            <a:spLocks noChangeShapeType="1"/>
          </p:cNvSpPr>
          <p:nvPr/>
        </p:nvSpPr>
        <p:spPr bwMode="auto">
          <a:xfrm>
            <a:off x="7696200" y="2133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cxnSp>
        <p:nvCxnSpPr>
          <p:cNvPr id="32797" name="AutoShape 29"/>
          <p:cNvCxnSpPr>
            <a:cxnSpLocks noChangeShapeType="1"/>
            <a:stCxn id="32775" idx="3"/>
            <a:endCxn id="32788" idx="1"/>
          </p:cNvCxnSpPr>
          <p:nvPr/>
        </p:nvCxnSpPr>
        <p:spPr bwMode="auto">
          <a:xfrm flipV="1">
            <a:off x="2343150" y="2668588"/>
            <a:ext cx="781050" cy="13255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8" name="AutoShape 30"/>
          <p:cNvCxnSpPr>
            <a:cxnSpLocks noChangeShapeType="1"/>
            <a:stCxn id="32775" idx="3"/>
            <a:endCxn id="32787" idx="1"/>
          </p:cNvCxnSpPr>
          <p:nvPr/>
        </p:nvCxnSpPr>
        <p:spPr bwMode="auto">
          <a:xfrm>
            <a:off x="2343150" y="3994150"/>
            <a:ext cx="476250" cy="134143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9" name="AutoShape 31"/>
          <p:cNvCxnSpPr>
            <a:cxnSpLocks noChangeShapeType="1"/>
            <a:stCxn id="32787" idx="3"/>
          </p:cNvCxnSpPr>
          <p:nvPr/>
        </p:nvCxnSpPr>
        <p:spPr bwMode="auto">
          <a:xfrm flipV="1">
            <a:off x="6019800" y="5334000"/>
            <a:ext cx="381000"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00" name="AutoShape 32"/>
          <p:cNvCxnSpPr>
            <a:cxnSpLocks noChangeShapeType="1"/>
            <a:stCxn id="32788" idx="3"/>
            <a:endCxn id="32793" idx="1"/>
          </p:cNvCxnSpPr>
          <p:nvPr/>
        </p:nvCxnSpPr>
        <p:spPr bwMode="auto">
          <a:xfrm flipV="1">
            <a:off x="5629275" y="2667000"/>
            <a:ext cx="838200"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2757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Deleting game</a:t>
            </a:r>
            <a:endParaRPr lang="en-IE" dirty="0"/>
          </a:p>
        </p:txBody>
      </p:sp>
      <p:sp>
        <p:nvSpPr>
          <p:cNvPr id="3" name="Content Placeholder 2"/>
          <p:cNvSpPr>
            <a:spLocks noGrp="1"/>
          </p:cNvSpPr>
          <p:nvPr>
            <p:ph sz="quarter" idx="1"/>
          </p:nvPr>
        </p:nvSpPr>
        <p:spPr/>
        <p:txBody>
          <a:bodyPr>
            <a:normAutofit/>
          </a:bodyPr>
          <a:lstStyle/>
          <a:p>
            <a:r>
              <a:rPr lang="en-IE" dirty="0" smtClean="0"/>
              <a:t>DELETE ALL RENTALS OF </a:t>
            </a:r>
            <a:r>
              <a:rPr lang="en-IE" dirty="0" err="1" smtClean="0"/>
              <a:t>game_ID</a:t>
            </a:r>
            <a:r>
              <a:rPr lang="en-IE" dirty="0" smtClean="0"/>
              <a:t> 11;</a:t>
            </a:r>
          </a:p>
          <a:p>
            <a:endParaRPr lang="en-IE" dirty="0"/>
          </a:p>
          <a:p>
            <a:pPr marL="0" indent="0">
              <a:buNone/>
            </a:pPr>
            <a:r>
              <a:rPr lang="en-IE" dirty="0" smtClean="0"/>
              <a:t>	</a:t>
            </a:r>
          </a:p>
          <a:p>
            <a:pPr marL="0" indent="0">
              <a:buNone/>
            </a:pPr>
            <a:r>
              <a:rPr lang="en-IE" dirty="0">
                <a:latin typeface="Courier New" panose="02070309020205020404" pitchFamily="49" charset="0"/>
                <a:cs typeface="Courier New" panose="02070309020205020404" pitchFamily="49" charset="0"/>
              </a:rPr>
              <a:t>DELETE FROM MM_RENTAL</a:t>
            </a:r>
          </a:p>
          <a:p>
            <a:pPr marL="0" indent="0">
              <a:buNone/>
            </a:pPr>
            <a:r>
              <a:rPr lang="en-IE" dirty="0">
                <a:latin typeface="Courier New" panose="02070309020205020404" pitchFamily="49" charset="0"/>
                <a:cs typeface="Courier New" panose="02070309020205020404" pitchFamily="49" charset="0"/>
              </a:rPr>
              <a:t>WHERE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=11</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72519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CASCADE CONSTRAINTS</a:t>
            </a:r>
            <a:endParaRPr lang="en-IE" dirty="0"/>
          </a:p>
        </p:txBody>
      </p:sp>
      <p:sp>
        <p:nvSpPr>
          <p:cNvPr id="3" name="Content Placeholder 2"/>
          <p:cNvSpPr>
            <a:spLocks noGrp="1"/>
          </p:cNvSpPr>
          <p:nvPr>
            <p:ph sz="quarter" idx="1"/>
          </p:nvPr>
        </p:nvSpPr>
        <p:spPr/>
        <p:txBody>
          <a:bodyPr/>
          <a:lstStyle/>
          <a:p>
            <a:r>
              <a:rPr lang="en-IE" dirty="0" smtClean="0"/>
              <a:t>Specify </a:t>
            </a:r>
            <a:r>
              <a:rPr lang="en-IE" dirty="0"/>
              <a:t>CASCADE CONSTRAINTS to drop all referential integrity constraints that refer to primary and unique keys in the dropped table. </a:t>
            </a:r>
            <a:endParaRPr lang="en-IE" dirty="0" smtClean="0"/>
          </a:p>
          <a:p>
            <a:r>
              <a:rPr lang="en-IE" dirty="0" smtClean="0"/>
              <a:t>If </a:t>
            </a:r>
            <a:r>
              <a:rPr lang="en-IE" dirty="0"/>
              <a:t>you omit this clause, and </a:t>
            </a:r>
            <a:r>
              <a:rPr lang="en-IE" dirty="0" smtClean="0"/>
              <a:t>such constraints </a:t>
            </a:r>
            <a:r>
              <a:rPr lang="en-IE" dirty="0"/>
              <a:t>exist, then the </a:t>
            </a:r>
            <a:r>
              <a:rPr lang="en-IE" dirty="0" smtClean="0"/>
              <a:t>DBMS will return an </a:t>
            </a:r>
            <a:r>
              <a:rPr lang="en-IE" dirty="0"/>
              <a:t>error </a:t>
            </a:r>
            <a:r>
              <a:rPr lang="en-IE" dirty="0" smtClean="0"/>
              <a:t>and will not </a:t>
            </a:r>
            <a:r>
              <a:rPr lang="en-IE" dirty="0"/>
              <a:t>drop the table</a:t>
            </a:r>
            <a:r>
              <a:rPr lang="en-IE" dirty="0" smtClean="0"/>
              <a:t>.</a:t>
            </a:r>
            <a:endParaRPr lang="en-IE" dirty="0"/>
          </a:p>
        </p:txBody>
      </p:sp>
    </p:spTree>
    <p:extLst>
      <p:ext uri="{BB962C8B-B14F-4D97-AF65-F5344CB8AC3E}">
        <p14:creationId xmlns:p14="http://schemas.microsoft.com/office/powerpoint/2010/main" val="4130191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50" name="Rectangle 6"/>
          <p:cNvSpPr>
            <a:spLocks noGrp="1" noChangeArrowheads="1"/>
          </p:cNvSpPr>
          <p:nvPr>
            <p:ph type="title"/>
          </p:nvPr>
        </p:nvSpPr>
        <p:spPr/>
        <p:txBody>
          <a:bodyPr/>
          <a:lstStyle/>
          <a:p>
            <a:r>
              <a:rPr lang="en-US" altLang="en-US"/>
              <a:t>Violating Constraints</a:t>
            </a:r>
          </a:p>
        </p:txBody>
      </p:sp>
      <p:sp>
        <p:nvSpPr>
          <p:cNvPr id="594951" name="Rectangle 7"/>
          <p:cNvSpPr>
            <a:spLocks noGrp="1" noChangeArrowheads="1"/>
          </p:cNvSpPr>
          <p:nvPr>
            <p:ph type="body" idx="1"/>
          </p:nvPr>
        </p:nvSpPr>
        <p:spPr/>
        <p:txBody>
          <a:bodyPr/>
          <a:lstStyle/>
          <a:p>
            <a:r>
              <a:rPr lang="en-US" altLang="en-US"/>
              <a:t>You cannot delete a row that contains a primary key that is used as a foreign key in another table.</a:t>
            </a:r>
          </a:p>
        </p:txBody>
      </p:sp>
      <p:sp>
        <p:nvSpPr>
          <p:cNvPr id="594947" name="Rectangle 3"/>
          <p:cNvSpPr>
            <a:spLocks noChangeArrowheads="1"/>
          </p:cNvSpPr>
          <p:nvPr/>
        </p:nvSpPr>
        <p:spPr bwMode="blackGray">
          <a:xfrm>
            <a:off x="871537" y="2237582"/>
            <a:ext cx="7281863" cy="842962"/>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1pPr>
            <a:lvl2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2pPr>
            <a:lvl3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3pPr>
            <a:lvl4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4pPr>
            <a:lvl5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5pPr>
            <a:lvl6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6pPr>
            <a:lvl7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7pPr>
            <a:lvl8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8pPr>
            <a:lvl9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DELETE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game_CERT</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='18';</a:t>
            </a:r>
            <a:endParaRPr lang="en-US" altLang="en-US" sz="1800" dirty="0">
              <a:solidFill>
                <a:srgbClr val="000000"/>
              </a:solidFill>
              <a:latin typeface="Courier New" pitchFamily="49" charset="0"/>
            </a:endParaRPr>
          </a:p>
        </p:txBody>
      </p:sp>
      <p:sp>
        <p:nvSpPr>
          <p:cNvPr id="594948" name="Rectangle 4"/>
          <p:cNvSpPr>
            <a:spLocks noChangeArrowheads="1"/>
          </p:cNvSpPr>
          <p:nvPr/>
        </p:nvSpPr>
        <p:spPr bwMode="blackGray">
          <a:xfrm>
            <a:off x="871537" y="3356992"/>
            <a:ext cx="7280275" cy="2862964"/>
          </a:xfrm>
          <a:prstGeom prst="rect">
            <a:avLst/>
          </a:prstGeom>
          <a:solidFill>
            <a:schemeClr val="accent4">
              <a:lumMod val="20000"/>
              <a:lumOff val="80000"/>
            </a:schemeClr>
          </a:solidFill>
          <a:ln w="28575">
            <a:solidFill>
              <a:srgbClr val="000000"/>
            </a:solidFill>
            <a:miter lim="800000"/>
            <a:headEnd/>
            <a:tailEnd/>
          </a:ln>
          <a:effectLst/>
          <a:extLst/>
        </p:spPr>
        <p:txBody>
          <a:bodyPr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Error report -</a:t>
            </a:r>
          </a:p>
          <a:p>
            <a:pPr eaLnBrk="0" hangingPunct="0">
              <a:buClrTx/>
              <a:buFontTx/>
              <a:buNone/>
            </a:pPr>
            <a:r>
              <a:rPr lang="en-IE" altLang="en-US" sz="1800" dirty="0">
                <a:solidFill>
                  <a:srgbClr val="000000"/>
                </a:solidFill>
                <a:latin typeface="Courier New" pitchFamily="49" charset="0"/>
              </a:rPr>
              <a:t>SQL Error: ORA-02292: integrity constraint (</a:t>
            </a:r>
            <a:r>
              <a:rPr lang="en-IE" altLang="en-US" sz="1800" dirty="0" err="1" smtClean="0">
                <a:solidFill>
                  <a:srgbClr val="000000"/>
                </a:solidFill>
                <a:latin typeface="Courier New" pitchFamily="49" charset="0"/>
              </a:rPr>
              <a:t>DLAWLESS.game_ID_FK</a:t>
            </a:r>
            <a:r>
              <a:rPr lang="en-IE" altLang="en-US" sz="1800" dirty="0">
                <a:solidFill>
                  <a:srgbClr val="000000"/>
                </a:solidFill>
                <a:latin typeface="Courier New" pitchFamily="49" charset="0"/>
              </a:rPr>
              <a:t>) violated - child record found</a:t>
            </a:r>
          </a:p>
          <a:p>
            <a:pPr eaLnBrk="0" hangingPunct="0">
              <a:buClrTx/>
              <a:buFontTx/>
              <a:buNone/>
            </a:pPr>
            <a:r>
              <a:rPr lang="en-IE" altLang="en-US" sz="1800" dirty="0">
                <a:solidFill>
                  <a:srgbClr val="000000"/>
                </a:solidFill>
                <a:latin typeface="Courier New" pitchFamily="49" charset="0"/>
              </a:rPr>
              <a:t>02292. 00000 - "integrity constraint (%</a:t>
            </a:r>
            <a:r>
              <a:rPr lang="en-IE" altLang="en-US" sz="1800" dirty="0" err="1">
                <a:solidFill>
                  <a:srgbClr val="000000"/>
                </a:solidFill>
                <a:latin typeface="Courier New" pitchFamily="49" charset="0"/>
              </a:rPr>
              <a:t>s.%s</a:t>
            </a:r>
            <a:r>
              <a:rPr lang="en-IE" altLang="en-US" sz="1800" dirty="0">
                <a:solidFill>
                  <a:srgbClr val="000000"/>
                </a:solidFill>
                <a:latin typeface="Courier New" pitchFamily="49" charset="0"/>
              </a:rPr>
              <a:t>) violated - child record found"</a:t>
            </a:r>
          </a:p>
          <a:p>
            <a:pPr eaLnBrk="0" hangingPunct="0">
              <a:buClrTx/>
              <a:buFontTx/>
              <a:buNone/>
            </a:pPr>
            <a:r>
              <a:rPr lang="en-IE" altLang="en-US" sz="1800" dirty="0">
                <a:solidFill>
                  <a:srgbClr val="000000"/>
                </a:solidFill>
                <a:latin typeface="Courier New" pitchFamily="49" charset="0"/>
              </a:rPr>
              <a:t>*Cause:    attempted to delete a parent key value that had a foreign</a:t>
            </a:r>
          </a:p>
          <a:p>
            <a:pPr eaLnBrk="0" hangingPunct="0">
              <a:buClrTx/>
              <a:buFontTx/>
              <a:buNone/>
            </a:pPr>
            <a:r>
              <a:rPr lang="en-IE" altLang="en-US" sz="1800" dirty="0">
                <a:solidFill>
                  <a:srgbClr val="000000"/>
                </a:solidFill>
                <a:latin typeface="Courier New" pitchFamily="49" charset="0"/>
              </a:rPr>
              <a:t>           dependency.</a:t>
            </a:r>
          </a:p>
          <a:p>
            <a:pPr eaLnBrk="0" hangingPunct="0">
              <a:buClrTx/>
              <a:buFontTx/>
              <a:buNone/>
            </a:pPr>
            <a:r>
              <a:rPr lang="en-IE" altLang="en-US" sz="1800" dirty="0">
                <a:solidFill>
                  <a:srgbClr val="000000"/>
                </a:solidFill>
                <a:latin typeface="Courier New" pitchFamily="49" charset="0"/>
              </a:rPr>
              <a:t>*Action:   delete dependencies first then parent or disable constraint.</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267648454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p>
        </p:txBody>
      </p:sp>
      <p:sp>
        <p:nvSpPr>
          <p:cNvPr id="105475" name="Rectangle 3"/>
          <p:cNvSpPr>
            <a:spLocks noGrp="1" noChangeArrowheads="1"/>
          </p:cNvSpPr>
          <p:nvPr>
            <p:ph type="body" idx="1"/>
          </p:nvPr>
        </p:nvSpPr>
        <p:spPr/>
        <p:txBody>
          <a:bodyPr/>
          <a:lstStyle/>
          <a:p>
            <a:r>
              <a:rPr lang="en-US" sz="3200" dirty="0"/>
              <a:t>TRUNCATE</a:t>
            </a:r>
            <a:r>
              <a:rPr lang="en-US" b="1" dirty="0"/>
              <a:t> </a:t>
            </a:r>
          </a:p>
          <a:p>
            <a:pPr lvl="1"/>
            <a:r>
              <a:rPr lang="en-US" sz="2400" dirty="0"/>
              <a:t>Removes all of the table data without saving any rollback information</a:t>
            </a:r>
          </a:p>
          <a:p>
            <a:pPr lvl="1"/>
            <a:r>
              <a:rPr lang="en-US" sz="2400" dirty="0"/>
              <a:t>Must disable foreign key constraints before truncating table</a:t>
            </a:r>
          </a:p>
          <a:p>
            <a:pPr lvl="1"/>
            <a:r>
              <a:rPr lang="en-US" dirty="0"/>
              <a:t>TRUNCATE TABLE </a:t>
            </a:r>
            <a:r>
              <a:rPr lang="en-US" dirty="0" err="1"/>
              <a:t>tablename</a:t>
            </a:r>
            <a:r>
              <a:rPr lang="en-US" dirty="0"/>
              <a:t>;</a:t>
            </a:r>
          </a:p>
        </p:txBody>
      </p:sp>
    </p:spTree>
    <p:extLst>
      <p:ext uri="{BB962C8B-B14F-4D97-AF65-F5344CB8AC3E}">
        <p14:creationId xmlns:p14="http://schemas.microsoft.com/office/powerpoint/2010/main" val="129337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smtClean="0"/>
              <a:t>Data Concurrency and Consistency</a:t>
            </a:r>
            <a:endParaRPr lang="en-US"/>
          </a:p>
        </p:txBody>
      </p:sp>
      <p:sp>
        <p:nvSpPr>
          <p:cNvPr id="301059" name="Rectangle 3"/>
          <p:cNvSpPr>
            <a:spLocks noGrp="1" noChangeArrowheads="1"/>
          </p:cNvSpPr>
          <p:nvPr>
            <p:ph type="body" idx="1"/>
          </p:nvPr>
        </p:nvSpPr>
        <p:spPr/>
        <p:txBody>
          <a:bodyPr/>
          <a:lstStyle/>
          <a:p>
            <a:r>
              <a:rPr lang="en-US" dirty="0" smtClean="0"/>
              <a:t>Data concurrency </a:t>
            </a:r>
          </a:p>
          <a:p>
            <a:pPr lvl="1"/>
            <a:r>
              <a:rPr lang="en-US" dirty="0"/>
              <a:t>M</a:t>
            </a:r>
            <a:r>
              <a:rPr lang="en-US" dirty="0" smtClean="0"/>
              <a:t>eans that many users can access data at the same time.</a:t>
            </a:r>
          </a:p>
          <a:p>
            <a:r>
              <a:rPr lang="en-US" dirty="0" smtClean="0"/>
              <a:t>Data consistency </a:t>
            </a:r>
          </a:p>
          <a:p>
            <a:pPr lvl="1"/>
            <a:r>
              <a:rPr lang="en-US" dirty="0" smtClean="0"/>
              <a:t>Means that each user sees a consistent view of the data, including visible changes made by the user’s own transactions and transactions of other users.</a:t>
            </a:r>
          </a:p>
          <a:p>
            <a:r>
              <a:rPr lang="en-US" dirty="0" smtClean="0"/>
              <a:t>At all times you need to be aware of concurrency and how what you are doing will affect consistency and make sure you leave the database in a consistent state for users.</a:t>
            </a:r>
            <a:endParaRPr lang="en-US" dirty="0"/>
          </a:p>
        </p:txBody>
      </p:sp>
    </p:spTree>
    <p:extLst>
      <p:ext uri="{BB962C8B-B14F-4D97-AF65-F5344CB8AC3E}">
        <p14:creationId xmlns:p14="http://schemas.microsoft.com/office/powerpoint/2010/main" val="3373779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Transactions and SQL</a:t>
            </a:r>
            <a:endParaRPr lang="en-IE" dirty="0"/>
          </a:p>
        </p:txBody>
      </p:sp>
      <p:sp>
        <p:nvSpPr>
          <p:cNvPr id="3" name="Content Placeholder 2"/>
          <p:cNvSpPr>
            <a:spLocks noGrp="1"/>
          </p:cNvSpPr>
          <p:nvPr>
            <p:ph sz="quarter" idx="1"/>
          </p:nvPr>
        </p:nvSpPr>
        <p:spPr/>
        <p:txBody>
          <a:bodyPr/>
          <a:lstStyle/>
          <a:p>
            <a:r>
              <a:rPr lang="en-US" dirty="0" smtClean="0"/>
              <a:t>Transaction</a:t>
            </a:r>
          </a:p>
          <a:p>
            <a:pPr lvl="1"/>
            <a:r>
              <a:rPr lang="en-US" dirty="0" smtClean="0"/>
              <a:t>Series of action queries that represent a logical unit of work</a:t>
            </a:r>
          </a:p>
          <a:p>
            <a:r>
              <a:rPr lang="en-US" dirty="0" smtClean="0"/>
              <a:t>User can commit (save) changes</a:t>
            </a:r>
          </a:p>
          <a:p>
            <a:r>
              <a:rPr lang="en-US" dirty="0" smtClean="0"/>
              <a:t>User can roll back (discard) changes</a:t>
            </a:r>
          </a:p>
          <a:p>
            <a:r>
              <a:rPr lang="en-US" dirty="0" smtClean="0"/>
              <a:t>Pending transaction</a:t>
            </a:r>
          </a:p>
          <a:p>
            <a:pPr lvl="1"/>
            <a:r>
              <a:rPr lang="en-US" dirty="0" smtClean="0"/>
              <a:t>A transaction waiting to be committed or rolled back</a:t>
            </a:r>
          </a:p>
          <a:p>
            <a:endParaRPr lang="en-IE" dirty="0"/>
          </a:p>
        </p:txBody>
      </p:sp>
    </p:spTree>
    <p:extLst>
      <p:ext uri="{BB962C8B-B14F-4D97-AF65-F5344CB8AC3E}">
        <p14:creationId xmlns:p14="http://schemas.microsoft.com/office/powerpoint/2010/main" val="1648651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Transactions and SQL</a:t>
            </a:r>
            <a:endParaRPr lang="en-IE" dirty="0"/>
          </a:p>
        </p:txBody>
      </p:sp>
      <p:sp>
        <p:nvSpPr>
          <p:cNvPr id="4" name="Content Placeholder 3"/>
          <p:cNvSpPr>
            <a:spLocks noGrp="1"/>
          </p:cNvSpPr>
          <p:nvPr>
            <p:ph sz="quarter" idx="1"/>
          </p:nvPr>
        </p:nvSpPr>
        <p:spPr/>
        <p:txBody>
          <a:bodyPr/>
          <a:lstStyle/>
          <a:p>
            <a:r>
              <a:rPr lang="en-US" altLang="zh-CN" dirty="0" smtClean="0"/>
              <a:t>The SELECT statement reads data from the database </a:t>
            </a:r>
          </a:p>
          <a:p>
            <a:pPr lvl="1"/>
            <a:r>
              <a:rPr lang="en-US" altLang="zh-CN" dirty="0" smtClean="0"/>
              <a:t>BUT  doesn’t change anything.</a:t>
            </a:r>
          </a:p>
          <a:p>
            <a:r>
              <a:rPr lang="en-US" altLang="zh-CN" dirty="0" smtClean="0"/>
              <a:t>The other three DML statements DO change the data.</a:t>
            </a:r>
          </a:p>
          <a:p>
            <a:r>
              <a:rPr lang="en-US" altLang="zh-CN" dirty="0" smtClean="0"/>
              <a:t>Because they change the data, the DBMS (Database Management System) goes into defensive mode.</a:t>
            </a:r>
          </a:p>
          <a:p>
            <a:r>
              <a:rPr lang="en-US" altLang="zh-CN" dirty="0" smtClean="0"/>
              <a:t>It LOCKS all rows that are subjected to</a:t>
            </a:r>
          </a:p>
          <a:p>
            <a:pPr lvl="1"/>
            <a:r>
              <a:rPr lang="en-US" altLang="zh-CN" dirty="0" smtClean="0"/>
              <a:t>INSERT</a:t>
            </a:r>
          </a:p>
          <a:p>
            <a:pPr lvl="1"/>
            <a:r>
              <a:rPr lang="en-US" altLang="zh-CN" dirty="0" smtClean="0"/>
              <a:t>UPDATE  </a:t>
            </a:r>
          </a:p>
          <a:p>
            <a:pPr lvl="1"/>
            <a:r>
              <a:rPr lang="en-US" altLang="zh-CN" dirty="0" smtClean="0"/>
              <a:t>DELETE</a:t>
            </a:r>
          </a:p>
          <a:p>
            <a:r>
              <a:rPr lang="en-US" altLang="zh-CN" dirty="0" smtClean="0"/>
              <a:t>This means other users of the database cannot make changes to this data until the statements are complete.</a:t>
            </a:r>
          </a:p>
          <a:p>
            <a:endParaRPr lang="en-US" altLang="zh-CN" dirty="0" smtClean="0"/>
          </a:p>
          <a:p>
            <a:endParaRPr lang="en-IE" dirty="0"/>
          </a:p>
        </p:txBody>
      </p:sp>
    </p:spTree>
    <p:extLst>
      <p:ext uri="{BB962C8B-B14F-4D97-AF65-F5344CB8AC3E}">
        <p14:creationId xmlns:p14="http://schemas.microsoft.com/office/powerpoint/2010/main" val="29005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82701"/>
            <a:ext cx="89768" cy="584775"/>
          </a:xfrm>
          <a:prstGeom prst="rect">
            <a:avLst/>
          </a:prstGeom>
          <a:noFill/>
        </p:spPr>
        <p:txBody>
          <a:bodyPr wrap="none" lIns="0" tIns="0" rIns="0" rtlCol="0">
            <a:spAutoFit/>
          </a:bodyPr>
          <a:lstStyle/>
          <a:p>
            <a:pPr>
              <a:lnSpc>
                <a:spcPts val="1000"/>
              </a:lnSpc>
            </a:pPr>
            <a:endParaRPr lang="en-US" altLang="zh-CN" dirty="0" smtClean="0"/>
          </a:p>
          <a:p>
            <a:pPr>
              <a:lnSpc>
                <a:spcPts val="3200"/>
              </a:lnSpc>
              <a:tabLst>
                <a:tab pos="88900" algn="l"/>
                <a:tab pos="482600" algn="l"/>
                <a:tab pos="723900" algn="l"/>
              </a:tabLst>
            </a:pPr>
            <a:r>
              <a:rPr lang="en-US" altLang="zh-CN" dirty="0" smtClean="0"/>
              <a:t>	</a:t>
            </a:r>
            <a:endParaRPr lang="en-US" altLang="zh-CN" sz="2400" dirty="0" smtClean="0">
              <a:solidFill>
                <a:srgbClr val="000000"/>
              </a:solidFill>
              <a:latin typeface="Constantia" pitchFamily="18" charset="0"/>
              <a:cs typeface="Constantia" pitchFamily="18" charset="0"/>
            </a:endParaRPr>
          </a:p>
        </p:txBody>
      </p:sp>
      <p:sp>
        <p:nvSpPr>
          <p:cNvPr id="6" name="TextBox 1"/>
          <p:cNvSpPr txBox="1"/>
          <p:nvPr/>
        </p:nvSpPr>
        <p:spPr>
          <a:xfrm>
            <a:off x="1460501" y="3733801"/>
            <a:ext cx="68930" cy="315471"/>
          </a:xfrm>
          <a:prstGeom prst="rect">
            <a:avLst/>
          </a:prstGeom>
          <a:noFill/>
        </p:spPr>
        <p:txBody>
          <a:bodyPr wrap="none" lIns="0" tIns="0" rIns="0" rtlCol="0">
            <a:spAutoFit/>
          </a:bodyPr>
          <a:lstStyle/>
          <a:p>
            <a:pPr>
              <a:lnSpc>
                <a:spcPts val="2100"/>
              </a:lnSpc>
              <a:tabLst/>
            </a:pPr>
            <a:r>
              <a:rPr lang="en-US" altLang="zh-CN" sz="2100" dirty="0" smtClean="0">
                <a:solidFill>
                  <a:srgbClr val="000000"/>
                </a:solidFill>
                <a:latin typeface="Constantia" pitchFamily="18" charset="0"/>
                <a:cs typeface="Constantia" pitchFamily="18" charset="0"/>
              </a:rPr>
              <a:t>.</a:t>
            </a:r>
          </a:p>
        </p:txBody>
      </p:sp>
      <p:sp>
        <p:nvSpPr>
          <p:cNvPr id="3" name="Title 2"/>
          <p:cNvSpPr>
            <a:spLocks noGrp="1"/>
          </p:cNvSpPr>
          <p:nvPr>
            <p:ph type="title"/>
          </p:nvPr>
        </p:nvSpPr>
        <p:spPr/>
        <p:txBody>
          <a:bodyPr/>
          <a:lstStyle/>
          <a:p>
            <a:r>
              <a:rPr lang="en-US" altLang="zh-CN" dirty="0" smtClean="0"/>
              <a:t>Transactions and locking</a:t>
            </a:r>
            <a:endParaRPr lang="en-IE" dirty="0"/>
          </a:p>
        </p:txBody>
      </p:sp>
      <p:sp>
        <p:nvSpPr>
          <p:cNvPr id="11" name="Content Placeholder 10"/>
          <p:cNvSpPr>
            <a:spLocks noGrp="1"/>
          </p:cNvSpPr>
          <p:nvPr>
            <p:ph sz="quarter" idx="1"/>
          </p:nvPr>
        </p:nvSpPr>
        <p:spPr/>
        <p:txBody>
          <a:bodyPr>
            <a:normAutofit fontScale="92500"/>
          </a:bodyPr>
          <a:lstStyle/>
          <a:p>
            <a:r>
              <a:rPr lang="en-US" altLang="zh-CN" dirty="0" smtClean="0"/>
              <a:t>When an INSERT, UPDATE or DELETE  takes place:</a:t>
            </a:r>
          </a:p>
          <a:p>
            <a:pPr lvl="1"/>
            <a:r>
              <a:rPr lang="en-US" altLang="zh-CN" dirty="0" smtClean="0"/>
              <a:t>It starts a TRANSACTION - (or logical </a:t>
            </a:r>
            <a:r>
              <a:rPr lang="en-US" altLang="zh-CN" dirty="0" err="1" smtClean="0"/>
              <a:t>unitof</a:t>
            </a:r>
            <a:r>
              <a:rPr lang="en-US" altLang="zh-CN" dirty="0" smtClean="0"/>
              <a:t> work)  a sequence of SQL statements that ORACLE treats as a single unit.</a:t>
            </a:r>
          </a:p>
          <a:p>
            <a:pPr lvl="1"/>
            <a:r>
              <a:rPr lang="en-US" altLang="zh-CN" dirty="0" smtClean="0"/>
              <a:t>It locks the row that is being </a:t>
            </a:r>
            <a:r>
              <a:rPr lang="en-US" altLang="zh-CN" dirty="0" err="1" smtClean="0"/>
              <a:t>INSERTed</a:t>
            </a:r>
            <a:r>
              <a:rPr lang="en-US" altLang="zh-CN" dirty="0" smtClean="0"/>
              <a:t> / </a:t>
            </a:r>
            <a:r>
              <a:rPr lang="en-US" altLang="zh-CN" dirty="0" err="1" smtClean="0"/>
              <a:t>UPDATEd</a:t>
            </a:r>
            <a:r>
              <a:rPr lang="en-US" altLang="zh-CN" dirty="0" smtClean="0"/>
              <a:t> /</a:t>
            </a:r>
            <a:r>
              <a:rPr lang="en-US" altLang="zh-CN" dirty="0" err="1" smtClean="0"/>
              <a:t>DELETEd</a:t>
            </a:r>
            <a:endParaRPr lang="en-US" altLang="zh-CN" dirty="0" smtClean="0"/>
          </a:p>
          <a:p>
            <a:r>
              <a:rPr lang="en-US" altLang="zh-CN" dirty="0" smtClean="0"/>
              <a:t>Other sessions cannot see the changes that are being made</a:t>
            </a:r>
          </a:p>
          <a:p>
            <a:r>
              <a:rPr lang="en-US" altLang="zh-CN" dirty="0" smtClean="0"/>
              <a:t>The lock holds until the transaction session issues</a:t>
            </a:r>
          </a:p>
          <a:p>
            <a:pPr lvl="1"/>
            <a:r>
              <a:rPr lang="en-US" altLang="zh-CN" dirty="0" smtClean="0"/>
              <a:t>COMMIT or</a:t>
            </a:r>
          </a:p>
          <a:p>
            <a:pPr lvl="1"/>
            <a:r>
              <a:rPr lang="en-US" altLang="zh-CN" dirty="0" smtClean="0"/>
              <a:t>ROLLBACK</a:t>
            </a:r>
          </a:p>
          <a:p>
            <a:r>
              <a:rPr lang="en-US" altLang="zh-CN" dirty="0" smtClean="0"/>
              <a:t>A transaction ends with a:</a:t>
            </a:r>
          </a:p>
          <a:p>
            <a:pPr lvl="1"/>
            <a:r>
              <a:rPr lang="en-US" altLang="zh-CN" dirty="0" smtClean="0"/>
              <a:t>commit,</a:t>
            </a:r>
          </a:p>
          <a:p>
            <a:pPr lvl="1"/>
            <a:r>
              <a:rPr lang="en-US" altLang="zh-CN" dirty="0" smtClean="0"/>
              <a:t>rollback ,</a:t>
            </a:r>
          </a:p>
          <a:p>
            <a:pPr lvl="1"/>
            <a:r>
              <a:rPr lang="en-US" altLang="zh-CN" dirty="0" smtClean="0"/>
              <a:t>exit, or any </a:t>
            </a:r>
            <a:r>
              <a:rPr lang="en-US" altLang="zh-CN" dirty="0" err="1" smtClean="0"/>
              <a:t>DDL</a:t>
            </a:r>
            <a:r>
              <a:rPr lang="en-US" altLang="zh-CN" dirty="0" smtClean="0"/>
              <a:t> statement which issues an implicit commit.</a:t>
            </a:r>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750408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smtClean="0"/>
              <a:t>Database Transaction</a:t>
            </a:r>
            <a:endParaRPr lang="bg-BG"/>
          </a:p>
        </p:txBody>
      </p:sp>
      <p:sp>
        <p:nvSpPr>
          <p:cNvPr id="274435" name="Rectangle 3"/>
          <p:cNvSpPr>
            <a:spLocks noGrp="1" noChangeArrowheads="1"/>
          </p:cNvSpPr>
          <p:nvPr>
            <p:ph type="body" idx="1"/>
          </p:nvPr>
        </p:nvSpPr>
        <p:spPr/>
        <p:txBody>
          <a:bodyPr/>
          <a:lstStyle/>
          <a:p>
            <a:r>
              <a:rPr lang="bg-BG" dirty="0" smtClean="0"/>
              <a:t>A database transaction consists of one of the</a:t>
            </a:r>
            <a:r>
              <a:rPr lang="en-US" dirty="0" smtClean="0"/>
              <a:t> </a:t>
            </a:r>
            <a:r>
              <a:rPr lang="bg-BG" dirty="0" smtClean="0"/>
              <a:t>following:</a:t>
            </a:r>
          </a:p>
          <a:p>
            <a:pPr lvl="1"/>
            <a:r>
              <a:rPr lang="bg-BG" dirty="0" smtClean="0"/>
              <a:t>DML statements which constitute one consistent</a:t>
            </a:r>
            <a:r>
              <a:rPr lang="en-US" dirty="0" smtClean="0"/>
              <a:t> </a:t>
            </a:r>
            <a:r>
              <a:rPr lang="bg-BG" dirty="0" smtClean="0"/>
              <a:t>change to the data</a:t>
            </a:r>
          </a:p>
          <a:p>
            <a:pPr lvl="1"/>
            <a:r>
              <a:rPr lang="bg-BG" dirty="0" smtClean="0"/>
              <a:t>One DDL statement</a:t>
            </a:r>
          </a:p>
          <a:p>
            <a:pPr lvl="1"/>
            <a:r>
              <a:rPr lang="bg-BG" dirty="0" smtClean="0"/>
              <a:t>One DCL statement</a:t>
            </a:r>
          </a:p>
          <a:p>
            <a:endParaRPr lang="bg-BG" dirty="0"/>
          </a:p>
        </p:txBody>
      </p:sp>
    </p:spTree>
    <p:extLst>
      <p:ext uri="{BB962C8B-B14F-4D97-AF65-F5344CB8AC3E}">
        <p14:creationId xmlns:p14="http://schemas.microsoft.com/office/powerpoint/2010/main" val="2729267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The Transaction </a:t>
            </a:r>
            <a:r>
              <a:rPr lang="en-US" altLang="zh-CN" dirty="0"/>
              <a:t>C</a:t>
            </a:r>
            <a:r>
              <a:rPr lang="en-US" altLang="zh-CN" dirty="0" smtClean="0"/>
              <a:t>ontrol Commands</a:t>
            </a:r>
            <a:endParaRPr lang="en-IE" dirty="0"/>
          </a:p>
        </p:txBody>
      </p:sp>
      <p:sp>
        <p:nvSpPr>
          <p:cNvPr id="4" name="Content Placeholder 3"/>
          <p:cNvSpPr>
            <a:spLocks noGrp="1"/>
          </p:cNvSpPr>
          <p:nvPr>
            <p:ph sz="quarter" idx="1"/>
          </p:nvPr>
        </p:nvSpPr>
        <p:spPr/>
        <p:txBody>
          <a:bodyPr/>
          <a:lstStyle/>
          <a:p>
            <a:r>
              <a:rPr lang="en-US" altLang="zh-CN" dirty="0"/>
              <a:t>C</a:t>
            </a:r>
            <a:r>
              <a:rPr lang="en-US" altLang="zh-CN" dirty="0" smtClean="0"/>
              <a:t>ommit makes all changes since the beginning of a transaction permanent</a:t>
            </a:r>
          </a:p>
          <a:p>
            <a:pPr lvl="1"/>
            <a:r>
              <a:rPr lang="en-US" altLang="zh-CN" dirty="0"/>
              <a:t>Other users cannot see the results of the transaction until it has been committed.</a:t>
            </a:r>
          </a:p>
          <a:p>
            <a:endParaRPr lang="en-US" altLang="zh-CN" dirty="0" smtClean="0"/>
          </a:p>
          <a:p>
            <a:r>
              <a:rPr lang="en-US" altLang="zh-CN" dirty="0" smtClean="0"/>
              <a:t>Rollback rolls back (undoes) all changes since the beginning of a transaction</a:t>
            </a:r>
          </a:p>
          <a:p>
            <a:pPr lvl="1"/>
            <a:r>
              <a:rPr lang="en-US" altLang="zh-CN" dirty="0" smtClean="0"/>
              <a:t>Returns to database to state it was in before you started your transactions.</a:t>
            </a:r>
          </a:p>
          <a:p>
            <a:endParaRPr lang="en-US" altLang="zh-CN" dirty="0" smtClean="0"/>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2000314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normAutofit fontScale="90000"/>
          </a:bodyPr>
          <a:lstStyle/>
          <a:p>
            <a:r>
              <a:rPr lang="en-US" smtClean="0"/>
              <a:t>Advantages of COMMIT</a:t>
            </a:r>
            <a:br>
              <a:rPr lang="en-US" smtClean="0"/>
            </a:br>
            <a:r>
              <a:rPr lang="en-US" smtClean="0"/>
              <a:t>and ROLLBACK</a:t>
            </a:r>
            <a:endParaRPr lang="en-US"/>
          </a:p>
        </p:txBody>
      </p:sp>
      <p:sp>
        <p:nvSpPr>
          <p:cNvPr id="291843" name="Rectangle 3"/>
          <p:cNvSpPr>
            <a:spLocks noGrp="1" noChangeArrowheads="1"/>
          </p:cNvSpPr>
          <p:nvPr>
            <p:ph type="body" idx="1"/>
          </p:nvPr>
        </p:nvSpPr>
        <p:spPr/>
        <p:txBody>
          <a:bodyPr/>
          <a:lstStyle/>
          <a:p>
            <a:endParaRPr lang="en-US" dirty="0" smtClean="0"/>
          </a:p>
          <a:p>
            <a:r>
              <a:rPr lang="en-US" dirty="0" smtClean="0"/>
              <a:t>With COMMIT and ROLLBACK statements, you can:</a:t>
            </a:r>
          </a:p>
          <a:p>
            <a:pPr lvl="1"/>
            <a:r>
              <a:rPr lang="en-US" dirty="0" smtClean="0"/>
              <a:t>Ensure data consistency</a:t>
            </a:r>
          </a:p>
          <a:p>
            <a:pPr lvl="1"/>
            <a:r>
              <a:rPr lang="en-US" dirty="0" smtClean="0"/>
              <a:t>Preview data changes before making changes</a:t>
            </a:r>
          </a:p>
          <a:p>
            <a:pPr lvl="1"/>
            <a:r>
              <a:rPr lang="en-US" dirty="0" smtClean="0"/>
              <a:t>permanent</a:t>
            </a:r>
          </a:p>
          <a:p>
            <a:pPr lvl="1"/>
            <a:r>
              <a:rPr lang="en-US" dirty="0" smtClean="0"/>
              <a:t>Group logically related operations</a:t>
            </a:r>
            <a:endParaRPr lang="en-US" dirty="0"/>
          </a:p>
        </p:txBody>
      </p:sp>
    </p:spTree>
    <p:extLst>
      <p:ext uri="{BB962C8B-B14F-4D97-AF65-F5344CB8AC3E}">
        <p14:creationId xmlns:p14="http://schemas.microsoft.com/office/powerpoint/2010/main" val="231892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Controlling transaction</a:t>
            </a:r>
          </a:p>
        </p:txBody>
      </p:sp>
      <p:pic>
        <p:nvPicPr>
          <p:cNvPr id="292869" name="Picture 5" descr="Pic1_Controlling_transaction"/>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125538"/>
            <a:ext cx="5878513" cy="547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19161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PURGE</a:t>
            </a:r>
            <a:endParaRPr lang="en-IE" dirty="0"/>
          </a:p>
        </p:txBody>
      </p:sp>
      <p:sp>
        <p:nvSpPr>
          <p:cNvPr id="3" name="Content Placeholder 2"/>
          <p:cNvSpPr>
            <a:spLocks noGrp="1"/>
          </p:cNvSpPr>
          <p:nvPr>
            <p:ph sz="quarter" idx="1"/>
          </p:nvPr>
        </p:nvSpPr>
        <p:spPr/>
        <p:txBody>
          <a:bodyPr/>
          <a:lstStyle/>
          <a:p>
            <a:r>
              <a:rPr lang="en-IE" dirty="0" smtClean="0"/>
              <a:t>Specify </a:t>
            </a:r>
            <a:r>
              <a:rPr lang="en-IE" dirty="0"/>
              <a:t>PURGE if you want to drop the table and release the space associated with it in a single step. </a:t>
            </a:r>
            <a:endParaRPr lang="en-IE" dirty="0" smtClean="0"/>
          </a:p>
          <a:p>
            <a:r>
              <a:rPr lang="en-IE" dirty="0" smtClean="0"/>
              <a:t>If </a:t>
            </a:r>
            <a:r>
              <a:rPr lang="en-IE" dirty="0"/>
              <a:t>you specify PURGE, then the database does not place the table and its dependent objects into the recycle bin.</a:t>
            </a:r>
          </a:p>
          <a:p>
            <a:endParaRPr lang="en-IE" dirty="0"/>
          </a:p>
        </p:txBody>
      </p:sp>
    </p:spTree>
    <p:extLst>
      <p:ext uri="{BB962C8B-B14F-4D97-AF65-F5344CB8AC3E}">
        <p14:creationId xmlns:p14="http://schemas.microsoft.com/office/powerpoint/2010/main" val="14050527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SAVEPOINTS</a:t>
            </a:r>
            <a:endParaRPr lang="en-IE" dirty="0"/>
          </a:p>
        </p:txBody>
      </p:sp>
      <p:sp>
        <p:nvSpPr>
          <p:cNvPr id="4" name="Content Placeholder 3"/>
          <p:cNvSpPr>
            <a:spLocks noGrp="1"/>
          </p:cNvSpPr>
          <p:nvPr>
            <p:ph sz="quarter" idx="1"/>
          </p:nvPr>
        </p:nvSpPr>
        <p:spPr/>
        <p:txBody>
          <a:bodyPr>
            <a:normAutofit fontScale="85000" lnSpcReduction="20000"/>
          </a:bodyPr>
          <a:lstStyle/>
          <a:p>
            <a:pPr marL="0" indent="0">
              <a:buNone/>
            </a:pPr>
            <a:r>
              <a:rPr lang="en-IE" b="1" dirty="0">
                <a:latin typeface="Courier New" panose="02070309020205020404" pitchFamily="49" charset="0"/>
                <a:cs typeface="Courier New" panose="02070309020205020404" pitchFamily="49" charset="0"/>
              </a:rPr>
              <a:t>UPDATE</a:t>
            </a:r>
            <a:r>
              <a:rPr lang="en-IE" dirty="0">
                <a:latin typeface="Courier New" panose="02070309020205020404" pitchFamily="49" charset="0"/>
                <a:cs typeface="Courier New" panose="02070309020205020404" pitchFamily="49" charset="0"/>
              </a:rPr>
              <a:t> employees SET salary = 7000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'Banda'; </a:t>
            </a: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SAVEPOINT</a:t>
            </a:r>
            <a:r>
              <a:rPr lang="en-IE" dirty="0" smtClean="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banda_sal</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UPDATE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employees SET salary = 12000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'Greene'; </a:t>
            </a: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SAVEPOINT</a:t>
            </a:r>
            <a:r>
              <a:rPr lang="en-IE" dirty="0" smtClean="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greene_sal</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SELECT </a:t>
            </a:r>
            <a:r>
              <a:rPr lang="en-IE" dirty="0">
                <a:latin typeface="Courier New" panose="02070309020205020404" pitchFamily="49" charset="0"/>
                <a:cs typeface="Courier New" panose="02070309020205020404" pitchFamily="49" charset="0"/>
              </a:rPr>
              <a:t>SUM(salary) FROM employees; </a:t>
            </a: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ROLLBACK </a:t>
            </a:r>
            <a:r>
              <a:rPr lang="en-IE" b="1" dirty="0">
                <a:latin typeface="Courier New" panose="02070309020205020404" pitchFamily="49" charset="0"/>
                <a:cs typeface="Courier New" panose="02070309020205020404" pitchFamily="49" charset="0"/>
              </a:rPr>
              <a:t>TO SAVEPOINT </a:t>
            </a:r>
            <a:r>
              <a:rPr lang="en-IE" b="1" dirty="0" err="1">
                <a:latin typeface="Courier New" panose="02070309020205020404" pitchFamily="49" charset="0"/>
                <a:cs typeface="Courier New" panose="02070309020205020404" pitchFamily="49" charset="0"/>
              </a:rPr>
              <a:t>banda_sal</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0" indent="0">
              <a:buNone/>
            </a:pP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UPDATE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employees SET salary = 11000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'Greene'; </a:t>
            </a:r>
            <a:endParaRPr lang="en-IE" dirty="0" smtClean="0">
              <a:latin typeface="Courier New" panose="02070309020205020404" pitchFamily="49" charset="0"/>
              <a:cs typeface="Courier New" panose="02070309020205020404" pitchFamily="49" charset="0"/>
            </a:endParaRPr>
          </a:p>
          <a:p>
            <a:pPr marL="0" indent="0">
              <a:buNone/>
            </a:pPr>
            <a:r>
              <a:rPr lang="en-IE" b="1" dirty="0" smtClean="0">
                <a:latin typeface="Courier New" panose="02070309020205020404" pitchFamily="49" charset="0"/>
                <a:cs typeface="Courier New" panose="02070309020205020404" pitchFamily="49" charset="0"/>
              </a:rPr>
              <a:t>COMMIT</a:t>
            </a:r>
            <a:r>
              <a:rPr lang="en-IE" dirty="0">
                <a:latin typeface="Courier New" panose="02070309020205020404" pitchFamily="49" charset="0"/>
                <a:cs typeface="Courier New" panose="02070309020205020404" pitchFamily="49" charset="0"/>
              </a:rPr>
              <a:t>; </a:t>
            </a:r>
          </a:p>
        </p:txBody>
      </p:sp>
      <p:sp>
        <p:nvSpPr>
          <p:cNvPr id="5" name="TextBox 4"/>
          <p:cNvSpPr txBox="1"/>
          <p:nvPr/>
        </p:nvSpPr>
        <p:spPr>
          <a:xfrm>
            <a:off x="259861" y="5717980"/>
            <a:ext cx="9217024" cy="646331"/>
          </a:xfrm>
          <a:prstGeom prst="rect">
            <a:avLst/>
          </a:prstGeom>
          <a:noFill/>
        </p:spPr>
        <p:txBody>
          <a:bodyPr wrap="square" rtlCol="0">
            <a:spAutoFit/>
          </a:bodyPr>
          <a:lstStyle/>
          <a:p>
            <a:r>
              <a:rPr lang="en-IE" dirty="0" smtClean="0"/>
              <a:t>ROLLBACK WILL UNDO UPDATE OF GREENE’S SALARY TO 12000 THEN THE UPDATE </a:t>
            </a:r>
          </a:p>
          <a:p>
            <a:r>
              <a:rPr lang="en-IE" dirty="0" smtClean="0"/>
              <a:t>TO 11000 WILL BE EXECUTED</a:t>
            </a:r>
            <a:endParaRPr lang="en-IE" dirty="0"/>
          </a:p>
        </p:txBody>
      </p:sp>
    </p:spTree>
    <p:extLst>
      <p:ext uri="{BB962C8B-B14F-4D97-AF65-F5344CB8AC3E}">
        <p14:creationId xmlns:p14="http://schemas.microsoft.com/office/powerpoint/2010/main" val="2596708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ROLLBACK transaction</a:t>
            </a:r>
          </a:p>
        </p:txBody>
      </p:sp>
      <p:sp>
        <p:nvSpPr>
          <p:cNvPr id="296964" name="Rectangle 4"/>
          <p:cNvSpPr>
            <a:spLocks noGrp="1" noChangeArrowheads="1"/>
          </p:cNvSpPr>
          <p:nvPr>
            <p:ph type="body" sz="half" idx="1"/>
          </p:nvPr>
        </p:nvSpPr>
        <p:spPr/>
        <p:txBody>
          <a:bodyPr/>
          <a:lstStyle/>
          <a:p>
            <a:pPr>
              <a:buFontTx/>
              <a:buNone/>
            </a:pPr>
            <a:r>
              <a:rPr lang="en-US" sz="2400" b="1"/>
              <a:t>ROLLBACK</a:t>
            </a:r>
          </a:p>
          <a:p>
            <a:r>
              <a:rPr lang="en-US" sz="2400"/>
              <a:t>Oracle undoes all transaction changes using the undo tablespace or rollback segments</a:t>
            </a:r>
          </a:p>
          <a:p>
            <a:r>
              <a:rPr lang="en-US" sz="2400"/>
              <a:t>Oracle releases all the transaction’s locks of data</a:t>
            </a:r>
          </a:p>
          <a:p>
            <a:r>
              <a:rPr lang="en-US" sz="2400"/>
              <a:t>The transaction ends</a:t>
            </a:r>
          </a:p>
        </p:txBody>
      </p:sp>
      <p:sp>
        <p:nvSpPr>
          <p:cNvPr id="296965" name="Rectangle 5"/>
          <p:cNvSpPr>
            <a:spLocks noGrp="1" noChangeArrowheads="1"/>
          </p:cNvSpPr>
          <p:nvPr>
            <p:ph type="body" sz="half" idx="2"/>
          </p:nvPr>
        </p:nvSpPr>
        <p:spPr/>
        <p:txBody>
          <a:bodyPr>
            <a:normAutofit lnSpcReduction="10000"/>
          </a:bodyPr>
          <a:lstStyle/>
          <a:p>
            <a:pPr>
              <a:buFontTx/>
              <a:buNone/>
            </a:pPr>
            <a:r>
              <a:rPr lang="en-US" sz="2400" b="1"/>
              <a:t>ROLLBACK to SAVEPOINT</a:t>
            </a:r>
          </a:p>
          <a:p>
            <a:r>
              <a:rPr lang="en-US" sz="2400"/>
              <a:t>Oracle rolls back only the statements run after the savepoint.</a:t>
            </a:r>
          </a:p>
          <a:p>
            <a:r>
              <a:rPr lang="en-US" sz="2400"/>
              <a:t>Oracle preserves the specified savepoint, but all savepoints that were established after the specified one are lost</a:t>
            </a:r>
          </a:p>
          <a:p>
            <a:r>
              <a:rPr lang="en-US" sz="2400"/>
              <a:t>Oracle releases all table and row locks acquired since that savepoint</a:t>
            </a:r>
          </a:p>
        </p:txBody>
      </p:sp>
    </p:spTree>
    <p:extLst>
      <p:ext uri="{BB962C8B-B14F-4D97-AF65-F5344CB8AC3E}">
        <p14:creationId xmlns:p14="http://schemas.microsoft.com/office/powerpoint/2010/main" val="3799835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normAutofit fontScale="90000"/>
          </a:bodyPr>
          <a:lstStyle/>
          <a:p>
            <a:r>
              <a:rPr lang="en-US" sz="3200"/>
              <a:t>State of the Data</a:t>
            </a:r>
            <a:br>
              <a:rPr lang="en-US" sz="3200"/>
            </a:br>
            <a:r>
              <a:rPr lang="en-US" sz="3200"/>
              <a:t>Before COMMIT or ROLLBACK</a:t>
            </a:r>
          </a:p>
        </p:txBody>
      </p:sp>
      <p:sp>
        <p:nvSpPr>
          <p:cNvPr id="302083" name="Rectangle 3"/>
          <p:cNvSpPr>
            <a:spLocks noGrp="1" noChangeArrowheads="1"/>
          </p:cNvSpPr>
          <p:nvPr>
            <p:ph type="body" idx="1"/>
          </p:nvPr>
        </p:nvSpPr>
        <p:spPr>
          <a:xfrm>
            <a:off x="323850" y="1484313"/>
            <a:ext cx="8496300" cy="5040312"/>
          </a:xfrm>
        </p:spPr>
        <p:txBody>
          <a:bodyPr/>
          <a:lstStyle/>
          <a:p>
            <a:r>
              <a:rPr lang="en-US" dirty="0"/>
              <a:t>The previous state of the data</a:t>
            </a:r>
            <a:r>
              <a:rPr lang="en-US" b="1" dirty="0"/>
              <a:t> </a:t>
            </a:r>
            <a:r>
              <a:rPr lang="en-US" b="1" i="1" dirty="0">
                <a:solidFill>
                  <a:srgbClr val="FF0066"/>
                </a:solidFill>
                <a:effectLst>
                  <a:outerShdw blurRad="38100" dist="38100" dir="2700000" algn="tl">
                    <a:srgbClr val="000000"/>
                  </a:outerShdw>
                </a:effectLst>
              </a:rPr>
              <a:t>can be recovered</a:t>
            </a:r>
            <a:r>
              <a:rPr lang="en-US" b="1" i="1" dirty="0"/>
              <a:t>.</a:t>
            </a:r>
          </a:p>
          <a:p>
            <a:r>
              <a:rPr lang="en-US" dirty="0"/>
              <a:t>The current user</a:t>
            </a:r>
            <a:r>
              <a:rPr lang="en-US" b="1" dirty="0"/>
              <a:t> </a:t>
            </a:r>
            <a:r>
              <a:rPr lang="en-US" b="1" i="1" dirty="0">
                <a:solidFill>
                  <a:srgbClr val="FF0066"/>
                </a:solidFill>
                <a:effectLst>
                  <a:outerShdw blurRad="38100" dist="38100" dir="2700000" algn="tl">
                    <a:srgbClr val="000000"/>
                  </a:outerShdw>
                </a:effectLst>
              </a:rPr>
              <a:t>can review</a:t>
            </a:r>
            <a:r>
              <a:rPr lang="en-US" b="1" dirty="0"/>
              <a:t> </a:t>
            </a:r>
            <a:r>
              <a:rPr lang="en-US" dirty="0"/>
              <a:t>the results of the</a:t>
            </a:r>
            <a:r>
              <a:rPr lang="en-US" b="1" dirty="0"/>
              <a:t> </a:t>
            </a:r>
            <a:r>
              <a:rPr lang="en-US" dirty="0"/>
              <a:t>DML operations by using the SELECT statement.</a:t>
            </a:r>
          </a:p>
          <a:p>
            <a:r>
              <a:rPr lang="en-US" dirty="0"/>
              <a:t>Other users</a:t>
            </a:r>
            <a:r>
              <a:rPr lang="en-US" b="1" dirty="0"/>
              <a:t> </a:t>
            </a:r>
            <a:r>
              <a:rPr lang="en-US" b="1" i="1" dirty="0" smtClean="0">
                <a:solidFill>
                  <a:srgbClr val="FF0066"/>
                </a:solidFill>
                <a:effectLst>
                  <a:outerShdw blurRad="38100" dist="38100" dir="2700000" algn="tl">
                    <a:srgbClr val="000000"/>
                  </a:outerShdw>
                </a:effectLst>
              </a:rPr>
              <a:t>cannot </a:t>
            </a:r>
            <a:r>
              <a:rPr lang="en-US" b="1" i="1" dirty="0">
                <a:solidFill>
                  <a:srgbClr val="FF0066"/>
                </a:solidFill>
                <a:effectLst>
                  <a:outerShdw blurRad="38100" dist="38100" dir="2700000" algn="tl">
                    <a:srgbClr val="000000"/>
                  </a:outerShdw>
                </a:effectLst>
              </a:rPr>
              <a:t>view</a:t>
            </a:r>
            <a:r>
              <a:rPr lang="en-US" b="1" dirty="0"/>
              <a:t> </a:t>
            </a:r>
            <a:r>
              <a:rPr lang="en-US" dirty="0"/>
              <a:t>the results of the DML statements by the current user.</a:t>
            </a:r>
          </a:p>
          <a:p>
            <a:r>
              <a:rPr lang="en-US" dirty="0"/>
              <a:t>The affected rows</a:t>
            </a:r>
            <a:r>
              <a:rPr lang="en-US" b="1" dirty="0"/>
              <a:t> </a:t>
            </a:r>
            <a:r>
              <a:rPr lang="en-US" b="1" i="1" dirty="0">
                <a:solidFill>
                  <a:srgbClr val="FF0066"/>
                </a:solidFill>
                <a:effectLst>
                  <a:outerShdw blurRad="38100" dist="38100" dir="2700000" algn="tl">
                    <a:srgbClr val="000000"/>
                  </a:outerShdw>
                </a:effectLst>
              </a:rPr>
              <a:t>are locked</a:t>
            </a:r>
            <a:endParaRPr lang="en-US" b="1" i="1" dirty="0"/>
          </a:p>
          <a:p>
            <a:r>
              <a:rPr lang="en-US" dirty="0"/>
              <a:t>Other users</a:t>
            </a:r>
            <a:r>
              <a:rPr lang="en-US" b="1" dirty="0"/>
              <a:t> </a:t>
            </a:r>
            <a:r>
              <a:rPr lang="en-US" b="1" i="1" dirty="0">
                <a:solidFill>
                  <a:srgbClr val="FF0066"/>
                </a:solidFill>
                <a:effectLst>
                  <a:outerShdw blurRad="38100" dist="38100" dir="2700000" algn="tl">
                    <a:srgbClr val="000000"/>
                  </a:outerShdw>
                </a:effectLst>
              </a:rPr>
              <a:t>cannot change</a:t>
            </a:r>
            <a:r>
              <a:rPr lang="en-US" b="1" dirty="0"/>
              <a:t> </a:t>
            </a:r>
            <a:r>
              <a:rPr lang="en-US" dirty="0"/>
              <a:t>the data within the affected rows.</a:t>
            </a:r>
          </a:p>
        </p:txBody>
      </p:sp>
    </p:spTree>
    <p:extLst>
      <p:ext uri="{BB962C8B-B14F-4D97-AF65-F5344CB8AC3E}">
        <p14:creationId xmlns:p14="http://schemas.microsoft.com/office/powerpoint/2010/main" val="3848836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sz="3200"/>
              <a:t>State of the Data after COMMIT</a:t>
            </a:r>
          </a:p>
        </p:txBody>
      </p:sp>
      <p:sp>
        <p:nvSpPr>
          <p:cNvPr id="309251" name="Rectangle 3"/>
          <p:cNvSpPr>
            <a:spLocks noGrp="1" noChangeArrowheads="1"/>
          </p:cNvSpPr>
          <p:nvPr>
            <p:ph type="body" idx="1"/>
          </p:nvPr>
        </p:nvSpPr>
        <p:spPr/>
        <p:txBody>
          <a:bodyPr/>
          <a:lstStyle/>
          <a:p>
            <a:r>
              <a:rPr lang="en-US"/>
              <a:t>Data changes are made </a:t>
            </a:r>
            <a:r>
              <a:rPr lang="en-US" i="1">
                <a:solidFill>
                  <a:srgbClr val="FF0066"/>
                </a:solidFill>
                <a:effectLst>
                  <a:outerShdw blurRad="38100" dist="38100" dir="2700000" algn="tl">
                    <a:srgbClr val="000000"/>
                  </a:outerShdw>
                </a:effectLst>
              </a:rPr>
              <a:t>permanent</a:t>
            </a:r>
            <a:r>
              <a:rPr lang="en-US"/>
              <a:t> in the database.</a:t>
            </a:r>
          </a:p>
          <a:p>
            <a:r>
              <a:rPr lang="en-US"/>
              <a:t>The previous state of the data </a:t>
            </a:r>
            <a:r>
              <a:rPr lang="en-US" i="1">
                <a:solidFill>
                  <a:srgbClr val="FF0066"/>
                </a:solidFill>
                <a:effectLst>
                  <a:outerShdw blurRad="38100" dist="38100" dir="2700000" algn="tl">
                    <a:srgbClr val="000000"/>
                  </a:outerShdw>
                </a:effectLst>
              </a:rPr>
              <a:t>is permanently lost</a:t>
            </a:r>
            <a:r>
              <a:rPr lang="en-US">
                <a:solidFill>
                  <a:srgbClr val="FF0066"/>
                </a:solidFill>
                <a:effectLst>
                  <a:outerShdw blurRad="38100" dist="38100" dir="2700000" algn="tl">
                    <a:srgbClr val="000000"/>
                  </a:outerShdw>
                </a:effectLst>
              </a:rPr>
              <a:t>.</a:t>
            </a:r>
          </a:p>
          <a:p>
            <a:r>
              <a:rPr lang="en-US"/>
              <a:t>All users </a:t>
            </a:r>
            <a:r>
              <a:rPr lang="en-US" i="1">
                <a:solidFill>
                  <a:srgbClr val="FF0066"/>
                </a:solidFill>
                <a:effectLst>
                  <a:outerShdw blurRad="38100" dist="38100" dir="2700000" algn="tl">
                    <a:srgbClr val="000000"/>
                  </a:outerShdw>
                </a:effectLst>
              </a:rPr>
              <a:t>can view</a:t>
            </a:r>
            <a:r>
              <a:rPr lang="en-US"/>
              <a:t> the results.</a:t>
            </a:r>
          </a:p>
          <a:p>
            <a:r>
              <a:rPr lang="en-US"/>
              <a:t>Locks on the affected rows </a:t>
            </a:r>
            <a:r>
              <a:rPr lang="en-US" i="1">
                <a:solidFill>
                  <a:srgbClr val="FF0066"/>
                </a:solidFill>
                <a:effectLst>
                  <a:outerShdw blurRad="38100" dist="38100" dir="2700000" algn="tl">
                    <a:srgbClr val="000000"/>
                  </a:outerShdw>
                </a:effectLst>
              </a:rPr>
              <a:t>are released</a:t>
            </a:r>
            <a:r>
              <a:rPr lang="en-US"/>
              <a:t>; those rows are available for other users to manipulate.</a:t>
            </a:r>
          </a:p>
          <a:p>
            <a:r>
              <a:rPr lang="en-US"/>
              <a:t>All savepoints </a:t>
            </a:r>
            <a:r>
              <a:rPr lang="en-US" i="1">
                <a:solidFill>
                  <a:srgbClr val="FF0066"/>
                </a:solidFill>
                <a:effectLst>
                  <a:outerShdw blurRad="38100" dist="38100" dir="2700000" algn="tl">
                    <a:srgbClr val="000000"/>
                  </a:outerShdw>
                </a:effectLst>
              </a:rPr>
              <a:t>are erased</a:t>
            </a:r>
            <a:r>
              <a:rPr lang="en-US"/>
              <a:t>.</a:t>
            </a:r>
          </a:p>
        </p:txBody>
      </p:sp>
    </p:spTree>
    <p:extLst>
      <p:ext uri="{BB962C8B-B14F-4D97-AF65-F5344CB8AC3E}">
        <p14:creationId xmlns:p14="http://schemas.microsoft.com/office/powerpoint/2010/main" val="3035965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Definition Language</a:t>
            </a:r>
            <a:endParaRPr lang="en-IE" dirty="0"/>
          </a:p>
        </p:txBody>
      </p:sp>
      <p:sp>
        <p:nvSpPr>
          <p:cNvPr id="3" name="Content Placeholder 2"/>
          <p:cNvSpPr>
            <a:spLocks noGrp="1"/>
          </p:cNvSpPr>
          <p:nvPr>
            <p:ph sz="quarter" idx="1"/>
          </p:nvPr>
        </p:nvSpPr>
        <p:spPr/>
        <p:txBody>
          <a:bodyPr/>
          <a:lstStyle/>
          <a:p>
            <a:r>
              <a:rPr lang="en-IE" dirty="0"/>
              <a:t>Any DDL statement performs a COMMIT</a:t>
            </a:r>
          </a:p>
          <a:p>
            <a:pPr lvl="1"/>
            <a:r>
              <a:rPr lang="en-IE" dirty="0"/>
              <a:t>A DDL statement is a Data Definition Language statement, such as </a:t>
            </a:r>
            <a:r>
              <a:rPr lang="en-IE" dirty="0" smtClean="0"/>
              <a:t>CREATE, ALTER </a:t>
            </a:r>
            <a:r>
              <a:rPr lang="en-IE" dirty="0"/>
              <a:t>or DROP</a:t>
            </a:r>
          </a:p>
          <a:p>
            <a:endParaRPr lang="en-IE" dirty="0"/>
          </a:p>
        </p:txBody>
      </p:sp>
    </p:spTree>
    <p:extLst>
      <p:ext uri="{BB962C8B-B14F-4D97-AF65-F5344CB8AC3E}">
        <p14:creationId xmlns:p14="http://schemas.microsoft.com/office/powerpoint/2010/main" val="2453276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Sub-queries</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1823997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76" name="Rectangle 60"/>
          <p:cNvSpPr>
            <a:spLocks noGrp="1" noChangeArrowheads="1"/>
          </p:cNvSpPr>
          <p:nvPr>
            <p:ph type="title"/>
          </p:nvPr>
        </p:nvSpPr>
        <p:spPr/>
        <p:txBody>
          <a:bodyPr>
            <a:normAutofit fontScale="90000"/>
          </a:bodyPr>
          <a:lstStyle/>
          <a:p>
            <a:r>
              <a:rPr lang="en-US" altLang="en-US"/>
              <a:t>Using a Subquery</a:t>
            </a:r>
            <a:br>
              <a:rPr lang="en-US" altLang="en-US"/>
            </a:br>
            <a:r>
              <a:rPr lang="en-US" altLang="en-US"/>
              <a:t>to Solve a Problem</a:t>
            </a:r>
          </a:p>
        </p:txBody>
      </p:sp>
      <p:sp>
        <p:nvSpPr>
          <p:cNvPr id="367677" name="Rectangle 61"/>
          <p:cNvSpPr>
            <a:spLocks noGrp="1" noChangeArrowheads="1"/>
          </p:cNvSpPr>
          <p:nvPr>
            <p:ph sz="quarter" idx="1"/>
          </p:nvPr>
        </p:nvSpPr>
        <p:spPr/>
        <p:txBody>
          <a:bodyPr/>
          <a:lstStyle/>
          <a:p>
            <a:r>
              <a:rPr lang="en-US" altLang="en-US" dirty="0" smtClean="0"/>
              <a:t>Which games have a value greater than </a:t>
            </a:r>
            <a:r>
              <a:rPr lang="en-US" altLang="en-US" dirty="0" smtClean="0"/>
              <a:t>Soma?</a:t>
            </a:r>
            <a:endParaRPr lang="en-US" altLang="en-US" dirty="0"/>
          </a:p>
        </p:txBody>
      </p:sp>
      <p:grpSp>
        <p:nvGrpSpPr>
          <p:cNvPr id="367620" name="Group 4"/>
          <p:cNvGrpSpPr>
            <a:grpSpLocks/>
          </p:cNvGrpSpPr>
          <p:nvPr/>
        </p:nvGrpSpPr>
        <p:grpSpPr bwMode="auto">
          <a:xfrm>
            <a:off x="1154113" y="4170363"/>
            <a:ext cx="847725" cy="736600"/>
            <a:chOff x="805" y="2627"/>
            <a:chExt cx="534" cy="464"/>
          </a:xfrm>
        </p:grpSpPr>
        <p:sp>
          <p:nvSpPr>
            <p:cNvPr id="367621"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7622"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367623" name="Rectangle 7"/>
          <p:cNvSpPr>
            <a:spLocks noChangeArrowheads="1"/>
          </p:cNvSpPr>
          <p:nvPr/>
        </p:nvSpPr>
        <p:spPr bwMode="blackWhite">
          <a:xfrm>
            <a:off x="866775" y="2405063"/>
            <a:ext cx="7273925" cy="3479800"/>
          </a:xfrm>
          <a:prstGeom prst="rect">
            <a:avLst/>
          </a:prstGeom>
          <a:solidFill>
            <a:srgbClr val="FFFF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IE"/>
          </a:p>
        </p:txBody>
      </p:sp>
      <p:sp>
        <p:nvSpPr>
          <p:cNvPr id="367624" name="Rectangle 8"/>
          <p:cNvSpPr>
            <a:spLocks noChangeArrowheads="1"/>
          </p:cNvSpPr>
          <p:nvPr/>
        </p:nvSpPr>
        <p:spPr bwMode="auto">
          <a:xfrm>
            <a:off x="2214563" y="3122613"/>
            <a:ext cx="588168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solidFill>
                  <a:srgbClr val="000000"/>
                </a:solidFill>
              </a:rPr>
              <a:t>Which </a:t>
            </a:r>
            <a:r>
              <a:rPr lang="en-US" altLang="en-US" sz="2200" dirty="0" smtClean="0">
                <a:solidFill>
                  <a:srgbClr val="000000"/>
                </a:solidFill>
              </a:rPr>
              <a:t>games have a value greater than Soma?</a:t>
            </a:r>
            <a:endParaRPr lang="en-US" altLang="en-US" sz="2200" dirty="0">
              <a:solidFill>
                <a:srgbClr val="000000"/>
              </a:solidFill>
            </a:endParaRPr>
          </a:p>
        </p:txBody>
      </p:sp>
      <p:sp>
        <p:nvSpPr>
          <p:cNvPr id="367625" name="Oval 9"/>
          <p:cNvSpPr>
            <a:spLocks noChangeArrowheads="1"/>
          </p:cNvSpPr>
          <p:nvPr/>
        </p:nvSpPr>
        <p:spPr bwMode="gray">
          <a:xfrm>
            <a:off x="968375" y="2954338"/>
            <a:ext cx="1117600" cy="1079500"/>
          </a:xfrm>
          <a:prstGeom prst="ellipse">
            <a:avLst/>
          </a:prstGeom>
          <a:solidFill>
            <a:srgbClr val="FFFFE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26" name="Rectangle 10"/>
          <p:cNvSpPr>
            <a:spLocks noChangeArrowheads="1"/>
          </p:cNvSpPr>
          <p:nvPr/>
        </p:nvSpPr>
        <p:spPr bwMode="auto">
          <a:xfrm>
            <a:off x="917575" y="2457450"/>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Main query:</a:t>
            </a:r>
          </a:p>
        </p:txBody>
      </p:sp>
      <p:sp>
        <p:nvSpPr>
          <p:cNvPr id="367639" name="Rectangle 23"/>
          <p:cNvSpPr>
            <a:spLocks noChangeArrowheads="1"/>
          </p:cNvSpPr>
          <p:nvPr/>
        </p:nvSpPr>
        <p:spPr bwMode="blackWhite">
          <a:xfrm>
            <a:off x="2120900" y="4059238"/>
            <a:ext cx="5965825" cy="1770062"/>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40" name="Rectangle 24"/>
          <p:cNvSpPr>
            <a:spLocks noChangeArrowheads="1"/>
          </p:cNvSpPr>
          <p:nvPr/>
        </p:nvSpPr>
        <p:spPr bwMode="auto">
          <a:xfrm>
            <a:off x="3529013" y="4918075"/>
            <a:ext cx="400208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solidFill>
                  <a:srgbClr val="000000"/>
                </a:solidFill>
              </a:rPr>
              <a:t>What is </a:t>
            </a:r>
            <a:r>
              <a:rPr lang="en-US" altLang="en-US" sz="2200" dirty="0" smtClean="0">
                <a:solidFill>
                  <a:srgbClr val="000000"/>
                </a:solidFill>
              </a:rPr>
              <a:t>the price of Soma? </a:t>
            </a:r>
            <a:endParaRPr lang="en-US" altLang="en-US" sz="2200" dirty="0">
              <a:solidFill>
                <a:srgbClr val="000000"/>
              </a:solidFill>
            </a:endParaRPr>
          </a:p>
        </p:txBody>
      </p:sp>
      <p:sp>
        <p:nvSpPr>
          <p:cNvPr id="367641" name="Oval 25"/>
          <p:cNvSpPr>
            <a:spLocks noChangeArrowheads="1"/>
          </p:cNvSpPr>
          <p:nvPr/>
        </p:nvSpPr>
        <p:spPr bwMode="gray">
          <a:xfrm>
            <a:off x="2251075" y="4570413"/>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74" name="Rectangle 58"/>
          <p:cNvSpPr>
            <a:spLocks noChangeArrowheads="1"/>
          </p:cNvSpPr>
          <p:nvPr/>
        </p:nvSpPr>
        <p:spPr bwMode="auto">
          <a:xfrm>
            <a:off x="2171700" y="4117975"/>
            <a:ext cx="1314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Subquery:</a:t>
            </a:r>
          </a:p>
        </p:txBody>
      </p:sp>
      <p:sp>
        <p:nvSpPr>
          <p:cNvPr id="367678" name="Line 62"/>
          <p:cNvSpPr>
            <a:spLocks noChangeShapeType="1"/>
          </p:cNvSpPr>
          <p:nvPr/>
        </p:nvSpPr>
        <p:spPr bwMode="auto">
          <a:xfrm flipV="1">
            <a:off x="5929313" y="3716338"/>
            <a:ext cx="0" cy="8985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367679" name="Picture 63" descr="C:\temp\peop03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3082925"/>
            <a:ext cx="569912" cy="766763"/>
          </a:xfrm>
          <a:prstGeom prst="rect">
            <a:avLst/>
          </a:prstGeom>
          <a:noFill/>
          <a:extLst>
            <a:ext uri="{909E8E84-426E-40DD-AFC4-6F175D3DCCD1}">
              <a14:hiddenFill xmlns:a14="http://schemas.microsoft.com/office/drawing/2010/main">
                <a:solidFill>
                  <a:srgbClr val="FFFFFF"/>
                </a:solidFill>
              </a14:hiddenFill>
            </a:ext>
          </a:extLst>
        </p:spPr>
      </p:pic>
      <p:pic>
        <p:nvPicPr>
          <p:cNvPr id="367681" name="Picture 65"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3700" y="3363913"/>
            <a:ext cx="295275" cy="541337"/>
          </a:xfrm>
          <a:prstGeom prst="rect">
            <a:avLst/>
          </a:prstGeom>
          <a:noFill/>
          <a:extLst>
            <a:ext uri="{909E8E84-426E-40DD-AFC4-6F175D3DCCD1}">
              <a14:hiddenFill xmlns:a14="http://schemas.microsoft.com/office/drawing/2010/main">
                <a:solidFill>
                  <a:srgbClr val="FFFFFF"/>
                </a:solidFill>
              </a14:hiddenFill>
            </a:ext>
          </a:extLst>
        </p:spPr>
      </p:pic>
      <p:grpSp>
        <p:nvGrpSpPr>
          <p:cNvPr id="367684" name="Group 68"/>
          <p:cNvGrpSpPr>
            <a:grpSpLocks/>
          </p:cNvGrpSpPr>
          <p:nvPr/>
        </p:nvGrpSpPr>
        <p:grpSpPr bwMode="auto">
          <a:xfrm>
            <a:off x="2328863" y="4852988"/>
            <a:ext cx="962025" cy="541337"/>
            <a:chOff x="1582" y="2976"/>
            <a:chExt cx="606" cy="341"/>
          </a:xfrm>
        </p:grpSpPr>
        <p:pic>
          <p:nvPicPr>
            <p:cNvPr id="367680" name="Picture 64" descr="C:\temp\finan03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 y="3041"/>
              <a:ext cx="421" cy="248"/>
            </a:xfrm>
            <a:prstGeom prst="rect">
              <a:avLst/>
            </a:prstGeom>
            <a:noFill/>
            <a:extLst>
              <a:ext uri="{909E8E84-426E-40DD-AFC4-6F175D3DCCD1}">
                <a14:hiddenFill xmlns:a14="http://schemas.microsoft.com/office/drawing/2010/main">
                  <a:solidFill>
                    <a:srgbClr val="FFFFFF"/>
                  </a:solidFill>
                </a14:hiddenFill>
              </a:ext>
            </a:extLst>
          </p:spPr>
        </p:pic>
        <p:pic>
          <p:nvPicPr>
            <p:cNvPr id="367683" name="Picture 67"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2" y="2976"/>
              <a:ext cx="186" cy="3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01303372"/>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5" name="Rectangle 11"/>
          <p:cNvSpPr>
            <a:spLocks noGrp="1" noChangeArrowheads="1"/>
          </p:cNvSpPr>
          <p:nvPr>
            <p:ph type="title"/>
          </p:nvPr>
        </p:nvSpPr>
        <p:spPr/>
        <p:txBody>
          <a:bodyPr/>
          <a:lstStyle/>
          <a:p>
            <a:r>
              <a:rPr lang="en-US" altLang="en-US"/>
              <a:t>Subquery Syntax</a:t>
            </a:r>
          </a:p>
        </p:txBody>
      </p:sp>
      <p:sp>
        <p:nvSpPr>
          <p:cNvPr id="369676" name="Rectangle 12"/>
          <p:cNvSpPr>
            <a:spLocks noGrp="1" noChangeArrowheads="1"/>
          </p:cNvSpPr>
          <p:nvPr>
            <p:ph sz="quarter" idx="1"/>
          </p:nvPr>
        </p:nvSpPr>
        <p:spPr>
          <a:xfrm>
            <a:off x="863600" y="1816100"/>
            <a:ext cx="7366000" cy="3038475"/>
          </a:xfrm>
        </p:spPr>
        <p:txBody>
          <a:bodyPr>
            <a:normAutofit lnSpcReduction="10000"/>
          </a:bodyPr>
          <a:lstStyle/>
          <a:p>
            <a:endParaRPr lang="en-US" altLang="en-US"/>
          </a:p>
          <a:p>
            <a:endParaRPr lang="en-US" altLang="en-US"/>
          </a:p>
          <a:p>
            <a:endParaRPr lang="en-US" altLang="en-US"/>
          </a:p>
          <a:p>
            <a:endParaRPr lang="en-US" altLang="en-US"/>
          </a:p>
          <a:p>
            <a:pPr lvl="1"/>
            <a:r>
              <a:rPr lang="en-US" altLang="en-US"/>
              <a:t>The subquery (inner query) executes once before the main query (outer query).</a:t>
            </a:r>
          </a:p>
          <a:p>
            <a:pPr lvl="1"/>
            <a:r>
              <a:rPr lang="en-US" altLang="en-US"/>
              <a:t>The result of the subquery is used by the main query.</a:t>
            </a:r>
          </a:p>
        </p:txBody>
      </p:sp>
      <p:sp>
        <p:nvSpPr>
          <p:cNvPr id="369687" name="Rectangle 23"/>
          <p:cNvSpPr>
            <a:spLocks noChangeArrowheads="1"/>
          </p:cNvSpPr>
          <p:nvPr/>
        </p:nvSpPr>
        <p:spPr bwMode="blackGray">
          <a:xfrm>
            <a:off x="866775" y="1862138"/>
            <a:ext cx="7286625" cy="1447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select_list</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expr operator</a:t>
            </a:r>
          </a:p>
          <a:p>
            <a:pPr eaLnBrk="0" hangingPunct="0">
              <a:buClrTx/>
              <a:buFontTx/>
              <a:buNone/>
            </a:pPr>
            <a:r>
              <a:rPr lang="en-US" altLang="en-US" sz="1800">
                <a:solidFill>
                  <a:srgbClr val="000000"/>
                </a:solidFill>
                <a:latin typeface="Courier New" pitchFamily="49" charset="0"/>
              </a:rPr>
              <a:t>		 	(SELECT	</a:t>
            </a:r>
            <a:r>
              <a:rPr lang="en-US" altLang="en-US" sz="1800" i="1">
                <a:solidFill>
                  <a:srgbClr val="000000"/>
                </a:solidFill>
                <a:latin typeface="Courier New" pitchFamily="49" charset="0"/>
              </a:rPr>
              <a:t>select_list</a:t>
            </a:r>
          </a:p>
          <a:p>
            <a:pPr eaLnBrk="0" hangingPunct="0">
              <a:buClrTx/>
              <a:buFontTx/>
              <a:buNone/>
            </a:pPr>
            <a:r>
              <a:rPr lang="en-US" altLang="en-US" sz="1800">
                <a:solidFill>
                  <a:srgbClr val="000000"/>
                </a:solidFill>
                <a:latin typeface="Courier New" pitchFamily="49" charset="0"/>
              </a:rPr>
              <a:t>		       FROM		</a:t>
            </a:r>
            <a:r>
              <a:rPr lang="en-US" altLang="en-US" sz="1800" i="1">
                <a:solidFill>
                  <a:srgbClr val="000000"/>
                </a:solidFill>
                <a:latin typeface="Courier New" pitchFamily="49" charset="0"/>
              </a:rPr>
              <a:t>table</a:t>
            </a:r>
            <a:r>
              <a:rPr lang="en-US" altLang="en-US" sz="1800">
                <a:solidFill>
                  <a:srgbClr val="000000"/>
                </a:solidFill>
                <a:latin typeface="Courier New" pitchFamily="49" charset="0"/>
              </a:rPr>
              <a:t>);</a:t>
            </a:r>
          </a:p>
        </p:txBody>
      </p:sp>
      <p:sp>
        <p:nvSpPr>
          <p:cNvPr id="369669" name="Rectangle 5"/>
          <p:cNvSpPr>
            <a:spLocks noChangeArrowheads="1"/>
          </p:cNvSpPr>
          <p:nvPr/>
        </p:nvSpPr>
        <p:spPr bwMode="auto">
          <a:xfrm>
            <a:off x="3654425" y="2720975"/>
            <a:ext cx="3683000" cy="552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788989744"/>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6" name="Rectangle 14"/>
          <p:cNvSpPr>
            <a:spLocks noChangeArrowheads="1"/>
          </p:cNvSpPr>
          <p:nvPr/>
        </p:nvSpPr>
        <p:spPr bwMode="blackGray">
          <a:xfrm>
            <a:off x="866775" y="1819275"/>
            <a:ext cx="7286625" cy="17970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game_title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&gt;</a:t>
            </a: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a:solidFill>
                  <a:srgbClr val="000000"/>
                </a:solidFill>
                <a:latin typeface="Courier New" pitchFamily="49" charset="0"/>
              </a:rPr>
              <a:t>= </a:t>
            </a:r>
            <a:r>
              <a:rPr lang="en-IE" altLang="en-US" sz="1800" smtClean="0">
                <a:solidFill>
                  <a:srgbClr val="000000"/>
                </a:solidFill>
                <a:latin typeface="Courier New" pitchFamily="49" charset="0"/>
              </a:rPr>
              <a:t>'Soma</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71725" name="Rectangle 13"/>
          <p:cNvSpPr>
            <a:spLocks noGrp="1" noChangeArrowheads="1"/>
          </p:cNvSpPr>
          <p:nvPr>
            <p:ph type="title"/>
          </p:nvPr>
        </p:nvSpPr>
        <p:spPr/>
        <p:txBody>
          <a:bodyPr/>
          <a:lstStyle/>
          <a:p>
            <a:r>
              <a:rPr lang="en-US" altLang="en-US"/>
              <a:t>Using a Subquery</a:t>
            </a:r>
          </a:p>
        </p:txBody>
      </p:sp>
      <p:sp>
        <p:nvSpPr>
          <p:cNvPr id="371718" name="Rectangle 6"/>
          <p:cNvSpPr>
            <a:spLocks noChangeArrowheads="1"/>
          </p:cNvSpPr>
          <p:nvPr/>
        </p:nvSpPr>
        <p:spPr bwMode="auto">
          <a:xfrm>
            <a:off x="3797492" y="2101825"/>
            <a:ext cx="339837" cy="49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2400" dirty="0" smtClean="0">
                <a:solidFill>
                  <a:srgbClr val="FF5050"/>
                </a:solidFill>
              </a:rPr>
              <a:t>9</a:t>
            </a:r>
            <a:endParaRPr lang="en-US" altLang="en-US" sz="2400" dirty="0">
              <a:solidFill>
                <a:srgbClr val="FF5050"/>
              </a:solidFill>
            </a:endParaRPr>
          </a:p>
        </p:txBody>
      </p:sp>
      <p:sp>
        <p:nvSpPr>
          <p:cNvPr id="371720" name="Rectangle 8"/>
          <p:cNvSpPr>
            <a:spLocks noChangeArrowheads="1"/>
          </p:cNvSpPr>
          <p:nvPr/>
        </p:nvSpPr>
        <p:spPr bwMode="auto">
          <a:xfrm>
            <a:off x="3005138" y="2713038"/>
            <a:ext cx="3943126" cy="8255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1727" name="Freeform 15"/>
          <p:cNvSpPr>
            <a:spLocks/>
          </p:cNvSpPr>
          <p:nvPr/>
        </p:nvSpPr>
        <p:spPr bwMode="auto">
          <a:xfrm rot="16200000" flipV="1">
            <a:off x="4599782" y="1761331"/>
            <a:ext cx="495300" cy="1408113"/>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924" y="4210974"/>
            <a:ext cx="3616325" cy="156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996017"/>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8" name="Rectangle 12"/>
          <p:cNvSpPr>
            <a:spLocks noGrp="1" noChangeArrowheads="1"/>
          </p:cNvSpPr>
          <p:nvPr>
            <p:ph type="title"/>
          </p:nvPr>
        </p:nvSpPr>
        <p:spPr/>
        <p:txBody>
          <a:bodyPr/>
          <a:lstStyle/>
          <a:p>
            <a:r>
              <a:rPr lang="en-US" altLang="en-US"/>
              <a:t>Single-Row Subqueries</a:t>
            </a:r>
          </a:p>
        </p:txBody>
      </p:sp>
      <p:sp>
        <p:nvSpPr>
          <p:cNvPr id="377869" name="Rectangle 13"/>
          <p:cNvSpPr>
            <a:spLocks noGrp="1" noChangeArrowheads="1"/>
          </p:cNvSpPr>
          <p:nvPr>
            <p:ph sz="quarter" idx="1"/>
          </p:nvPr>
        </p:nvSpPr>
        <p:spPr>
          <a:xfrm>
            <a:off x="863600" y="1816100"/>
            <a:ext cx="7366000" cy="762000"/>
          </a:xfrm>
        </p:spPr>
        <p:txBody>
          <a:bodyPr>
            <a:normAutofit fontScale="92500" lnSpcReduction="10000"/>
          </a:bodyPr>
          <a:lstStyle/>
          <a:p>
            <a:pPr lvl="1"/>
            <a:r>
              <a:rPr lang="en-US" altLang="en-US" dirty="0"/>
              <a:t>Return only one </a:t>
            </a:r>
            <a:r>
              <a:rPr lang="en-US" altLang="en-US" dirty="0" smtClean="0"/>
              <a:t>row from the sub-query</a:t>
            </a:r>
            <a:endParaRPr lang="en-US" altLang="en-US" dirty="0"/>
          </a:p>
          <a:p>
            <a:pPr lvl="1"/>
            <a:r>
              <a:rPr lang="en-US" altLang="en-US" dirty="0"/>
              <a:t>Use single-row comparison operators</a:t>
            </a:r>
          </a:p>
        </p:txBody>
      </p:sp>
      <p:graphicFrame>
        <p:nvGraphicFramePr>
          <p:cNvPr id="377991" name="Group 135"/>
          <p:cNvGraphicFramePr>
            <a:graphicFrameLocks noGrp="1"/>
          </p:cNvGraphicFramePr>
          <p:nvPr/>
        </p:nvGraphicFramePr>
        <p:xfrm>
          <a:off x="2422525" y="2733675"/>
          <a:ext cx="4194175" cy="2889504"/>
        </p:xfrm>
        <a:graphic>
          <a:graphicData uri="http://schemas.openxmlformats.org/drawingml/2006/table">
            <a:tbl>
              <a:tblPr/>
              <a:tblGrid>
                <a:gridCol w="1238250"/>
                <a:gridCol w="2955925"/>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Greater than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Greater than or equal to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&lt;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Less than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&lt;=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Less than or 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  &lt;&gt;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Not 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11339394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1026"/>
          <p:cNvSpPr>
            <a:spLocks noGrp="1" noChangeArrowheads="1"/>
          </p:cNvSpPr>
          <p:nvPr>
            <p:ph type="title"/>
          </p:nvPr>
        </p:nvSpPr>
        <p:spPr/>
        <p:txBody>
          <a:bodyPr>
            <a:normAutofit fontScale="90000"/>
          </a:bodyPr>
          <a:lstStyle/>
          <a:p>
            <a:r>
              <a:rPr lang="en-US" altLang="en-US" dirty="0" smtClean="0"/>
              <a:t>FOREIGN KEY Constraint:</a:t>
            </a:r>
            <a:br>
              <a:rPr lang="en-US" altLang="en-US" dirty="0" smtClean="0"/>
            </a:br>
            <a:r>
              <a:rPr lang="en-US" altLang="en-US" dirty="0" smtClean="0"/>
              <a:t>Keywords </a:t>
            </a:r>
            <a:endParaRPr lang="en-US" altLang="en-US" dirty="0"/>
          </a:p>
        </p:txBody>
      </p:sp>
      <p:sp>
        <p:nvSpPr>
          <p:cNvPr id="586755" name="Rectangle 1027"/>
          <p:cNvSpPr>
            <a:spLocks noGrp="1" noChangeArrowheads="1"/>
          </p:cNvSpPr>
          <p:nvPr>
            <p:ph type="body" idx="1"/>
          </p:nvPr>
        </p:nvSpPr>
        <p:spPr/>
        <p:txBody>
          <a:bodyPr/>
          <a:lstStyle/>
          <a:p>
            <a:r>
              <a:rPr lang="en-US" altLang="en-US" smtClean="0"/>
              <a:t>FOREIGN KEY: Defines the column in the child table at the table-constraint level</a:t>
            </a:r>
          </a:p>
          <a:p>
            <a:r>
              <a:rPr lang="en-US" altLang="en-US" smtClean="0"/>
              <a:t>REFERENCES: Identifies the table and column in the parent table</a:t>
            </a:r>
          </a:p>
          <a:p>
            <a:r>
              <a:rPr lang="en-US" altLang="en-US" smtClean="0"/>
              <a:t>ON DELETE CASCADE: Deletes the dependent rows in the child table when a row in the parent table is deleted</a:t>
            </a:r>
          </a:p>
          <a:p>
            <a:r>
              <a:rPr lang="en-US" altLang="en-US" smtClean="0"/>
              <a:t>ON DELETE SET NULL: Converts dependent foreign key values to null</a:t>
            </a:r>
            <a:endParaRPr lang="en-US" altLang="en-US" dirty="0"/>
          </a:p>
        </p:txBody>
      </p:sp>
    </p:spTree>
    <p:extLst>
      <p:ext uri="{BB962C8B-B14F-4D97-AF65-F5344CB8AC3E}">
        <p14:creationId xmlns:p14="http://schemas.microsoft.com/office/powerpoint/2010/main" val="466092596"/>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18" name="Rectangle 14"/>
          <p:cNvSpPr>
            <a:spLocks noChangeArrowheads="1"/>
          </p:cNvSpPr>
          <p:nvPr/>
        </p:nvSpPr>
        <p:spPr bwMode="blackGray">
          <a:xfrm>
            <a:off x="866775" y="1838325"/>
            <a:ext cx="7286625" cy="28702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game_title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&gt;</a:t>
            </a: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‘Soma') </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AND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game_type_id</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1);</a:t>
            </a:r>
            <a:endParaRPr lang="en-US" altLang="en-US" sz="1800" dirty="0">
              <a:solidFill>
                <a:srgbClr val="000000"/>
              </a:solidFill>
              <a:latin typeface="Courier New" pitchFamily="49" charset="0"/>
            </a:endParaRPr>
          </a:p>
        </p:txBody>
      </p:sp>
      <p:sp>
        <p:nvSpPr>
          <p:cNvPr id="379908" name="Rectangle 4"/>
          <p:cNvSpPr>
            <a:spLocks noGrp="1" noChangeArrowheads="1"/>
          </p:cNvSpPr>
          <p:nvPr>
            <p:ph type="title"/>
          </p:nvPr>
        </p:nvSpPr>
        <p:spPr>
          <a:noFill/>
          <a:ln/>
        </p:spPr>
        <p:txBody>
          <a:bodyPr lIns="92075" tIns="46038" rIns="92075" bIns="46038"/>
          <a:lstStyle/>
          <a:p>
            <a:r>
              <a:rPr lang="en-US" altLang="en-US"/>
              <a:t>Executing Single-Row Subqueries</a:t>
            </a:r>
          </a:p>
        </p:txBody>
      </p:sp>
      <p:sp>
        <p:nvSpPr>
          <p:cNvPr id="379909" name="Rectangle 5"/>
          <p:cNvSpPr>
            <a:spLocks noChangeArrowheads="1"/>
          </p:cNvSpPr>
          <p:nvPr/>
        </p:nvSpPr>
        <p:spPr bwMode="auto">
          <a:xfrm>
            <a:off x="7119550" y="2663215"/>
            <a:ext cx="301365" cy="39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dirty="0" smtClean="0">
                <a:solidFill>
                  <a:srgbClr val="FF5050"/>
                </a:solidFill>
              </a:rPr>
              <a:t>9</a:t>
            </a:r>
            <a:endParaRPr lang="en-US" altLang="en-US" dirty="0">
              <a:solidFill>
                <a:srgbClr val="FF5050"/>
              </a:solidFill>
            </a:endParaRPr>
          </a:p>
        </p:txBody>
      </p:sp>
      <p:sp>
        <p:nvSpPr>
          <p:cNvPr id="379910" name="Rectangle 6"/>
          <p:cNvSpPr>
            <a:spLocks noChangeArrowheads="1"/>
          </p:cNvSpPr>
          <p:nvPr/>
        </p:nvSpPr>
        <p:spPr bwMode="auto">
          <a:xfrm>
            <a:off x="6775538" y="3816350"/>
            <a:ext cx="301365" cy="39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dirty="0" smtClean="0">
                <a:solidFill>
                  <a:srgbClr val="FF5050"/>
                </a:solidFill>
              </a:rPr>
              <a:t>1</a:t>
            </a:r>
            <a:endParaRPr lang="en-US" altLang="en-US" dirty="0">
              <a:solidFill>
                <a:srgbClr val="FF5050"/>
              </a:solidFill>
            </a:endParaRPr>
          </a:p>
        </p:txBody>
      </p:sp>
      <p:sp>
        <p:nvSpPr>
          <p:cNvPr id="379911" name="Rectangle 7"/>
          <p:cNvSpPr>
            <a:spLocks noChangeArrowheads="1"/>
          </p:cNvSpPr>
          <p:nvPr/>
        </p:nvSpPr>
        <p:spPr bwMode="auto">
          <a:xfrm>
            <a:off x="1907704" y="2663838"/>
            <a:ext cx="5184576" cy="893749"/>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9912" name="Rectangle 8"/>
          <p:cNvSpPr>
            <a:spLocks noChangeArrowheads="1"/>
          </p:cNvSpPr>
          <p:nvPr/>
        </p:nvSpPr>
        <p:spPr bwMode="auto">
          <a:xfrm>
            <a:off x="3087688" y="3816350"/>
            <a:ext cx="3587750" cy="8080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5229200"/>
            <a:ext cx="36163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972975"/>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3" name="Rectangle 9"/>
          <p:cNvSpPr>
            <a:spLocks noGrp="1" noChangeArrowheads="1"/>
          </p:cNvSpPr>
          <p:nvPr>
            <p:ph type="title"/>
          </p:nvPr>
        </p:nvSpPr>
        <p:spPr/>
        <p:txBody>
          <a:bodyPr/>
          <a:lstStyle/>
          <a:p>
            <a:r>
              <a:rPr lang="en-US" altLang="en-US"/>
              <a:t>Multiple-Row Subqueries</a:t>
            </a:r>
          </a:p>
        </p:txBody>
      </p:sp>
      <p:sp>
        <p:nvSpPr>
          <p:cNvPr id="390154" name="Rectangle 10"/>
          <p:cNvSpPr>
            <a:spLocks noGrp="1" noChangeArrowheads="1"/>
          </p:cNvSpPr>
          <p:nvPr>
            <p:ph sz="quarter" idx="1"/>
          </p:nvPr>
        </p:nvSpPr>
        <p:spPr>
          <a:xfrm>
            <a:off x="863600" y="1816100"/>
            <a:ext cx="7366000" cy="762000"/>
          </a:xfrm>
        </p:spPr>
        <p:txBody>
          <a:bodyPr>
            <a:normAutofit fontScale="92500" lnSpcReduction="10000"/>
          </a:bodyPr>
          <a:lstStyle/>
          <a:p>
            <a:pPr lvl="1"/>
            <a:r>
              <a:rPr lang="en-US" altLang="en-US" dirty="0"/>
              <a:t>Return more than one </a:t>
            </a:r>
            <a:r>
              <a:rPr lang="en-US" altLang="en-US" dirty="0" smtClean="0"/>
              <a:t>row form the sub-query</a:t>
            </a:r>
            <a:endParaRPr lang="en-US" altLang="en-US" dirty="0"/>
          </a:p>
          <a:p>
            <a:pPr lvl="1"/>
            <a:r>
              <a:rPr lang="en-US" altLang="en-US" dirty="0"/>
              <a:t>Use multiple-row comparison operators</a:t>
            </a:r>
          </a:p>
        </p:txBody>
      </p:sp>
      <p:graphicFrame>
        <p:nvGraphicFramePr>
          <p:cNvPr id="390215" name="Group 71"/>
          <p:cNvGraphicFramePr>
            <a:graphicFrameLocks noGrp="1"/>
          </p:cNvGraphicFramePr>
          <p:nvPr/>
        </p:nvGraphicFramePr>
        <p:xfrm>
          <a:off x="1238250" y="2870200"/>
          <a:ext cx="6616700" cy="2286000"/>
        </p:xfrm>
        <a:graphic>
          <a:graphicData uri="http://schemas.openxmlformats.org/drawingml/2006/table">
            <a:tbl>
              <a:tblPr/>
              <a:tblGrid>
                <a:gridCol w="1497013"/>
                <a:gridCol w="5119687"/>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Equal to any member in the list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ANY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Compare value to each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ALL</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Compare value to every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857391760"/>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10" name="Rectangle 18"/>
          <p:cNvSpPr>
            <a:spLocks noChangeArrowheads="1"/>
          </p:cNvSpPr>
          <p:nvPr/>
        </p:nvSpPr>
        <p:spPr bwMode="blackGray">
          <a:xfrm>
            <a:off x="866775" y="1863725"/>
            <a:ext cx="7277100" cy="198278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&lt; ANY</a:t>
            </a: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=1)</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AND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&lt;&gt; </a:t>
            </a:r>
            <a:r>
              <a:rPr lang="en-IE" altLang="en-US" sz="1800" dirty="0" smtClean="0">
                <a:solidFill>
                  <a:srgbClr val="000000"/>
                </a:solidFill>
                <a:latin typeface="Courier New" pitchFamily="49" charset="0"/>
              </a:rPr>
              <a:t>1;</a:t>
            </a:r>
            <a:endParaRPr lang="en-US" altLang="en-US" sz="1800" dirty="0">
              <a:solidFill>
                <a:srgbClr val="000000"/>
              </a:solidFill>
              <a:latin typeface="Courier New" pitchFamily="49" charset="0"/>
            </a:endParaRPr>
          </a:p>
        </p:txBody>
      </p:sp>
      <p:sp>
        <p:nvSpPr>
          <p:cNvPr id="392207" name="Rectangle 15"/>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ANY</a:t>
            </a:r>
            <a:r>
              <a:rPr lang="en-US" altLang="en-US"/>
              <a:t> Operator </a:t>
            </a:r>
            <a:br>
              <a:rPr lang="en-US" altLang="en-US"/>
            </a:br>
            <a:r>
              <a:rPr lang="en-US" altLang="en-US"/>
              <a:t>in Multiple-Row Subqueries</a:t>
            </a:r>
          </a:p>
        </p:txBody>
      </p:sp>
      <p:sp>
        <p:nvSpPr>
          <p:cNvPr id="392197" name="Rectangle 5"/>
          <p:cNvSpPr>
            <a:spLocks noChangeArrowheads="1"/>
          </p:cNvSpPr>
          <p:nvPr/>
        </p:nvSpPr>
        <p:spPr bwMode="auto">
          <a:xfrm>
            <a:off x="3675063" y="2151063"/>
            <a:ext cx="788677" cy="3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600" dirty="0" smtClean="0">
                <a:solidFill>
                  <a:srgbClr val="FF5050"/>
                </a:solidFill>
              </a:rPr>
              <a:t>10,9,15</a:t>
            </a:r>
            <a:endParaRPr lang="en-US" altLang="en-US" sz="1600" dirty="0">
              <a:solidFill>
                <a:srgbClr val="FF5050"/>
              </a:solidFill>
            </a:endParaRPr>
          </a:p>
        </p:txBody>
      </p:sp>
      <p:sp>
        <p:nvSpPr>
          <p:cNvPr id="392198" name="Rectangle 6"/>
          <p:cNvSpPr>
            <a:spLocks noChangeArrowheads="1"/>
          </p:cNvSpPr>
          <p:nvPr/>
        </p:nvSpPr>
        <p:spPr bwMode="auto">
          <a:xfrm>
            <a:off x="3700463" y="2720975"/>
            <a:ext cx="3717925" cy="8366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199" name="Rectangle 7"/>
          <p:cNvSpPr>
            <a:spLocks noChangeArrowheads="1"/>
          </p:cNvSpPr>
          <p:nvPr/>
        </p:nvSpPr>
        <p:spPr bwMode="auto">
          <a:xfrm>
            <a:off x="3700463" y="2433638"/>
            <a:ext cx="5238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211" name="Freeform 19"/>
          <p:cNvSpPr>
            <a:spLocks/>
          </p:cNvSpPr>
          <p:nvPr/>
        </p:nvSpPr>
        <p:spPr bwMode="auto">
          <a:xfrm rot="16200000" flipV="1">
            <a:off x="5147345" y="1701527"/>
            <a:ext cx="147637" cy="17303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149080"/>
            <a:ext cx="3767137" cy="233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1560" y="1196752"/>
            <a:ext cx="8640960" cy="646331"/>
          </a:xfrm>
          <a:prstGeom prst="rect">
            <a:avLst/>
          </a:prstGeom>
          <a:noFill/>
        </p:spPr>
        <p:txBody>
          <a:bodyPr wrap="square" rtlCol="0">
            <a:spAutoFit/>
          </a:bodyPr>
          <a:lstStyle/>
          <a:p>
            <a:r>
              <a:rPr lang="en-US" altLang="en-US" dirty="0"/>
              <a:t>The </a:t>
            </a:r>
            <a:r>
              <a:rPr lang="en-US" altLang="en-US" dirty="0">
                <a:latin typeface="Courier New" pitchFamily="49" charset="0"/>
              </a:rPr>
              <a:t>ANY</a:t>
            </a:r>
            <a:r>
              <a:rPr lang="en-US" altLang="en-US" dirty="0"/>
              <a:t> operator (and its synonym, the </a:t>
            </a:r>
            <a:r>
              <a:rPr lang="en-US" altLang="en-US" dirty="0">
                <a:latin typeface="Courier New" pitchFamily="49" charset="0"/>
              </a:rPr>
              <a:t>SOME</a:t>
            </a:r>
            <a:r>
              <a:rPr lang="en-US" altLang="en-US" dirty="0"/>
              <a:t> operator) compares a value to </a:t>
            </a:r>
            <a:r>
              <a:rPr lang="en-US" altLang="en-US" i="1" dirty="0"/>
              <a:t>each</a:t>
            </a:r>
            <a:r>
              <a:rPr lang="en-US" altLang="en-US" b="1" i="1" dirty="0"/>
              <a:t> </a:t>
            </a:r>
            <a:r>
              <a:rPr lang="en-US" altLang="en-US" dirty="0"/>
              <a:t>value returned by a </a:t>
            </a:r>
            <a:r>
              <a:rPr lang="en-US" altLang="en-US" dirty="0" smtClean="0"/>
              <a:t>subquery and returns a row if meets the condition for any of them.</a:t>
            </a:r>
            <a:endParaRPr lang="en-IE" dirty="0"/>
          </a:p>
        </p:txBody>
      </p:sp>
    </p:spTree>
    <p:extLst>
      <p:ext uri="{BB962C8B-B14F-4D97-AF65-F5344CB8AC3E}">
        <p14:creationId xmlns:p14="http://schemas.microsoft.com/office/powerpoint/2010/main" val="2026486922"/>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53" name="Rectangle 13"/>
          <p:cNvSpPr>
            <a:spLocks noChangeArrowheads="1"/>
          </p:cNvSpPr>
          <p:nvPr/>
        </p:nvSpPr>
        <p:spPr bwMode="blackGray">
          <a:xfrm>
            <a:off x="866775" y="1865313"/>
            <a:ext cx="7277100" cy="198278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game_title</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&lt; </a:t>
            </a:r>
            <a:r>
              <a:rPr lang="en-IE" altLang="en-US" sz="1800" dirty="0" smtClean="0">
                <a:solidFill>
                  <a:srgbClr val="000000"/>
                </a:solidFill>
                <a:latin typeface="Courier New" pitchFamily="49" charset="0"/>
              </a:rPr>
              <a:t>ALL</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(SELECT </a:t>
            </a:r>
            <a:r>
              <a:rPr lang="en-IE" altLang="en-US" sz="1800" dirty="0" err="1" smtClean="0">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=5)</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AND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&lt;&gt; </a:t>
            </a:r>
            <a:r>
              <a:rPr lang="en-IE" altLang="en-US" sz="1800" dirty="0" smtClean="0">
                <a:solidFill>
                  <a:srgbClr val="000000"/>
                </a:solidFill>
                <a:latin typeface="Courier New" pitchFamily="49" charset="0"/>
              </a:rPr>
              <a:t>5;</a:t>
            </a:r>
            <a:endParaRPr lang="en-US" altLang="en-US" sz="1800" dirty="0">
              <a:solidFill>
                <a:srgbClr val="000000"/>
              </a:solidFill>
              <a:latin typeface="Courier New" pitchFamily="49" charset="0"/>
            </a:endParaRPr>
          </a:p>
        </p:txBody>
      </p:sp>
      <p:sp>
        <p:nvSpPr>
          <p:cNvPr id="394252" name="Rectangle 1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ALL</a:t>
            </a:r>
            <a:r>
              <a:rPr lang="en-US" altLang="en-US"/>
              <a:t> Operator</a:t>
            </a:r>
            <a:br>
              <a:rPr lang="en-US" altLang="en-US"/>
            </a:br>
            <a:r>
              <a:rPr lang="en-US" altLang="en-US"/>
              <a:t>in Multiple-Row Subqueries</a:t>
            </a:r>
          </a:p>
        </p:txBody>
      </p:sp>
      <p:sp>
        <p:nvSpPr>
          <p:cNvPr id="394256" name="Rectangle 16"/>
          <p:cNvSpPr>
            <a:spLocks noChangeArrowheads="1"/>
          </p:cNvSpPr>
          <p:nvPr/>
        </p:nvSpPr>
        <p:spPr bwMode="auto">
          <a:xfrm>
            <a:off x="3329827" y="2165476"/>
            <a:ext cx="527388" cy="2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200" dirty="0" smtClean="0">
                <a:solidFill>
                  <a:srgbClr val="FF5050"/>
                </a:solidFill>
              </a:rPr>
              <a:t>14,15</a:t>
            </a:r>
            <a:endParaRPr lang="en-US" altLang="en-US" sz="1200" dirty="0">
              <a:solidFill>
                <a:srgbClr val="FF5050"/>
              </a:solidFill>
            </a:endParaRPr>
          </a:p>
        </p:txBody>
      </p:sp>
      <p:sp>
        <p:nvSpPr>
          <p:cNvPr id="394257" name="Rectangle 17"/>
          <p:cNvSpPr>
            <a:spLocks noChangeArrowheads="1"/>
          </p:cNvSpPr>
          <p:nvPr/>
        </p:nvSpPr>
        <p:spPr bwMode="auto">
          <a:xfrm>
            <a:off x="3700463" y="2720975"/>
            <a:ext cx="3717925" cy="8366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4258" name="Rectangle 18"/>
          <p:cNvSpPr>
            <a:spLocks noChangeArrowheads="1"/>
          </p:cNvSpPr>
          <p:nvPr/>
        </p:nvSpPr>
        <p:spPr bwMode="auto">
          <a:xfrm>
            <a:off x="3705885" y="2461327"/>
            <a:ext cx="5238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4259" name="Freeform 19"/>
          <p:cNvSpPr>
            <a:spLocks/>
          </p:cNvSpPr>
          <p:nvPr/>
        </p:nvSpPr>
        <p:spPr bwMode="auto">
          <a:xfrm rot="16200000" flipV="1">
            <a:off x="5145162" y="1775619"/>
            <a:ext cx="147637" cy="17303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4005064"/>
            <a:ext cx="3771900" cy="255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8476" y="1218982"/>
            <a:ext cx="7953697" cy="646331"/>
          </a:xfrm>
          <a:prstGeom prst="rect">
            <a:avLst/>
          </a:prstGeom>
          <a:noFill/>
        </p:spPr>
        <p:txBody>
          <a:bodyPr wrap="square" rtlCol="0">
            <a:spAutoFit/>
          </a:bodyPr>
          <a:lstStyle/>
          <a:p>
            <a:r>
              <a:rPr lang="en-US" altLang="en-US" dirty="0"/>
              <a:t>The </a:t>
            </a:r>
            <a:r>
              <a:rPr lang="en-US" altLang="en-US" dirty="0">
                <a:latin typeface="Courier New" pitchFamily="49" charset="0"/>
              </a:rPr>
              <a:t>ALL</a:t>
            </a:r>
            <a:r>
              <a:rPr lang="en-US" altLang="en-US" dirty="0"/>
              <a:t> operator compares a value to </a:t>
            </a:r>
            <a:r>
              <a:rPr lang="en-US" altLang="en-US" i="1" dirty="0"/>
              <a:t>every</a:t>
            </a:r>
            <a:r>
              <a:rPr lang="en-US" altLang="en-US" dirty="0"/>
              <a:t> value returned by a </a:t>
            </a:r>
            <a:r>
              <a:rPr lang="en-US" altLang="en-US" dirty="0" smtClean="0"/>
              <a:t>subquery and returns a row only if it meets the condition for all of them</a:t>
            </a:r>
            <a:endParaRPr lang="en-IE" dirty="0"/>
          </a:p>
        </p:txBody>
      </p:sp>
    </p:spTree>
    <p:extLst>
      <p:ext uri="{BB962C8B-B14F-4D97-AF65-F5344CB8AC3E}">
        <p14:creationId xmlns:p14="http://schemas.microsoft.com/office/powerpoint/2010/main" val="2649445811"/>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Exists, Not Exists</a:t>
            </a:r>
            <a:endParaRPr lang="en-IE" dirty="0"/>
          </a:p>
        </p:txBody>
      </p:sp>
      <p:sp>
        <p:nvSpPr>
          <p:cNvPr id="3" name="Content Placeholder 2"/>
          <p:cNvSpPr>
            <a:spLocks noGrp="1"/>
          </p:cNvSpPr>
          <p:nvPr>
            <p:ph sz="quarter" idx="1"/>
          </p:nvPr>
        </p:nvSpPr>
        <p:spPr/>
        <p:txBody>
          <a:bodyPr/>
          <a:lstStyle/>
          <a:p>
            <a:r>
              <a:rPr lang="en-IE" dirty="0" smtClean="0"/>
              <a:t>Syntax</a:t>
            </a:r>
          </a:p>
          <a:p>
            <a:pPr marL="274320" lvl="1" indent="0">
              <a:buNone/>
            </a:pPr>
            <a:r>
              <a:rPr lang="en-IE" dirty="0" smtClean="0"/>
              <a:t>WHERE </a:t>
            </a:r>
            <a:r>
              <a:rPr lang="en-IE" dirty="0"/>
              <a:t>EXISTS ( subquery </a:t>
            </a:r>
            <a:r>
              <a:rPr lang="en-IE" dirty="0" smtClean="0"/>
              <a:t>);</a:t>
            </a:r>
          </a:p>
          <a:p>
            <a:pPr marL="274320" lvl="1" indent="0">
              <a:buNone/>
            </a:pPr>
            <a:r>
              <a:rPr lang="en-IE" dirty="0" smtClean="0"/>
              <a:t>WHERE NOT EXISTS (subquery);</a:t>
            </a:r>
          </a:p>
          <a:p>
            <a:r>
              <a:rPr lang="en-IE" dirty="0" smtClean="0"/>
              <a:t>If </a:t>
            </a:r>
            <a:r>
              <a:rPr lang="en-IE" dirty="0"/>
              <a:t>the subquery returns at least one record in its result set, the EXISTS clause will evaluate to true and the EXISTS condition will be met. </a:t>
            </a:r>
            <a:endParaRPr lang="en-IE" dirty="0" smtClean="0"/>
          </a:p>
          <a:p>
            <a:r>
              <a:rPr lang="en-IE" dirty="0" smtClean="0"/>
              <a:t>If </a:t>
            </a:r>
            <a:r>
              <a:rPr lang="en-IE" dirty="0"/>
              <a:t>the subquery does not return any records, the EXISTS clause will evaluate to false and the EXISTS condition will not be met.</a:t>
            </a:r>
          </a:p>
        </p:txBody>
      </p:sp>
    </p:spTree>
    <p:extLst>
      <p:ext uri="{BB962C8B-B14F-4D97-AF65-F5344CB8AC3E}">
        <p14:creationId xmlns:p14="http://schemas.microsoft.com/office/powerpoint/2010/main" val="1889696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pPr eaLnBrk="0" hangingPunct="0">
              <a:buClrTx/>
              <a:buFontTx/>
              <a:buNone/>
            </a:pPr>
            <a:r>
              <a:rPr lang="en-IE" altLang="en-US" sz="2800" dirty="0">
                <a:solidFill>
                  <a:srgbClr val="000000"/>
                </a:solidFill>
                <a:latin typeface="Courier New" pitchFamily="49" charset="0"/>
              </a:rPr>
              <a:t>SELECT </a:t>
            </a:r>
            <a:r>
              <a:rPr lang="en-IE" altLang="en-US" sz="2800" dirty="0" err="1">
                <a:solidFill>
                  <a:srgbClr val="000000"/>
                </a:solidFill>
                <a:latin typeface="Courier New" pitchFamily="49" charset="0"/>
              </a:rPr>
              <a:t>game_id</a:t>
            </a:r>
            <a:r>
              <a:rPr lang="en-IE" altLang="en-US" sz="2800" dirty="0">
                <a:solidFill>
                  <a:srgbClr val="000000"/>
                </a:solidFill>
                <a:latin typeface="Courier New" pitchFamily="49" charset="0"/>
              </a:rPr>
              <a:t>, </a:t>
            </a:r>
            <a:r>
              <a:rPr lang="en-IE" altLang="en-US" sz="2800" dirty="0" err="1">
                <a:solidFill>
                  <a:srgbClr val="000000"/>
                </a:solidFill>
                <a:latin typeface="Courier New" pitchFamily="49" charset="0"/>
              </a:rPr>
              <a:t>game_title</a:t>
            </a:r>
            <a:r>
              <a:rPr lang="en-IE" altLang="en-US" sz="2800" dirty="0">
                <a:solidFill>
                  <a:srgbClr val="000000"/>
                </a:solidFill>
                <a:latin typeface="Courier New" pitchFamily="49" charset="0"/>
              </a:rPr>
              <a:t>, </a:t>
            </a:r>
            <a:r>
              <a:rPr lang="en-IE" altLang="en-US" sz="2800" dirty="0" err="1">
                <a:solidFill>
                  <a:srgbClr val="000000"/>
                </a:solidFill>
                <a:latin typeface="Courier New" pitchFamily="49" charset="0"/>
              </a:rPr>
              <a:t>game_price</a:t>
            </a:r>
            <a:endParaRPr lang="en-IE" altLang="en-US" sz="2800" dirty="0">
              <a:solidFill>
                <a:srgbClr val="000000"/>
              </a:solidFill>
              <a:latin typeface="Courier New" pitchFamily="49" charset="0"/>
            </a:endParaRPr>
          </a:p>
          <a:p>
            <a:pPr eaLnBrk="0" hangingPunct="0">
              <a:buClrTx/>
              <a:buFontTx/>
              <a:buNone/>
            </a:pPr>
            <a:r>
              <a:rPr lang="en-IE" altLang="en-US" sz="2800" dirty="0">
                <a:solidFill>
                  <a:srgbClr val="000000"/>
                </a:solidFill>
                <a:latin typeface="Courier New" pitchFamily="49" charset="0"/>
              </a:rPr>
              <a:t>FROM   </a:t>
            </a:r>
            <a:r>
              <a:rPr lang="en-IE" altLang="en-US" sz="2800" dirty="0" err="1">
                <a:solidFill>
                  <a:srgbClr val="000000"/>
                </a:solidFill>
                <a:latin typeface="Courier New" pitchFamily="49" charset="0"/>
              </a:rPr>
              <a:t>mm_game</a:t>
            </a:r>
            <a:endParaRPr lang="en-IE" altLang="en-US" sz="2800" dirty="0">
              <a:solidFill>
                <a:srgbClr val="000000"/>
              </a:solidFill>
              <a:latin typeface="Courier New" pitchFamily="49" charset="0"/>
            </a:endParaRPr>
          </a:p>
          <a:p>
            <a:pPr eaLnBrk="0" hangingPunct="0">
              <a:buClrTx/>
              <a:buFontTx/>
              <a:buNone/>
            </a:pPr>
            <a:r>
              <a:rPr lang="en-IE" altLang="en-US" sz="2800" dirty="0">
                <a:solidFill>
                  <a:srgbClr val="000000"/>
                </a:solidFill>
                <a:latin typeface="Courier New" pitchFamily="49" charset="0"/>
              </a:rPr>
              <a:t>WHERE  EXISTS (select </a:t>
            </a:r>
            <a:r>
              <a:rPr lang="en-IE" altLang="en-US" sz="2800" dirty="0" err="1">
                <a:solidFill>
                  <a:srgbClr val="000000"/>
                </a:solidFill>
                <a:latin typeface="Courier New" pitchFamily="49" charset="0"/>
              </a:rPr>
              <a:t>lastname</a:t>
            </a:r>
            <a:r>
              <a:rPr lang="en-IE" altLang="en-US" sz="2800" dirty="0">
                <a:solidFill>
                  <a:srgbClr val="000000"/>
                </a:solidFill>
                <a:latin typeface="Courier New" pitchFamily="49" charset="0"/>
              </a:rPr>
              <a:t> from </a:t>
            </a:r>
            <a:r>
              <a:rPr lang="en-IE" altLang="en-US" sz="2800" dirty="0" err="1">
                <a:solidFill>
                  <a:srgbClr val="000000"/>
                </a:solidFill>
                <a:latin typeface="Courier New" pitchFamily="49" charset="0"/>
              </a:rPr>
              <a:t>mm_customer</a:t>
            </a:r>
            <a:r>
              <a:rPr lang="en-IE" altLang="en-US" sz="2800" dirty="0">
                <a:solidFill>
                  <a:srgbClr val="000000"/>
                </a:solidFill>
                <a:latin typeface="Courier New" pitchFamily="49" charset="0"/>
              </a:rPr>
              <a:t> where </a:t>
            </a:r>
            <a:r>
              <a:rPr lang="en-IE" altLang="en-US" sz="2800" dirty="0" err="1">
                <a:solidFill>
                  <a:srgbClr val="000000"/>
                </a:solidFill>
                <a:latin typeface="Courier New" pitchFamily="49" charset="0"/>
              </a:rPr>
              <a:t>substr</a:t>
            </a:r>
            <a:r>
              <a:rPr lang="en-IE" altLang="en-US" sz="2800" dirty="0">
                <a:solidFill>
                  <a:srgbClr val="000000"/>
                </a:solidFill>
                <a:latin typeface="Courier New" pitchFamily="49" charset="0"/>
              </a:rPr>
              <a:t>(lastname,2,1)=</a:t>
            </a:r>
            <a:r>
              <a:rPr lang="en-IE" altLang="en-US" sz="2800" dirty="0" err="1">
                <a:solidFill>
                  <a:srgbClr val="000000"/>
                </a:solidFill>
                <a:latin typeface="Courier New" pitchFamily="49" charset="0"/>
              </a:rPr>
              <a:t>substr</a:t>
            </a:r>
            <a:r>
              <a:rPr lang="en-IE" altLang="en-US" sz="2800" dirty="0">
                <a:solidFill>
                  <a:srgbClr val="000000"/>
                </a:solidFill>
                <a:latin typeface="Courier New" pitchFamily="49" charset="0"/>
              </a:rPr>
              <a:t>(game_title,2,1));</a:t>
            </a:r>
            <a:endParaRPr lang="en-IE" dirty="0"/>
          </a:p>
        </p:txBody>
      </p:sp>
    </p:spTree>
    <p:extLst>
      <p:ext uri="{BB962C8B-B14F-4D97-AF65-F5344CB8AC3E}">
        <p14:creationId xmlns:p14="http://schemas.microsoft.com/office/powerpoint/2010/main" val="895385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Exists, Not Exists</a:t>
            </a:r>
            <a:endParaRPr lang="en-IE" dirty="0"/>
          </a:p>
        </p:txBody>
      </p:sp>
      <p:sp>
        <p:nvSpPr>
          <p:cNvPr id="3" name="Content Placeholder 2"/>
          <p:cNvSpPr>
            <a:spLocks noGrp="1"/>
          </p:cNvSpPr>
          <p:nvPr>
            <p:ph sz="quarter" idx="1"/>
          </p:nvPr>
        </p:nvSpPr>
        <p:spPr/>
        <p:txBody>
          <a:bodyPr/>
          <a:lstStyle/>
          <a:p>
            <a:r>
              <a:rPr lang="en-IE" dirty="0" smtClean="0"/>
              <a:t>Syntax</a:t>
            </a:r>
          </a:p>
          <a:p>
            <a:pPr marL="274320" lvl="1" indent="0">
              <a:buNone/>
            </a:pPr>
            <a:r>
              <a:rPr lang="en-IE" dirty="0" smtClean="0"/>
              <a:t>WHERE NOT EXISTS (subquery);</a:t>
            </a:r>
          </a:p>
          <a:p>
            <a:r>
              <a:rPr lang="en-IE" dirty="0" smtClean="0"/>
              <a:t>If </a:t>
            </a:r>
            <a:r>
              <a:rPr lang="en-IE" dirty="0"/>
              <a:t>the subquery returns at least one record in its result set, the </a:t>
            </a:r>
            <a:r>
              <a:rPr lang="en-IE" dirty="0" smtClean="0"/>
              <a:t>NOT EXISTS </a:t>
            </a:r>
            <a:r>
              <a:rPr lang="en-IE" dirty="0"/>
              <a:t>clause will evaluate to true and the </a:t>
            </a:r>
            <a:r>
              <a:rPr lang="en-IE" dirty="0" smtClean="0"/>
              <a:t>NOT EXISTS </a:t>
            </a:r>
            <a:r>
              <a:rPr lang="en-IE" dirty="0"/>
              <a:t>condition will be met. </a:t>
            </a:r>
            <a:endParaRPr lang="en-IE" dirty="0" smtClean="0"/>
          </a:p>
        </p:txBody>
      </p:sp>
    </p:spTree>
    <p:extLst>
      <p:ext uri="{BB962C8B-B14F-4D97-AF65-F5344CB8AC3E}">
        <p14:creationId xmlns:p14="http://schemas.microsoft.com/office/powerpoint/2010/main" val="380463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r>
              <a:rPr lang="en-US" altLang="en-US" smtClean="0"/>
              <a:t>Guidelines for Using Subqueries</a:t>
            </a:r>
            <a:endParaRPr lang="en-US" altLang="en-US"/>
          </a:p>
        </p:txBody>
      </p:sp>
      <p:sp>
        <p:nvSpPr>
          <p:cNvPr id="373765" name="Rectangle 5"/>
          <p:cNvSpPr>
            <a:spLocks noGrp="1" noChangeArrowheads="1"/>
          </p:cNvSpPr>
          <p:nvPr>
            <p:ph sz="quarter" idx="1"/>
          </p:nvPr>
        </p:nvSpPr>
        <p:spPr/>
        <p:txBody>
          <a:bodyPr/>
          <a:lstStyle/>
          <a:p>
            <a:r>
              <a:rPr lang="en-US" altLang="en-US" dirty="0" smtClean="0"/>
              <a:t>Enclose subqueries in parentheses</a:t>
            </a:r>
            <a:r>
              <a:rPr lang="en-US" altLang="en-US" dirty="0"/>
              <a:t> </a:t>
            </a:r>
            <a:r>
              <a:rPr lang="en-US" altLang="en-US" dirty="0" smtClean="0"/>
              <a:t>(…..)</a:t>
            </a:r>
          </a:p>
          <a:p>
            <a:r>
              <a:rPr lang="en-US" altLang="en-US" dirty="0" smtClean="0"/>
              <a:t>Place </a:t>
            </a:r>
            <a:r>
              <a:rPr lang="en-US" altLang="en-US" dirty="0" err="1" smtClean="0"/>
              <a:t>subqueries</a:t>
            </a:r>
            <a:r>
              <a:rPr lang="en-US" altLang="en-US" dirty="0" smtClean="0"/>
              <a:t> on the right side of the comparison condition.</a:t>
            </a:r>
          </a:p>
          <a:p>
            <a:r>
              <a:rPr lang="en-US" altLang="en-US" dirty="0" smtClean="0"/>
              <a:t>Use single-row operators with single-row </a:t>
            </a:r>
            <a:r>
              <a:rPr lang="en-US" altLang="en-US" dirty="0" err="1" smtClean="0"/>
              <a:t>subqueries</a:t>
            </a:r>
            <a:r>
              <a:rPr lang="en-US" altLang="en-US" dirty="0" smtClean="0"/>
              <a:t>, and use multiple-row operators with</a:t>
            </a:r>
            <a:br>
              <a:rPr lang="en-US" altLang="en-US" dirty="0" smtClean="0"/>
            </a:br>
            <a:r>
              <a:rPr lang="en-US" altLang="en-US" dirty="0" smtClean="0"/>
              <a:t>multiple-row </a:t>
            </a:r>
            <a:r>
              <a:rPr lang="en-US" altLang="en-US" dirty="0" err="1" smtClean="0"/>
              <a:t>subqueries</a:t>
            </a:r>
            <a:r>
              <a:rPr lang="en-US" altLang="en-US" dirty="0" smtClean="0"/>
              <a:t>.</a:t>
            </a:r>
            <a:endParaRPr lang="en-US" altLang="en-US" dirty="0"/>
          </a:p>
        </p:txBody>
      </p:sp>
    </p:spTree>
    <p:extLst>
      <p:ext uri="{BB962C8B-B14F-4D97-AF65-F5344CB8AC3E}">
        <p14:creationId xmlns:p14="http://schemas.microsoft.com/office/powerpoint/2010/main" val="3530052341"/>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UPDATE using a sub-query</a:t>
            </a:r>
            <a:endParaRPr lang="en-IE" dirty="0"/>
          </a:p>
        </p:txBody>
      </p:sp>
      <p:sp>
        <p:nvSpPr>
          <p:cNvPr id="3" name="Content Placeholder 2"/>
          <p:cNvSpPr>
            <a:spLocks noGrp="1"/>
          </p:cNvSpPr>
          <p:nvPr>
            <p:ph sz="quarter" idx="1"/>
          </p:nvPr>
        </p:nvSpPr>
        <p:spPr/>
        <p:txBody>
          <a:bodyPr/>
          <a:lstStyle/>
          <a:p>
            <a:r>
              <a:rPr lang="en-IE" dirty="0" smtClean="0"/>
              <a:t>Suppose we want to increase the price of all games in the horror </a:t>
            </a:r>
            <a:r>
              <a:rPr lang="en-IE" dirty="0" err="1" smtClean="0"/>
              <a:t>game_type</a:t>
            </a:r>
            <a:r>
              <a:rPr lang="en-IE" dirty="0" smtClean="0"/>
              <a:t> by 10%.</a:t>
            </a:r>
          </a:p>
          <a:p>
            <a:endParaRPr lang="en-IE" dirty="0"/>
          </a:p>
          <a:p>
            <a:pPr marL="0" indent="0">
              <a:buNone/>
            </a:pPr>
            <a:r>
              <a:rPr lang="en-IE" sz="2400" b="1" dirty="0">
                <a:latin typeface="Courier New" panose="02070309020205020404" pitchFamily="49" charset="0"/>
                <a:cs typeface="Courier New" panose="02070309020205020404" pitchFamily="49" charset="0"/>
              </a:rPr>
              <a:t>UPDATE</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MM_game</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a:p>
            <a:pPr marL="0" indent="0">
              <a:buNone/>
            </a:pPr>
            <a:r>
              <a:rPr lang="en-IE" sz="2400" b="1" dirty="0">
                <a:latin typeface="Courier New" panose="02070309020205020404" pitchFamily="49" charset="0"/>
                <a:cs typeface="Courier New" panose="02070309020205020404" pitchFamily="49" charset="0"/>
              </a:rPr>
              <a:t>SET</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game_Price</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 1.1 * </a:t>
            </a:r>
            <a:r>
              <a:rPr lang="en-IE" sz="2400" dirty="0" err="1" smtClean="0">
                <a:latin typeface="Courier New" panose="02070309020205020404" pitchFamily="49" charset="0"/>
                <a:cs typeface="Courier New" panose="02070309020205020404" pitchFamily="49" charset="0"/>
              </a:rPr>
              <a:t>game_PRICE</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a:p>
            <a:pPr marL="0" indent="0">
              <a:buNone/>
            </a:pPr>
            <a:r>
              <a:rPr lang="en-IE" sz="2400" b="1" dirty="0">
                <a:latin typeface="Courier New" panose="02070309020205020404" pitchFamily="49" charset="0"/>
                <a:cs typeface="Courier New" panose="02070309020205020404" pitchFamily="49" charset="0"/>
              </a:rPr>
              <a:t>WHERE</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game_TYPE_ID</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IN </a:t>
            </a:r>
            <a:r>
              <a:rPr lang="en-IE" sz="2400" b="1" dirty="0">
                <a:latin typeface="Courier New" panose="02070309020205020404" pitchFamily="49" charset="0"/>
                <a:cs typeface="Courier New" panose="02070309020205020404" pitchFamily="49" charset="0"/>
              </a:rPr>
              <a:t>(</a:t>
            </a:r>
            <a:r>
              <a:rPr lang="en-IE" sz="2400" dirty="0">
                <a:latin typeface="Courier New" panose="02070309020205020404" pitchFamily="49" charset="0"/>
                <a:cs typeface="Courier New" panose="02070309020205020404" pitchFamily="49" charset="0"/>
              </a:rPr>
              <a:t> </a:t>
            </a:r>
          </a:p>
          <a:p>
            <a:pPr marL="274320" lvl="1" indent="0">
              <a:buNone/>
            </a:pPr>
            <a:r>
              <a:rPr lang="en-IE" sz="2400" b="1" dirty="0">
                <a:latin typeface="Courier New" panose="02070309020205020404" pitchFamily="49" charset="0"/>
                <a:cs typeface="Courier New" panose="02070309020205020404" pitchFamily="49" charset="0"/>
              </a:rPr>
              <a:t>SELECT</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game_TYPE_ID</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a:p>
            <a:pPr marL="274320" lvl="1" indent="0">
              <a:buNone/>
            </a:pPr>
            <a:r>
              <a:rPr lang="en-IE" sz="2400" b="1" dirty="0">
                <a:latin typeface="Courier New" panose="02070309020205020404" pitchFamily="49" charset="0"/>
                <a:cs typeface="Courier New" panose="02070309020205020404" pitchFamily="49" charset="0"/>
              </a:rPr>
              <a:t>FROM</a:t>
            </a:r>
            <a:r>
              <a:rPr lang="en-IE" sz="2400" dirty="0">
                <a:latin typeface="Courier New" panose="02070309020205020404" pitchFamily="49" charset="0"/>
                <a:cs typeface="Courier New" panose="02070309020205020404" pitchFamily="49" charset="0"/>
              </a:rPr>
              <a:t> </a:t>
            </a:r>
            <a:r>
              <a:rPr lang="en-IE" sz="2400" dirty="0" err="1" smtClean="0">
                <a:latin typeface="Courier New" panose="02070309020205020404" pitchFamily="49" charset="0"/>
                <a:cs typeface="Courier New" panose="02070309020205020404" pitchFamily="49" charset="0"/>
              </a:rPr>
              <a:t>MM_game_TYPE</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a:p>
            <a:pPr marL="274320" lvl="1" indent="0">
              <a:buNone/>
            </a:pPr>
            <a:r>
              <a:rPr lang="en-IE" sz="2400" b="1" dirty="0">
                <a:latin typeface="Courier New" panose="02070309020205020404" pitchFamily="49" charset="0"/>
                <a:cs typeface="Courier New" panose="02070309020205020404" pitchFamily="49" charset="0"/>
              </a:rPr>
              <a:t>WHERE</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UPPER(</a:t>
            </a:r>
            <a:r>
              <a:rPr lang="en-IE" sz="2400" dirty="0" err="1" smtClean="0">
                <a:latin typeface="Courier New" panose="02070309020205020404" pitchFamily="49" charset="0"/>
                <a:cs typeface="Courier New" panose="02070309020205020404" pitchFamily="49" charset="0"/>
              </a:rPr>
              <a:t>game_TYPE_DESCRIPTION</a:t>
            </a:r>
            <a:r>
              <a:rPr lang="en-IE" sz="2400" dirty="0" smtClean="0">
                <a:latin typeface="Courier New" panose="02070309020205020404" pitchFamily="49" charset="0"/>
                <a:cs typeface="Courier New" panose="02070309020205020404" pitchFamily="49" charset="0"/>
              </a:rPr>
              <a:t>)=‘COMBAT‘</a:t>
            </a:r>
          </a:p>
          <a:p>
            <a:pPr marL="274320" lvl="1" indent="0">
              <a:buNone/>
            </a:pPr>
            <a:r>
              <a:rPr lang="en-IE" sz="2400" b="1" dirty="0" smtClean="0">
                <a:latin typeface="Courier New" panose="02070309020205020404" pitchFamily="49" charset="0"/>
                <a:cs typeface="Courier New" panose="02070309020205020404" pitchFamily="49" charset="0"/>
              </a:rPr>
              <a:t>)</a:t>
            </a:r>
            <a:r>
              <a:rPr lang="en-IE" sz="2400" dirty="0" smtClean="0">
                <a:latin typeface="Courier New" panose="02070309020205020404" pitchFamily="49" charset="0"/>
                <a:cs typeface="Courier New" panose="02070309020205020404" pitchFamily="49" charset="0"/>
              </a:rPr>
              <a:t>; </a:t>
            </a:r>
            <a:endParaRPr lang="en-I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1698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UPDATE using a sub-query</a:t>
            </a:r>
            <a:endParaRPr lang="en-IE" dirty="0"/>
          </a:p>
        </p:txBody>
      </p:sp>
      <p:sp>
        <p:nvSpPr>
          <p:cNvPr id="3" name="Content Placeholder 2"/>
          <p:cNvSpPr>
            <a:spLocks noGrp="1"/>
          </p:cNvSpPr>
          <p:nvPr>
            <p:ph sz="quarter" idx="1"/>
          </p:nvPr>
        </p:nvSpPr>
        <p:spPr/>
        <p:txBody>
          <a:bodyPr/>
          <a:lstStyle/>
          <a:p>
            <a:r>
              <a:rPr lang="en-IE" dirty="0" smtClean="0"/>
              <a:t>Suppose we want to set the price of games with IDs of 1, 2, 3, 4 to be the same as the price of game 10?</a:t>
            </a:r>
          </a:p>
          <a:p>
            <a:endParaRPr lang="en-IE" dirty="0"/>
          </a:p>
          <a:p>
            <a:pPr marL="0" indent="0">
              <a:buNone/>
            </a:pPr>
            <a:r>
              <a:rPr lang="en-IE" b="1" dirty="0">
                <a:latin typeface="Courier New" panose="02070309020205020404" pitchFamily="49" charset="0"/>
                <a:cs typeface="Courier New" panose="02070309020205020404" pitchFamily="49" charset="0"/>
              </a:rPr>
              <a:t>UPDATE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b="1" dirty="0">
                <a:latin typeface="Courier New" panose="02070309020205020404" pitchFamily="49" charset="0"/>
                <a:cs typeface="Courier New" panose="02070309020205020404" pitchFamily="49" charset="0"/>
              </a:rPr>
              <a:t>SET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game_Price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 </a:t>
            </a:r>
            <a:endParaRPr lang="en-IE" dirty="0" smtClean="0">
              <a:latin typeface="Courier New" panose="02070309020205020404" pitchFamily="49" charset="0"/>
              <a:cs typeface="Courier New" panose="02070309020205020404" pitchFamily="49" charset="0"/>
            </a:endParaRPr>
          </a:p>
          <a:p>
            <a:pPr marL="274320" lvl="1" indent="0">
              <a:buNone/>
            </a:pPr>
            <a:r>
              <a:rPr lang="en-IE" dirty="0">
                <a:latin typeface="Courier New" panose="02070309020205020404" pitchFamily="49" charset="0"/>
                <a:cs typeface="Courier New" panose="02070309020205020404" pitchFamily="49" charset="0"/>
              </a:rPr>
              <a:t>	</a:t>
            </a:r>
            <a:r>
              <a:rPr lang="en-IE" b="1" dirty="0" smtClean="0">
                <a:latin typeface="Courier New" panose="02070309020205020404" pitchFamily="49" charset="0"/>
                <a:cs typeface="Courier New" panose="02070309020205020404" pitchFamily="49" charset="0"/>
              </a:rPr>
              <a:t>(</a:t>
            </a: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game_PRICE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FROM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p>
          <a:p>
            <a:pPr marL="274320" lvl="1" indent="0">
              <a:buNone/>
            </a:pPr>
            <a:r>
              <a:rPr lang="en-IE" b="1" dirty="0">
                <a:latin typeface="Courier New" panose="02070309020205020404" pitchFamily="49" charset="0"/>
                <a:cs typeface="Courier New" panose="02070309020205020404" pitchFamily="49" charset="0"/>
              </a:rPr>
              <a:t>	</a:t>
            </a:r>
            <a:r>
              <a:rPr lang="en-IE" b="1" dirty="0" smtClean="0">
                <a:latin typeface="Courier New" panose="02070309020205020404" pitchFamily="49" charset="0"/>
                <a:cs typeface="Courier New" panose="02070309020205020404" pitchFamily="49" charset="0"/>
              </a:rPr>
              <a:t>WHERE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=10</a:t>
            </a:r>
            <a:r>
              <a:rPr lang="en-IE" b="1" dirty="0">
                <a:latin typeface="Courier New" panose="02070309020205020404" pitchFamily="49" charset="0"/>
                <a:cs typeface="Courier New" panose="02070309020205020404" pitchFamily="49" charset="0"/>
              </a:rPr>
              <a:t>)</a:t>
            </a:r>
            <a:r>
              <a:rPr lang="en-IE" dirty="0">
                <a:latin typeface="Courier New" panose="02070309020205020404" pitchFamily="49" charset="0"/>
                <a:cs typeface="Courier New" panose="02070309020205020404" pitchFamily="49" charset="0"/>
              </a:rPr>
              <a:t> </a:t>
            </a:r>
          </a:p>
          <a:p>
            <a:pPr marL="0"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BETWEEN 1 AND 4; </a:t>
            </a:r>
          </a:p>
        </p:txBody>
      </p:sp>
    </p:spTree>
    <p:extLst>
      <p:ext uri="{BB962C8B-B14F-4D97-AF65-F5344CB8AC3E}">
        <p14:creationId xmlns:p14="http://schemas.microsoft.com/office/powerpoint/2010/main" val="52400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p:txBody>
          <a:bodyPr/>
          <a:lstStyle/>
          <a:p>
            <a:r>
              <a:rPr lang="en-US" altLang="en-US">
                <a:latin typeface="Courier New" pitchFamily="49" charset="0"/>
              </a:rPr>
              <a:t>ALTER TABLE</a:t>
            </a:r>
            <a:r>
              <a:rPr lang="en-US" altLang="en-US"/>
              <a:t> Statement</a:t>
            </a:r>
          </a:p>
        </p:txBody>
      </p:sp>
      <p:sp>
        <p:nvSpPr>
          <p:cNvPr id="518149" name="Rectangle 5"/>
          <p:cNvSpPr>
            <a:spLocks noGrp="1" noChangeArrowheads="1"/>
          </p:cNvSpPr>
          <p:nvPr>
            <p:ph type="body" idx="1"/>
          </p:nvPr>
        </p:nvSpPr>
        <p:spPr>
          <a:xfrm>
            <a:off x="863600" y="1816100"/>
            <a:ext cx="7366000" cy="1966913"/>
          </a:xfrm>
        </p:spPr>
        <p:txBody>
          <a:bodyPr>
            <a:normAutofit lnSpcReduction="10000"/>
          </a:bodyPr>
          <a:lstStyle/>
          <a:p>
            <a:r>
              <a:rPr lang="en-US" altLang="en-US" dirty="0"/>
              <a:t>Use the </a:t>
            </a:r>
            <a:r>
              <a:rPr lang="en-US" altLang="en-US" dirty="0">
                <a:latin typeface="Courier New" pitchFamily="49" charset="0"/>
              </a:rPr>
              <a:t>ALTER</a:t>
            </a:r>
            <a:r>
              <a:rPr lang="en-US" altLang="en-US" dirty="0"/>
              <a:t> </a:t>
            </a:r>
            <a:r>
              <a:rPr lang="en-US" altLang="en-US" dirty="0">
                <a:latin typeface="Courier New" pitchFamily="49" charset="0"/>
              </a:rPr>
              <a:t>TABLE</a:t>
            </a:r>
            <a:r>
              <a:rPr lang="en-US" altLang="en-US" dirty="0"/>
              <a:t> statement to:</a:t>
            </a:r>
          </a:p>
          <a:p>
            <a:pPr lvl="1"/>
            <a:r>
              <a:rPr lang="en-US" altLang="en-US" dirty="0"/>
              <a:t>Add a new column</a:t>
            </a:r>
          </a:p>
          <a:p>
            <a:pPr lvl="1"/>
            <a:r>
              <a:rPr lang="en-US" altLang="en-US" dirty="0"/>
              <a:t>Modify an existing column</a:t>
            </a:r>
          </a:p>
          <a:p>
            <a:pPr lvl="1"/>
            <a:r>
              <a:rPr lang="en-US" altLang="en-US" dirty="0"/>
              <a:t>Define a default value for the new column</a:t>
            </a:r>
          </a:p>
          <a:p>
            <a:pPr lvl="1"/>
            <a:r>
              <a:rPr lang="en-US" altLang="en-US" dirty="0"/>
              <a:t>Drop a column</a:t>
            </a:r>
          </a:p>
        </p:txBody>
      </p:sp>
    </p:spTree>
    <p:extLst>
      <p:ext uri="{BB962C8B-B14F-4D97-AF65-F5344CB8AC3E}">
        <p14:creationId xmlns:p14="http://schemas.microsoft.com/office/powerpoint/2010/main" val="421857919"/>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DELETE using a sub-query</a:t>
            </a:r>
            <a:endParaRPr lang="en-IE" dirty="0"/>
          </a:p>
        </p:txBody>
      </p:sp>
      <p:sp>
        <p:nvSpPr>
          <p:cNvPr id="3" name="Content Placeholder 2"/>
          <p:cNvSpPr>
            <a:spLocks noGrp="1"/>
          </p:cNvSpPr>
          <p:nvPr>
            <p:ph sz="quarter" idx="1"/>
          </p:nvPr>
        </p:nvSpPr>
        <p:spPr/>
        <p:txBody>
          <a:bodyPr/>
          <a:lstStyle/>
          <a:p>
            <a:pPr marL="0" indent="0">
              <a:buNone/>
            </a:pPr>
            <a:r>
              <a:rPr lang="en-IE" b="1" dirty="0">
                <a:latin typeface="Courier New" panose="02070309020205020404" pitchFamily="49" charset="0"/>
                <a:cs typeface="Courier New" panose="02070309020205020404" pitchFamily="49" charset="0"/>
              </a:rPr>
              <a:t>DELETE</a:t>
            </a:r>
            <a:r>
              <a:rPr lang="en-IE" dirty="0">
                <a:latin typeface="Courier New" panose="02070309020205020404" pitchFamily="49" charset="0"/>
                <a:cs typeface="Courier New" panose="02070309020205020404" pitchFamily="49" charset="0"/>
              </a:rPr>
              <a:t> FROM MM_RENTAL </a:t>
            </a:r>
          </a:p>
          <a:p>
            <a:pPr marL="0"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IN </a:t>
            </a:r>
          </a:p>
          <a:p>
            <a:pPr marL="274320" lvl="1" indent="0">
              <a:buNone/>
            </a:pP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274320" lvl="1" indent="0">
              <a:buNone/>
            </a:pPr>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274320" lvl="1"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IN </a:t>
            </a:r>
          </a:p>
          <a:p>
            <a:pPr marL="548640" lvl="2" indent="0">
              <a:buNone/>
            </a:pP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548640" lvl="2" indent="0">
              <a:buNone/>
            </a:pPr>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MM_game_TYPE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548640" lvl="2"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smtClean="0">
                <a:latin typeface="Courier New" panose="02070309020205020404" pitchFamily="49" charset="0"/>
                <a:cs typeface="Courier New" panose="02070309020205020404" pitchFamily="49" charset="0"/>
              </a:rPr>
              <a:t>UPPER(</a:t>
            </a:r>
            <a:r>
              <a:rPr lang="en-IE" dirty="0" err="1" smtClean="0">
                <a:latin typeface="Courier New" panose="02070309020205020404" pitchFamily="49" charset="0"/>
                <a:cs typeface="Courier New" panose="02070309020205020404" pitchFamily="49" charset="0"/>
              </a:rPr>
              <a:t>game_TYPE_DESCRIPTION</a:t>
            </a:r>
            <a:r>
              <a:rPr lang="en-IE" dirty="0" smtClean="0">
                <a:latin typeface="Courier New" panose="02070309020205020404" pitchFamily="49" charset="0"/>
                <a:cs typeface="Courier New" panose="02070309020205020404" pitchFamily="49" charset="0"/>
              </a:rPr>
              <a:t>)=‘COMBAT'</a:t>
            </a:r>
            <a:r>
              <a:rPr lang="en-IE" b="1" dirty="0" smtClean="0">
                <a:latin typeface="Courier New" panose="02070309020205020404" pitchFamily="49" charset="0"/>
                <a:cs typeface="Courier New" panose="02070309020205020404" pitchFamily="49" charset="0"/>
              </a:rPr>
              <a:t>)</a:t>
            </a:r>
            <a:endParaRPr lang="en-IE" b="1" dirty="0">
              <a:latin typeface="Courier New" panose="02070309020205020404" pitchFamily="49" charset="0"/>
              <a:cs typeface="Courier New" panose="02070309020205020404" pitchFamily="49" charset="0"/>
            </a:endParaRPr>
          </a:p>
          <a:p>
            <a:pPr marL="274320" lvl="1" indent="0">
              <a:buNone/>
            </a:pPr>
            <a:r>
              <a:rPr lang="en-IE" b="1" dirty="0">
                <a:latin typeface="Courier New" panose="02070309020205020404" pitchFamily="49" charset="0"/>
                <a:cs typeface="Courier New" panose="02070309020205020404" pitchFamily="49" charset="0"/>
              </a:rPr>
              <a:t>)</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04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Adding column(s) to a table</a:t>
            </a:r>
            <a:endParaRPr lang="en-US"/>
          </a:p>
        </p:txBody>
      </p:sp>
      <p:sp>
        <p:nvSpPr>
          <p:cNvPr id="9219" name="Rectangle 3"/>
          <p:cNvSpPr>
            <a:spLocks noGrp="1" noChangeArrowheads="1"/>
          </p:cNvSpPr>
          <p:nvPr>
            <p:ph sz="quarter" idx="1"/>
          </p:nvPr>
        </p:nvSpPr>
        <p:spPr/>
        <p:txBody>
          <a:bodyPr>
            <a:normAutofit/>
          </a:bodyPr>
          <a:lstStyle/>
          <a:p>
            <a:r>
              <a:rPr lang="en-US" dirty="0" smtClean="0"/>
              <a:t>To add a column to an existing table:</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ADD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column-definition;</a:t>
            </a:r>
            <a:endParaRPr lang="en-US" dirty="0" smtClean="0"/>
          </a:p>
          <a:p>
            <a:pPr marL="274320" lvl="1" indent="0">
              <a:buNone/>
            </a:pPr>
            <a:endParaRPr lang="en-US" dirty="0"/>
          </a:p>
        </p:txBody>
      </p:sp>
    </p:spTree>
    <p:extLst>
      <p:ext uri="{BB962C8B-B14F-4D97-AF65-F5344CB8AC3E}">
        <p14:creationId xmlns:p14="http://schemas.microsoft.com/office/powerpoint/2010/main" val="1642017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Adding column(s) to a table</a:t>
            </a:r>
            <a:endParaRPr lang="en-US"/>
          </a:p>
        </p:txBody>
      </p:sp>
      <p:sp>
        <p:nvSpPr>
          <p:cNvPr id="9219" name="Rectangle 3"/>
          <p:cNvSpPr>
            <a:spLocks noGrp="1" noChangeArrowheads="1"/>
          </p:cNvSpPr>
          <p:nvPr>
            <p:ph sz="quarter" idx="1"/>
          </p:nvPr>
        </p:nvSpPr>
        <p:spPr/>
        <p:txBody>
          <a:bodyPr>
            <a:normAutofit fontScale="77500" lnSpcReduction="20000"/>
          </a:bodyPr>
          <a:lstStyle/>
          <a:p>
            <a:pPr marL="274320" lvl="1" indent="0">
              <a:buNone/>
            </a:pPr>
            <a:r>
              <a:rPr lang="en-US" dirty="0" smtClean="0"/>
              <a:t>We are going to add a column </a:t>
            </a:r>
            <a:r>
              <a:rPr lang="en-US" dirty="0" err="1" smtClean="0"/>
              <a:t>game_cert</a:t>
            </a:r>
            <a:r>
              <a:rPr lang="en-US" dirty="0" smtClean="0"/>
              <a:t> to the </a:t>
            </a:r>
            <a:r>
              <a:rPr lang="en-US" dirty="0" err="1" smtClean="0"/>
              <a:t>mm_game</a:t>
            </a:r>
            <a:r>
              <a:rPr lang="en-US" dirty="0" smtClean="0"/>
              <a:t> table and use this to set the certification for each game e.g. PG, 12A, 18 </a:t>
            </a:r>
            <a:r>
              <a:rPr lang="en-US" dirty="0" err="1" smtClean="0"/>
              <a:t>etc</a:t>
            </a:r>
            <a:endParaRPr lang="en-US" dirty="0" smtClean="0"/>
          </a:p>
          <a:p>
            <a:pPr marL="274320" lvl="1" indent="0">
              <a:buNone/>
            </a:pPr>
            <a:endParaRPr lang="en-US" dirty="0"/>
          </a:p>
          <a:p>
            <a:pPr marL="274320" lvl="1" indent="0">
              <a:buNone/>
            </a:pPr>
            <a:r>
              <a:rPr lang="en-IE" sz="3100" dirty="0">
                <a:latin typeface="Courier New" panose="02070309020205020404" pitchFamily="49" charset="0"/>
                <a:cs typeface="Courier New" panose="02070309020205020404" pitchFamily="49" charset="0"/>
              </a:rPr>
              <a:t>ALTER TABLE </a:t>
            </a:r>
            <a:r>
              <a:rPr lang="en-IE" sz="3100" dirty="0" err="1" smtClean="0">
                <a:latin typeface="Courier New" panose="02070309020205020404" pitchFamily="49" charset="0"/>
                <a:cs typeface="Courier New" panose="02070309020205020404" pitchFamily="49" charset="0"/>
              </a:rPr>
              <a:t>MM_game</a:t>
            </a:r>
            <a:r>
              <a:rPr lang="en-IE" sz="3100" dirty="0" smtClean="0">
                <a:latin typeface="Courier New" panose="02070309020205020404" pitchFamily="49" charset="0"/>
                <a:cs typeface="Courier New" panose="02070309020205020404" pitchFamily="49" charset="0"/>
              </a:rPr>
              <a:t> </a:t>
            </a:r>
          </a:p>
          <a:p>
            <a:pPr marL="274320" lvl="1" indent="0">
              <a:buNone/>
            </a:pPr>
            <a:r>
              <a:rPr lang="en-IE" sz="3100" dirty="0" smtClean="0">
                <a:latin typeface="Courier New" panose="02070309020205020404" pitchFamily="49" charset="0"/>
                <a:cs typeface="Courier New" panose="02070309020205020404" pitchFamily="49" charset="0"/>
              </a:rPr>
              <a:t>ADD </a:t>
            </a:r>
            <a:r>
              <a:rPr lang="en-IE" sz="3100" dirty="0" err="1" smtClean="0">
                <a:latin typeface="Courier New" panose="02070309020205020404" pitchFamily="49" charset="0"/>
                <a:cs typeface="Courier New" panose="02070309020205020404" pitchFamily="49" charset="0"/>
              </a:rPr>
              <a:t>game_cert</a:t>
            </a:r>
            <a:r>
              <a:rPr lang="en-IE" sz="3100" dirty="0" smtClean="0">
                <a:latin typeface="Courier New" panose="02070309020205020404" pitchFamily="49" charset="0"/>
                <a:cs typeface="Courier New" panose="02070309020205020404" pitchFamily="49" charset="0"/>
              </a:rPr>
              <a:t> </a:t>
            </a:r>
            <a:r>
              <a:rPr lang="en-IE" sz="3100" dirty="0">
                <a:latin typeface="Courier New" panose="02070309020205020404" pitchFamily="49" charset="0"/>
                <a:cs typeface="Courier New" panose="02070309020205020404" pitchFamily="49" charset="0"/>
              </a:rPr>
              <a:t>VARCHAR2(30</a:t>
            </a:r>
            <a:r>
              <a:rPr lang="en-IE" sz="3100" dirty="0" smtClean="0">
                <a:latin typeface="Courier New" panose="02070309020205020404" pitchFamily="49" charset="0"/>
                <a:cs typeface="Courier New" panose="02070309020205020404" pitchFamily="49" charset="0"/>
              </a:rPr>
              <a:t>);</a:t>
            </a:r>
          </a:p>
          <a:p>
            <a:pPr marL="274320" lvl="1" indent="0">
              <a:buNone/>
            </a:pPr>
            <a:endParaRPr lang="en-US" dirty="0" smtClean="0"/>
          </a:p>
          <a:p>
            <a:pPr lvl="1"/>
            <a:r>
              <a:rPr lang="en-US" dirty="0" smtClean="0"/>
              <a:t>This will add a column called </a:t>
            </a:r>
            <a:r>
              <a:rPr lang="en-US" dirty="0" err="1" smtClean="0"/>
              <a:t>game_cert</a:t>
            </a:r>
            <a:r>
              <a:rPr lang="en-US" dirty="0" smtClean="0"/>
              <a:t> of type varchar2(30) to the </a:t>
            </a:r>
            <a:r>
              <a:rPr lang="en-US" dirty="0" err="1" smtClean="0"/>
              <a:t>MM_game</a:t>
            </a:r>
            <a:r>
              <a:rPr lang="en-US" dirty="0" smtClean="0"/>
              <a:t> table.</a:t>
            </a:r>
          </a:p>
          <a:p>
            <a:pPr marL="274320" lvl="1" indent="0">
              <a:buNone/>
            </a:pPr>
            <a:endParaRPr lang="en-US" dirty="0" smtClean="0"/>
          </a:p>
          <a:p>
            <a:pPr marL="274320" lvl="1" indent="0">
              <a:buNone/>
            </a:pPr>
            <a:r>
              <a:rPr lang="en-IE" dirty="0"/>
              <a:t>Name          </a:t>
            </a:r>
            <a:r>
              <a:rPr lang="en-IE" dirty="0" smtClean="0"/>
              <a:t>	Null     		Type         </a:t>
            </a:r>
            <a:endParaRPr lang="en-IE" dirty="0"/>
          </a:p>
          <a:p>
            <a:pPr marL="274320" lvl="1" indent="0">
              <a:buNone/>
            </a:pPr>
            <a:r>
              <a:rPr lang="en-IE" dirty="0"/>
              <a:t>------------- </a:t>
            </a:r>
            <a:r>
              <a:rPr lang="en-IE" dirty="0" smtClean="0"/>
              <a:t>	-------- 		------------ </a:t>
            </a:r>
            <a:endParaRPr lang="en-IE" dirty="0"/>
          </a:p>
          <a:p>
            <a:pPr marL="274320" lvl="1" indent="0">
              <a:buNone/>
            </a:pPr>
            <a:r>
              <a:rPr lang="en-IE" dirty="0" err="1" smtClean="0"/>
              <a:t>game_ID</a:t>
            </a:r>
            <a:r>
              <a:rPr lang="en-IE" dirty="0" smtClean="0"/>
              <a:t>      </a:t>
            </a:r>
            <a:r>
              <a:rPr lang="en-IE" dirty="0"/>
              <a:t>NOT NULL </a:t>
            </a:r>
            <a:r>
              <a:rPr lang="en-IE" dirty="0" smtClean="0"/>
              <a:t>	NUMBER(4</a:t>
            </a:r>
            <a:r>
              <a:rPr lang="en-IE" dirty="0"/>
              <a:t>)    </a:t>
            </a:r>
          </a:p>
          <a:p>
            <a:pPr marL="274320" lvl="1" indent="0">
              <a:buNone/>
            </a:pPr>
            <a:r>
              <a:rPr lang="en-IE" dirty="0" err="1" smtClean="0"/>
              <a:t>game_TITLE</a:t>
            </a:r>
            <a:r>
              <a:rPr lang="en-IE" dirty="0" smtClean="0"/>
              <a:t>            		VARCHAR2(40</a:t>
            </a:r>
            <a:r>
              <a:rPr lang="en-IE" dirty="0"/>
              <a:t>) </a:t>
            </a:r>
          </a:p>
          <a:p>
            <a:pPr marL="274320" lvl="1" indent="0">
              <a:buNone/>
            </a:pPr>
            <a:r>
              <a:rPr lang="en-IE" dirty="0" err="1" smtClean="0"/>
              <a:t>game_TYPE_ID</a:t>
            </a:r>
            <a:r>
              <a:rPr lang="en-IE" dirty="0" smtClean="0"/>
              <a:t> </a:t>
            </a:r>
            <a:r>
              <a:rPr lang="en-IE" dirty="0"/>
              <a:t>NOT NULL </a:t>
            </a:r>
            <a:r>
              <a:rPr lang="en-IE" dirty="0" smtClean="0"/>
              <a:t>	NUMBER(2</a:t>
            </a:r>
            <a:r>
              <a:rPr lang="en-IE" dirty="0"/>
              <a:t>)    </a:t>
            </a:r>
          </a:p>
          <a:p>
            <a:pPr marL="274320" lvl="1" indent="0">
              <a:buNone/>
            </a:pPr>
            <a:r>
              <a:rPr lang="en-IE" dirty="0" err="1" smtClean="0"/>
              <a:t>game_PRICE</a:t>
            </a:r>
            <a:r>
              <a:rPr lang="en-IE" dirty="0" smtClean="0"/>
              <a:t>            		NUMBER(5,2</a:t>
            </a:r>
            <a:r>
              <a:rPr lang="en-IE" dirty="0"/>
              <a:t>)  </a:t>
            </a:r>
          </a:p>
          <a:p>
            <a:pPr marL="274320" lvl="1" indent="0">
              <a:buNone/>
            </a:pPr>
            <a:r>
              <a:rPr lang="en-IE" dirty="0" err="1" smtClean="0"/>
              <a:t>game_QTY</a:t>
            </a:r>
            <a:r>
              <a:rPr lang="en-IE" dirty="0" smtClean="0"/>
              <a:t>              		NUMBER(2</a:t>
            </a:r>
            <a:r>
              <a:rPr lang="en-IE" dirty="0"/>
              <a:t>)    </a:t>
            </a:r>
          </a:p>
          <a:p>
            <a:pPr marL="274320" lvl="1" indent="0">
              <a:buNone/>
            </a:pPr>
            <a:r>
              <a:rPr lang="en-IE" dirty="0" err="1" smtClean="0"/>
              <a:t>game_CERT</a:t>
            </a:r>
            <a:r>
              <a:rPr lang="en-IE" dirty="0" smtClean="0"/>
              <a:t>             		VARCHAR2(30</a:t>
            </a:r>
            <a:r>
              <a:rPr lang="en-IE" dirty="0"/>
              <a:t>) </a:t>
            </a:r>
            <a:endParaRPr lang="en-US" dirty="0" smtClean="0"/>
          </a:p>
        </p:txBody>
      </p:sp>
    </p:spTree>
    <p:extLst>
      <p:ext uri="{BB962C8B-B14F-4D97-AF65-F5344CB8AC3E}">
        <p14:creationId xmlns:p14="http://schemas.microsoft.com/office/powerpoint/2010/main" val="154671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Adding column(s) to a table</a:t>
            </a:r>
            <a:endParaRPr lang="en-US"/>
          </a:p>
        </p:txBody>
      </p:sp>
      <p:sp>
        <p:nvSpPr>
          <p:cNvPr id="9219" name="Rectangle 3"/>
          <p:cNvSpPr>
            <a:spLocks noGrp="1" noChangeArrowheads="1"/>
          </p:cNvSpPr>
          <p:nvPr>
            <p:ph sz="quarter" idx="1"/>
          </p:nvPr>
        </p:nvSpPr>
        <p:spPr/>
        <p:txBody>
          <a:bodyPr>
            <a:normAutofit/>
          </a:bodyPr>
          <a:lstStyle/>
          <a:p>
            <a:r>
              <a:rPr lang="en-US" dirty="0" smtClean="0"/>
              <a:t>To add multiple columns to an existing table:</a:t>
            </a:r>
          </a:p>
          <a:p>
            <a:pPr marL="274320" lvl="1"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endParaRPr lang="en-US" dirty="0" smtClean="0">
              <a:latin typeface="Courier New" panose="02070309020205020404" pitchFamily="49" charset="0"/>
              <a:cs typeface="Courier New" panose="02070309020205020404" pitchFamily="49" charset="0"/>
            </a:endParaRPr>
          </a:p>
          <a:p>
            <a:pPr marL="594360" lvl="2" indent="0">
              <a:buNone/>
            </a:pPr>
            <a:r>
              <a:rPr lang="en-US" dirty="0" smtClean="0">
                <a:latin typeface="Courier New" panose="02070309020205020404" pitchFamily="49" charset="0"/>
                <a:cs typeface="Courier New" panose="02070309020205020404" pitchFamily="49" charset="0"/>
              </a:rPr>
              <a:t>ADD (column_1 column-definition, </a:t>
            </a:r>
          </a:p>
          <a:p>
            <a:pPr marL="594360" lvl="2" indent="0">
              <a:buNone/>
            </a:pPr>
            <a:r>
              <a:rPr lang="en-US" dirty="0" smtClean="0">
                <a:latin typeface="Courier New" panose="02070309020205020404" pitchFamily="49" charset="0"/>
                <a:cs typeface="Courier New" panose="02070309020205020404" pitchFamily="49" charset="0"/>
              </a:rPr>
              <a:t>          column_2 column-definition,...</a:t>
            </a:r>
          </a:p>
          <a:p>
            <a:pPr marL="594360" lvl="2"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column_n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column_definition</a:t>
            </a:r>
            <a:r>
              <a:rPr lang="en-US" dirty="0" smtClean="0">
                <a:latin typeface="Courier New" panose="02070309020205020404" pitchFamily="49" charset="0"/>
                <a:cs typeface="Courier New" panose="02070309020205020404" pitchFamily="49" charset="0"/>
              </a:rPr>
              <a:t> );</a:t>
            </a:r>
          </a:p>
          <a:p>
            <a:r>
              <a:rPr lang="en-US" dirty="0" smtClean="0"/>
              <a:t>For example:</a:t>
            </a:r>
          </a:p>
          <a:p>
            <a:pPr marL="274320" lvl="1" indent="0">
              <a:buNone/>
            </a:pPr>
            <a:r>
              <a:rPr lang="en-IE" dirty="0">
                <a:latin typeface="Courier New" panose="02070309020205020404" pitchFamily="49" charset="0"/>
                <a:cs typeface="Courier New" panose="02070309020205020404" pitchFamily="49" charset="0"/>
              </a:rPr>
              <a:t>ALTER TABLE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ADD </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game_cert</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VARCHAR2(30), </a:t>
            </a:r>
            <a:r>
              <a:rPr lang="en-IE" dirty="0" err="1" smtClean="0">
                <a:latin typeface="Courier New" panose="02070309020205020404" pitchFamily="49" charset="0"/>
                <a:cs typeface="Courier New" panose="02070309020205020404" pitchFamily="49" charset="0"/>
              </a:rPr>
              <a:t>game_designer</a:t>
            </a:r>
            <a:r>
              <a:rPr lang="en-IE" dirty="0" smtClean="0">
                <a:latin typeface="Courier New" panose="02070309020205020404" pitchFamily="49" charset="0"/>
                <a:cs typeface="Courier New" panose="02070309020205020404" pitchFamily="49" charset="0"/>
              </a:rPr>
              <a:t> VARCHAR2(50));</a:t>
            </a:r>
          </a:p>
          <a:p>
            <a:pPr marL="274320" lvl="1" indent="0">
              <a:buNone/>
            </a:pPr>
            <a:r>
              <a:rPr lang="en-US" dirty="0" smtClean="0"/>
              <a:t>This will add two columns (</a:t>
            </a:r>
            <a:r>
              <a:rPr lang="en-US" dirty="0" err="1" smtClean="0"/>
              <a:t>game_cert</a:t>
            </a:r>
            <a:r>
              <a:rPr lang="en-US" dirty="0" smtClean="0"/>
              <a:t>, </a:t>
            </a:r>
            <a:r>
              <a:rPr lang="en-US" dirty="0" err="1" smtClean="0"/>
              <a:t>game_designer</a:t>
            </a:r>
            <a:r>
              <a:rPr lang="en-US" dirty="0" smtClean="0"/>
              <a:t>) to the </a:t>
            </a:r>
            <a:r>
              <a:rPr lang="en-US" dirty="0" err="1" smtClean="0"/>
              <a:t>mm_game</a:t>
            </a:r>
            <a:r>
              <a:rPr lang="en-US" dirty="0" smtClean="0"/>
              <a:t> table.</a:t>
            </a:r>
            <a:endParaRPr lang="en-US" dirty="0"/>
          </a:p>
        </p:txBody>
      </p:sp>
    </p:spTree>
    <p:extLst>
      <p:ext uri="{BB962C8B-B14F-4D97-AF65-F5344CB8AC3E}">
        <p14:creationId xmlns:p14="http://schemas.microsoft.com/office/powerpoint/2010/main" val="3525903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1121</TotalTime>
  <Words>3840</Words>
  <Application>Microsoft Office PowerPoint</Application>
  <PresentationFormat>On-screen Show (4:3)</PresentationFormat>
  <Paragraphs>639</Paragraphs>
  <Slides>60</Slides>
  <Notes>28</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Origin</vt:lpstr>
      <vt:lpstr>Altering Data Structures and Data</vt:lpstr>
      <vt:lpstr>Dropping a Table</vt:lpstr>
      <vt:lpstr>CASCADE CONSTRAINTS</vt:lpstr>
      <vt:lpstr>PURGE</vt:lpstr>
      <vt:lpstr>FOREIGN KEY Constraint: Keywords </vt:lpstr>
      <vt:lpstr>ALTER TABLE Statement</vt:lpstr>
      <vt:lpstr>Adding column(s) to a table</vt:lpstr>
      <vt:lpstr>Adding column(s) to a table</vt:lpstr>
      <vt:lpstr>Adding column(s) to a table</vt:lpstr>
      <vt:lpstr>Modifying column(s) in a table</vt:lpstr>
      <vt:lpstr>Modifying column(s) in a table</vt:lpstr>
      <vt:lpstr>Modifying Null/Not Null</vt:lpstr>
      <vt:lpstr>Drop column(s) in a table</vt:lpstr>
      <vt:lpstr>Rename column(s) in a table</vt:lpstr>
      <vt:lpstr>ALTERING constraints</vt:lpstr>
      <vt:lpstr>Altering to add constraints</vt:lpstr>
      <vt:lpstr>Altering to add constraints</vt:lpstr>
      <vt:lpstr>Altering to add constraints</vt:lpstr>
      <vt:lpstr>Altering to drop constraints</vt:lpstr>
      <vt:lpstr>Modifying constraints</vt:lpstr>
      <vt:lpstr>Dropping a FOREIGN KEY constraint</vt:lpstr>
      <vt:lpstr>Updating and Deleting  Existing Table Records</vt:lpstr>
      <vt:lpstr>UPDATE</vt:lpstr>
      <vt:lpstr>UPDATE</vt:lpstr>
      <vt:lpstr>Updating game</vt:lpstr>
      <vt:lpstr>Violating Constraints </vt:lpstr>
      <vt:lpstr>DELETE</vt:lpstr>
      <vt:lpstr>DELETE</vt:lpstr>
      <vt:lpstr>Deleting game</vt:lpstr>
      <vt:lpstr>Violating Constraints</vt:lpstr>
      <vt:lpstr>Updating and Deleting  Existing Table Records</vt:lpstr>
      <vt:lpstr>Data Concurrency and Consistency</vt:lpstr>
      <vt:lpstr>Transactions and SQL</vt:lpstr>
      <vt:lpstr>Transactions and SQL</vt:lpstr>
      <vt:lpstr>Transactions and locking</vt:lpstr>
      <vt:lpstr>Database Transaction</vt:lpstr>
      <vt:lpstr>The Transaction Control Commands</vt:lpstr>
      <vt:lpstr>Advantages of COMMIT and ROLLBACK</vt:lpstr>
      <vt:lpstr>Controlling transaction</vt:lpstr>
      <vt:lpstr>SAVEPOINTS</vt:lpstr>
      <vt:lpstr>ROLLBACK transaction</vt:lpstr>
      <vt:lpstr>State of the Data Before COMMIT or ROLLBACK</vt:lpstr>
      <vt:lpstr>State of the Data after COMMIT</vt:lpstr>
      <vt:lpstr>Data Definition Language</vt:lpstr>
      <vt:lpstr>Sub-queries</vt:lpstr>
      <vt:lpstr>Using a Subquery to Solve a Problem</vt:lpstr>
      <vt:lpstr>Subquery Syntax</vt:lpstr>
      <vt:lpstr>Using a Subquery</vt:lpstr>
      <vt:lpstr>Single-Row Subqueries</vt:lpstr>
      <vt:lpstr>Executing Single-Row Subqueries</vt:lpstr>
      <vt:lpstr>Multiple-Row Subqueries</vt:lpstr>
      <vt:lpstr>Using the ANY Operator  in Multiple-Row Subqueries</vt:lpstr>
      <vt:lpstr>Using the ALL Operator in Multiple-Row Subqueries</vt:lpstr>
      <vt:lpstr>Exists, Not Exists</vt:lpstr>
      <vt:lpstr>PowerPoint Presentation</vt:lpstr>
      <vt:lpstr>Exists, Not Exists</vt:lpstr>
      <vt:lpstr>Guidelines for Using Subqueries</vt:lpstr>
      <vt:lpstr>UPDATE using a sub-query</vt:lpstr>
      <vt:lpstr>UPDATE using a sub-query</vt:lpstr>
      <vt:lpstr>DELETE using a sub-query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SELECT statement</dc:title>
  <dc:creator>pobyrne</dc:creator>
  <cp:lastModifiedBy>DIT</cp:lastModifiedBy>
  <cp:revision>157</cp:revision>
  <dcterms:created xsi:type="dcterms:W3CDTF">2009-09-16T16:59:58Z</dcterms:created>
  <dcterms:modified xsi:type="dcterms:W3CDTF">2017-11-13T14:54:11Z</dcterms:modified>
</cp:coreProperties>
</file>