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86"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0" d="100"/>
          <a:sy n="50" d="100"/>
        </p:scale>
        <p:origin x="-562"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678B30-F6D5-49DA-9643-A5824FB73C6C}" type="datetimeFigureOut">
              <a:rPr lang="en-IE" smtClean="0"/>
              <a:t>27/11/2017</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613A84-CB5C-4B27-AE54-73E665E384B8}" type="slidenum">
              <a:rPr lang="en-IE" smtClean="0"/>
              <a:t>‹#›</a:t>
            </a:fld>
            <a:endParaRPr lang="en-IE"/>
          </a:p>
        </p:txBody>
      </p:sp>
    </p:spTree>
    <p:extLst>
      <p:ext uri="{BB962C8B-B14F-4D97-AF65-F5344CB8AC3E}">
        <p14:creationId xmlns:p14="http://schemas.microsoft.com/office/powerpoint/2010/main" val="4079248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image" Target="../media/image8.png"/><Relationship Id="rId4" Type="http://schemas.openxmlformats.org/officeDocument/2006/relationships/image" Target="../media/image7.png"/></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image" Target="../media/image14.png"/></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ftr" sz="quarter" idx="4"/>
          </p:nvPr>
        </p:nvSpPr>
        <p:spPr>
          <a:xfrm>
            <a:off x="0" y="8685783"/>
            <a:ext cx="2971177" cy="456653"/>
          </a:xfrm>
          <a:prstGeom prst="rect">
            <a:avLst/>
          </a:prstGeom>
          <a:ln/>
        </p:spPr>
        <p:txBody>
          <a:bodyPr/>
          <a:lstStyle/>
          <a:p>
            <a:r>
              <a:rPr lang="en-US" altLang="en-US"/>
              <a:t>Oracle Database 10</a:t>
            </a:r>
            <a:r>
              <a:rPr lang="en-US" altLang="en-US" i="1"/>
              <a:t>g</a:t>
            </a:r>
            <a:r>
              <a:rPr lang="en-US" altLang="en-US"/>
              <a:t>: SQL Fundamentals I</a:t>
            </a:r>
            <a:r>
              <a:rPr lang="en-US" altLang="en-US">
                <a:solidFill>
                  <a:schemeClr val="tx1"/>
                </a:solidFill>
              </a:rPr>
              <a:t>   7-</a:t>
            </a:r>
            <a:fld id="{342A23CD-D560-4ABB-8DD4-F9758A4790C4}" type="slidenum">
              <a:rPr lang="en-US" altLang="en-US">
                <a:solidFill>
                  <a:schemeClr val="tx1"/>
                </a:solidFill>
              </a:rPr>
              <a:pPr/>
              <a:t>2</a:t>
            </a:fld>
            <a:endParaRPr lang="en-US" altLang="en-US">
              <a:solidFill>
                <a:schemeClr val="tx1"/>
              </a:solidFill>
            </a:endParaRPr>
          </a:p>
        </p:txBody>
      </p:sp>
      <p:sp>
        <p:nvSpPr>
          <p:cNvPr id="289801" name="Rectangle 9"/>
          <p:cNvSpPr>
            <a:spLocks noGrp="1" noRot="1" noChangeAspect="1" noChangeArrowheads="1" noTextEdit="1"/>
          </p:cNvSpPr>
          <p:nvPr>
            <p:ph type="sldImg"/>
          </p:nvPr>
        </p:nvSpPr>
        <p:spPr>
          <a:ln/>
        </p:spPr>
      </p:sp>
      <p:sp>
        <p:nvSpPr>
          <p:cNvPr id="289802" name="Rectangle 10"/>
          <p:cNvSpPr>
            <a:spLocks noGrp="1" noChangeArrowheads="1"/>
          </p:cNvSpPr>
          <p:nvPr>
            <p:ph type="body" idx="1"/>
          </p:nvPr>
        </p:nvSpPr>
        <p:spPr/>
        <p:txBody>
          <a:bodyPr/>
          <a:lstStyle/>
          <a:p>
            <a:r>
              <a:rPr lang="en-US" altLang="en-US"/>
              <a:t>Set Operators</a:t>
            </a:r>
          </a:p>
          <a:p>
            <a:pPr lvl="1"/>
            <a:r>
              <a:rPr lang="en-US" altLang="en-US">
                <a:solidFill>
                  <a:schemeClr val="tx1"/>
                </a:solidFill>
              </a:rPr>
              <a:t>The set operators combine the results of two or more component queries into one result. Queries containing set operators are called </a:t>
            </a:r>
            <a:r>
              <a:rPr lang="en-US" altLang="en-US" i="1">
                <a:solidFill>
                  <a:schemeClr val="tx1"/>
                </a:solidFill>
              </a:rPr>
              <a:t>compound</a:t>
            </a:r>
            <a:r>
              <a:rPr lang="en-US" altLang="en-US">
                <a:solidFill>
                  <a:schemeClr val="tx1"/>
                </a:solidFill>
              </a:rPr>
              <a:t> </a:t>
            </a:r>
            <a:r>
              <a:rPr lang="en-US" altLang="en-US" i="1">
                <a:solidFill>
                  <a:schemeClr val="tx1"/>
                </a:solidFill>
              </a:rPr>
              <a:t>queries</a:t>
            </a:r>
            <a:r>
              <a:rPr lang="en-US" altLang="en-US">
                <a:solidFill>
                  <a:schemeClr val="tx1"/>
                </a:solidFill>
              </a:rPr>
              <a:t>.</a:t>
            </a:r>
          </a:p>
          <a:p>
            <a:pPr lvl="1"/>
            <a:endParaRPr lang="en-US" altLang="en-US">
              <a:solidFill>
                <a:schemeClr val="tx1"/>
              </a:solidFill>
            </a:endParaRPr>
          </a:p>
          <a:p>
            <a:pPr lvl="1"/>
            <a:endParaRPr lang="en-US" altLang="en-US">
              <a:solidFill>
                <a:schemeClr val="tx1"/>
              </a:solidFill>
            </a:endParaRPr>
          </a:p>
          <a:p>
            <a:pPr lvl="1"/>
            <a:endParaRPr lang="en-US" altLang="en-US">
              <a:solidFill>
                <a:schemeClr val="tx1"/>
              </a:solidFill>
            </a:endParaRPr>
          </a:p>
          <a:p>
            <a:pPr lvl="1"/>
            <a:endParaRPr lang="en-US" altLang="en-US">
              <a:solidFill>
                <a:schemeClr val="tx1"/>
              </a:solidFill>
            </a:endParaRPr>
          </a:p>
          <a:p>
            <a:pPr lvl="1"/>
            <a:endParaRPr lang="en-US" altLang="en-US">
              <a:solidFill>
                <a:schemeClr val="tx1"/>
              </a:solidFill>
            </a:endParaRPr>
          </a:p>
          <a:p>
            <a:pPr lvl="1"/>
            <a:endParaRPr lang="en-US" altLang="en-US">
              <a:solidFill>
                <a:schemeClr val="tx1"/>
              </a:solidFill>
            </a:endParaRPr>
          </a:p>
          <a:p>
            <a:pPr lvl="1">
              <a:spcBef>
                <a:spcPct val="65000"/>
              </a:spcBef>
            </a:pPr>
            <a:r>
              <a:rPr lang="en-US" altLang="en-US">
                <a:solidFill>
                  <a:schemeClr val="tx1"/>
                </a:solidFill>
              </a:rPr>
              <a:t>All set operators have equal precedence. If a SQL statement contains multiple set operators, the Oracle server evaluates them from left (top) to right (bottom) if no parentheses explicitly specify another order. You should use parentheses to specify the order of evaluation explicitly in queries that use the </a:t>
            </a:r>
            <a:r>
              <a:rPr lang="en-US" altLang="en-US">
                <a:solidFill>
                  <a:schemeClr val="tx1"/>
                </a:solidFill>
                <a:latin typeface="Courier New" pitchFamily="49" charset="0"/>
              </a:rPr>
              <a:t>INTERSECT</a:t>
            </a:r>
            <a:r>
              <a:rPr lang="en-US" altLang="en-US">
                <a:solidFill>
                  <a:schemeClr val="tx1"/>
                </a:solidFill>
              </a:rPr>
              <a:t> operator with other set operators.</a:t>
            </a:r>
          </a:p>
        </p:txBody>
      </p:sp>
      <p:graphicFrame>
        <p:nvGraphicFramePr>
          <p:cNvPr id="289798" name="Object 6"/>
          <p:cNvGraphicFramePr>
            <a:graphicFrameLocks/>
          </p:cNvGraphicFramePr>
          <p:nvPr/>
        </p:nvGraphicFramePr>
        <p:xfrm>
          <a:off x="626003" y="5780096"/>
          <a:ext cx="5895638" cy="1520090"/>
        </p:xfrm>
        <a:graphic>
          <a:graphicData uri="http://schemas.openxmlformats.org/presentationml/2006/ole">
            <mc:AlternateContent xmlns:mc="http://schemas.openxmlformats.org/markup-compatibility/2006">
              <mc:Choice xmlns:v="urn:schemas-microsoft-com:vml" Requires="v">
                <p:oleObj spid="_x0000_s1028" name="Document" r:id="rId4" imgW="6714720" imgH="1764720" progId="Word.Document.8">
                  <p:embed/>
                </p:oleObj>
              </mc:Choice>
              <mc:Fallback>
                <p:oleObj name="Document" r:id="rId4" imgW="6714720" imgH="176472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003" y="5780096"/>
                        <a:ext cx="5895638" cy="1520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xfrm>
            <a:off x="0" y="8685783"/>
            <a:ext cx="2971177" cy="456653"/>
          </a:xfrm>
          <a:prstGeom prst="rect">
            <a:avLst/>
          </a:prstGeom>
          <a:ln/>
        </p:spPr>
        <p:txBody>
          <a:bodyPr/>
          <a:lstStyle/>
          <a:p>
            <a:r>
              <a:rPr lang="en-US" altLang="en-US"/>
              <a:t>Oracle Database 10</a:t>
            </a:r>
            <a:r>
              <a:rPr lang="en-US" altLang="en-US" i="1"/>
              <a:t>g</a:t>
            </a:r>
            <a:r>
              <a:rPr lang="en-US" altLang="en-US"/>
              <a:t>: SQL Fundamentals I</a:t>
            </a:r>
            <a:r>
              <a:rPr lang="en-US" altLang="en-US">
                <a:solidFill>
                  <a:schemeClr val="tx1"/>
                </a:solidFill>
              </a:rPr>
              <a:t>   7-</a:t>
            </a:r>
            <a:fld id="{3D41AB42-068A-4CCB-973A-52DE663B0433}" type="slidenum">
              <a:rPr lang="en-US" altLang="en-US">
                <a:solidFill>
                  <a:schemeClr val="tx1"/>
                </a:solidFill>
              </a:rPr>
              <a:pPr/>
              <a:t>11</a:t>
            </a:fld>
            <a:endParaRPr lang="en-US" altLang="en-US">
              <a:solidFill>
                <a:schemeClr val="tx1"/>
              </a:solidFill>
            </a:endParaRPr>
          </a:p>
        </p:txBody>
      </p:sp>
      <p:sp>
        <p:nvSpPr>
          <p:cNvPr id="314374" name="Rectangle 6"/>
          <p:cNvSpPr>
            <a:spLocks noGrp="1" noRot="1" noChangeAspect="1" noChangeArrowheads="1" noTextEdit="1"/>
          </p:cNvSpPr>
          <p:nvPr>
            <p:ph type="sldImg"/>
          </p:nvPr>
        </p:nvSpPr>
        <p:spPr>
          <a:ln/>
        </p:spPr>
      </p:sp>
      <p:sp>
        <p:nvSpPr>
          <p:cNvPr id="314375" name="Rectangle 7"/>
          <p:cNvSpPr>
            <a:spLocks noGrp="1" noChangeArrowheads="1"/>
          </p:cNvSpPr>
          <p:nvPr>
            <p:ph type="body" idx="1"/>
          </p:nvPr>
        </p:nvSpPr>
        <p:spPr/>
        <p:txBody>
          <a:bodyPr/>
          <a:lstStyle/>
          <a:p>
            <a:r>
              <a:rPr lang="en-US" altLang="en-US">
                <a:latin typeface="Courier New" pitchFamily="49" charset="0"/>
              </a:rPr>
              <a:t>MINUS</a:t>
            </a:r>
            <a:r>
              <a:rPr lang="en-US" altLang="en-US"/>
              <a:t> Operator (continued)</a:t>
            </a:r>
          </a:p>
          <a:p>
            <a:pPr lvl="1"/>
            <a:r>
              <a:rPr lang="en-US" altLang="en-US"/>
              <a:t>In the example in the slide, the employee IDs and job IDs in the </a:t>
            </a:r>
            <a:r>
              <a:rPr lang="en-US" altLang="en-US">
                <a:latin typeface="Courier New" pitchFamily="49" charset="0"/>
              </a:rPr>
              <a:t>JOB_HISTORY</a:t>
            </a:r>
            <a:r>
              <a:rPr lang="en-US" altLang="en-US"/>
              <a:t> table are subtracted from those in the </a:t>
            </a:r>
            <a:r>
              <a:rPr lang="en-US" altLang="en-US">
                <a:latin typeface="Courier New" pitchFamily="49" charset="0"/>
              </a:rPr>
              <a:t>EMPLOYEES</a:t>
            </a:r>
            <a:r>
              <a:rPr lang="en-US" altLang="en-US"/>
              <a:t> table. The results set displays the employees remaining after the subtraction; they are represented by rows that exist in the </a:t>
            </a:r>
            <a:r>
              <a:rPr lang="en-US" altLang="en-US">
                <a:latin typeface="Courier New" pitchFamily="49" charset="0"/>
              </a:rPr>
              <a:t>EMPLOYEES</a:t>
            </a:r>
            <a:r>
              <a:rPr lang="en-US" altLang="en-US"/>
              <a:t> table but do not exist in the </a:t>
            </a:r>
            <a:r>
              <a:rPr lang="en-US" altLang="en-US">
                <a:latin typeface="Courier New" pitchFamily="49" charset="0"/>
              </a:rPr>
              <a:t>JOB_HISTORY</a:t>
            </a:r>
            <a:r>
              <a:rPr lang="en-US" altLang="en-US"/>
              <a:t> table. These are the records of the employees who have not changed their jobs even once.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xfrm>
            <a:off x="0" y="8685783"/>
            <a:ext cx="2971177" cy="456653"/>
          </a:xfrm>
          <a:prstGeom prst="rect">
            <a:avLst/>
          </a:prstGeom>
          <a:ln/>
        </p:spPr>
        <p:txBody>
          <a:bodyPr/>
          <a:lstStyle/>
          <a:p>
            <a:r>
              <a:rPr lang="en-US" altLang="en-US"/>
              <a:t>Oracle Database 10</a:t>
            </a:r>
            <a:r>
              <a:rPr lang="en-US" altLang="en-US" i="1"/>
              <a:t>g</a:t>
            </a:r>
            <a:r>
              <a:rPr lang="en-US" altLang="en-US"/>
              <a:t>: SQL Fundamentals I</a:t>
            </a:r>
            <a:r>
              <a:rPr lang="en-US" altLang="en-US">
                <a:solidFill>
                  <a:schemeClr val="tx1"/>
                </a:solidFill>
              </a:rPr>
              <a:t>   7-</a:t>
            </a:r>
            <a:fld id="{ADEAC714-5EBF-4921-A689-EDFF56500734}" type="slidenum">
              <a:rPr lang="en-US" altLang="en-US">
                <a:solidFill>
                  <a:schemeClr val="tx1"/>
                </a:solidFill>
              </a:rPr>
              <a:pPr/>
              <a:t>12</a:t>
            </a:fld>
            <a:endParaRPr lang="en-US" altLang="en-US">
              <a:solidFill>
                <a:schemeClr val="tx1"/>
              </a:solidFill>
            </a:endParaRPr>
          </a:p>
        </p:txBody>
      </p:sp>
      <p:sp>
        <p:nvSpPr>
          <p:cNvPr id="316422" name="Rectangle 6"/>
          <p:cNvSpPr>
            <a:spLocks noGrp="1" noRot="1" noChangeAspect="1" noChangeArrowheads="1" noTextEdit="1"/>
          </p:cNvSpPr>
          <p:nvPr>
            <p:ph type="sldImg"/>
          </p:nvPr>
        </p:nvSpPr>
        <p:spPr>
          <a:ln/>
        </p:spPr>
      </p:sp>
      <p:sp>
        <p:nvSpPr>
          <p:cNvPr id="316423" name="Rectangle 7"/>
          <p:cNvSpPr>
            <a:spLocks noGrp="1" noChangeArrowheads="1"/>
          </p:cNvSpPr>
          <p:nvPr>
            <p:ph type="body" idx="1"/>
          </p:nvPr>
        </p:nvSpPr>
        <p:spPr/>
        <p:txBody>
          <a:bodyPr/>
          <a:lstStyle/>
          <a:p>
            <a:r>
              <a:rPr lang="en-US" altLang="en-US"/>
              <a:t>Set Operator Guidelines</a:t>
            </a:r>
          </a:p>
          <a:p>
            <a:pPr lvl="2"/>
            <a:r>
              <a:rPr lang="en-US" altLang="en-US"/>
              <a:t>The expressions in the select lists of the queries must match in number and data type. Queries that use </a:t>
            </a:r>
            <a:r>
              <a:rPr lang="en-US" altLang="en-US">
                <a:latin typeface="Courier New" pitchFamily="49" charset="0"/>
              </a:rPr>
              <a:t>UNION</a:t>
            </a:r>
            <a:r>
              <a:rPr lang="en-US" altLang="en-US"/>
              <a:t>, </a:t>
            </a:r>
            <a:r>
              <a:rPr lang="en-US" altLang="en-US">
                <a:latin typeface="Courier New" pitchFamily="49" charset="0"/>
              </a:rPr>
              <a:t>UNION</a:t>
            </a:r>
            <a:r>
              <a:rPr lang="en-US" altLang="en-US"/>
              <a:t> </a:t>
            </a:r>
            <a:r>
              <a:rPr lang="en-US" altLang="en-US">
                <a:latin typeface="Courier New" pitchFamily="49" charset="0"/>
              </a:rPr>
              <a:t>ALL</a:t>
            </a:r>
            <a:r>
              <a:rPr lang="en-US" altLang="en-US"/>
              <a:t>, </a:t>
            </a:r>
            <a:r>
              <a:rPr lang="en-US" altLang="en-US">
                <a:latin typeface="Courier New" pitchFamily="49" charset="0"/>
              </a:rPr>
              <a:t>INTERSECT</a:t>
            </a:r>
            <a:r>
              <a:rPr lang="en-US" altLang="en-US"/>
              <a:t>, and </a:t>
            </a:r>
            <a:r>
              <a:rPr lang="en-US" altLang="en-US">
                <a:latin typeface="Courier New" pitchFamily="49" charset="0"/>
              </a:rPr>
              <a:t>MINUS</a:t>
            </a:r>
            <a:r>
              <a:rPr lang="en-US" altLang="en-US"/>
              <a:t> operators in their </a:t>
            </a:r>
            <a:r>
              <a:rPr lang="en-US" altLang="en-US">
                <a:latin typeface="Courier New" pitchFamily="49" charset="0"/>
              </a:rPr>
              <a:t>WHERE</a:t>
            </a:r>
            <a:r>
              <a:rPr lang="en-US" altLang="en-US"/>
              <a:t> clause must have the same number and type of columns in their </a:t>
            </a:r>
            <a:r>
              <a:rPr lang="en-US" altLang="en-US">
                <a:latin typeface="Courier New" pitchFamily="49" charset="0"/>
              </a:rPr>
              <a:t>SELECT</a:t>
            </a:r>
            <a:r>
              <a:rPr lang="en-US" altLang="en-US"/>
              <a:t> list. For example:</a:t>
            </a:r>
          </a:p>
          <a:p>
            <a:pPr lvl="3">
              <a:buFont typeface="Times New Roman" pitchFamily="18" charset="0"/>
              <a:buNone/>
            </a:pPr>
            <a:r>
              <a:rPr lang="en-US" altLang="en-US" sz="1100">
                <a:latin typeface="Courier New" pitchFamily="49" charset="0"/>
              </a:rPr>
              <a:t> SELECT employee_id,</a:t>
            </a:r>
            <a:r>
              <a:rPr lang="en-US" altLang="en-US" sz="1100"/>
              <a:t> </a:t>
            </a:r>
            <a:r>
              <a:rPr lang="en-US" altLang="en-US" sz="1100">
                <a:latin typeface="Courier New" pitchFamily="49" charset="0"/>
              </a:rPr>
              <a:t>department_id</a:t>
            </a:r>
          </a:p>
          <a:p>
            <a:pPr lvl="3">
              <a:buFont typeface="Times New Roman" pitchFamily="18" charset="0"/>
              <a:buNone/>
            </a:pPr>
            <a:r>
              <a:rPr lang="en-US" altLang="en-US" sz="1100">
                <a:latin typeface="Courier New" pitchFamily="49" charset="0"/>
              </a:rPr>
              <a:t> FROM   employees</a:t>
            </a:r>
          </a:p>
          <a:p>
            <a:pPr lvl="3">
              <a:buFont typeface="Times New Roman" pitchFamily="18" charset="0"/>
              <a:buNone/>
            </a:pPr>
            <a:r>
              <a:rPr lang="en-US" altLang="en-US" sz="1100">
                <a:latin typeface="Courier New" pitchFamily="49" charset="0"/>
              </a:rPr>
              <a:t> WHERE  (employee_id,</a:t>
            </a:r>
            <a:r>
              <a:rPr lang="en-US" altLang="en-US" sz="1100"/>
              <a:t> </a:t>
            </a:r>
            <a:r>
              <a:rPr lang="en-US" altLang="en-US" sz="1100">
                <a:latin typeface="Courier New" pitchFamily="49" charset="0"/>
              </a:rPr>
              <a:t>department_id) </a:t>
            </a:r>
          </a:p>
          <a:p>
            <a:pPr lvl="3">
              <a:buFont typeface="Times New Roman" pitchFamily="18" charset="0"/>
              <a:buNone/>
            </a:pPr>
            <a:r>
              <a:rPr lang="en-US" altLang="en-US" sz="1100">
                <a:latin typeface="Courier New" pitchFamily="49" charset="0"/>
              </a:rPr>
              <a:t>        IN (SELECT  employee_id,</a:t>
            </a:r>
            <a:r>
              <a:rPr lang="en-US" altLang="en-US" sz="1100"/>
              <a:t> </a:t>
            </a:r>
            <a:r>
              <a:rPr lang="en-US" altLang="en-US" sz="1100">
                <a:latin typeface="Courier New" pitchFamily="49" charset="0"/>
              </a:rPr>
              <a:t>department_id</a:t>
            </a:r>
          </a:p>
          <a:p>
            <a:pPr lvl="3">
              <a:buFont typeface="Times New Roman" pitchFamily="18" charset="0"/>
              <a:buNone/>
            </a:pPr>
            <a:r>
              <a:rPr lang="en-US" altLang="en-US" sz="1100">
                <a:latin typeface="Courier New" pitchFamily="49" charset="0"/>
              </a:rPr>
              <a:t>            FROM    employees </a:t>
            </a:r>
          </a:p>
          <a:p>
            <a:pPr lvl="3">
              <a:buFont typeface="Times New Roman" pitchFamily="18" charset="0"/>
              <a:buNone/>
            </a:pPr>
            <a:r>
              <a:rPr lang="en-US" altLang="en-US" sz="1100">
                <a:latin typeface="Courier New" pitchFamily="49" charset="0"/>
              </a:rPr>
              <a:t>            UNION</a:t>
            </a:r>
          </a:p>
          <a:p>
            <a:pPr lvl="3">
              <a:buFont typeface="Times New Roman" pitchFamily="18" charset="0"/>
              <a:buNone/>
            </a:pPr>
            <a:r>
              <a:rPr lang="en-US" altLang="en-US" sz="1100">
                <a:latin typeface="Courier New" pitchFamily="49" charset="0"/>
              </a:rPr>
              <a:t>            SELECT  employee_id,</a:t>
            </a:r>
            <a:r>
              <a:rPr lang="en-US" altLang="en-US" sz="1100"/>
              <a:t> </a:t>
            </a:r>
            <a:r>
              <a:rPr lang="en-US" altLang="en-US" sz="1100">
                <a:latin typeface="Courier New" pitchFamily="49" charset="0"/>
              </a:rPr>
              <a:t>department_id</a:t>
            </a:r>
          </a:p>
          <a:p>
            <a:pPr lvl="3">
              <a:buFont typeface="Times New Roman" pitchFamily="18" charset="0"/>
              <a:buNone/>
            </a:pPr>
            <a:r>
              <a:rPr lang="en-US" altLang="en-US" sz="1100">
                <a:latin typeface="Courier New" pitchFamily="49" charset="0"/>
              </a:rPr>
              <a:t>            FROM    job_history);</a:t>
            </a:r>
          </a:p>
          <a:p>
            <a:pPr lvl="2"/>
            <a:r>
              <a:rPr lang="en-US" altLang="en-US"/>
              <a:t>The </a:t>
            </a:r>
            <a:r>
              <a:rPr lang="en-US" altLang="en-US">
                <a:latin typeface="Courier New" pitchFamily="49" charset="0"/>
              </a:rPr>
              <a:t>ORDER</a:t>
            </a:r>
            <a:r>
              <a:rPr lang="en-US" altLang="en-US"/>
              <a:t> </a:t>
            </a:r>
            <a:r>
              <a:rPr lang="en-US" altLang="en-US">
                <a:latin typeface="Courier New" pitchFamily="49" charset="0"/>
              </a:rPr>
              <a:t>BY</a:t>
            </a:r>
            <a:r>
              <a:rPr lang="en-US" altLang="en-US"/>
              <a:t> clause:</a:t>
            </a:r>
          </a:p>
          <a:p>
            <a:pPr lvl="3"/>
            <a:r>
              <a:rPr lang="en-US" altLang="en-US"/>
              <a:t>Can appear only at the very end of the statement</a:t>
            </a:r>
          </a:p>
          <a:p>
            <a:pPr lvl="3"/>
            <a:r>
              <a:rPr lang="en-US" altLang="en-US"/>
              <a:t>Will accept the column name, an alias, or the positional notation</a:t>
            </a:r>
          </a:p>
          <a:p>
            <a:pPr lvl="2"/>
            <a:r>
              <a:rPr lang="en-US" altLang="en-US"/>
              <a:t>The column name or alias, if used in an </a:t>
            </a:r>
            <a:r>
              <a:rPr lang="en-US" altLang="en-US">
                <a:latin typeface="Courier New" pitchFamily="49" charset="0"/>
              </a:rPr>
              <a:t>ORDER</a:t>
            </a:r>
            <a:r>
              <a:rPr lang="en-US" altLang="en-US"/>
              <a:t> </a:t>
            </a:r>
            <a:r>
              <a:rPr lang="en-US" altLang="en-US">
                <a:latin typeface="Courier New" pitchFamily="49" charset="0"/>
              </a:rPr>
              <a:t>BY</a:t>
            </a:r>
            <a:r>
              <a:rPr lang="en-US" altLang="en-US"/>
              <a:t> clause, must be from the first </a:t>
            </a:r>
            <a:r>
              <a:rPr lang="en-US" altLang="en-US">
                <a:latin typeface="Courier New" pitchFamily="49" charset="0"/>
              </a:rPr>
              <a:t>SELECT</a:t>
            </a:r>
            <a:r>
              <a:rPr lang="en-US" altLang="en-US"/>
              <a:t> list.</a:t>
            </a:r>
          </a:p>
          <a:p>
            <a:pPr lvl="2">
              <a:buSzPct val="70000"/>
            </a:pPr>
            <a:r>
              <a:rPr lang="en-US" altLang="en-US">
                <a:solidFill>
                  <a:schemeClr val="tx1"/>
                </a:solidFill>
              </a:rPr>
              <a:t>Set</a:t>
            </a:r>
            <a:r>
              <a:rPr lang="en-US" altLang="en-US"/>
              <a:t> operators can be used in subqueries.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xfrm>
            <a:off x="0" y="8685783"/>
            <a:ext cx="2971177" cy="456653"/>
          </a:xfrm>
          <a:prstGeom prst="rect">
            <a:avLst/>
          </a:prstGeom>
          <a:ln/>
        </p:spPr>
        <p:txBody>
          <a:bodyPr/>
          <a:lstStyle/>
          <a:p>
            <a:r>
              <a:rPr lang="en-US" altLang="en-US"/>
              <a:t>Oracle Database 10</a:t>
            </a:r>
            <a:r>
              <a:rPr lang="en-US" altLang="en-US" i="1"/>
              <a:t>g</a:t>
            </a:r>
            <a:r>
              <a:rPr lang="en-US" altLang="en-US"/>
              <a:t>: SQL Fundamentals I</a:t>
            </a:r>
            <a:r>
              <a:rPr lang="en-US" altLang="en-US">
                <a:solidFill>
                  <a:schemeClr val="tx1"/>
                </a:solidFill>
              </a:rPr>
              <a:t>   7-</a:t>
            </a:r>
            <a:fld id="{A2BEDEFC-796A-485F-A9E3-8879F8CE9E62}" type="slidenum">
              <a:rPr lang="en-US" altLang="en-US">
                <a:solidFill>
                  <a:schemeClr val="tx1"/>
                </a:solidFill>
              </a:rPr>
              <a:pPr/>
              <a:t>13</a:t>
            </a:fld>
            <a:endParaRPr lang="en-US" altLang="en-US">
              <a:solidFill>
                <a:schemeClr val="tx1"/>
              </a:solidFill>
            </a:endParaRPr>
          </a:p>
        </p:txBody>
      </p:sp>
      <p:sp>
        <p:nvSpPr>
          <p:cNvPr id="318472" name="Rectangle 8"/>
          <p:cNvSpPr>
            <a:spLocks noGrp="1" noRot="1" noChangeAspect="1" noChangeArrowheads="1" noTextEdit="1"/>
          </p:cNvSpPr>
          <p:nvPr>
            <p:ph type="sldImg"/>
          </p:nvPr>
        </p:nvSpPr>
        <p:spPr>
          <a:ln/>
        </p:spPr>
      </p:sp>
      <p:sp>
        <p:nvSpPr>
          <p:cNvPr id="318473" name="Rectangle 9"/>
          <p:cNvSpPr>
            <a:spLocks noGrp="1" noChangeArrowheads="1"/>
          </p:cNvSpPr>
          <p:nvPr>
            <p:ph type="body" idx="1"/>
          </p:nvPr>
        </p:nvSpPr>
        <p:spPr/>
        <p:txBody>
          <a:bodyPr/>
          <a:lstStyle/>
          <a:p>
            <a:r>
              <a:rPr lang="en-US" altLang="en-US"/>
              <a:t>The Oracle Server and Set Operators </a:t>
            </a:r>
          </a:p>
          <a:p>
            <a:pPr lvl="1"/>
            <a:r>
              <a:rPr lang="en-US" altLang="en-US"/>
              <a:t>When a query uses </a:t>
            </a:r>
            <a:r>
              <a:rPr lang="en-US" altLang="en-US">
                <a:solidFill>
                  <a:schemeClr val="tx1"/>
                </a:solidFill>
              </a:rPr>
              <a:t>set</a:t>
            </a:r>
            <a:r>
              <a:rPr lang="en-US" altLang="en-US"/>
              <a:t> operators, the Oracle server eliminates duplicate rows automatically except in the case of the </a:t>
            </a:r>
            <a:r>
              <a:rPr lang="en-US" altLang="en-US">
                <a:latin typeface="Courier New" pitchFamily="49" charset="0"/>
              </a:rPr>
              <a:t>UNION</a:t>
            </a:r>
            <a:r>
              <a:rPr lang="en-US" altLang="en-US"/>
              <a:t> </a:t>
            </a:r>
            <a:r>
              <a:rPr lang="en-US" altLang="en-US">
                <a:latin typeface="Courier New" pitchFamily="49" charset="0"/>
              </a:rPr>
              <a:t>ALL</a:t>
            </a:r>
            <a:r>
              <a:rPr lang="en-US" altLang="en-US"/>
              <a:t> operator. The column names in the output are decided by the column list in the first </a:t>
            </a:r>
            <a:r>
              <a:rPr lang="en-US" altLang="en-US">
                <a:latin typeface="Courier New" pitchFamily="49" charset="0"/>
              </a:rPr>
              <a:t>SELECT</a:t>
            </a:r>
            <a:r>
              <a:rPr lang="en-US" altLang="en-US"/>
              <a:t> statement. By default, the output is sorted in ascending order of the first column of the </a:t>
            </a:r>
            <a:r>
              <a:rPr lang="en-US" altLang="en-US">
                <a:latin typeface="Courier New" pitchFamily="49" charset="0"/>
              </a:rPr>
              <a:t>SELECT</a:t>
            </a:r>
            <a:r>
              <a:rPr lang="en-US" altLang="en-US"/>
              <a:t> clause.</a:t>
            </a:r>
          </a:p>
          <a:p>
            <a:pPr lvl="1"/>
            <a:r>
              <a:rPr lang="en-US" altLang="en-US"/>
              <a:t>The corresponding expressions in the select lists of the component queries of a compound query must match in number and data type. If component queries select character data, the data type of the return values is determined as follows:</a:t>
            </a:r>
          </a:p>
          <a:p>
            <a:pPr lvl="2"/>
            <a:r>
              <a:rPr lang="en-US" altLang="en-US"/>
              <a:t>If both queries select values of data type </a:t>
            </a:r>
            <a:r>
              <a:rPr lang="en-US" altLang="en-US">
                <a:latin typeface="Courier New" pitchFamily="49" charset="0"/>
              </a:rPr>
              <a:t>CHAR</a:t>
            </a:r>
            <a:r>
              <a:rPr lang="en-US" altLang="en-US"/>
              <a:t>, the returned values have data type </a:t>
            </a:r>
            <a:r>
              <a:rPr lang="en-US" altLang="en-US">
                <a:latin typeface="Courier New" pitchFamily="49" charset="0"/>
              </a:rPr>
              <a:t>CHAR</a:t>
            </a:r>
            <a:r>
              <a:rPr lang="en-US" altLang="en-US"/>
              <a:t>.</a:t>
            </a:r>
          </a:p>
          <a:p>
            <a:pPr lvl="2"/>
            <a:r>
              <a:rPr lang="en-US" altLang="en-US"/>
              <a:t>If either or both of the queries select values of data type </a:t>
            </a:r>
            <a:r>
              <a:rPr lang="en-US" altLang="en-US">
                <a:latin typeface="Courier New" pitchFamily="49" charset="0"/>
              </a:rPr>
              <a:t>VARCHAR2</a:t>
            </a:r>
            <a:r>
              <a:rPr lang="en-US" altLang="en-US"/>
              <a:t>, the returned values have data type </a:t>
            </a:r>
            <a:r>
              <a:rPr lang="en-US" altLang="en-US">
                <a:latin typeface="Courier New" pitchFamily="49" charset="0"/>
              </a:rPr>
              <a:t>VARCHAR2</a:t>
            </a:r>
            <a:r>
              <a:rPr lang="en-US" altLang="en-US"/>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xfrm>
            <a:off x="0" y="8685783"/>
            <a:ext cx="2971177" cy="456653"/>
          </a:xfrm>
          <a:prstGeom prst="rect">
            <a:avLst/>
          </a:prstGeom>
          <a:ln/>
        </p:spPr>
        <p:txBody>
          <a:bodyPr/>
          <a:lstStyle/>
          <a:p>
            <a:r>
              <a:rPr lang="en-US" altLang="en-US"/>
              <a:t>Oracle Database 10</a:t>
            </a:r>
            <a:r>
              <a:rPr lang="en-US" altLang="en-US" i="1"/>
              <a:t>g</a:t>
            </a:r>
            <a:r>
              <a:rPr lang="en-US" altLang="en-US"/>
              <a:t>: SQL Fundamentals I</a:t>
            </a:r>
            <a:r>
              <a:rPr lang="en-US" altLang="en-US">
                <a:solidFill>
                  <a:schemeClr val="tx1"/>
                </a:solidFill>
              </a:rPr>
              <a:t>   7-</a:t>
            </a:r>
            <a:fld id="{126BC4E3-2530-420C-9425-E60C8140B92C}" type="slidenum">
              <a:rPr lang="en-US" altLang="en-US">
                <a:solidFill>
                  <a:schemeClr val="tx1"/>
                </a:solidFill>
              </a:rPr>
              <a:pPr/>
              <a:t>14</a:t>
            </a:fld>
            <a:endParaRPr lang="en-US" altLang="en-US">
              <a:solidFill>
                <a:schemeClr val="tx1"/>
              </a:solidFill>
            </a:endParaRPr>
          </a:p>
        </p:txBody>
      </p:sp>
      <p:sp>
        <p:nvSpPr>
          <p:cNvPr id="320518" name="Rectangle 6"/>
          <p:cNvSpPr>
            <a:spLocks noGrp="1" noRot="1" noChangeAspect="1" noChangeArrowheads="1" noTextEdit="1"/>
          </p:cNvSpPr>
          <p:nvPr>
            <p:ph type="sldImg"/>
          </p:nvPr>
        </p:nvSpPr>
        <p:spPr>
          <a:ln/>
        </p:spPr>
      </p:sp>
      <p:sp>
        <p:nvSpPr>
          <p:cNvPr id="320519" name="Rectangle 7"/>
          <p:cNvSpPr>
            <a:spLocks noGrp="1" noChangeArrowheads="1"/>
          </p:cNvSpPr>
          <p:nvPr>
            <p:ph type="body" idx="1"/>
          </p:nvPr>
        </p:nvSpPr>
        <p:spPr/>
        <p:txBody>
          <a:bodyPr/>
          <a:lstStyle/>
          <a:p>
            <a:r>
              <a:rPr lang="en-US" altLang="en-US"/>
              <a:t>Matching the </a:t>
            </a:r>
            <a:r>
              <a:rPr lang="en-US" altLang="en-US">
                <a:latin typeface="Courier New" pitchFamily="49" charset="0"/>
              </a:rPr>
              <a:t>SELECT</a:t>
            </a:r>
            <a:r>
              <a:rPr lang="en-US" altLang="en-US"/>
              <a:t> Statements</a:t>
            </a:r>
          </a:p>
          <a:p>
            <a:pPr lvl="1"/>
            <a:r>
              <a:rPr lang="en-US" altLang="en-US"/>
              <a:t>Because the expressions in the select lists of the queries must match in number, you can use dummy columns and the data type conversion functions to comply with this rule. In the slide, the name </a:t>
            </a:r>
            <a:r>
              <a:rPr lang="en-US" altLang="en-US">
                <a:latin typeface="Courier New" pitchFamily="49" charset="0"/>
              </a:rPr>
              <a:t>location</a:t>
            </a:r>
            <a:r>
              <a:rPr lang="en-US" altLang="en-US"/>
              <a:t> is given as the dummy column heading. The </a:t>
            </a:r>
            <a:r>
              <a:rPr lang="en-US" altLang="en-US">
                <a:latin typeface="Courier New" pitchFamily="49" charset="0"/>
              </a:rPr>
              <a:t>TO_NUMBER</a:t>
            </a:r>
            <a:r>
              <a:rPr lang="en-US" altLang="en-US"/>
              <a:t> function is used in the first query to match the </a:t>
            </a:r>
            <a:r>
              <a:rPr lang="en-US" altLang="en-US">
                <a:latin typeface="Courier New" pitchFamily="49" charset="0"/>
              </a:rPr>
              <a:t>NUMBER</a:t>
            </a:r>
            <a:r>
              <a:rPr lang="en-US" altLang="en-US"/>
              <a:t> data type of the </a:t>
            </a:r>
            <a:r>
              <a:rPr lang="en-US" altLang="en-US">
                <a:latin typeface="Courier New" pitchFamily="49" charset="0"/>
              </a:rPr>
              <a:t>LOCATION_ID</a:t>
            </a:r>
            <a:r>
              <a:rPr lang="en-US" altLang="en-US"/>
              <a:t> column retrieved by the second query. Similarly, the </a:t>
            </a:r>
            <a:r>
              <a:rPr lang="en-US" altLang="en-US">
                <a:latin typeface="Courier New" pitchFamily="49" charset="0"/>
              </a:rPr>
              <a:t>TO_DATE</a:t>
            </a:r>
            <a:r>
              <a:rPr lang="en-US" altLang="en-US"/>
              <a:t> function in the second query is used to match the </a:t>
            </a:r>
            <a:r>
              <a:rPr lang="en-US" altLang="en-US">
                <a:latin typeface="Courier New" pitchFamily="49" charset="0"/>
              </a:rPr>
              <a:t>DATE</a:t>
            </a:r>
            <a:r>
              <a:rPr lang="en-US" altLang="en-US"/>
              <a:t> data type of the </a:t>
            </a:r>
            <a:r>
              <a:rPr lang="en-US" altLang="en-US">
                <a:latin typeface="Courier New" pitchFamily="49" charset="0"/>
              </a:rPr>
              <a:t>HIRE_DATE</a:t>
            </a:r>
            <a:r>
              <a:rPr lang="en-US" altLang="en-US"/>
              <a:t> column retrieved by the first query.</a:t>
            </a:r>
            <a:endParaRPr lang="en-US" altLang="en-US">
              <a:latin typeface="Courier New" pitchFamily="49"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ftr" sz="quarter" idx="4"/>
          </p:nvPr>
        </p:nvSpPr>
        <p:spPr>
          <a:xfrm>
            <a:off x="0" y="8685783"/>
            <a:ext cx="2971177" cy="456653"/>
          </a:xfrm>
          <a:prstGeom prst="rect">
            <a:avLst/>
          </a:prstGeom>
          <a:ln/>
        </p:spPr>
        <p:txBody>
          <a:bodyPr/>
          <a:lstStyle/>
          <a:p>
            <a:r>
              <a:rPr lang="en-US" altLang="en-US"/>
              <a:t>Oracle Database 10</a:t>
            </a:r>
            <a:r>
              <a:rPr lang="en-US" altLang="en-US" i="1"/>
              <a:t>g</a:t>
            </a:r>
            <a:r>
              <a:rPr lang="en-US" altLang="en-US"/>
              <a:t>: SQL Fundamentals I</a:t>
            </a:r>
            <a:r>
              <a:rPr lang="en-US" altLang="en-US">
                <a:solidFill>
                  <a:schemeClr val="tx1"/>
                </a:solidFill>
              </a:rPr>
              <a:t>   7-</a:t>
            </a:r>
            <a:fld id="{20A7CE94-7192-42A0-B3C0-72F1D25A96CD}" type="slidenum">
              <a:rPr lang="en-US" altLang="en-US">
                <a:solidFill>
                  <a:schemeClr val="tx1"/>
                </a:solidFill>
              </a:rPr>
              <a:pPr/>
              <a:t>16</a:t>
            </a:fld>
            <a:endParaRPr lang="en-US" altLang="en-US">
              <a:solidFill>
                <a:schemeClr val="tx1"/>
              </a:solidFill>
            </a:endParaRPr>
          </a:p>
        </p:txBody>
      </p:sp>
      <p:sp>
        <p:nvSpPr>
          <p:cNvPr id="324615" name="Rectangle 7"/>
          <p:cNvSpPr>
            <a:spLocks noGrp="1" noRot="1" noChangeAspect="1" noChangeArrowheads="1" noTextEdit="1"/>
          </p:cNvSpPr>
          <p:nvPr>
            <p:ph type="sldImg"/>
          </p:nvPr>
        </p:nvSpPr>
        <p:spPr>
          <a:ln/>
        </p:spPr>
      </p:sp>
      <p:sp>
        <p:nvSpPr>
          <p:cNvPr id="324616" name="Rectangle 8"/>
          <p:cNvSpPr>
            <a:spLocks noGrp="1" noChangeArrowheads="1"/>
          </p:cNvSpPr>
          <p:nvPr>
            <p:ph type="body" idx="1"/>
          </p:nvPr>
        </p:nvSpPr>
        <p:spPr/>
        <p:txBody>
          <a:bodyPr/>
          <a:lstStyle/>
          <a:p>
            <a:pPr>
              <a:lnSpc>
                <a:spcPct val="90000"/>
              </a:lnSpc>
            </a:pPr>
            <a:r>
              <a:rPr lang="en-US" altLang="en-US" dirty="0"/>
              <a:t>Controlling the Order of Rows</a:t>
            </a:r>
          </a:p>
          <a:p>
            <a:pPr lvl="1"/>
            <a:r>
              <a:rPr lang="en-US" altLang="en-US" dirty="0">
                <a:solidFill>
                  <a:schemeClr val="tx1"/>
                </a:solidFill>
              </a:rPr>
              <a:t>By default, the output is sorted in ascending order on the first column. You can use the </a:t>
            </a:r>
            <a:r>
              <a:rPr lang="en-US" altLang="en-US" dirty="0">
                <a:solidFill>
                  <a:schemeClr val="tx1"/>
                </a:solidFill>
                <a:latin typeface="Courier New" pitchFamily="49" charset="0"/>
              </a:rPr>
              <a:t>ORDER BY </a:t>
            </a:r>
            <a:r>
              <a:rPr lang="en-US" altLang="en-US" dirty="0">
                <a:solidFill>
                  <a:schemeClr val="tx1"/>
                </a:solidFill>
              </a:rPr>
              <a:t>clause to change this.</a:t>
            </a:r>
          </a:p>
          <a:p>
            <a:pPr lvl="1"/>
            <a:r>
              <a:rPr lang="en-US" altLang="en-US" dirty="0">
                <a:solidFill>
                  <a:schemeClr val="tx1"/>
                </a:solidFill>
              </a:rPr>
              <a:t>The </a:t>
            </a:r>
            <a:r>
              <a:rPr lang="en-US" altLang="en-US" dirty="0">
                <a:solidFill>
                  <a:schemeClr val="tx1"/>
                </a:solidFill>
                <a:latin typeface="Courier New" pitchFamily="49" charset="0"/>
              </a:rPr>
              <a:t>ORDER BY</a:t>
            </a:r>
            <a:r>
              <a:rPr lang="en-US" altLang="en-US" dirty="0">
                <a:solidFill>
                  <a:schemeClr val="tx1"/>
                </a:solidFill>
              </a:rPr>
              <a:t> clause can be used only once in a compound query. If used, the </a:t>
            </a:r>
            <a:r>
              <a:rPr lang="en-US" altLang="en-US" dirty="0">
                <a:solidFill>
                  <a:schemeClr val="tx1"/>
                </a:solidFill>
                <a:latin typeface="Courier New" pitchFamily="49" charset="0"/>
              </a:rPr>
              <a:t>ORDER BY</a:t>
            </a:r>
            <a:r>
              <a:rPr lang="en-US" altLang="en-US" dirty="0">
                <a:solidFill>
                  <a:schemeClr val="tx1"/>
                </a:solidFill>
              </a:rPr>
              <a:t> clause must be placed at the end of the query. The </a:t>
            </a:r>
            <a:r>
              <a:rPr lang="en-US" altLang="en-US" dirty="0">
                <a:solidFill>
                  <a:schemeClr val="tx1"/>
                </a:solidFill>
                <a:latin typeface="Courier New" pitchFamily="49" charset="0"/>
              </a:rPr>
              <a:t>ORDER BY</a:t>
            </a:r>
            <a:r>
              <a:rPr lang="en-US" altLang="en-US" dirty="0">
                <a:solidFill>
                  <a:schemeClr val="tx1"/>
                </a:solidFill>
              </a:rPr>
              <a:t> clause accepts the column name or an alias. Without the </a:t>
            </a:r>
            <a:r>
              <a:rPr lang="en-US" altLang="en-US" dirty="0">
                <a:solidFill>
                  <a:schemeClr val="tx1"/>
                </a:solidFill>
                <a:latin typeface="Courier New" pitchFamily="49" charset="0"/>
              </a:rPr>
              <a:t>ORDER BY</a:t>
            </a:r>
            <a:r>
              <a:rPr lang="en-US" altLang="en-US" dirty="0">
                <a:solidFill>
                  <a:schemeClr val="tx1"/>
                </a:solidFill>
              </a:rPr>
              <a:t> clause, the code example in the slide produces the following output in the alphabetical order of the first column:</a:t>
            </a:r>
          </a:p>
          <a:p>
            <a:pPr lvl="1"/>
            <a:endParaRPr lang="en-US" altLang="en-US" b="1" dirty="0">
              <a:solidFill>
                <a:schemeClr val="tx1"/>
              </a:solidFill>
            </a:endParaRPr>
          </a:p>
          <a:p>
            <a:pPr lvl="1"/>
            <a:endParaRPr lang="en-US" altLang="en-US" b="1" dirty="0">
              <a:solidFill>
                <a:schemeClr val="tx1"/>
              </a:solidFill>
            </a:endParaRPr>
          </a:p>
          <a:p>
            <a:pPr lvl="1"/>
            <a:endParaRPr lang="en-US" altLang="en-US" b="1" dirty="0">
              <a:solidFill>
                <a:schemeClr val="tx1"/>
              </a:solidFill>
            </a:endParaRPr>
          </a:p>
          <a:p>
            <a:r>
              <a:rPr lang="en-US" altLang="en-US" dirty="0" smtClean="0"/>
              <a:t>Matching the </a:t>
            </a:r>
            <a:r>
              <a:rPr lang="en-US" altLang="en-US" dirty="0" smtClean="0">
                <a:latin typeface="Courier New" pitchFamily="49" charset="0"/>
              </a:rPr>
              <a:t>SELECT</a:t>
            </a:r>
            <a:r>
              <a:rPr lang="en-US" altLang="en-US" dirty="0" smtClean="0"/>
              <a:t> Statement: Example</a:t>
            </a:r>
          </a:p>
          <a:p>
            <a:pPr lvl="1"/>
            <a:r>
              <a:rPr lang="en-US" altLang="en-US" dirty="0" smtClean="0"/>
              <a:t>The </a:t>
            </a:r>
            <a:r>
              <a:rPr lang="en-US" altLang="en-US" dirty="0" smtClean="0">
                <a:latin typeface="Courier New" pitchFamily="49" charset="0"/>
              </a:rPr>
              <a:t>EMPLOYEES</a:t>
            </a:r>
            <a:r>
              <a:rPr lang="en-US" altLang="en-US" dirty="0" smtClean="0"/>
              <a:t> and </a:t>
            </a:r>
            <a:r>
              <a:rPr lang="en-US" altLang="en-US" dirty="0" smtClean="0">
                <a:latin typeface="Courier New" pitchFamily="49" charset="0"/>
              </a:rPr>
              <a:t>JOB_HISTORY</a:t>
            </a:r>
            <a:r>
              <a:rPr lang="en-US" altLang="en-US" dirty="0" smtClean="0"/>
              <a:t> tables have several columns in common (for example, </a:t>
            </a:r>
            <a:r>
              <a:rPr lang="en-US" altLang="en-US" dirty="0" smtClean="0">
                <a:latin typeface="Courier New" pitchFamily="49" charset="0"/>
              </a:rPr>
              <a:t>EMPLOYEE_ID</a:t>
            </a:r>
            <a:r>
              <a:rPr lang="en-US" altLang="en-US" dirty="0" smtClean="0"/>
              <a:t>, </a:t>
            </a:r>
            <a:r>
              <a:rPr lang="en-US" altLang="en-US" dirty="0" smtClean="0">
                <a:latin typeface="Courier New" pitchFamily="49" charset="0"/>
              </a:rPr>
              <a:t>JOB_ID</a:t>
            </a:r>
            <a:r>
              <a:rPr lang="en-US" altLang="en-US" dirty="0" smtClean="0"/>
              <a:t>, and </a:t>
            </a:r>
            <a:r>
              <a:rPr lang="en-US" altLang="en-US" dirty="0" smtClean="0">
                <a:latin typeface="Courier New" pitchFamily="49" charset="0"/>
              </a:rPr>
              <a:t>DEPARTMENT_ID</a:t>
            </a:r>
            <a:r>
              <a:rPr lang="en-US" altLang="en-US" dirty="0" smtClean="0"/>
              <a:t>). But what if you want the query to display the employee ID, job ID, and salary using the </a:t>
            </a:r>
            <a:r>
              <a:rPr lang="en-US" altLang="en-US" dirty="0" smtClean="0">
                <a:latin typeface="Courier New" pitchFamily="49" charset="0"/>
              </a:rPr>
              <a:t>UNION</a:t>
            </a:r>
            <a:r>
              <a:rPr lang="en-US" altLang="en-US" dirty="0" smtClean="0"/>
              <a:t> operator, knowing that the salary exists only in the </a:t>
            </a:r>
            <a:r>
              <a:rPr lang="en-US" altLang="en-US" dirty="0" smtClean="0">
                <a:latin typeface="Courier New" pitchFamily="49" charset="0"/>
              </a:rPr>
              <a:t>EMPLOYEES</a:t>
            </a:r>
            <a:r>
              <a:rPr lang="en-US" altLang="en-US" dirty="0" smtClean="0"/>
              <a:t> table?</a:t>
            </a:r>
          </a:p>
          <a:p>
            <a:pPr lvl="1"/>
            <a:r>
              <a:rPr lang="en-US" altLang="en-US" dirty="0" smtClean="0"/>
              <a:t>The code example in the slide matches the </a:t>
            </a:r>
            <a:r>
              <a:rPr lang="en-US" altLang="en-US" dirty="0" smtClean="0">
                <a:latin typeface="Courier New" pitchFamily="49" charset="0"/>
              </a:rPr>
              <a:t>EMPLOYEE_ID</a:t>
            </a:r>
            <a:r>
              <a:rPr lang="en-US" altLang="en-US" dirty="0" smtClean="0"/>
              <a:t> and </a:t>
            </a:r>
            <a:r>
              <a:rPr lang="en-US" altLang="en-US" dirty="0" smtClean="0">
                <a:latin typeface="Courier New" pitchFamily="49" charset="0"/>
              </a:rPr>
              <a:t>JOB_ID</a:t>
            </a:r>
            <a:r>
              <a:rPr lang="en-US" altLang="en-US" dirty="0" smtClean="0"/>
              <a:t> columns in the </a:t>
            </a:r>
            <a:r>
              <a:rPr lang="en-US" altLang="en-US" dirty="0" smtClean="0">
                <a:latin typeface="Courier New" pitchFamily="49" charset="0"/>
              </a:rPr>
              <a:t>EMPLOYEES</a:t>
            </a:r>
            <a:r>
              <a:rPr lang="en-US" altLang="en-US" dirty="0" smtClean="0"/>
              <a:t> and </a:t>
            </a:r>
            <a:r>
              <a:rPr lang="en-US" altLang="en-US" dirty="0" smtClean="0">
                <a:latin typeface="Courier New" pitchFamily="49" charset="0"/>
              </a:rPr>
              <a:t>JOB_HISTORY</a:t>
            </a:r>
            <a:r>
              <a:rPr lang="en-US" altLang="en-US" dirty="0" smtClean="0"/>
              <a:t> tables. A literal value of  </a:t>
            </a:r>
            <a:r>
              <a:rPr lang="en-US" altLang="en-US" dirty="0" smtClean="0">
                <a:latin typeface="Courier New" pitchFamily="49" charset="0"/>
              </a:rPr>
              <a:t>0</a:t>
            </a:r>
            <a:r>
              <a:rPr lang="en-US" altLang="en-US" dirty="0" smtClean="0"/>
              <a:t> is added to the </a:t>
            </a:r>
            <a:r>
              <a:rPr lang="en-US" altLang="en-US" dirty="0" smtClean="0">
                <a:latin typeface="Courier New" pitchFamily="49" charset="0"/>
              </a:rPr>
              <a:t>JOB_HISTORY</a:t>
            </a:r>
            <a:r>
              <a:rPr lang="en-US" altLang="en-US" dirty="0" smtClean="0"/>
              <a:t> </a:t>
            </a:r>
            <a:r>
              <a:rPr lang="en-US" altLang="en-US" dirty="0" smtClean="0">
                <a:latin typeface="Courier New" pitchFamily="49" charset="0"/>
              </a:rPr>
              <a:t>SELECT</a:t>
            </a:r>
            <a:r>
              <a:rPr lang="en-US" altLang="en-US" dirty="0" smtClean="0"/>
              <a:t> statement to match the numeric </a:t>
            </a:r>
            <a:r>
              <a:rPr lang="en-US" altLang="en-US" dirty="0" smtClean="0">
                <a:latin typeface="Courier New" pitchFamily="49" charset="0"/>
              </a:rPr>
              <a:t>SALARY</a:t>
            </a:r>
            <a:r>
              <a:rPr lang="en-US" altLang="en-US" dirty="0" smtClean="0"/>
              <a:t> column in the </a:t>
            </a:r>
            <a:r>
              <a:rPr lang="en-US" altLang="en-US" dirty="0" smtClean="0">
                <a:latin typeface="Courier New" pitchFamily="49" charset="0"/>
              </a:rPr>
              <a:t>EMPLOYEES</a:t>
            </a:r>
            <a:r>
              <a:rPr lang="en-US" altLang="en-US" dirty="0" smtClean="0"/>
              <a:t> </a:t>
            </a:r>
            <a:r>
              <a:rPr lang="en-US" altLang="en-US" dirty="0" smtClean="0">
                <a:latin typeface="Courier New" pitchFamily="49" charset="0"/>
              </a:rPr>
              <a:t>SELECT</a:t>
            </a:r>
            <a:r>
              <a:rPr lang="en-US" altLang="en-US" dirty="0" smtClean="0"/>
              <a:t> statement.</a:t>
            </a:r>
          </a:p>
          <a:p>
            <a:pPr lvl="1"/>
            <a:r>
              <a:rPr lang="en-US" altLang="en-US" dirty="0" smtClean="0"/>
              <a:t>In the preceding results, each row in the output that corresponds to a record from the </a:t>
            </a:r>
            <a:r>
              <a:rPr lang="en-US" altLang="en-US" dirty="0" smtClean="0">
                <a:latin typeface="Courier New" pitchFamily="49" charset="0"/>
              </a:rPr>
              <a:t>JOB_HISTORY</a:t>
            </a:r>
            <a:r>
              <a:rPr lang="en-US" altLang="en-US" dirty="0" smtClean="0"/>
              <a:t> table contains a </a:t>
            </a:r>
            <a:r>
              <a:rPr lang="en-US" altLang="en-US" dirty="0" smtClean="0">
                <a:latin typeface="Courier New" pitchFamily="49" charset="0"/>
              </a:rPr>
              <a:t>0</a:t>
            </a:r>
            <a:r>
              <a:rPr lang="en-US" altLang="en-US" dirty="0" smtClean="0"/>
              <a:t> in the </a:t>
            </a:r>
            <a:r>
              <a:rPr lang="en-US" altLang="en-US" dirty="0" smtClean="0">
                <a:latin typeface="Courier New" pitchFamily="49" charset="0"/>
              </a:rPr>
              <a:t>SALARY</a:t>
            </a:r>
            <a:r>
              <a:rPr lang="en-US" altLang="en-US" dirty="0" smtClean="0"/>
              <a:t> column.</a:t>
            </a:r>
          </a:p>
          <a:p>
            <a:pPr lvl="1"/>
            <a:endParaRPr lang="en-US" altLang="en-US" dirty="0">
              <a:solidFill>
                <a:schemeClr val="tx1"/>
              </a:solidFill>
            </a:endParaRPr>
          </a:p>
        </p:txBody>
      </p:sp>
      <p:pic>
        <p:nvPicPr>
          <p:cNvPr id="3246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123" y="6483841"/>
            <a:ext cx="5428471" cy="919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xfrm>
            <a:off x="0" y="8685783"/>
            <a:ext cx="2971177" cy="456653"/>
          </a:xfrm>
          <a:prstGeom prst="rect">
            <a:avLst/>
          </a:prstGeom>
          <a:ln/>
        </p:spPr>
        <p:txBody>
          <a:bodyPr/>
          <a:lstStyle/>
          <a:p>
            <a:r>
              <a:rPr lang="en-US" altLang="en-US"/>
              <a:t>Oracle Database 10</a:t>
            </a:r>
            <a:r>
              <a:rPr lang="en-US" altLang="en-US" i="1"/>
              <a:t>g</a:t>
            </a:r>
            <a:r>
              <a:rPr lang="en-US" altLang="en-US"/>
              <a:t>: SQL Fundamentals I</a:t>
            </a:r>
            <a:r>
              <a:rPr lang="en-US" altLang="en-US">
                <a:solidFill>
                  <a:schemeClr val="tx1"/>
                </a:solidFill>
              </a:rPr>
              <a:t>   7-</a:t>
            </a:r>
            <a:fld id="{28EAD2DD-76A2-40EA-BD78-2F4D20821807}" type="slidenum">
              <a:rPr lang="en-US" altLang="en-US">
                <a:solidFill>
                  <a:schemeClr val="tx1"/>
                </a:solidFill>
              </a:rPr>
              <a:pPr/>
              <a:t>3</a:t>
            </a:fld>
            <a:endParaRPr lang="en-US" altLang="en-US">
              <a:solidFill>
                <a:schemeClr val="tx1"/>
              </a:solidFill>
            </a:endParaRPr>
          </a:p>
        </p:txBody>
      </p:sp>
      <p:sp>
        <p:nvSpPr>
          <p:cNvPr id="291848" name="Rectangle 8"/>
          <p:cNvSpPr>
            <a:spLocks noGrp="1" noRot="1" noChangeAspect="1" noChangeArrowheads="1" noTextEdit="1"/>
          </p:cNvSpPr>
          <p:nvPr>
            <p:ph type="sldImg"/>
          </p:nvPr>
        </p:nvSpPr>
        <p:spPr>
          <a:ln/>
        </p:spPr>
      </p:sp>
      <p:sp>
        <p:nvSpPr>
          <p:cNvPr id="291849" name="Rectangle 9"/>
          <p:cNvSpPr>
            <a:spLocks noGrp="1" noChangeArrowheads="1"/>
          </p:cNvSpPr>
          <p:nvPr>
            <p:ph type="body" idx="1"/>
          </p:nvPr>
        </p:nvSpPr>
        <p:spPr/>
        <p:txBody>
          <a:bodyPr/>
          <a:lstStyle/>
          <a:p>
            <a:r>
              <a:rPr lang="en-US" altLang="en-US" dirty="0"/>
              <a:t>Tables Used in This Lesson</a:t>
            </a:r>
          </a:p>
          <a:p>
            <a:pPr lvl="1"/>
            <a:r>
              <a:rPr lang="en-US" altLang="en-US" dirty="0"/>
              <a:t>Two tables are used in this lesson. They are the </a:t>
            </a:r>
            <a:r>
              <a:rPr lang="en-US" altLang="en-US" dirty="0">
                <a:latin typeface="Courier New" pitchFamily="49" charset="0"/>
              </a:rPr>
              <a:t>EMPLOYEES</a:t>
            </a:r>
            <a:r>
              <a:rPr lang="en-US" altLang="en-US" dirty="0"/>
              <a:t> table and the </a:t>
            </a:r>
            <a:r>
              <a:rPr lang="en-US" altLang="en-US" dirty="0">
                <a:latin typeface="Courier New" pitchFamily="49" charset="0"/>
              </a:rPr>
              <a:t>JOB_HISTORY</a:t>
            </a:r>
            <a:r>
              <a:rPr lang="en-US" altLang="en-US" dirty="0"/>
              <a:t> table.</a:t>
            </a:r>
          </a:p>
          <a:p>
            <a:pPr lvl="1"/>
            <a:r>
              <a:rPr lang="en-US" altLang="en-US" dirty="0">
                <a:latin typeface="TimesNewRoman" charset="0"/>
              </a:rPr>
              <a:t>The </a:t>
            </a:r>
            <a:r>
              <a:rPr lang="en-US" altLang="en-US" dirty="0">
                <a:latin typeface="Courier New" pitchFamily="49" charset="0"/>
              </a:rPr>
              <a:t>EMPLOYEES</a:t>
            </a:r>
            <a:r>
              <a:rPr lang="en-US" altLang="en-US" dirty="0">
                <a:latin typeface="TimesNewRoman" charset="0"/>
              </a:rPr>
              <a:t> table stores the employee details. For the human resource records, this table stores a unique identification number and e-mail address for each employee. The details of the employee’s job identification number, salary, and manager are also stored. Some of the employees earn a commission in addition to their salary; this information is tracked, too. The company organizes the roles of employees into jobs. Some of the employees have been with the company for a long time and have switched to different jobs. This is monitored using the </a:t>
            </a:r>
            <a:r>
              <a:rPr lang="en-US" altLang="en-US" dirty="0">
                <a:latin typeface="Courier New" pitchFamily="49" charset="0"/>
              </a:rPr>
              <a:t>JOB_HISTORY</a:t>
            </a:r>
            <a:r>
              <a:rPr lang="en-US" altLang="en-US" dirty="0">
                <a:latin typeface="TimesNewRoman" charset="0"/>
              </a:rPr>
              <a:t> table. When an employee switches jobs, the details of the start date and end date of the former job, the job identification number, and the department are recorded in the </a:t>
            </a:r>
            <a:r>
              <a:rPr lang="en-US" altLang="en-US" dirty="0">
                <a:latin typeface="Courier New" pitchFamily="49" charset="0"/>
              </a:rPr>
              <a:t>JOB_HISTORY</a:t>
            </a:r>
            <a:r>
              <a:rPr lang="en-US" altLang="en-US" dirty="0">
                <a:latin typeface="TimesNewRoman" charset="0"/>
              </a:rPr>
              <a:t> table.</a:t>
            </a:r>
          </a:p>
          <a:p>
            <a:pPr lvl="1"/>
            <a:r>
              <a:rPr lang="en-US" altLang="en-US" dirty="0">
                <a:latin typeface="TimesNewRoman" charset="0"/>
              </a:rPr>
              <a:t>The structure and data from the </a:t>
            </a:r>
            <a:r>
              <a:rPr lang="en-US" altLang="en-US" dirty="0">
                <a:latin typeface="Courier New" pitchFamily="49" charset="0"/>
              </a:rPr>
              <a:t>EMPLOYEES</a:t>
            </a:r>
            <a:r>
              <a:rPr lang="en-US" altLang="en-US" dirty="0"/>
              <a:t> and </a:t>
            </a:r>
            <a:r>
              <a:rPr lang="en-US" altLang="en-US" dirty="0">
                <a:latin typeface="Courier New" pitchFamily="49" charset="0"/>
              </a:rPr>
              <a:t>JOB_HISTORY</a:t>
            </a:r>
            <a:r>
              <a:rPr lang="en-US" altLang="en-US" dirty="0"/>
              <a:t> tables are shown on the following pages</a:t>
            </a:r>
            <a:r>
              <a:rPr lang="en-US" altLang="en-US" dirty="0" smtClean="0"/>
              <a:t>.</a:t>
            </a:r>
          </a:p>
          <a:p>
            <a:pPr lvl="1"/>
            <a:endParaRPr lang="en-US" altLang="en-US" dirty="0" smtClean="0"/>
          </a:p>
          <a:p>
            <a:pPr>
              <a:spcBef>
                <a:spcPct val="20000"/>
              </a:spcBef>
            </a:pPr>
            <a:r>
              <a:rPr lang="en-US" altLang="en-US" dirty="0" smtClean="0"/>
              <a:t>Tables Used in This Lesson (continued)</a:t>
            </a:r>
          </a:p>
          <a:p>
            <a:pPr lvl="1">
              <a:spcBef>
                <a:spcPct val="20000"/>
              </a:spcBef>
            </a:pPr>
            <a:r>
              <a:rPr lang="en-US" altLang="en-US" dirty="0" smtClean="0">
                <a:latin typeface="TimesNewRoman" charset="0"/>
              </a:rPr>
              <a:t>There have been instances in the company of people who have held the same position more than once during their tenure with the company. For example, consider the employee Taylor, who joined the company on 24-MAR-1998. Taylor held the job title </a:t>
            </a:r>
            <a:r>
              <a:rPr lang="en-US" altLang="en-US" dirty="0" smtClean="0">
                <a:latin typeface="Courier New" pitchFamily="49" charset="0"/>
              </a:rPr>
              <a:t>SA_REP</a:t>
            </a:r>
            <a:r>
              <a:rPr lang="en-US" altLang="en-US" dirty="0" smtClean="0">
                <a:latin typeface="TimesNewRoman" charset="0"/>
              </a:rPr>
              <a:t> for the period 24-MAR-98 to 31-DEC-98 and the job title </a:t>
            </a:r>
            <a:r>
              <a:rPr lang="en-US" altLang="en-US" dirty="0" smtClean="0">
                <a:latin typeface="Courier New" pitchFamily="49" charset="0"/>
              </a:rPr>
              <a:t>SA_MAN</a:t>
            </a:r>
            <a:r>
              <a:rPr lang="en-US" altLang="en-US" dirty="0" smtClean="0">
                <a:latin typeface="TimesNewRoman" charset="0"/>
              </a:rPr>
              <a:t> for the period 01-JAN-99 to 31-DEC-99. Taylor moved back into the job title of </a:t>
            </a:r>
            <a:r>
              <a:rPr lang="en-US" altLang="en-US" dirty="0" smtClean="0">
                <a:latin typeface="Courier New" pitchFamily="49" charset="0"/>
              </a:rPr>
              <a:t>SA_REP</a:t>
            </a:r>
            <a:r>
              <a:rPr lang="en-US" altLang="en-US" dirty="0" smtClean="0">
                <a:latin typeface="TimesNewRoman" charset="0"/>
              </a:rPr>
              <a:t>, which is his current job title.</a:t>
            </a:r>
          </a:p>
          <a:p>
            <a:pPr lvl="1">
              <a:spcBef>
                <a:spcPct val="20000"/>
              </a:spcBef>
            </a:pPr>
            <a:r>
              <a:rPr lang="en-US" altLang="en-US" dirty="0" smtClean="0">
                <a:latin typeface="TimesNewRoman" charset="0"/>
              </a:rPr>
              <a:t>Similarly, consider the employee Whalen, who joined the company on 17-SEP-1987. Whalen held the job title </a:t>
            </a:r>
            <a:r>
              <a:rPr lang="en-US" altLang="en-US" dirty="0" smtClean="0">
                <a:latin typeface="Courier New" pitchFamily="49" charset="0"/>
              </a:rPr>
              <a:t>AD_ASST</a:t>
            </a:r>
            <a:r>
              <a:rPr lang="en-US" altLang="en-US" dirty="0" smtClean="0">
                <a:latin typeface="TimesNewRoman" charset="0"/>
              </a:rPr>
              <a:t> for the period 17-SEP-87 to 17-JUN-93 and the job title </a:t>
            </a:r>
            <a:r>
              <a:rPr lang="en-US" altLang="en-US" dirty="0" smtClean="0">
                <a:latin typeface="Courier New" pitchFamily="49" charset="0"/>
              </a:rPr>
              <a:t>AC_ACCOUNT</a:t>
            </a:r>
            <a:r>
              <a:rPr lang="en-US" altLang="en-US" dirty="0" smtClean="0">
                <a:latin typeface="TimesNewRoman" charset="0"/>
              </a:rPr>
              <a:t> for the period 01-JUL-94 to 31-DEC-98. Whalen moved back into the job title of </a:t>
            </a:r>
            <a:r>
              <a:rPr lang="en-US" altLang="en-US" dirty="0" smtClean="0">
                <a:latin typeface="Courier New" pitchFamily="49" charset="0"/>
              </a:rPr>
              <a:t>AD_ASST</a:t>
            </a:r>
            <a:r>
              <a:rPr lang="en-US" altLang="en-US" dirty="0" smtClean="0">
                <a:latin typeface="TimesNewRoman" charset="0"/>
              </a:rPr>
              <a:t>, which is his current job title.</a:t>
            </a:r>
          </a:p>
          <a:p>
            <a:pPr lvl="2">
              <a:spcBef>
                <a:spcPct val="20000"/>
              </a:spcBef>
              <a:buFontTx/>
              <a:buNone/>
            </a:pPr>
            <a:r>
              <a:rPr lang="en-US" altLang="en-US" sz="1100" dirty="0">
                <a:latin typeface="Courier New" pitchFamily="49" charset="0"/>
              </a:rPr>
              <a:t>DESCRIBE employees</a:t>
            </a:r>
          </a:p>
          <a:p>
            <a:pPr lvl="1"/>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xfrm>
            <a:off x="0" y="8685783"/>
            <a:ext cx="2971177" cy="456653"/>
          </a:xfrm>
          <a:prstGeom prst="rect">
            <a:avLst/>
          </a:prstGeom>
          <a:ln/>
        </p:spPr>
        <p:txBody>
          <a:bodyPr/>
          <a:lstStyle/>
          <a:p>
            <a:r>
              <a:rPr lang="en-US" altLang="en-US"/>
              <a:t>Oracle Database 10</a:t>
            </a:r>
            <a:r>
              <a:rPr lang="en-US" altLang="en-US" i="1"/>
              <a:t>g</a:t>
            </a:r>
            <a:r>
              <a:rPr lang="en-US" altLang="en-US"/>
              <a:t>: SQL Fundamentals I</a:t>
            </a:r>
            <a:r>
              <a:rPr lang="en-US" altLang="en-US">
                <a:solidFill>
                  <a:schemeClr val="tx1"/>
                </a:solidFill>
              </a:rPr>
              <a:t>   7-</a:t>
            </a:r>
            <a:fld id="{FD2CBD32-AFA0-4974-9835-99A7E88859A3}" type="slidenum">
              <a:rPr lang="en-US" altLang="en-US">
                <a:solidFill>
                  <a:schemeClr val="tx1"/>
                </a:solidFill>
              </a:rPr>
              <a:pPr/>
              <a:t>4</a:t>
            </a:fld>
            <a:endParaRPr lang="en-US" altLang="en-US">
              <a:solidFill>
                <a:schemeClr val="tx1"/>
              </a:solidFill>
            </a:endParaRPr>
          </a:p>
        </p:txBody>
      </p:sp>
      <p:sp>
        <p:nvSpPr>
          <p:cNvPr id="297990" name="Rectangle 6"/>
          <p:cNvSpPr>
            <a:spLocks noGrp="1" noRot="1" noChangeAspect="1" noChangeArrowheads="1" noTextEdit="1"/>
          </p:cNvSpPr>
          <p:nvPr>
            <p:ph type="sldImg"/>
          </p:nvPr>
        </p:nvSpPr>
        <p:spPr>
          <a:ln/>
        </p:spPr>
      </p:sp>
      <p:sp>
        <p:nvSpPr>
          <p:cNvPr id="297991" name="Rectangle 7"/>
          <p:cNvSpPr>
            <a:spLocks noGrp="1" noChangeArrowheads="1"/>
          </p:cNvSpPr>
          <p:nvPr>
            <p:ph type="body" idx="1"/>
          </p:nvPr>
        </p:nvSpPr>
        <p:spPr/>
        <p:txBody>
          <a:bodyPr/>
          <a:lstStyle/>
          <a:p>
            <a:r>
              <a:rPr lang="en-US" altLang="en-US">
                <a:latin typeface="Courier New" pitchFamily="49" charset="0"/>
              </a:rPr>
              <a:t>UNION</a:t>
            </a:r>
            <a:r>
              <a:rPr lang="en-US" altLang="en-US"/>
              <a:t> Operator</a:t>
            </a:r>
          </a:p>
          <a:p>
            <a:pPr lvl="1"/>
            <a:r>
              <a:rPr lang="en-US" altLang="en-US">
                <a:solidFill>
                  <a:schemeClr val="tx1"/>
                </a:solidFill>
              </a:rPr>
              <a:t>The </a:t>
            </a:r>
            <a:r>
              <a:rPr lang="en-US" altLang="en-US">
                <a:solidFill>
                  <a:schemeClr val="tx1"/>
                </a:solidFill>
                <a:latin typeface="Courier New" pitchFamily="49" charset="0"/>
              </a:rPr>
              <a:t>UNION</a:t>
            </a:r>
            <a:r>
              <a:rPr lang="en-US" altLang="en-US">
                <a:solidFill>
                  <a:schemeClr val="tx1"/>
                </a:solidFill>
              </a:rPr>
              <a:t> operator returns all rows that are selected by either query. Use the </a:t>
            </a:r>
            <a:r>
              <a:rPr lang="en-US" altLang="en-US">
                <a:solidFill>
                  <a:schemeClr val="tx1"/>
                </a:solidFill>
                <a:latin typeface="Courier New" pitchFamily="49" charset="0"/>
              </a:rPr>
              <a:t>UNION</a:t>
            </a:r>
            <a:r>
              <a:rPr lang="en-US" altLang="en-US">
                <a:solidFill>
                  <a:schemeClr val="tx1"/>
                </a:solidFill>
              </a:rPr>
              <a:t> operator to return all rows from multiple tables and eliminate any duplicate rows.</a:t>
            </a:r>
          </a:p>
          <a:p>
            <a:pPr lvl="1"/>
            <a:r>
              <a:rPr lang="en-US" altLang="en-US" b="1">
                <a:solidFill>
                  <a:schemeClr val="tx1"/>
                </a:solidFill>
              </a:rPr>
              <a:t>Guidelines</a:t>
            </a:r>
          </a:p>
          <a:p>
            <a:pPr lvl="2"/>
            <a:r>
              <a:rPr lang="en-US" altLang="en-US">
                <a:solidFill>
                  <a:schemeClr val="tx1"/>
                </a:solidFill>
                <a:latin typeface="Times" pitchFamily="18" charset="0"/>
              </a:rPr>
              <a:t>The number of columns and the data types of the columns being selected must be identical in all the </a:t>
            </a:r>
            <a:r>
              <a:rPr lang="en-US" altLang="en-US">
                <a:solidFill>
                  <a:schemeClr val="tx1"/>
                </a:solidFill>
                <a:latin typeface="Courier New" pitchFamily="49" charset="0"/>
              </a:rPr>
              <a:t>SELECT</a:t>
            </a:r>
            <a:r>
              <a:rPr lang="en-US" altLang="en-US">
                <a:solidFill>
                  <a:schemeClr val="tx1"/>
                </a:solidFill>
                <a:latin typeface="Times" pitchFamily="18" charset="0"/>
              </a:rPr>
              <a:t> statements used in the query. The names of the columns need not be identical.</a:t>
            </a:r>
          </a:p>
          <a:p>
            <a:pPr lvl="2">
              <a:buSzPct val="70000"/>
            </a:pPr>
            <a:r>
              <a:rPr lang="en-US" altLang="en-US">
                <a:solidFill>
                  <a:schemeClr val="tx1"/>
                </a:solidFill>
                <a:latin typeface="Courier New" pitchFamily="49" charset="0"/>
              </a:rPr>
              <a:t>UNION</a:t>
            </a:r>
            <a:r>
              <a:rPr lang="en-US" altLang="en-US">
                <a:solidFill>
                  <a:schemeClr val="tx1"/>
                </a:solidFill>
              </a:rPr>
              <a:t> operates over all of the columns being selected.</a:t>
            </a:r>
          </a:p>
          <a:p>
            <a:pPr lvl="2">
              <a:buSzPct val="70000"/>
            </a:pPr>
            <a:r>
              <a:rPr lang="en-US" altLang="en-US">
                <a:solidFill>
                  <a:schemeClr val="tx1"/>
                </a:solidFill>
                <a:latin typeface="Courier New" pitchFamily="49" charset="0"/>
              </a:rPr>
              <a:t>NULL</a:t>
            </a:r>
            <a:r>
              <a:rPr lang="en-US" altLang="en-US">
                <a:solidFill>
                  <a:schemeClr val="tx1"/>
                </a:solidFill>
              </a:rPr>
              <a:t> values are not ignored during duplicate checking. </a:t>
            </a:r>
          </a:p>
          <a:p>
            <a:pPr lvl="2"/>
            <a:r>
              <a:rPr lang="en-US" altLang="en-US">
                <a:solidFill>
                  <a:schemeClr val="tx1"/>
                </a:solidFill>
                <a:latin typeface="Times" pitchFamily="18" charset="0"/>
              </a:rPr>
              <a:t>The </a:t>
            </a:r>
            <a:r>
              <a:rPr lang="en-US" altLang="en-US">
                <a:solidFill>
                  <a:schemeClr val="tx1"/>
                </a:solidFill>
                <a:latin typeface="Courier New" pitchFamily="49" charset="0"/>
              </a:rPr>
              <a:t>IN</a:t>
            </a:r>
            <a:r>
              <a:rPr lang="en-US" altLang="en-US">
                <a:solidFill>
                  <a:schemeClr val="tx1"/>
                </a:solidFill>
                <a:latin typeface="Times" pitchFamily="18" charset="0"/>
              </a:rPr>
              <a:t> operator has a higher precedence than the </a:t>
            </a:r>
            <a:r>
              <a:rPr lang="en-US" altLang="en-US">
                <a:solidFill>
                  <a:schemeClr val="tx1"/>
                </a:solidFill>
                <a:latin typeface="Courier New" pitchFamily="49" charset="0"/>
              </a:rPr>
              <a:t>UNION</a:t>
            </a:r>
            <a:r>
              <a:rPr lang="en-US" altLang="en-US">
                <a:solidFill>
                  <a:schemeClr val="tx1"/>
                </a:solidFill>
                <a:latin typeface="Times" pitchFamily="18" charset="0"/>
              </a:rPr>
              <a:t> operator.</a:t>
            </a:r>
          </a:p>
          <a:p>
            <a:pPr lvl="2"/>
            <a:r>
              <a:rPr lang="en-US" altLang="en-US">
                <a:solidFill>
                  <a:schemeClr val="tx1"/>
                </a:solidFill>
                <a:latin typeface="Times" pitchFamily="18" charset="0"/>
              </a:rPr>
              <a:t>By default, the output is sorted in ascending order of the first column of the </a:t>
            </a:r>
            <a:r>
              <a:rPr lang="en-US" altLang="en-US">
                <a:solidFill>
                  <a:schemeClr val="tx1"/>
                </a:solidFill>
                <a:latin typeface="Courier New" pitchFamily="49" charset="0"/>
              </a:rPr>
              <a:t>SELECT</a:t>
            </a:r>
            <a:r>
              <a:rPr lang="en-US" altLang="en-US">
                <a:solidFill>
                  <a:schemeClr val="tx1"/>
                </a:solidFill>
                <a:latin typeface="Times" pitchFamily="18" charset="0"/>
              </a:rPr>
              <a:t> clause.</a:t>
            </a:r>
            <a:endParaRPr lang="en-US" altLang="en-US">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0"/>
          <p:cNvSpPr>
            <a:spLocks noGrp="1" noChangeArrowheads="1"/>
          </p:cNvSpPr>
          <p:nvPr>
            <p:ph type="ftr" sz="quarter" idx="4"/>
          </p:nvPr>
        </p:nvSpPr>
        <p:spPr>
          <a:xfrm>
            <a:off x="0" y="8685783"/>
            <a:ext cx="2971177" cy="456653"/>
          </a:xfrm>
          <a:prstGeom prst="rect">
            <a:avLst/>
          </a:prstGeom>
          <a:ln/>
        </p:spPr>
        <p:txBody>
          <a:bodyPr/>
          <a:lstStyle/>
          <a:p>
            <a:r>
              <a:rPr lang="en-US" altLang="en-US"/>
              <a:t>Oracle Database 10</a:t>
            </a:r>
            <a:r>
              <a:rPr lang="en-US" altLang="en-US" i="1"/>
              <a:t>g</a:t>
            </a:r>
            <a:r>
              <a:rPr lang="en-US" altLang="en-US"/>
              <a:t>: SQL Fundamentals I</a:t>
            </a:r>
            <a:r>
              <a:rPr lang="en-US" altLang="en-US">
                <a:solidFill>
                  <a:schemeClr val="tx1"/>
                </a:solidFill>
              </a:rPr>
              <a:t>   7-</a:t>
            </a:r>
            <a:fld id="{628104A2-00F7-4279-BFA7-B6E1CE28E851}" type="slidenum">
              <a:rPr lang="en-US" altLang="en-US">
                <a:solidFill>
                  <a:schemeClr val="tx1"/>
                </a:solidFill>
              </a:rPr>
              <a:pPr/>
              <a:t>5</a:t>
            </a:fld>
            <a:endParaRPr lang="en-US" altLang="en-US">
              <a:solidFill>
                <a:schemeClr val="tx1"/>
              </a:solidFill>
            </a:endParaRPr>
          </a:p>
        </p:txBody>
      </p:sp>
      <p:sp>
        <p:nvSpPr>
          <p:cNvPr id="300043" name="Rectangle 11"/>
          <p:cNvSpPr>
            <a:spLocks noGrp="1" noRot="1" noChangeAspect="1" noChangeArrowheads="1" noTextEdit="1"/>
          </p:cNvSpPr>
          <p:nvPr>
            <p:ph type="sldImg"/>
          </p:nvPr>
        </p:nvSpPr>
        <p:spPr>
          <a:ln/>
        </p:spPr>
      </p:sp>
      <p:sp>
        <p:nvSpPr>
          <p:cNvPr id="300044" name="Rectangle 12"/>
          <p:cNvSpPr>
            <a:spLocks noGrp="1" noChangeArrowheads="1"/>
          </p:cNvSpPr>
          <p:nvPr>
            <p:ph type="body" idx="1"/>
          </p:nvPr>
        </p:nvSpPr>
        <p:spPr/>
        <p:txBody>
          <a:bodyPr/>
          <a:lstStyle/>
          <a:p>
            <a:r>
              <a:rPr lang="en-US" altLang="en-US" dirty="0"/>
              <a:t>Using the </a:t>
            </a:r>
            <a:r>
              <a:rPr lang="en-US" altLang="en-US" dirty="0">
                <a:latin typeface="Courier New" pitchFamily="49" charset="0"/>
              </a:rPr>
              <a:t>UNION</a:t>
            </a:r>
            <a:r>
              <a:rPr lang="en-US" altLang="en-US" dirty="0"/>
              <a:t> Operator </a:t>
            </a:r>
          </a:p>
          <a:p>
            <a:pPr lvl="1"/>
            <a:r>
              <a:rPr lang="en-US" altLang="en-US" dirty="0">
                <a:solidFill>
                  <a:schemeClr val="tx1"/>
                </a:solidFill>
              </a:rPr>
              <a:t>The </a:t>
            </a:r>
            <a:r>
              <a:rPr lang="en-US" altLang="en-US" dirty="0">
                <a:solidFill>
                  <a:schemeClr val="tx1"/>
                </a:solidFill>
                <a:latin typeface="Courier New" pitchFamily="49" charset="0"/>
              </a:rPr>
              <a:t>UNION</a:t>
            </a:r>
            <a:r>
              <a:rPr lang="en-US" altLang="en-US" dirty="0">
                <a:solidFill>
                  <a:schemeClr val="tx1"/>
                </a:solidFill>
              </a:rPr>
              <a:t> operator eliminates any duplicate records. If records that occur in both the </a:t>
            </a:r>
            <a:r>
              <a:rPr lang="en-US" altLang="en-US" dirty="0">
                <a:solidFill>
                  <a:schemeClr val="tx1"/>
                </a:solidFill>
                <a:latin typeface="Courier New" pitchFamily="49" charset="0"/>
              </a:rPr>
              <a:t>EMPLOYEES</a:t>
            </a:r>
            <a:r>
              <a:rPr lang="en-US" altLang="en-US" dirty="0">
                <a:solidFill>
                  <a:schemeClr val="tx1"/>
                </a:solidFill>
              </a:rPr>
              <a:t> and the </a:t>
            </a:r>
            <a:r>
              <a:rPr lang="en-US" altLang="en-US" dirty="0">
                <a:solidFill>
                  <a:schemeClr val="tx1"/>
                </a:solidFill>
                <a:latin typeface="Courier New" pitchFamily="49" charset="0"/>
              </a:rPr>
              <a:t>JOB_HISTORY</a:t>
            </a:r>
            <a:r>
              <a:rPr lang="en-US" altLang="en-US" dirty="0">
                <a:solidFill>
                  <a:schemeClr val="tx1"/>
                </a:solidFill>
              </a:rPr>
              <a:t> tables are identical, the records are displayed only once. Observe in the output shown on the slide that the record for the employee with the </a:t>
            </a:r>
            <a:r>
              <a:rPr lang="en-US" altLang="en-US" dirty="0">
                <a:solidFill>
                  <a:schemeClr val="tx1"/>
                </a:solidFill>
                <a:latin typeface="Courier New" pitchFamily="49" charset="0"/>
              </a:rPr>
              <a:t>EMPLOYEE_ID</a:t>
            </a:r>
            <a:r>
              <a:rPr lang="en-US" altLang="en-US" dirty="0">
                <a:solidFill>
                  <a:schemeClr val="tx1"/>
                </a:solidFill>
              </a:rPr>
              <a:t> 200 appears twice because the </a:t>
            </a:r>
            <a:r>
              <a:rPr lang="en-US" altLang="en-US" dirty="0">
                <a:solidFill>
                  <a:schemeClr val="tx1"/>
                </a:solidFill>
                <a:latin typeface="Courier New" pitchFamily="49" charset="0"/>
              </a:rPr>
              <a:t>JOB_ID</a:t>
            </a:r>
            <a:r>
              <a:rPr lang="en-US" altLang="en-US" dirty="0">
                <a:solidFill>
                  <a:schemeClr val="tx1"/>
                </a:solidFill>
              </a:rPr>
              <a:t> is different in each row. </a:t>
            </a:r>
          </a:p>
          <a:p>
            <a:pPr lvl="1"/>
            <a:r>
              <a:rPr lang="en-US" altLang="en-US" dirty="0">
                <a:solidFill>
                  <a:schemeClr val="tx1"/>
                </a:solidFill>
              </a:rPr>
              <a:t>Consider the following example:</a:t>
            </a:r>
          </a:p>
          <a:p>
            <a:pPr lvl="1">
              <a:spcBef>
                <a:spcPct val="0"/>
              </a:spcBef>
            </a:pPr>
            <a:r>
              <a:rPr lang="en-US" altLang="en-US" sz="1100" b="1" dirty="0">
                <a:latin typeface="Courier New" pitchFamily="49" charset="0"/>
              </a:rPr>
              <a:t>  </a:t>
            </a:r>
            <a:r>
              <a:rPr lang="en-US" altLang="en-US" sz="1100" dirty="0">
                <a:latin typeface="Courier New" pitchFamily="49" charset="0"/>
              </a:rPr>
              <a:t>SELECT  </a:t>
            </a:r>
            <a:r>
              <a:rPr lang="en-US" altLang="en-US" sz="1100" dirty="0" err="1">
                <a:latin typeface="Courier New" pitchFamily="49" charset="0"/>
              </a:rPr>
              <a:t>employee_id</a:t>
            </a:r>
            <a:r>
              <a:rPr lang="en-US" altLang="en-US" sz="1100" dirty="0">
                <a:latin typeface="Courier New" pitchFamily="49" charset="0"/>
              </a:rPr>
              <a:t>, </a:t>
            </a:r>
            <a:r>
              <a:rPr lang="en-US" altLang="en-US" sz="1100" dirty="0" err="1">
                <a:latin typeface="Courier New" pitchFamily="49" charset="0"/>
              </a:rPr>
              <a:t>job_id</a:t>
            </a:r>
            <a:r>
              <a:rPr lang="en-US" altLang="en-US" sz="1100" dirty="0">
                <a:latin typeface="Courier New" pitchFamily="49" charset="0"/>
              </a:rPr>
              <a:t>, </a:t>
            </a:r>
            <a:r>
              <a:rPr lang="en-US" altLang="en-US" sz="1100" dirty="0" err="1">
                <a:latin typeface="Courier New" pitchFamily="49" charset="0"/>
              </a:rPr>
              <a:t>department_id</a:t>
            </a:r>
            <a:endParaRPr lang="en-US" altLang="en-US" sz="1100" dirty="0">
              <a:latin typeface="Courier New" pitchFamily="49" charset="0"/>
            </a:endParaRPr>
          </a:p>
          <a:p>
            <a:pPr lvl="1">
              <a:spcBef>
                <a:spcPct val="0"/>
              </a:spcBef>
            </a:pPr>
            <a:r>
              <a:rPr lang="en-US" altLang="en-US" sz="1100" dirty="0">
                <a:latin typeface="Courier New" pitchFamily="49" charset="0"/>
              </a:rPr>
              <a:t>  FROM    employees</a:t>
            </a:r>
          </a:p>
          <a:p>
            <a:pPr lvl="1">
              <a:spcBef>
                <a:spcPct val="0"/>
              </a:spcBef>
            </a:pPr>
            <a:r>
              <a:rPr lang="en-US" altLang="en-US" sz="1100" dirty="0">
                <a:latin typeface="Courier New" pitchFamily="49" charset="0"/>
              </a:rPr>
              <a:t>  UNION</a:t>
            </a:r>
          </a:p>
          <a:p>
            <a:pPr lvl="1">
              <a:spcBef>
                <a:spcPct val="0"/>
              </a:spcBef>
            </a:pPr>
            <a:r>
              <a:rPr lang="en-US" altLang="en-US" sz="1100" dirty="0">
                <a:latin typeface="Courier New" pitchFamily="49" charset="0"/>
              </a:rPr>
              <a:t>  SELECT  </a:t>
            </a:r>
            <a:r>
              <a:rPr lang="en-US" altLang="en-US" sz="1100" dirty="0" err="1">
                <a:latin typeface="Courier New" pitchFamily="49" charset="0"/>
              </a:rPr>
              <a:t>employee_id</a:t>
            </a:r>
            <a:r>
              <a:rPr lang="en-US" altLang="en-US" sz="1100" dirty="0">
                <a:latin typeface="Courier New" pitchFamily="49" charset="0"/>
              </a:rPr>
              <a:t>, </a:t>
            </a:r>
            <a:r>
              <a:rPr lang="en-US" altLang="en-US" sz="1100" dirty="0" err="1">
                <a:latin typeface="Courier New" pitchFamily="49" charset="0"/>
              </a:rPr>
              <a:t>job_id</a:t>
            </a:r>
            <a:r>
              <a:rPr lang="en-US" altLang="en-US" sz="1100" dirty="0">
                <a:latin typeface="Courier New" pitchFamily="49" charset="0"/>
              </a:rPr>
              <a:t>, </a:t>
            </a:r>
            <a:r>
              <a:rPr lang="en-US" altLang="en-US" sz="1100" dirty="0" err="1">
                <a:latin typeface="Courier New" pitchFamily="49" charset="0"/>
              </a:rPr>
              <a:t>department_id</a:t>
            </a:r>
            <a:endParaRPr lang="en-US" altLang="en-US" sz="1100" dirty="0">
              <a:latin typeface="Courier New" pitchFamily="49" charset="0"/>
            </a:endParaRPr>
          </a:p>
          <a:p>
            <a:pPr lvl="1">
              <a:spcBef>
                <a:spcPct val="0"/>
              </a:spcBef>
            </a:pPr>
            <a:r>
              <a:rPr lang="en-US" altLang="en-US" sz="1100" dirty="0">
                <a:latin typeface="Courier New" pitchFamily="49" charset="0"/>
              </a:rPr>
              <a:t>  FROM    </a:t>
            </a:r>
            <a:r>
              <a:rPr lang="en-US" altLang="en-US" sz="1100" dirty="0" err="1">
                <a:latin typeface="Courier New" pitchFamily="49" charset="0"/>
              </a:rPr>
              <a:t>job_history</a:t>
            </a:r>
            <a:r>
              <a:rPr lang="en-US" altLang="en-US" sz="1100" dirty="0">
                <a:latin typeface="Courier New" pitchFamily="49" charset="0"/>
              </a:rPr>
              <a:t>;</a:t>
            </a:r>
          </a:p>
          <a:p>
            <a:pPr lvl="1">
              <a:spcBef>
                <a:spcPct val="0"/>
              </a:spcBef>
            </a:pPr>
            <a:endParaRPr lang="en-US" altLang="en-US" sz="1100" dirty="0">
              <a:latin typeface="Courier New" pitchFamily="49" charset="0"/>
            </a:endParaRPr>
          </a:p>
          <a:p>
            <a:pPr>
              <a:lnSpc>
                <a:spcPct val="90000"/>
              </a:lnSpc>
            </a:pPr>
            <a:r>
              <a:rPr lang="en-US" altLang="en-US" dirty="0" smtClean="0"/>
              <a:t>Using the </a:t>
            </a:r>
            <a:r>
              <a:rPr lang="en-US" altLang="en-US" dirty="0" smtClean="0">
                <a:latin typeface="Courier New" pitchFamily="49" charset="0"/>
              </a:rPr>
              <a:t>UNION</a:t>
            </a:r>
            <a:r>
              <a:rPr lang="en-US" altLang="en-US" dirty="0" smtClean="0"/>
              <a:t> Operator (continued)</a:t>
            </a:r>
          </a:p>
          <a:p>
            <a:pPr lvl="1"/>
            <a:r>
              <a:rPr lang="en-US" altLang="en-US" dirty="0" smtClean="0"/>
              <a:t>In the preceding output, employee 200 appears three times. Why? Notice the </a:t>
            </a:r>
            <a:r>
              <a:rPr lang="en-US" altLang="en-US" dirty="0" smtClean="0">
                <a:latin typeface="Courier New" pitchFamily="49" charset="0"/>
              </a:rPr>
              <a:t>DEPARTMENT_ID</a:t>
            </a:r>
            <a:r>
              <a:rPr lang="en-US" altLang="en-US" dirty="0" smtClean="0"/>
              <a:t> values for employee 200. One row has a </a:t>
            </a:r>
            <a:r>
              <a:rPr lang="en-US" altLang="en-US" dirty="0" smtClean="0">
                <a:latin typeface="Courier New" pitchFamily="49" charset="0"/>
              </a:rPr>
              <a:t>DEPARTMENT_ID</a:t>
            </a:r>
            <a:r>
              <a:rPr lang="en-US" altLang="en-US" dirty="0" smtClean="0"/>
              <a:t> of 90, another 10, and the third 90. Because of these unique combinations of job IDs and department IDs, each row for employee 200 is unique and therefore not considered to be a duplicate. Observe that </a:t>
            </a:r>
            <a:r>
              <a:rPr lang="en-US" altLang="en-US" dirty="0" smtClean="0">
                <a:latin typeface="Times" pitchFamily="18" charset="0"/>
              </a:rPr>
              <a:t>the output is sorted in ascending order of the first column of the </a:t>
            </a:r>
            <a:r>
              <a:rPr lang="en-US" altLang="en-US" dirty="0" smtClean="0">
                <a:latin typeface="Courier New" pitchFamily="49" charset="0"/>
              </a:rPr>
              <a:t>SELECT</a:t>
            </a:r>
            <a:r>
              <a:rPr lang="en-US" altLang="en-US" dirty="0" smtClean="0">
                <a:latin typeface="Times" pitchFamily="18" charset="0"/>
              </a:rPr>
              <a:t> clause (in this case, </a:t>
            </a:r>
            <a:r>
              <a:rPr lang="en-US" altLang="en-US" dirty="0" smtClean="0">
                <a:latin typeface="Courier New" pitchFamily="49" charset="0"/>
              </a:rPr>
              <a:t>EMPLOYEE_ID</a:t>
            </a:r>
            <a:r>
              <a:rPr lang="en-US" altLang="en-US" dirty="0" smtClean="0">
                <a:latin typeface="Times" pitchFamily="18" charset="0"/>
              </a:rPr>
              <a:t>).</a:t>
            </a:r>
            <a:endParaRPr lang="en-US" altLang="en-US" dirty="0" smtClean="0"/>
          </a:p>
          <a:p>
            <a:pPr lvl="1">
              <a:spcBef>
                <a:spcPct val="0"/>
              </a:spcBef>
            </a:pPr>
            <a:endParaRPr lang="en-US" altLang="en-US" sz="1100" dirty="0">
              <a:latin typeface="Courier New" pitchFamily="49" charset="0"/>
            </a:endParaRPr>
          </a:p>
        </p:txBody>
      </p:sp>
      <p:grpSp>
        <p:nvGrpSpPr>
          <p:cNvPr id="300045" name="Group 13"/>
          <p:cNvGrpSpPr>
            <a:grpSpLocks/>
          </p:cNvGrpSpPr>
          <p:nvPr/>
        </p:nvGrpSpPr>
        <p:grpSpPr bwMode="auto">
          <a:xfrm>
            <a:off x="516998" y="7168821"/>
            <a:ext cx="5484531" cy="1387161"/>
            <a:chOff x="332" y="4590"/>
            <a:chExt cx="3522" cy="887"/>
          </a:xfrm>
        </p:grpSpPr>
        <p:sp>
          <p:nvSpPr>
            <p:cNvPr id="300038" name="Text Box 6"/>
            <p:cNvSpPr txBox="1">
              <a:spLocks noChangeArrowheads="1"/>
            </p:cNvSpPr>
            <p:nvPr/>
          </p:nvSpPr>
          <p:spPr bwMode="auto">
            <a:xfrm>
              <a:off x="354" y="4616"/>
              <a:ext cx="231"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697" tIns="12697" rIns="12697" bIns="12697">
              <a:spAutoFit/>
            </a:bodyPr>
            <a:lstStyle>
              <a:lvl1pPr algn="l" defTabSz="822325">
                <a:spcBef>
                  <a:spcPct val="0"/>
                </a:spcBef>
                <a:defRPr sz="2400">
                  <a:solidFill>
                    <a:schemeClr val="tx1"/>
                  </a:solidFill>
                  <a:latin typeface="Times New Roman" pitchFamily="18" charset="0"/>
                </a:defRPr>
              </a:lvl1pPr>
              <a:lvl2pPr marL="411163" algn="l" defTabSz="822325">
                <a:spcBef>
                  <a:spcPct val="0"/>
                </a:spcBef>
                <a:defRPr sz="2400">
                  <a:solidFill>
                    <a:schemeClr val="tx1"/>
                  </a:solidFill>
                  <a:latin typeface="Times New Roman" pitchFamily="18" charset="0"/>
                </a:defRPr>
              </a:lvl2pPr>
              <a:lvl3pPr marL="822325" algn="l" defTabSz="822325">
                <a:spcBef>
                  <a:spcPct val="0"/>
                </a:spcBef>
                <a:defRPr sz="2400">
                  <a:solidFill>
                    <a:schemeClr val="tx1"/>
                  </a:solidFill>
                  <a:latin typeface="Times New Roman" pitchFamily="18" charset="0"/>
                </a:defRPr>
              </a:lvl3pPr>
              <a:lvl4pPr marL="1235075" algn="l" defTabSz="822325">
                <a:spcBef>
                  <a:spcPct val="0"/>
                </a:spcBef>
                <a:defRPr sz="2400">
                  <a:solidFill>
                    <a:schemeClr val="tx1"/>
                  </a:solidFill>
                  <a:latin typeface="Times New Roman" pitchFamily="18" charset="0"/>
                </a:defRPr>
              </a:lvl4pPr>
              <a:lvl5pPr marL="1646238" algn="l" defTabSz="822325">
                <a:spcBef>
                  <a:spcPct val="0"/>
                </a:spcBef>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lgn="ctr">
                <a:buClr>
                  <a:srgbClr val="000000"/>
                </a:buClr>
              </a:pPr>
              <a:r>
                <a:rPr lang="en-US" altLang="en-US">
                  <a:latin typeface="Arial" pitchFamily="34" charset="0"/>
                </a:rPr>
                <a:t>…</a:t>
              </a:r>
            </a:p>
          </p:txBody>
        </p:sp>
        <p:sp>
          <p:nvSpPr>
            <p:cNvPr id="300039" name="Text Box 7"/>
            <p:cNvSpPr txBox="1">
              <a:spLocks noChangeArrowheads="1"/>
            </p:cNvSpPr>
            <p:nvPr/>
          </p:nvSpPr>
          <p:spPr bwMode="auto">
            <a:xfrm>
              <a:off x="332" y="5126"/>
              <a:ext cx="231"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697" tIns="12697" rIns="12697" bIns="12697">
              <a:spAutoFit/>
            </a:bodyPr>
            <a:lstStyle>
              <a:lvl1pPr algn="l" defTabSz="822325">
                <a:spcBef>
                  <a:spcPct val="0"/>
                </a:spcBef>
                <a:defRPr sz="2400">
                  <a:solidFill>
                    <a:schemeClr val="tx1"/>
                  </a:solidFill>
                  <a:latin typeface="Times New Roman" pitchFamily="18" charset="0"/>
                </a:defRPr>
              </a:lvl1pPr>
              <a:lvl2pPr marL="411163" algn="l" defTabSz="822325">
                <a:spcBef>
                  <a:spcPct val="0"/>
                </a:spcBef>
                <a:defRPr sz="2400">
                  <a:solidFill>
                    <a:schemeClr val="tx1"/>
                  </a:solidFill>
                  <a:latin typeface="Times New Roman" pitchFamily="18" charset="0"/>
                </a:defRPr>
              </a:lvl2pPr>
              <a:lvl3pPr marL="822325" algn="l" defTabSz="822325">
                <a:spcBef>
                  <a:spcPct val="0"/>
                </a:spcBef>
                <a:defRPr sz="2400">
                  <a:solidFill>
                    <a:schemeClr val="tx1"/>
                  </a:solidFill>
                  <a:latin typeface="Times New Roman" pitchFamily="18" charset="0"/>
                </a:defRPr>
              </a:lvl3pPr>
              <a:lvl4pPr marL="1235075" algn="l" defTabSz="822325">
                <a:spcBef>
                  <a:spcPct val="0"/>
                </a:spcBef>
                <a:defRPr sz="2400">
                  <a:solidFill>
                    <a:schemeClr val="tx1"/>
                  </a:solidFill>
                  <a:latin typeface="Times New Roman" pitchFamily="18" charset="0"/>
                </a:defRPr>
              </a:lvl4pPr>
              <a:lvl5pPr marL="1646238" algn="l" defTabSz="822325">
                <a:spcBef>
                  <a:spcPct val="0"/>
                </a:spcBef>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lgn="ctr">
                <a:buClr>
                  <a:srgbClr val="000000"/>
                </a:buClr>
              </a:pPr>
              <a:r>
                <a:rPr lang="en-US" altLang="en-US">
                  <a:latin typeface="Arial" pitchFamily="34" charset="0"/>
                </a:rPr>
                <a:t>…</a:t>
              </a:r>
            </a:p>
          </p:txBody>
        </p:sp>
        <p:pic>
          <p:nvPicPr>
            <p:cNvPr id="30004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 y="4590"/>
              <a:ext cx="3498"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300041"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 y="4833"/>
              <a:ext cx="3492"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300042"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 y="5339"/>
              <a:ext cx="3492" cy="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gr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xfrm>
            <a:off x="0" y="8685783"/>
            <a:ext cx="2971177" cy="456653"/>
          </a:xfrm>
          <a:prstGeom prst="rect">
            <a:avLst/>
          </a:prstGeom>
          <a:ln/>
        </p:spPr>
        <p:txBody>
          <a:bodyPr/>
          <a:lstStyle/>
          <a:p>
            <a:r>
              <a:rPr lang="en-US" altLang="en-US"/>
              <a:t>Oracle Database 10</a:t>
            </a:r>
            <a:r>
              <a:rPr lang="en-US" altLang="en-US" i="1"/>
              <a:t>g</a:t>
            </a:r>
            <a:r>
              <a:rPr lang="en-US" altLang="en-US"/>
              <a:t>: SQL Fundamentals I</a:t>
            </a:r>
            <a:r>
              <a:rPr lang="en-US" altLang="en-US">
                <a:solidFill>
                  <a:schemeClr val="tx1"/>
                </a:solidFill>
              </a:rPr>
              <a:t>   7-</a:t>
            </a:r>
            <a:fld id="{96BAA54A-6011-4D86-82A8-53B720316BD4}" type="slidenum">
              <a:rPr lang="en-US" altLang="en-US">
                <a:solidFill>
                  <a:schemeClr val="tx1"/>
                </a:solidFill>
              </a:rPr>
              <a:pPr/>
              <a:t>6</a:t>
            </a:fld>
            <a:endParaRPr lang="en-US" altLang="en-US">
              <a:solidFill>
                <a:schemeClr val="tx1"/>
              </a:solidFill>
            </a:endParaRPr>
          </a:p>
        </p:txBody>
      </p:sp>
      <p:sp>
        <p:nvSpPr>
          <p:cNvPr id="304134" name="Rectangle 6"/>
          <p:cNvSpPr>
            <a:spLocks noGrp="1" noRot="1" noChangeAspect="1" noChangeArrowheads="1" noTextEdit="1"/>
          </p:cNvSpPr>
          <p:nvPr>
            <p:ph type="sldImg"/>
          </p:nvPr>
        </p:nvSpPr>
        <p:spPr>
          <a:ln/>
        </p:spPr>
      </p:sp>
      <p:sp>
        <p:nvSpPr>
          <p:cNvPr id="304135" name="Rectangle 7"/>
          <p:cNvSpPr>
            <a:spLocks noGrp="1" noChangeArrowheads="1"/>
          </p:cNvSpPr>
          <p:nvPr>
            <p:ph type="body" idx="1"/>
          </p:nvPr>
        </p:nvSpPr>
        <p:spPr/>
        <p:txBody>
          <a:bodyPr/>
          <a:lstStyle/>
          <a:p>
            <a:r>
              <a:rPr lang="en-US" altLang="en-US">
                <a:latin typeface="Courier New" pitchFamily="49" charset="0"/>
              </a:rPr>
              <a:t>UNION</a:t>
            </a:r>
            <a:r>
              <a:rPr lang="en-US" altLang="en-US">
                <a:latin typeface="Times New Roman" pitchFamily="18" charset="0"/>
              </a:rPr>
              <a:t> </a:t>
            </a:r>
            <a:r>
              <a:rPr lang="en-US" altLang="en-US">
                <a:latin typeface="Courier New" pitchFamily="49" charset="0"/>
              </a:rPr>
              <a:t>ALL</a:t>
            </a:r>
            <a:r>
              <a:rPr lang="en-US" altLang="en-US"/>
              <a:t> Operator</a:t>
            </a:r>
          </a:p>
          <a:p>
            <a:pPr lvl="1"/>
            <a:r>
              <a:rPr lang="en-US" altLang="en-US">
                <a:solidFill>
                  <a:schemeClr val="tx1"/>
                </a:solidFill>
              </a:rPr>
              <a:t>Use the </a:t>
            </a:r>
            <a:r>
              <a:rPr lang="en-US" altLang="en-US">
                <a:solidFill>
                  <a:schemeClr val="tx1"/>
                </a:solidFill>
                <a:latin typeface="Courier New" pitchFamily="49" charset="0"/>
              </a:rPr>
              <a:t>UNION</a:t>
            </a:r>
            <a:r>
              <a:rPr lang="en-US" altLang="en-US">
                <a:solidFill>
                  <a:schemeClr val="tx1"/>
                </a:solidFill>
              </a:rPr>
              <a:t> </a:t>
            </a:r>
            <a:r>
              <a:rPr lang="en-US" altLang="en-US">
                <a:solidFill>
                  <a:schemeClr val="tx1"/>
                </a:solidFill>
                <a:latin typeface="Courier New" pitchFamily="49" charset="0"/>
              </a:rPr>
              <a:t>ALL</a:t>
            </a:r>
            <a:r>
              <a:rPr lang="en-US" altLang="en-US">
                <a:solidFill>
                  <a:schemeClr val="tx1"/>
                </a:solidFill>
              </a:rPr>
              <a:t> operator to return all rows from multiple queries. </a:t>
            </a:r>
          </a:p>
          <a:p>
            <a:pPr lvl="1"/>
            <a:r>
              <a:rPr lang="en-US" altLang="en-US" b="1">
                <a:solidFill>
                  <a:schemeClr val="tx1"/>
                </a:solidFill>
              </a:rPr>
              <a:t>Guidelines</a:t>
            </a:r>
          </a:p>
          <a:p>
            <a:pPr lvl="1"/>
            <a:r>
              <a:rPr lang="en-US" altLang="en-US">
                <a:solidFill>
                  <a:schemeClr val="tx1"/>
                </a:solidFill>
              </a:rPr>
              <a:t>The guidelines for </a:t>
            </a:r>
            <a:r>
              <a:rPr lang="en-US" altLang="en-US">
                <a:solidFill>
                  <a:schemeClr val="tx1"/>
                </a:solidFill>
                <a:latin typeface="Courier New" pitchFamily="49" charset="0"/>
              </a:rPr>
              <a:t>UNION</a:t>
            </a:r>
            <a:r>
              <a:rPr lang="en-US" altLang="en-US">
                <a:solidFill>
                  <a:schemeClr val="tx1"/>
                </a:solidFill>
              </a:rPr>
              <a:t> and </a:t>
            </a:r>
            <a:r>
              <a:rPr lang="en-US" altLang="en-US">
                <a:solidFill>
                  <a:schemeClr val="tx1"/>
                </a:solidFill>
                <a:latin typeface="Courier New" pitchFamily="49" charset="0"/>
              </a:rPr>
              <a:t>UNION</a:t>
            </a:r>
            <a:r>
              <a:rPr lang="en-US" altLang="en-US">
                <a:solidFill>
                  <a:schemeClr val="tx1"/>
                </a:solidFill>
              </a:rPr>
              <a:t> </a:t>
            </a:r>
            <a:r>
              <a:rPr lang="en-US" altLang="en-US">
                <a:solidFill>
                  <a:schemeClr val="tx1"/>
                </a:solidFill>
                <a:latin typeface="Courier New" pitchFamily="49" charset="0"/>
              </a:rPr>
              <a:t>ALL</a:t>
            </a:r>
            <a:r>
              <a:rPr lang="en-US" altLang="en-US">
                <a:solidFill>
                  <a:schemeClr val="tx1"/>
                </a:solidFill>
              </a:rPr>
              <a:t> are the same, with the following two exceptions that pertain to </a:t>
            </a:r>
            <a:r>
              <a:rPr lang="en-US" altLang="en-US">
                <a:solidFill>
                  <a:schemeClr val="tx1"/>
                </a:solidFill>
                <a:latin typeface="Courier New" pitchFamily="49" charset="0"/>
              </a:rPr>
              <a:t>UNION</a:t>
            </a:r>
            <a:r>
              <a:rPr lang="en-US" altLang="en-US"/>
              <a:t> </a:t>
            </a:r>
            <a:r>
              <a:rPr lang="en-US" altLang="en-US">
                <a:solidFill>
                  <a:schemeClr val="tx1"/>
                </a:solidFill>
                <a:latin typeface="Courier New" pitchFamily="49" charset="0"/>
              </a:rPr>
              <a:t>ALL</a:t>
            </a:r>
            <a:r>
              <a:rPr lang="en-US" altLang="en-US">
                <a:solidFill>
                  <a:schemeClr val="tx1"/>
                </a:solidFill>
              </a:rPr>
              <a:t>:</a:t>
            </a:r>
          </a:p>
          <a:p>
            <a:pPr lvl="2"/>
            <a:r>
              <a:rPr lang="en-US" altLang="en-US">
                <a:solidFill>
                  <a:schemeClr val="tx1"/>
                </a:solidFill>
              </a:rPr>
              <a:t>Unlike </a:t>
            </a:r>
            <a:r>
              <a:rPr lang="en-US" altLang="en-US">
                <a:solidFill>
                  <a:schemeClr val="tx1"/>
                </a:solidFill>
                <a:latin typeface="Courier New" pitchFamily="49" charset="0"/>
              </a:rPr>
              <a:t>UNION</a:t>
            </a:r>
            <a:r>
              <a:rPr lang="en-US" altLang="en-US">
                <a:solidFill>
                  <a:schemeClr val="tx1"/>
                </a:solidFill>
              </a:rPr>
              <a:t>, duplicate rows are not eliminated and the output is not sorted by default. </a:t>
            </a:r>
          </a:p>
          <a:p>
            <a:pPr lvl="2"/>
            <a:r>
              <a:rPr lang="en-US" altLang="en-US">
                <a:solidFill>
                  <a:schemeClr val="tx1"/>
                </a:solidFill>
              </a:rPr>
              <a:t>The </a:t>
            </a:r>
            <a:r>
              <a:rPr lang="en-US" altLang="en-US">
                <a:solidFill>
                  <a:schemeClr val="tx1"/>
                </a:solidFill>
                <a:latin typeface="Courier New" pitchFamily="49" charset="0"/>
              </a:rPr>
              <a:t>DISTINCT</a:t>
            </a:r>
            <a:r>
              <a:rPr lang="en-US" altLang="en-US">
                <a:solidFill>
                  <a:schemeClr val="tx1"/>
                </a:solidFill>
              </a:rPr>
              <a:t> keyword cannot be used.</a:t>
            </a:r>
          </a:p>
          <a:p>
            <a:pPr lvl="1"/>
            <a:endParaRPr lang="en-US" altLang="en-US">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
          <p:cNvSpPr>
            <a:spLocks noGrp="1" noChangeArrowheads="1"/>
          </p:cNvSpPr>
          <p:nvPr>
            <p:ph type="ftr" sz="quarter" idx="4"/>
          </p:nvPr>
        </p:nvSpPr>
        <p:spPr>
          <a:xfrm>
            <a:off x="0" y="8685783"/>
            <a:ext cx="2971177" cy="456653"/>
          </a:xfrm>
          <a:prstGeom prst="rect">
            <a:avLst/>
          </a:prstGeom>
          <a:ln/>
        </p:spPr>
        <p:txBody>
          <a:bodyPr/>
          <a:lstStyle/>
          <a:p>
            <a:r>
              <a:rPr lang="en-US" altLang="en-US"/>
              <a:t>Oracle Database 10</a:t>
            </a:r>
            <a:r>
              <a:rPr lang="en-US" altLang="en-US" i="1"/>
              <a:t>g</a:t>
            </a:r>
            <a:r>
              <a:rPr lang="en-US" altLang="en-US"/>
              <a:t>: SQL Fundamentals I</a:t>
            </a:r>
            <a:r>
              <a:rPr lang="en-US" altLang="en-US">
                <a:solidFill>
                  <a:schemeClr val="tx1"/>
                </a:solidFill>
              </a:rPr>
              <a:t>   7-</a:t>
            </a:r>
            <a:fld id="{D9A71CA1-5139-4A07-A4E0-D93C1E1D0ADE}" type="slidenum">
              <a:rPr lang="en-US" altLang="en-US">
                <a:solidFill>
                  <a:schemeClr val="tx1"/>
                </a:solidFill>
              </a:rPr>
              <a:pPr/>
              <a:t>7</a:t>
            </a:fld>
            <a:endParaRPr lang="en-US" altLang="en-US">
              <a:solidFill>
                <a:schemeClr val="tx1"/>
              </a:solidFill>
            </a:endParaRPr>
          </a:p>
        </p:txBody>
      </p:sp>
      <p:sp>
        <p:nvSpPr>
          <p:cNvPr id="306184" name="Rectangle 8"/>
          <p:cNvSpPr>
            <a:spLocks noGrp="1" noRot="1" noChangeAspect="1" noChangeArrowheads="1" noTextEdit="1"/>
          </p:cNvSpPr>
          <p:nvPr>
            <p:ph type="sldImg"/>
          </p:nvPr>
        </p:nvSpPr>
        <p:spPr>
          <a:ln/>
        </p:spPr>
      </p:sp>
      <p:sp>
        <p:nvSpPr>
          <p:cNvPr id="306185" name="Rectangle 9"/>
          <p:cNvSpPr>
            <a:spLocks noGrp="1" noChangeArrowheads="1"/>
          </p:cNvSpPr>
          <p:nvPr>
            <p:ph type="body" idx="1"/>
          </p:nvPr>
        </p:nvSpPr>
        <p:spPr/>
        <p:txBody>
          <a:bodyPr/>
          <a:lstStyle/>
          <a:p>
            <a:r>
              <a:rPr lang="en-US" altLang="en-US" dirty="0">
                <a:latin typeface="Courier New" pitchFamily="49" charset="0"/>
              </a:rPr>
              <a:t>UNION</a:t>
            </a:r>
            <a:r>
              <a:rPr lang="en-US" altLang="en-US" dirty="0">
                <a:latin typeface="Times New Roman" pitchFamily="18" charset="0"/>
              </a:rPr>
              <a:t> </a:t>
            </a:r>
            <a:r>
              <a:rPr lang="en-US" altLang="en-US" dirty="0">
                <a:latin typeface="Courier New" pitchFamily="49" charset="0"/>
              </a:rPr>
              <a:t>ALL</a:t>
            </a:r>
            <a:r>
              <a:rPr lang="en-US" altLang="en-US" dirty="0"/>
              <a:t> Operator (continued)</a:t>
            </a:r>
          </a:p>
          <a:p>
            <a:pPr lvl="1"/>
            <a:r>
              <a:rPr lang="en-US" altLang="en-US" dirty="0">
                <a:solidFill>
                  <a:schemeClr val="tx1"/>
                </a:solidFill>
              </a:rPr>
              <a:t>In the example, 30 rows are selected. The combination of the two tables totals to 30 rows. The </a:t>
            </a:r>
            <a:r>
              <a:rPr lang="en-US" altLang="en-US" dirty="0">
                <a:solidFill>
                  <a:schemeClr val="tx1"/>
                </a:solidFill>
                <a:latin typeface="Courier New" pitchFamily="49" charset="0"/>
              </a:rPr>
              <a:t>UNION ALL</a:t>
            </a:r>
            <a:r>
              <a:rPr lang="en-US" altLang="en-US" dirty="0">
                <a:solidFill>
                  <a:schemeClr val="tx1"/>
                </a:solidFill>
              </a:rPr>
              <a:t> operator does not eliminate duplicate rows. </a:t>
            </a:r>
            <a:r>
              <a:rPr lang="en-US" altLang="en-US" dirty="0">
                <a:solidFill>
                  <a:schemeClr val="tx1"/>
                </a:solidFill>
                <a:latin typeface="Courier New" pitchFamily="49" charset="0"/>
              </a:rPr>
              <a:t>UNION</a:t>
            </a:r>
            <a:r>
              <a:rPr lang="en-US" altLang="en-US" dirty="0">
                <a:solidFill>
                  <a:schemeClr val="tx1"/>
                </a:solidFill>
              </a:rPr>
              <a:t> returns all distinct rows selected by either query. </a:t>
            </a:r>
            <a:r>
              <a:rPr lang="en-US" altLang="en-US" dirty="0">
                <a:solidFill>
                  <a:schemeClr val="tx1"/>
                </a:solidFill>
                <a:latin typeface="Courier New" pitchFamily="49" charset="0"/>
              </a:rPr>
              <a:t>UNION ALL</a:t>
            </a:r>
            <a:r>
              <a:rPr lang="en-US" altLang="en-US" dirty="0">
                <a:solidFill>
                  <a:schemeClr val="tx1"/>
                </a:solidFill>
              </a:rPr>
              <a:t> returns all rows selected by either query, including all duplicates. Consider the query on the slide, now written with the </a:t>
            </a:r>
            <a:r>
              <a:rPr lang="en-US" altLang="en-US" dirty="0">
                <a:solidFill>
                  <a:schemeClr val="tx1"/>
                </a:solidFill>
                <a:latin typeface="Courier New" pitchFamily="49" charset="0"/>
              </a:rPr>
              <a:t>UNION</a:t>
            </a:r>
            <a:r>
              <a:rPr lang="en-US" altLang="en-US" dirty="0">
                <a:solidFill>
                  <a:schemeClr val="tx1"/>
                </a:solidFill>
              </a:rPr>
              <a:t> clause:</a:t>
            </a:r>
          </a:p>
          <a:p>
            <a:pPr lvl="1">
              <a:spcBef>
                <a:spcPct val="0"/>
              </a:spcBef>
            </a:pPr>
            <a:r>
              <a:rPr lang="en-US" altLang="en-US" sz="1100" b="1" dirty="0">
                <a:latin typeface="Courier New" pitchFamily="49" charset="0"/>
              </a:rPr>
              <a:t>  </a:t>
            </a:r>
            <a:r>
              <a:rPr lang="en-US" altLang="en-US" sz="1100" dirty="0">
                <a:latin typeface="Courier New" pitchFamily="49" charset="0"/>
              </a:rPr>
              <a:t>SELECT   </a:t>
            </a:r>
            <a:r>
              <a:rPr lang="en-US" altLang="en-US" sz="1100" dirty="0" err="1">
                <a:latin typeface="Courier New" pitchFamily="49" charset="0"/>
              </a:rPr>
              <a:t>employee_id</a:t>
            </a:r>
            <a:r>
              <a:rPr lang="en-US" altLang="en-US" sz="1100" dirty="0">
                <a:latin typeface="Courier New" pitchFamily="49" charset="0"/>
              </a:rPr>
              <a:t>, </a:t>
            </a:r>
            <a:r>
              <a:rPr lang="en-US" altLang="en-US" sz="1100" dirty="0" err="1">
                <a:latin typeface="Courier New" pitchFamily="49" charset="0"/>
              </a:rPr>
              <a:t>job_id,department_id</a:t>
            </a:r>
            <a:r>
              <a:rPr lang="en-US" altLang="en-US" sz="1100" dirty="0">
                <a:latin typeface="Courier New" pitchFamily="49" charset="0"/>
              </a:rPr>
              <a:t/>
            </a:r>
            <a:br>
              <a:rPr lang="en-US" altLang="en-US" sz="1100" dirty="0">
                <a:latin typeface="Courier New" pitchFamily="49" charset="0"/>
              </a:rPr>
            </a:br>
            <a:r>
              <a:rPr lang="en-US" altLang="en-US" sz="1100" dirty="0">
                <a:latin typeface="Courier New" pitchFamily="49" charset="0"/>
              </a:rPr>
              <a:t>  FROM     employees</a:t>
            </a:r>
            <a:br>
              <a:rPr lang="en-US" altLang="en-US" sz="1100" dirty="0">
                <a:latin typeface="Courier New" pitchFamily="49" charset="0"/>
              </a:rPr>
            </a:br>
            <a:r>
              <a:rPr lang="en-US" altLang="en-US" sz="1100" dirty="0">
                <a:latin typeface="Courier New" pitchFamily="49" charset="0"/>
              </a:rPr>
              <a:t>  UNION</a:t>
            </a:r>
            <a:br>
              <a:rPr lang="en-US" altLang="en-US" sz="1100" dirty="0">
                <a:latin typeface="Courier New" pitchFamily="49" charset="0"/>
              </a:rPr>
            </a:br>
            <a:r>
              <a:rPr lang="en-US" altLang="en-US" sz="1100" dirty="0">
                <a:latin typeface="Courier New" pitchFamily="49" charset="0"/>
              </a:rPr>
              <a:t>  SELECT   </a:t>
            </a:r>
            <a:r>
              <a:rPr lang="en-US" altLang="en-US" sz="1100" dirty="0" err="1">
                <a:latin typeface="Courier New" pitchFamily="49" charset="0"/>
              </a:rPr>
              <a:t>employee_id</a:t>
            </a:r>
            <a:r>
              <a:rPr lang="en-US" altLang="en-US" sz="1100" dirty="0">
                <a:latin typeface="Courier New" pitchFamily="49" charset="0"/>
              </a:rPr>
              <a:t>, </a:t>
            </a:r>
            <a:r>
              <a:rPr lang="en-US" altLang="en-US" sz="1100" dirty="0" err="1">
                <a:latin typeface="Courier New" pitchFamily="49" charset="0"/>
              </a:rPr>
              <a:t>job_id,department_id</a:t>
            </a:r>
            <a:r>
              <a:rPr lang="en-US" altLang="en-US" sz="1100" dirty="0">
                <a:latin typeface="Courier New" pitchFamily="49" charset="0"/>
              </a:rPr>
              <a:t/>
            </a:r>
            <a:br>
              <a:rPr lang="en-US" altLang="en-US" sz="1100" dirty="0">
                <a:latin typeface="Courier New" pitchFamily="49" charset="0"/>
              </a:rPr>
            </a:br>
            <a:r>
              <a:rPr lang="en-US" altLang="en-US" sz="1100" dirty="0">
                <a:latin typeface="Courier New" pitchFamily="49" charset="0"/>
              </a:rPr>
              <a:t>  FROM     </a:t>
            </a:r>
            <a:r>
              <a:rPr lang="en-US" altLang="en-US" sz="1100" dirty="0" err="1">
                <a:latin typeface="Courier New" pitchFamily="49" charset="0"/>
              </a:rPr>
              <a:t>job_history</a:t>
            </a:r>
            <a:r>
              <a:rPr lang="en-US" altLang="en-US" sz="1100" dirty="0">
                <a:latin typeface="Courier New" pitchFamily="49" charset="0"/>
              </a:rPr>
              <a:t/>
            </a:r>
            <a:br>
              <a:rPr lang="en-US" altLang="en-US" sz="1100" dirty="0">
                <a:latin typeface="Courier New" pitchFamily="49" charset="0"/>
              </a:rPr>
            </a:br>
            <a:r>
              <a:rPr lang="en-US" altLang="en-US" sz="1100" dirty="0">
                <a:latin typeface="Courier New" pitchFamily="49" charset="0"/>
              </a:rPr>
              <a:t>  ORDER BY </a:t>
            </a:r>
            <a:r>
              <a:rPr lang="en-US" altLang="en-US" sz="1100" dirty="0" err="1">
                <a:latin typeface="Courier New" pitchFamily="49" charset="0"/>
              </a:rPr>
              <a:t>employee_id</a:t>
            </a:r>
            <a:r>
              <a:rPr lang="en-US" altLang="en-US" sz="1100" dirty="0">
                <a:latin typeface="Courier New" pitchFamily="49" charset="0"/>
              </a:rPr>
              <a:t>;</a:t>
            </a:r>
          </a:p>
          <a:p>
            <a:pPr lvl="1">
              <a:lnSpc>
                <a:spcPct val="90000"/>
              </a:lnSpc>
            </a:pPr>
            <a:r>
              <a:rPr lang="en-US" altLang="en-US" dirty="0">
                <a:solidFill>
                  <a:schemeClr val="tx1"/>
                </a:solidFill>
              </a:rPr>
              <a:t>The preceding query returns 29 rows. This is because it eliminates the following row (as it is a duplicate):</a:t>
            </a:r>
          </a:p>
        </p:txBody>
      </p:sp>
      <p:grpSp>
        <p:nvGrpSpPr>
          <p:cNvPr id="306186" name="Group 10"/>
          <p:cNvGrpSpPr>
            <a:grpSpLocks/>
          </p:cNvGrpSpPr>
          <p:nvPr/>
        </p:nvGrpSpPr>
        <p:grpSpPr bwMode="auto">
          <a:xfrm>
            <a:off x="647804" y="7666134"/>
            <a:ext cx="5437815" cy="478547"/>
            <a:chOff x="416" y="4872"/>
            <a:chExt cx="3492" cy="306"/>
          </a:xfrm>
        </p:grpSpPr>
        <p:pic>
          <p:nvPicPr>
            <p:cNvPr id="30618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 y="5028"/>
              <a:ext cx="3492" cy="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30618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 y="4872"/>
              <a:ext cx="3486"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gr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xfrm>
            <a:off x="0" y="8685783"/>
            <a:ext cx="2971177" cy="456653"/>
          </a:xfrm>
          <a:prstGeom prst="rect">
            <a:avLst/>
          </a:prstGeom>
          <a:ln/>
        </p:spPr>
        <p:txBody>
          <a:bodyPr/>
          <a:lstStyle/>
          <a:p>
            <a:r>
              <a:rPr lang="en-US" altLang="en-US"/>
              <a:t>Oracle Database 10</a:t>
            </a:r>
            <a:r>
              <a:rPr lang="en-US" altLang="en-US" i="1"/>
              <a:t>g</a:t>
            </a:r>
            <a:r>
              <a:rPr lang="en-US" altLang="en-US"/>
              <a:t>: SQL Fundamentals I</a:t>
            </a:r>
            <a:r>
              <a:rPr lang="en-US" altLang="en-US">
                <a:solidFill>
                  <a:schemeClr val="tx1"/>
                </a:solidFill>
              </a:rPr>
              <a:t>   7-</a:t>
            </a:r>
            <a:fld id="{E49DF6EF-3E92-41B6-BA29-7C194703F16E}" type="slidenum">
              <a:rPr lang="en-US" altLang="en-US">
                <a:solidFill>
                  <a:schemeClr val="tx1"/>
                </a:solidFill>
              </a:rPr>
              <a:pPr/>
              <a:t>8</a:t>
            </a:fld>
            <a:endParaRPr lang="en-US" altLang="en-US">
              <a:solidFill>
                <a:schemeClr val="tx1"/>
              </a:solidFill>
            </a:endParaRPr>
          </a:p>
        </p:txBody>
      </p:sp>
      <p:sp>
        <p:nvSpPr>
          <p:cNvPr id="308230" name="Rectangle 6"/>
          <p:cNvSpPr>
            <a:spLocks noGrp="1" noRot="1" noChangeAspect="1" noChangeArrowheads="1" noTextEdit="1"/>
          </p:cNvSpPr>
          <p:nvPr>
            <p:ph type="sldImg"/>
          </p:nvPr>
        </p:nvSpPr>
        <p:spPr>
          <a:ln/>
        </p:spPr>
      </p:sp>
      <p:sp>
        <p:nvSpPr>
          <p:cNvPr id="308231" name="Rectangle 7"/>
          <p:cNvSpPr>
            <a:spLocks noGrp="1" noChangeArrowheads="1"/>
          </p:cNvSpPr>
          <p:nvPr>
            <p:ph type="body" idx="1"/>
          </p:nvPr>
        </p:nvSpPr>
        <p:spPr/>
        <p:txBody>
          <a:bodyPr/>
          <a:lstStyle/>
          <a:p>
            <a:r>
              <a:rPr lang="en-US" altLang="en-US">
                <a:latin typeface="Courier New" pitchFamily="49" charset="0"/>
              </a:rPr>
              <a:t>INTERSECT</a:t>
            </a:r>
            <a:r>
              <a:rPr lang="en-US" altLang="en-US"/>
              <a:t> Operator</a:t>
            </a:r>
          </a:p>
          <a:p>
            <a:pPr lvl="1"/>
            <a:r>
              <a:rPr lang="en-US" altLang="en-US">
                <a:solidFill>
                  <a:schemeClr val="tx1"/>
                </a:solidFill>
              </a:rPr>
              <a:t>Use the </a:t>
            </a:r>
            <a:r>
              <a:rPr lang="en-US" altLang="en-US">
                <a:solidFill>
                  <a:schemeClr val="tx1"/>
                </a:solidFill>
                <a:latin typeface="Courier New" pitchFamily="49" charset="0"/>
              </a:rPr>
              <a:t>INTERSECT</a:t>
            </a:r>
            <a:r>
              <a:rPr lang="en-US" altLang="en-US">
                <a:solidFill>
                  <a:schemeClr val="tx1"/>
                </a:solidFill>
              </a:rPr>
              <a:t> operator to return all rows that are common to multiple queries.</a:t>
            </a:r>
          </a:p>
          <a:p>
            <a:pPr lvl="1"/>
            <a:r>
              <a:rPr lang="en-US" altLang="en-US" b="1">
                <a:solidFill>
                  <a:schemeClr val="tx1"/>
                </a:solidFill>
              </a:rPr>
              <a:t>Guidelines</a:t>
            </a:r>
            <a:endParaRPr lang="en-US" altLang="en-US">
              <a:solidFill>
                <a:schemeClr val="tx1"/>
              </a:solidFill>
            </a:endParaRPr>
          </a:p>
          <a:p>
            <a:pPr lvl="2"/>
            <a:r>
              <a:rPr lang="en-US" altLang="en-US">
                <a:solidFill>
                  <a:schemeClr val="tx1"/>
                </a:solidFill>
                <a:latin typeface="Times" pitchFamily="18" charset="0"/>
              </a:rPr>
              <a:t>The number of columns and the data types of the columns being selected by the </a:t>
            </a:r>
            <a:r>
              <a:rPr lang="en-US" altLang="en-US">
                <a:solidFill>
                  <a:schemeClr val="tx1"/>
                </a:solidFill>
                <a:latin typeface="Courier New" pitchFamily="49" charset="0"/>
              </a:rPr>
              <a:t>SELECT</a:t>
            </a:r>
            <a:r>
              <a:rPr lang="en-US" altLang="en-US">
                <a:solidFill>
                  <a:schemeClr val="tx1"/>
                </a:solidFill>
                <a:latin typeface="Times" pitchFamily="18" charset="0"/>
              </a:rPr>
              <a:t> statements in the queries must be identical in all the </a:t>
            </a:r>
            <a:r>
              <a:rPr lang="en-US" altLang="en-US">
                <a:solidFill>
                  <a:schemeClr val="tx1"/>
                </a:solidFill>
                <a:latin typeface="Courier New" pitchFamily="49" charset="0"/>
              </a:rPr>
              <a:t>SELECT</a:t>
            </a:r>
            <a:r>
              <a:rPr lang="en-US" altLang="en-US">
                <a:solidFill>
                  <a:schemeClr val="tx1"/>
                </a:solidFill>
                <a:latin typeface="Times" pitchFamily="18" charset="0"/>
              </a:rPr>
              <a:t> statements used in the query. The names of the columns need not be identical.</a:t>
            </a:r>
          </a:p>
          <a:p>
            <a:pPr lvl="2"/>
            <a:r>
              <a:rPr lang="en-US" altLang="en-US">
                <a:solidFill>
                  <a:schemeClr val="tx1"/>
                </a:solidFill>
              </a:rPr>
              <a:t>Reversing the order of the intersected tables does not alter the result.</a:t>
            </a:r>
          </a:p>
          <a:p>
            <a:pPr lvl="2">
              <a:buSzPct val="70000"/>
            </a:pPr>
            <a:r>
              <a:rPr lang="en-US" altLang="en-US">
                <a:solidFill>
                  <a:schemeClr val="tx1"/>
                </a:solidFill>
                <a:latin typeface="Courier New" pitchFamily="49" charset="0"/>
              </a:rPr>
              <a:t>INTERSECT</a:t>
            </a:r>
            <a:r>
              <a:rPr lang="en-US" altLang="en-US">
                <a:solidFill>
                  <a:schemeClr val="tx1"/>
                </a:solidFill>
              </a:rPr>
              <a:t> does not ignore </a:t>
            </a:r>
            <a:r>
              <a:rPr lang="en-US" altLang="en-US">
                <a:solidFill>
                  <a:schemeClr val="tx1"/>
                </a:solidFill>
                <a:latin typeface="Courier New" pitchFamily="49" charset="0"/>
              </a:rPr>
              <a:t>NULL</a:t>
            </a:r>
            <a:r>
              <a:rPr lang="en-US" altLang="en-US">
                <a:solidFill>
                  <a:schemeClr val="tx1"/>
                </a:solidFill>
              </a:rPr>
              <a:t> values.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ftr" sz="quarter" idx="4"/>
          </p:nvPr>
        </p:nvSpPr>
        <p:spPr>
          <a:xfrm>
            <a:off x="0" y="8685783"/>
            <a:ext cx="2971177" cy="456653"/>
          </a:xfrm>
          <a:prstGeom prst="rect">
            <a:avLst/>
          </a:prstGeom>
          <a:ln/>
        </p:spPr>
        <p:txBody>
          <a:bodyPr/>
          <a:lstStyle/>
          <a:p>
            <a:r>
              <a:rPr lang="en-US" altLang="en-US"/>
              <a:t>Oracle Database 10</a:t>
            </a:r>
            <a:r>
              <a:rPr lang="en-US" altLang="en-US" i="1"/>
              <a:t>g</a:t>
            </a:r>
            <a:r>
              <a:rPr lang="en-US" altLang="en-US"/>
              <a:t>: SQL Fundamentals I</a:t>
            </a:r>
            <a:r>
              <a:rPr lang="en-US" altLang="en-US">
                <a:solidFill>
                  <a:schemeClr val="tx1"/>
                </a:solidFill>
              </a:rPr>
              <a:t>   7-</a:t>
            </a:r>
            <a:fld id="{7D4B3AD4-79C8-4890-AF05-B836C3C83C23}" type="slidenum">
              <a:rPr lang="en-US" altLang="en-US">
                <a:solidFill>
                  <a:schemeClr val="tx1"/>
                </a:solidFill>
              </a:rPr>
              <a:pPr/>
              <a:t>9</a:t>
            </a:fld>
            <a:endParaRPr lang="en-US" altLang="en-US">
              <a:solidFill>
                <a:schemeClr val="tx1"/>
              </a:solidFill>
            </a:endParaRPr>
          </a:p>
        </p:txBody>
      </p:sp>
      <p:sp>
        <p:nvSpPr>
          <p:cNvPr id="310279" name="Rectangle 7"/>
          <p:cNvSpPr>
            <a:spLocks noGrp="1" noRot="1" noChangeAspect="1" noChangeArrowheads="1" noTextEdit="1"/>
          </p:cNvSpPr>
          <p:nvPr>
            <p:ph type="sldImg"/>
          </p:nvPr>
        </p:nvSpPr>
        <p:spPr>
          <a:ln/>
        </p:spPr>
      </p:sp>
      <p:sp>
        <p:nvSpPr>
          <p:cNvPr id="310280" name="Rectangle 8"/>
          <p:cNvSpPr>
            <a:spLocks noGrp="1" noChangeArrowheads="1"/>
          </p:cNvSpPr>
          <p:nvPr>
            <p:ph type="body" idx="1"/>
          </p:nvPr>
        </p:nvSpPr>
        <p:spPr/>
        <p:txBody>
          <a:bodyPr/>
          <a:lstStyle/>
          <a:p>
            <a:r>
              <a:rPr lang="en-US" altLang="en-US">
                <a:latin typeface="Courier New" pitchFamily="49" charset="0"/>
              </a:rPr>
              <a:t>INTERSECT</a:t>
            </a:r>
            <a:r>
              <a:rPr lang="en-US" altLang="en-US"/>
              <a:t> Operator (continued)</a:t>
            </a:r>
          </a:p>
          <a:p>
            <a:pPr lvl="1"/>
            <a:r>
              <a:rPr lang="en-US" altLang="en-US">
                <a:latin typeface="Times" pitchFamily="18" charset="0"/>
              </a:rPr>
              <a:t>In the example in this slide, the query returns only the records that have the same values in the selected columns in both tables.</a:t>
            </a:r>
          </a:p>
          <a:p>
            <a:pPr lvl="1"/>
            <a:r>
              <a:rPr lang="en-US" altLang="en-US">
                <a:latin typeface="Times" pitchFamily="18" charset="0"/>
              </a:rPr>
              <a:t>What will be the results if you add the </a:t>
            </a:r>
            <a:r>
              <a:rPr lang="en-US" altLang="en-US">
                <a:latin typeface="Courier New" pitchFamily="49" charset="0"/>
              </a:rPr>
              <a:t>DEPARTMENT_ID</a:t>
            </a:r>
            <a:r>
              <a:rPr lang="en-US" altLang="en-US">
                <a:latin typeface="Times" pitchFamily="18" charset="0"/>
              </a:rPr>
              <a:t> column to the </a:t>
            </a:r>
            <a:r>
              <a:rPr lang="en-US" altLang="en-US">
                <a:latin typeface="Courier New" pitchFamily="49" charset="0"/>
              </a:rPr>
              <a:t>SELECT </a:t>
            </a:r>
            <a:r>
              <a:rPr lang="en-US" altLang="en-US">
                <a:latin typeface="Times" pitchFamily="18" charset="0"/>
              </a:rPr>
              <a:t>statement from the </a:t>
            </a:r>
            <a:r>
              <a:rPr lang="en-US" altLang="en-US">
                <a:latin typeface="Courier New" pitchFamily="49" charset="0"/>
              </a:rPr>
              <a:t>EMPLOYEES</a:t>
            </a:r>
            <a:r>
              <a:rPr lang="en-US" altLang="en-US">
                <a:latin typeface="Times" pitchFamily="18" charset="0"/>
              </a:rPr>
              <a:t> table and add the </a:t>
            </a:r>
            <a:r>
              <a:rPr lang="en-US" altLang="en-US">
                <a:latin typeface="Courier New" pitchFamily="49" charset="0"/>
              </a:rPr>
              <a:t>DEPARTMENT_ID</a:t>
            </a:r>
            <a:r>
              <a:rPr lang="en-US" altLang="en-US">
                <a:latin typeface="Times" pitchFamily="18" charset="0"/>
              </a:rPr>
              <a:t> column to the </a:t>
            </a:r>
            <a:r>
              <a:rPr lang="en-US" altLang="en-US">
                <a:latin typeface="Courier New" pitchFamily="49" charset="0"/>
              </a:rPr>
              <a:t>SELECT</a:t>
            </a:r>
            <a:r>
              <a:rPr lang="en-US" altLang="en-US">
                <a:latin typeface="Times" pitchFamily="18" charset="0"/>
              </a:rPr>
              <a:t> statement from the </a:t>
            </a:r>
            <a:r>
              <a:rPr lang="en-US" altLang="en-US">
                <a:latin typeface="Courier New" pitchFamily="49" charset="0"/>
              </a:rPr>
              <a:t>JOB_HISTORY</a:t>
            </a:r>
            <a:r>
              <a:rPr lang="en-US" altLang="en-US">
                <a:latin typeface="Times" pitchFamily="18" charset="0"/>
              </a:rPr>
              <a:t> table and run this query? The results may be different because of the introduction of another column whose values may or may not be duplicates.</a:t>
            </a:r>
          </a:p>
          <a:p>
            <a:pPr lvl="1"/>
            <a:r>
              <a:rPr lang="en-US" altLang="en-US" b="1">
                <a:latin typeface="Times" pitchFamily="18" charset="0"/>
              </a:rPr>
              <a:t>Example</a:t>
            </a:r>
          </a:p>
          <a:p>
            <a:pPr>
              <a:spcBef>
                <a:spcPct val="0"/>
              </a:spcBef>
            </a:pPr>
            <a:r>
              <a:rPr lang="en-US" altLang="en-US" b="0">
                <a:latin typeface="Times" pitchFamily="18" charset="0"/>
              </a:rPr>
              <a:t>	</a:t>
            </a:r>
            <a:r>
              <a:rPr lang="en-US" altLang="en-US" sz="1100">
                <a:latin typeface="Courier New" pitchFamily="49" charset="0"/>
              </a:rPr>
              <a:t>SELECT employee_id, job_id, department_id</a:t>
            </a:r>
          </a:p>
          <a:p>
            <a:pPr>
              <a:spcBef>
                <a:spcPct val="0"/>
              </a:spcBef>
            </a:pPr>
            <a:r>
              <a:rPr lang="en-US" altLang="en-US" sz="1100">
                <a:latin typeface="Courier New" pitchFamily="49" charset="0"/>
              </a:rPr>
              <a:t>	FROM   employees</a:t>
            </a:r>
          </a:p>
          <a:p>
            <a:pPr>
              <a:spcBef>
                <a:spcPct val="0"/>
              </a:spcBef>
            </a:pPr>
            <a:r>
              <a:rPr lang="en-US" altLang="en-US" sz="1100">
                <a:latin typeface="Courier New" pitchFamily="49" charset="0"/>
              </a:rPr>
              <a:t>	INTERSECT</a:t>
            </a:r>
          </a:p>
          <a:p>
            <a:pPr>
              <a:spcBef>
                <a:spcPct val="0"/>
              </a:spcBef>
            </a:pPr>
            <a:r>
              <a:rPr lang="en-US" altLang="en-US" sz="1100">
                <a:latin typeface="Courier New" pitchFamily="49" charset="0"/>
              </a:rPr>
              <a:t>	SELECT employee_id, job_id, department_id</a:t>
            </a:r>
          </a:p>
          <a:p>
            <a:pPr>
              <a:spcBef>
                <a:spcPct val="0"/>
              </a:spcBef>
            </a:pPr>
            <a:r>
              <a:rPr lang="en-US" altLang="en-US" sz="1100">
                <a:latin typeface="Courier New" pitchFamily="49" charset="0"/>
              </a:rPr>
              <a:t>	FROM   job_history;</a:t>
            </a:r>
          </a:p>
          <a:p>
            <a:pPr>
              <a:spcBef>
                <a:spcPct val="0"/>
              </a:spcBef>
            </a:pPr>
            <a:endParaRPr lang="en-US" altLang="en-US" sz="1100">
              <a:latin typeface="Courier New" pitchFamily="49" charset="0"/>
            </a:endParaRPr>
          </a:p>
          <a:p>
            <a:pPr lvl="1"/>
            <a:endParaRPr lang="en-US" altLang="en-US" sz="1400">
              <a:latin typeface="Times" pitchFamily="18" charset="0"/>
            </a:endParaRPr>
          </a:p>
          <a:p>
            <a:pPr lvl="1"/>
            <a:r>
              <a:rPr lang="en-US" altLang="en-US">
                <a:latin typeface="Times" pitchFamily="18" charset="0"/>
              </a:rPr>
              <a:t>Employee 200 is no longer part of the results because the </a:t>
            </a:r>
            <a:r>
              <a:rPr lang="en-US" altLang="en-US">
                <a:latin typeface="Courier New" pitchFamily="49" charset="0"/>
              </a:rPr>
              <a:t>EMPLOYEES</a:t>
            </a:r>
            <a:r>
              <a:rPr lang="en-US" altLang="en-US">
                <a:latin typeface="Times" pitchFamily="18" charset="0"/>
              </a:rPr>
              <a:t>.</a:t>
            </a:r>
            <a:r>
              <a:rPr lang="en-US" altLang="en-US">
                <a:latin typeface="Courier New" pitchFamily="49" charset="0"/>
              </a:rPr>
              <a:t>DEPARTMENT_ID</a:t>
            </a:r>
            <a:r>
              <a:rPr lang="en-US" altLang="en-US">
                <a:latin typeface="Times" pitchFamily="18" charset="0"/>
              </a:rPr>
              <a:t> value is different from the </a:t>
            </a:r>
            <a:r>
              <a:rPr lang="en-US" altLang="en-US">
                <a:latin typeface="Courier New" pitchFamily="49" charset="0"/>
              </a:rPr>
              <a:t>JOB_HISTORY</a:t>
            </a:r>
            <a:r>
              <a:rPr lang="en-US" altLang="en-US">
                <a:latin typeface="Times" pitchFamily="18" charset="0"/>
              </a:rPr>
              <a:t>.</a:t>
            </a:r>
            <a:r>
              <a:rPr lang="en-US" altLang="en-US">
                <a:latin typeface="Courier New" pitchFamily="49" charset="0"/>
              </a:rPr>
              <a:t>DEPARTMENT_ID</a:t>
            </a:r>
            <a:r>
              <a:rPr lang="en-US" altLang="en-US">
                <a:latin typeface="Times" pitchFamily="18" charset="0"/>
              </a:rPr>
              <a:t> value.</a:t>
            </a:r>
            <a:endParaRPr lang="en-US" altLang="en-US"/>
          </a:p>
        </p:txBody>
      </p:sp>
      <p:pic>
        <p:nvPicPr>
          <p:cNvPr id="3102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765" y="7741200"/>
            <a:ext cx="5428471" cy="506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xfrm>
            <a:off x="0" y="8685783"/>
            <a:ext cx="2971177" cy="456653"/>
          </a:xfrm>
          <a:prstGeom prst="rect">
            <a:avLst/>
          </a:prstGeom>
          <a:ln/>
        </p:spPr>
        <p:txBody>
          <a:bodyPr/>
          <a:lstStyle/>
          <a:p>
            <a:r>
              <a:rPr lang="en-US" altLang="en-US"/>
              <a:t>Oracle Database 10</a:t>
            </a:r>
            <a:r>
              <a:rPr lang="en-US" altLang="en-US" i="1"/>
              <a:t>g</a:t>
            </a:r>
            <a:r>
              <a:rPr lang="en-US" altLang="en-US"/>
              <a:t>: SQL Fundamentals I</a:t>
            </a:r>
            <a:r>
              <a:rPr lang="en-US" altLang="en-US">
                <a:solidFill>
                  <a:schemeClr val="tx1"/>
                </a:solidFill>
              </a:rPr>
              <a:t>   7-</a:t>
            </a:r>
            <a:fld id="{D98D20DA-0A13-42F2-B094-A452A13198AE}" type="slidenum">
              <a:rPr lang="en-US" altLang="en-US">
                <a:solidFill>
                  <a:schemeClr val="tx1"/>
                </a:solidFill>
              </a:rPr>
              <a:pPr/>
              <a:t>10</a:t>
            </a:fld>
            <a:endParaRPr lang="en-US" altLang="en-US">
              <a:solidFill>
                <a:schemeClr val="tx1"/>
              </a:solidFill>
            </a:endParaRPr>
          </a:p>
        </p:txBody>
      </p:sp>
      <p:sp>
        <p:nvSpPr>
          <p:cNvPr id="312326" name="Rectangle 6"/>
          <p:cNvSpPr>
            <a:spLocks noGrp="1" noRot="1" noChangeAspect="1" noChangeArrowheads="1" noTextEdit="1"/>
          </p:cNvSpPr>
          <p:nvPr>
            <p:ph type="sldImg"/>
          </p:nvPr>
        </p:nvSpPr>
        <p:spPr>
          <a:ln/>
        </p:spPr>
      </p:sp>
      <p:sp>
        <p:nvSpPr>
          <p:cNvPr id="312327" name="Rectangle 7"/>
          <p:cNvSpPr>
            <a:spLocks noGrp="1" noChangeArrowheads="1"/>
          </p:cNvSpPr>
          <p:nvPr>
            <p:ph type="body" idx="1"/>
          </p:nvPr>
        </p:nvSpPr>
        <p:spPr/>
        <p:txBody>
          <a:bodyPr/>
          <a:lstStyle/>
          <a:p>
            <a:r>
              <a:rPr lang="en-US" altLang="en-US">
                <a:latin typeface="Courier New" pitchFamily="49" charset="0"/>
              </a:rPr>
              <a:t>MINUS</a:t>
            </a:r>
            <a:r>
              <a:rPr lang="en-US" altLang="en-US"/>
              <a:t> Operator </a:t>
            </a:r>
          </a:p>
          <a:p>
            <a:pPr lvl="1"/>
            <a:r>
              <a:rPr lang="en-US" altLang="en-US">
                <a:solidFill>
                  <a:schemeClr val="tx1"/>
                </a:solidFill>
              </a:rPr>
              <a:t>Use the </a:t>
            </a:r>
            <a:r>
              <a:rPr lang="en-US" altLang="en-US">
                <a:solidFill>
                  <a:schemeClr val="tx1"/>
                </a:solidFill>
                <a:latin typeface="Courier New" pitchFamily="49" charset="0"/>
              </a:rPr>
              <a:t>MINUS</a:t>
            </a:r>
            <a:r>
              <a:rPr lang="en-US" altLang="en-US">
                <a:solidFill>
                  <a:schemeClr val="tx1"/>
                </a:solidFill>
              </a:rPr>
              <a:t> operator to return rows returned by the first query that are not present in the second query (the first </a:t>
            </a:r>
            <a:r>
              <a:rPr lang="en-US" altLang="en-US">
                <a:solidFill>
                  <a:schemeClr val="tx1"/>
                </a:solidFill>
                <a:latin typeface="Courier New" pitchFamily="49" charset="0"/>
              </a:rPr>
              <a:t>SELECT</a:t>
            </a:r>
            <a:r>
              <a:rPr lang="en-US" altLang="en-US">
                <a:solidFill>
                  <a:schemeClr val="tx1"/>
                </a:solidFill>
              </a:rPr>
              <a:t> statement </a:t>
            </a:r>
            <a:r>
              <a:rPr lang="en-US" altLang="en-US">
                <a:solidFill>
                  <a:schemeClr val="tx1"/>
                </a:solidFill>
                <a:latin typeface="Courier New" pitchFamily="49" charset="0"/>
              </a:rPr>
              <a:t>MINUS</a:t>
            </a:r>
            <a:r>
              <a:rPr lang="en-US" altLang="en-US">
                <a:solidFill>
                  <a:schemeClr val="tx1"/>
                </a:solidFill>
              </a:rPr>
              <a:t> the second </a:t>
            </a:r>
            <a:r>
              <a:rPr lang="en-US" altLang="en-US">
                <a:solidFill>
                  <a:schemeClr val="tx1"/>
                </a:solidFill>
                <a:latin typeface="Courier New" pitchFamily="49" charset="0"/>
              </a:rPr>
              <a:t>SELECT</a:t>
            </a:r>
            <a:r>
              <a:rPr lang="en-US" altLang="en-US">
                <a:solidFill>
                  <a:schemeClr val="tx1"/>
                </a:solidFill>
              </a:rPr>
              <a:t> statement).</a:t>
            </a:r>
          </a:p>
          <a:p>
            <a:pPr lvl="1"/>
            <a:r>
              <a:rPr lang="en-US" altLang="en-US" b="1">
                <a:solidFill>
                  <a:schemeClr val="tx1"/>
                </a:solidFill>
              </a:rPr>
              <a:t>Guidelines</a:t>
            </a:r>
            <a:endParaRPr lang="en-US" altLang="en-US">
              <a:solidFill>
                <a:schemeClr val="tx1"/>
              </a:solidFill>
            </a:endParaRPr>
          </a:p>
          <a:p>
            <a:pPr lvl="2"/>
            <a:r>
              <a:rPr lang="en-US" altLang="en-US">
                <a:solidFill>
                  <a:schemeClr val="tx1"/>
                </a:solidFill>
                <a:latin typeface="Times" pitchFamily="18" charset="0"/>
              </a:rPr>
              <a:t>The number of columns and the data types of the columns being selected by the </a:t>
            </a:r>
            <a:r>
              <a:rPr lang="en-US" altLang="en-US">
                <a:solidFill>
                  <a:schemeClr val="tx1"/>
                </a:solidFill>
                <a:latin typeface="Courier New" pitchFamily="49" charset="0"/>
              </a:rPr>
              <a:t>SELECT</a:t>
            </a:r>
            <a:r>
              <a:rPr lang="en-US" altLang="en-US">
                <a:solidFill>
                  <a:schemeClr val="tx1"/>
                </a:solidFill>
                <a:latin typeface="Times" pitchFamily="18" charset="0"/>
              </a:rPr>
              <a:t> statements in the queries must be identical in all the </a:t>
            </a:r>
            <a:r>
              <a:rPr lang="en-US" altLang="en-US">
                <a:solidFill>
                  <a:schemeClr val="tx1"/>
                </a:solidFill>
                <a:latin typeface="Courier New" pitchFamily="49" charset="0"/>
              </a:rPr>
              <a:t>SELECT</a:t>
            </a:r>
            <a:r>
              <a:rPr lang="en-US" altLang="en-US">
                <a:solidFill>
                  <a:schemeClr val="tx1"/>
                </a:solidFill>
                <a:latin typeface="Times" pitchFamily="18" charset="0"/>
              </a:rPr>
              <a:t> statements used in the query. The names of the columns need not be identical.</a:t>
            </a:r>
          </a:p>
          <a:p>
            <a:pPr lvl="2"/>
            <a:r>
              <a:rPr lang="en-US" altLang="en-US">
                <a:solidFill>
                  <a:schemeClr val="tx1"/>
                </a:solidFill>
                <a:latin typeface="Times" pitchFamily="18" charset="0"/>
              </a:rPr>
              <a:t>All of the columns in the </a:t>
            </a:r>
            <a:r>
              <a:rPr lang="en-US" altLang="en-US">
                <a:solidFill>
                  <a:schemeClr val="tx1"/>
                </a:solidFill>
                <a:latin typeface="Courier New" pitchFamily="49" charset="0"/>
              </a:rPr>
              <a:t>WHERE</a:t>
            </a:r>
            <a:r>
              <a:rPr lang="en-US" altLang="en-US">
                <a:solidFill>
                  <a:schemeClr val="tx1"/>
                </a:solidFill>
                <a:latin typeface="Times" pitchFamily="18" charset="0"/>
              </a:rPr>
              <a:t> clause must be in the </a:t>
            </a:r>
            <a:r>
              <a:rPr lang="en-US" altLang="en-US">
                <a:solidFill>
                  <a:schemeClr val="tx1"/>
                </a:solidFill>
                <a:latin typeface="Courier New" pitchFamily="49" charset="0"/>
              </a:rPr>
              <a:t>SELECT</a:t>
            </a:r>
            <a:r>
              <a:rPr lang="en-US" altLang="en-US">
                <a:solidFill>
                  <a:schemeClr val="tx1"/>
                </a:solidFill>
                <a:latin typeface="Times" pitchFamily="18" charset="0"/>
              </a:rPr>
              <a:t> clause for the </a:t>
            </a:r>
            <a:r>
              <a:rPr lang="en-US" altLang="en-US">
                <a:solidFill>
                  <a:schemeClr val="tx1"/>
                </a:solidFill>
                <a:latin typeface="Courier New" pitchFamily="49" charset="0"/>
              </a:rPr>
              <a:t>MINUS</a:t>
            </a:r>
            <a:r>
              <a:rPr lang="en-US" altLang="en-US">
                <a:solidFill>
                  <a:schemeClr val="tx1"/>
                </a:solidFill>
                <a:latin typeface="Times" pitchFamily="18" charset="0"/>
              </a:rPr>
              <a:t> operator to work.</a:t>
            </a:r>
            <a:endParaRPr lang="en-US" altLang="en-US">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739A0542-60A2-467C-A3EF-F53DFA8D163B}" type="datetime1">
              <a:rPr lang="en-IE" smtClean="0"/>
              <a:t>27/11/2017</a:t>
            </a:fld>
            <a:endParaRPr lang="en-IE"/>
          </a:p>
        </p:txBody>
      </p:sp>
      <p:sp>
        <p:nvSpPr>
          <p:cNvPr id="17" name="Footer Placeholder 16"/>
          <p:cNvSpPr>
            <a:spLocks noGrp="1"/>
          </p:cNvSpPr>
          <p:nvPr>
            <p:ph type="ftr" sz="quarter" idx="11"/>
          </p:nvPr>
        </p:nvSpPr>
        <p:spPr>
          <a:xfrm>
            <a:off x="2898648" y="6355080"/>
            <a:ext cx="3474720" cy="365760"/>
          </a:xfrm>
        </p:spPr>
        <p:txBody>
          <a:bodyPr/>
          <a:lstStyle/>
          <a:p>
            <a:endParaRPr lang="en-IE"/>
          </a:p>
        </p:txBody>
      </p:sp>
      <p:sp>
        <p:nvSpPr>
          <p:cNvPr id="29" name="Slide Number Placeholder 28"/>
          <p:cNvSpPr>
            <a:spLocks noGrp="1"/>
          </p:cNvSpPr>
          <p:nvPr>
            <p:ph type="sldNum" sz="quarter" idx="12"/>
          </p:nvPr>
        </p:nvSpPr>
        <p:spPr>
          <a:xfrm>
            <a:off x="1216152" y="6355080"/>
            <a:ext cx="1219200" cy="365760"/>
          </a:xfrm>
        </p:spPr>
        <p:txBody>
          <a:bodyPr/>
          <a:lstStyle/>
          <a:p>
            <a:fld id="{40B092CC-4F26-4B3B-8AF4-B889BA9939FD}" type="slidenum">
              <a:rPr lang="en-IE" smtClean="0"/>
              <a:t>‹#›</a:t>
            </a:fld>
            <a:endParaRPr lang="en-IE"/>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E7CF3D-BB7D-4826-9072-2B475CBB7C90}" type="datetime1">
              <a:rPr lang="en-IE" smtClean="0"/>
              <a:t>27/11/2017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0B092CC-4F26-4B3B-8AF4-B889BA9939FD}" type="slidenum">
              <a:rPr lang="en-IE" smtClean="0"/>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FF0AF4F-261F-4860-BA12-722627B9F3E8}" type="datetime1">
              <a:rPr lang="en-IE" smtClean="0"/>
              <a:t>27/11/2017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0B092CC-4F26-4B3B-8AF4-B889BA9939FD}" type="slidenum">
              <a:rPr lang="en-IE" smtClean="0"/>
              <a:t>‹#›</a:t>
            </a:fld>
            <a:endParaRPr lang="en-IE"/>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5364352-0F1F-484F-9A8C-7603814D4619}" type="datetime1">
              <a:rPr lang="en-IE" smtClean="0"/>
              <a:t>27/11/2017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0B092CC-4F26-4B3B-8AF4-B889BA9939FD}" type="slidenum">
              <a:rPr lang="en-IE" smtClean="0"/>
              <a:t>‹#›</a:t>
            </a:fld>
            <a:endParaRPr lang="en-IE"/>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8FB9F31A-F2CB-4F58-8427-64CE6891CF8A}" type="datetime1">
              <a:rPr lang="en-IE" smtClean="0"/>
              <a:t>27/11/2017</a:t>
            </a:fld>
            <a:endParaRPr lang="en-IE"/>
          </a:p>
        </p:txBody>
      </p:sp>
      <p:sp>
        <p:nvSpPr>
          <p:cNvPr id="5" name="Footer Placeholder 4"/>
          <p:cNvSpPr>
            <a:spLocks noGrp="1"/>
          </p:cNvSpPr>
          <p:nvPr>
            <p:ph type="ftr" sz="quarter" idx="11"/>
          </p:nvPr>
        </p:nvSpPr>
        <p:spPr>
          <a:xfrm>
            <a:off x="2898648" y="6355080"/>
            <a:ext cx="3474720" cy="365760"/>
          </a:xfrm>
        </p:spPr>
        <p:txBody>
          <a:bodyPr/>
          <a:lstStyle/>
          <a:p>
            <a:endParaRPr lang="en-IE"/>
          </a:p>
        </p:txBody>
      </p:sp>
      <p:sp>
        <p:nvSpPr>
          <p:cNvPr id="6" name="Slide Number Placeholder 5"/>
          <p:cNvSpPr>
            <a:spLocks noGrp="1"/>
          </p:cNvSpPr>
          <p:nvPr>
            <p:ph type="sldNum" sz="quarter" idx="12"/>
          </p:nvPr>
        </p:nvSpPr>
        <p:spPr>
          <a:xfrm>
            <a:off x="1069848" y="6355080"/>
            <a:ext cx="1520952" cy="365760"/>
          </a:xfrm>
        </p:spPr>
        <p:txBody>
          <a:bodyPr/>
          <a:lstStyle/>
          <a:p>
            <a:fld id="{40B092CC-4F26-4B3B-8AF4-B889BA9939FD}" type="slidenum">
              <a:rPr lang="en-IE" smtClean="0"/>
              <a:t>‹#›</a:t>
            </a:fld>
            <a:endParaRPr lang="en-IE"/>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A5F7669-4873-4623-A07E-478CF210D33F}" type="datetime1">
              <a:rPr lang="en-IE" smtClean="0"/>
              <a:t>27/11/2017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0B092CC-4F26-4B3B-8AF4-B889BA9939FD}" type="slidenum">
              <a:rPr lang="en-IE" smtClean="0"/>
              <a:t>‹#›</a:t>
            </a:fld>
            <a:endParaRPr lang="en-IE"/>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B493E97-A765-4B20-A2A9-1BCC3282154C}" type="datetime1">
              <a:rPr lang="en-IE" smtClean="0"/>
              <a:t>27/11/2017</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40B092CC-4F26-4B3B-8AF4-B889BA9939FD}" type="slidenum">
              <a:rPr lang="en-IE" smtClean="0"/>
              <a:t>‹#›</a:t>
            </a:fld>
            <a:endParaRPr lang="en-IE"/>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2BEE5D5-0654-4E28-93B2-CDDBA1878109}" type="datetime1">
              <a:rPr lang="en-IE" smtClean="0"/>
              <a:t>27/11/2017</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40B092CC-4F26-4B3B-8AF4-B889BA9939FD}" type="slidenum">
              <a:rPr lang="en-IE" smtClean="0"/>
              <a:t>‹#›</a:t>
            </a:fld>
            <a:endParaRPr lang="en-IE"/>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ACF178-C2A7-4B0C-8C26-EC1FC86D1F01}" type="datetime1">
              <a:rPr lang="en-IE" smtClean="0"/>
              <a:t>27/11/2017</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40B092CC-4F26-4B3B-8AF4-B889BA9939FD}" type="slidenum">
              <a:rPr lang="en-IE" smtClean="0"/>
              <a:t>‹#›</a:t>
            </a:fld>
            <a:endParaRPr lang="en-IE"/>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0F6A91D-6796-42FF-8EA4-635C4AE31F16}" type="datetime1">
              <a:rPr lang="en-IE" smtClean="0"/>
              <a:t>27/11/2017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0B092CC-4F26-4B3B-8AF4-B889BA9939FD}" type="slidenum">
              <a:rPr lang="en-IE" smtClean="0"/>
              <a:t>‹#›</a:t>
            </a:fld>
            <a:endParaRPr lang="en-IE"/>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CD9ABBE-CE6D-43BF-93CA-D97DA008AB31}" type="datetime1">
              <a:rPr lang="en-IE" smtClean="0"/>
              <a:t>27/11/2017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0B092CC-4F26-4B3B-8AF4-B889BA9939FD}" type="slidenum">
              <a:rPr lang="en-IE" smtClean="0"/>
              <a:t>‹#›</a:t>
            </a:fld>
            <a:endParaRPr lang="en-IE"/>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C0979B39-2510-4C2B-986A-5D56E7538B4B}" type="datetime1">
              <a:rPr lang="en-IE" smtClean="0"/>
              <a:t>27/11/2017</a:t>
            </a:fld>
            <a:endParaRPr lang="en-IE"/>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IE"/>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40B092CC-4F26-4B3B-8AF4-B889BA9939FD}" type="slidenum">
              <a:rPr lang="en-IE" smtClean="0"/>
              <a:t>‹#›</a:t>
            </a:fld>
            <a:endParaRPr lang="en-IE"/>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Union, Intersect Minus</a:t>
            </a:r>
            <a:endParaRPr lang="en-IE" dirty="0"/>
          </a:p>
        </p:txBody>
      </p:sp>
      <p:sp>
        <p:nvSpPr>
          <p:cNvPr id="3" name="Subtitle 2"/>
          <p:cNvSpPr>
            <a:spLocks noGrp="1"/>
          </p:cNvSpPr>
          <p:nvPr>
            <p:ph type="subTitle" idx="1"/>
          </p:nvPr>
        </p:nvSpPr>
        <p:spPr/>
        <p:txBody>
          <a:bodyPr/>
          <a:lstStyle/>
          <a:p>
            <a:endParaRPr lang="en-IE"/>
          </a:p>
        </p:txBody>
      </p:sp>
    </p:spTree>
    <p:extLst>
      <p:ext uri="{BB962C8B-B14F-4D97-AF65-F5344CB8AC3E}">
        <p14:creationId xmlns:p14="http://schemas.microsoft.com/office/powerpoint/2010/main" val="2204326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301" name="Arc 5"/>
          <p:cNvSpPr>
            <a:spLocks/>
          </p:cNvSpPr>
          <p:nvPr/>
        </p:nvSpPr>
        <p:spPr bwMode="auto">
          <a:xfrm>
            <a:off x="9317038" y="5722938"/>
            <a:ext cx="193675" cy="204787"/>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11309" name="Rectangle 13"/>
          <p:cNvSpPr>
            <a:spLocks noGrp="1" noChangeArrowheads="1"/>
          </p:cNvSpPr>
          <p:nvPr>
            <p:ph type="title"/>
          </p:nvPr>
        </p:nvSpPr>
        <p:spPr/>
        <p:txBody>
          <a:bodyPr/>
          <a:lstStyle/>
          <a:p>
            <a:r>
              <a:rPr lang="en-US" altLang="en-US">
                <a:latin typeface="Courier New" pitchFamily="49" charset="0"/>
              </a:rPr>
              <a:t>MINUS</a:t>
            </a:r>
            <a:r>
              <a:rPr lang="en-US" altLang="en-US"/>
              <a:t> Operator</a:t>
            </a:r>
          </a:p>
        </p:txBody>
      </p:sp>
      <p:sp>
        <p:nvSpPr>
          <p:cNvPr id="311331" name="Oval 35"/>
          <p:cNvSpPr>
            <a:spLocks noChangeArrowheads="1"/>
          </p:cNvSpPr>
          <p:nvPr/>
        </p:nvSpPr>
        <p:spPr bwMode="blackGray">
          <a:xfrm>
            <a:off x="1954213" y="2357438"/>
            <a:ext cx="2870200" cy="2968625"/>
          </a:xfrm>
          <a:prstGeom prst="ellipse">
            <a:avLst/>
          </a:prstGeom>
          <a:solidFill>
            <a:srgbClr val="FFFF66"/>
          </a:solidFill>
          <a:ln w="28575" cap="rnd">
            <a:solidFill>
              <a:srgbClr val="081D58"/>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spcBef>
                <a:spcPct val="50000"/>
              </a:spcBef>
              <a:buClrTx/>
              <a:buFontTx/>
              <a:buNone/>
            </a:pPr>
            <a:endParaRPr lang="en-US" altLang="en-US" sz="2400" b="0"/>
          </a:p>
        </p:txBody>
      </p:sp>
      <p:sp>
        <p:nvSpPr>
          <p:cNvPr id="311332" name="Rectangle 36"/>
          <p:cNvSpPr>
            <a:spLocks noChangeArrowheads="1"/>
          </p:cNvSpPr>
          <p:nvPr/>
        </p:nvSpPr>
        <p:spPr bwMode="auto">
          <a:xfrm>
            <a:off x="3214688" y="1831975"/>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a:spcBef>
                <a:spcPct val="0"/>
              </a:spcBef>
              <a:defRPr sz="2400">
                <a:solidFill>
                  <a:schemeClr val="tx1"/>
                </a:solidFill>
                <a:latin typeface="Times New Roman" pitchFamily="18" charset="0"/>
              </a:defRPr>
            </a:lvl1pPr>
            <a:lvl2pPr marL="571500" algn="l" defTabSz="762000">
              <a:spcBef>
                <a:spcPct val="0"/>
              </a:spcBef>
              <a:defRPr sz="2400">
                <a:solidFill>
                  <a:schemeClr val="tx1"/>
                </a:solidFill>
                <a:latin typeface="Times New Roman" pitchFamily="18" charset="0"/>
              </a:defRPr>
            </a:lvl2pPr>
            <a:lvl3pPr marL="1143000" algn="l" defTabSz="762000">
              <a:spcBef>
                <a:spcPct val="0"/>
              </a:spcBef>
              <a:defRPr sz="2400">
                <a:solidFill>
                  <a:schemeClr val="tx1"/>
                </a:solidFill>
                <a:latin typeface="Times New Roman" pitchFamily="18" charset="0"/>
              </a:defRPr>
            </a:lvl3pPr>
            <a:lvl4pPr marL="1714500" algn="l" defTabSz="762000">
              <a:spcBef>
                <a:spcPct val="0"/>
              </a:spcBef>
              <a:defRPr sz="2400">
                <a:solidFill>
                  <a:schemeClr val="tx1"/>
                </a:solidFill>
                <a:latin typeface="Times New Roman" pitchFamily="18" charset="0"/>
              </a:defRPr>
            </a:lvl4pPr>
            <a:lvl5pPr marL="2286000" algn="l"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eaLnBrk="0" hangingPunct="0">
              <a:buClrTx/>
              <a:buFontTx/>
              <a:buNone/>
            </a:pPr>
            <a:r>
              <a:rPr lang="en-US" altLang="en-US" sz="1800">
                <a:latin typeface="Arial" pitchFamily="34" charset="0"/>
              </a:rPr>
              <a:t>A</a:t>
            </a:r>
          </a:p>
        </p:txBody>
      </p:sp>
      <p:sp>
        <p:nvSpPr>
          <p:cNvPr id="311333" name="Oval 37"/>
          <p:cNvSpPr>
            <a:spLocks noChangeArrowheads="1"/>
          </p:cNvSpPr>
          <p:nvPr/>
        </p:nvSpPr>
        <p:spPr bwMode="gray">
          <a:xfrm>
            <a:off x="4268788" y="2357438"/>
            <a:ext cx="2870200" cy="2968625"/>
          </a:xfrm>
          <a:prstGeom prst="ellipse">
            <a:avLst/>
          </a:prstGeom>
          <a:solidFill>
            <a:srgbClr val="6699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spcBef>
                <a:spcPct val="50000"/>
              </a:spcBef>
              <a:buClrTx/>
              <a:buFontTx/>
              <a:buNone/>
            </a:pPr>
            <a:endParaRPr lang="en-US" altLang="en-US" sz="2400" b="0"/>
          </a:p>
        </p:txBody>
      </p:sp>
      <p:sp>
        <p:nvSpPr>
          <p:cNvPr id="311334" name="Rectangle 38"/>
          <p:cNvSpPr>
            <a:spLocks noChangeArrowheads="1"/>
          </p:cNvSpPr>
          <p:nvPr/>
        </p:nvSpPr>
        <p:spPr bwMode="auto">
          <a:xfrm>
            <a:off x="5529263" y="1831975"/>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a:spcBef>
                <a:spcPct val="0"/>
              </a:spcBef>
              <a:defRPr sz="2400">
                <a:solidFill>
                  <a:schemeClr val="tx1"/>
                </a:solidFill>
                <a:latin typeface="Times New Roman" pitchFamily="18" charset="0"/>
              </a:defRPr>
            </a:lvl1pPr>
            <a:lvl2pPr marL="571500" algn="l" defTabSz="762000">
              <a:spcBef>
                <a:spcPct val="0"/>
              </a:spcBef>
              <a:defRPr sz="2400">
                <a:solidFill>
                  <a:schemeClr val="tx1"/>
                </a:solidFill>
                <a:latin typeface="Times New Roman" pitchFamily="18" charset="0"/>
              </a:defRPr>
            </a:lvl2pPr>
            <a:lvl3pPr marL="1143000" algn="l" defTabSz="762000">
              <a:spcBef>
                <a:spcPct val="0"/>
              </a:spcBef>
              <a:defRPr sz="2400">
                <a:solidFill>
                  <a:schemeClr val="tx1"/>
                </a:solidFill>
                <a:latin typeface="Times New Roman" pitchFamily="18" charset="0"/>
              </a:defRPr>
            </a:lvl3pPr>
            <a:lvl4pPr marL="1714500" algn="l" defTabSz="762000">
              <a:spcBef>
                <a:spcPct val="0"/>
              </a:spcBef>
              <a:defRPr sz="2400">
                <a:solidFill>
                  <a:schemeClr val="tx1"/>
                </a:solidFill>
                <a:latin typeface="Times New Roman" pitchFamily="18" charset="0"/>
              </a:defRPr>
            </a:lvl4pPr>
            <a:lvl5pPr marL="2286000" algn="l"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eaLnBrk="0" hangingPunct="0">
              <a:buClrTx/>
              <a:buFontTx/>
              <a:buNone/>
            </a:pPr>
            <a:r>
              <a:rPr lang="en-US" altLang="en-US" sz="1800">
                <a:latin typeface="Arial" pitchFamily="34" charset="0"/>
              </a:rPr>
              <a:t>B</a:t>
            </a:r>
          </a:p>
        </p:txBody>
      </p:sp>
      <p:sp>
        <p:nvSpPr>
          <p:cNvPr id="311335" name="Rectangle 39"/>
          <p:cNvSpPr>
            <a:spLocks noChangeArrowheads="1"/>
          </p:cNvSpPr>
          <p:nvPr/>
        </p:nvSpPr>
        <p:spPr bwMode="auto">
          <a:xfrm>
            <a:off x="909638" y="5487988"/>
            <a:ext cx="7272337"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rgbClr val="000000"/>
                  </a:outerShdw>
                </a:effectLst>
              </a14:hiddenEffects>
            </a:ext>
          </a:extLst>
        </p:spPr>
        <p:txBody>
          <a:bodyPr lIns="92075" tIns="46038" rIns="92075" bIns="46038">
            <a:spAutoFit/>
          </a:bodyPr>
          <a:lstStyle>
            <a:lvl1pPr algn="l" defTabSz="346075">
              <a:spcBef>
                <a:spcPct val="0"/>
              </a:spcBef>
              <a:tabLst>
                <a:tab pos="571500" algn="l"/>
              </a:tabLst>
              <a:defRPr sz="2400">
                <a:solidFill>
                  <a:schemeClr val="tx1"/>
                </a:solidFill>
                <a:latin typeface="Times New Roman" pitchFamily="18" charset="0"/>
              </a:defRPr>
            </a:lvl1pPr>
            <a:lvl2pPr marL="341313" indent="-227013" algn="l" defTabSz="346075">
              <a:spcBef>
                <a:spcPct val="0"/>
              </a:spcBef>
              <a:tabLst>
                <a:tab pos="571500" algn="l"/>
              </a:tabLst>
              <a:defRPr sz="2400">
                <a:solidFill>
                  <a:schemeClr val="tx1"/>
                </a:solidFill>
                <a:latin typeface="Times New Roman" pitchFamily="18" charset="0"/>
              </a:defRPr>
            </a:lvl2pPr>
            <a:lvl3pPr marL="741363" indent="-285750" algn="l" defTabSz="346075">
              <a:spcBef>
                <a:spcPct val="0"/>
              </a:spcBef>
              <a:tabLst>
                <a:tab pos="571500" algn="l"/>
              </a:tabLst>
              <a:defRPr sz="2400">
                <a:solidFill>
                  <a:schemeClr val="tx1"/>
                </a:solidFill>
                <a:latin typeface="Times New Roman" pitchFamily="18" charset="0"/>
              </a:defRPr>
            </a:lvl3pPr>
            <a:lvl4pPr marL="1600200" indent="-228600" algn="l" defTabSz="346075">
              <a:spcBef>
                <a:spcPct val="0"/>
              </a:spcBef>
              <a:tabLst>
                <a:tab pos="571500" algn="l"/>
              </a:tabLst>
              <a:defRPr sz="2400">
                <a:solidFill>
                  <a:schemeClr val="tx1"/>
                </a:solidFill>
                <a:latin typeface="Times New Roman" pitchFamily="18" charset="0"/>
              </a:defRPr>
            </a:lvl4pPr>
            <a:lvl5pPr marL="2057400" indent="-228600" algn="l" defTabSz="346075">
              <a:spcBef>
                <a:spcPct val="0"/>
              </a:spcBef>
              <a:tabLst>
                <a:tab pos="571500" algn="l"/>
              </a:tabLst>
              <a:defRPr sz="2400">
                <a:solidFill>
                  <a:schemeClr val="tx1"/>
                </a:solidFill>
                <a:latin typeface="Times New Roman" pitchFamily="18" charset="0"/>
              </a:defRPr>
            </a:lvl5pPr>
            <a:lvl6pPr marL="2514600" indent="-228600" defTabSz="346075" fontAlgn="base">
              <a:spcBef>
                <a:spcPct val="0"/>
              </a:spcBef>
              <a:spcAft>
                <a:spcPct val="0"/>
              </a:spcAft>
              <a:tabLst>
                <a:tab pos="571500" algn="l"/>
              </a:tabLst>
              <a:defRPr sz="2400">
                <a:solidFill>
                  <a:schemeClr val="tx1"/>
                </a:solidFill>
                <a:latin typeface="Times New Roman" pitchFamily="18" charset="0"/>
              </a:defRPr>
            </a:lvl6pPr>
            <a:lvl7pPr marL="2971800" indent="-228600" defTabSz="346075" fontAlgn="base">
              <a:spcBef>
                <a:spcPct val="0"/>
              </a:spcBef>
              <a:spcAft>
                <a:spcPct val="0"/>
              </a:spcAft>
              <a:tabLst>
                <a:tab pos="571500" algn="l"/>
              </a:tabLst>
              <a:defRPr sz="2400">
                <a:solidFill>
                  <a:schemeClr val="tx1"/>
                </a:solidFill>
                <a:latin typeface="Times New Roman" pitchFamily="18" charset="0"/>
              </a:defRPr>
            </a:lvl7pPr>
            <a:lvl8pPr marL="3429000" indent="-228600" defTabSz="346075" fontAlgn="base">
              <a:spcBef>
                <a:spcPct val="0"/>
              </a:spcBef>
              <a:spcAft>
                <a:spcPct val="0"/>
              </a:spcAft>
              <a:tabLst>
                <a:tab pos="571500" algn="l"/>
              </a:tabLst>
              <a:defRPr sz="2400">
                <a:solidFill>
                  <a:schemeClr val="tx1"/>
                </a:solidFill>
                <a:latin typeface="Times New Roman" pitchFamily="18" charset="0"/>
              </a:defRPr>
            </a:lvl8pPr>
            <a:lvl9pPr marL="3886200" indent="-228600" defTabSz="346075" fontAlgn="base">
              <a:spcBef>
                <a:spcPct val="0"/>
              </a:spcBef>
              <a:spcAft>
                <a:spcPct val="0"/>
              </a:spcAft>
              <a:tabLst>
                <a:tab pos="571500" algn="l"/>
              </a:tabLst>
              <a:defRPr sz="2400">
                <a:solidFill>
                  <a:schemeClr val="tx1"/>
                </a:solidFill>
                <a:latin typeface="Times New Roman" pitchFamily="18" charset="0"/>
              </a:defRPr>
            </a:lvl9pPr>
          </a:lstStyle>
          <a:p>
            <a:pPr algn="ctr" eaLnBrk="0" hangingPunct="0">
              <a:lnSpc>
                <a:spcPct val="95000"/>
              </a:lnSpc>
              <a:spcBef>
                <a:spcPct val="35000"/>
              </a:spcBef>
              <a:buClrTx/>
              <a:buFontTx/>
              <a:buNone/>
            </a:pPr>
            <a:r>
              <a:rPr lang="en-US" altLang="en-US" sz="2200">
                <a:latin typeface="Arial" pitchFamily="34" charset="0"/>
              </a:rPr>
              <a:t>The </a:t>
            </a:r>
            <a:r>
              <a:rPr lang="en-US" altLang="en-US" sz="2200">
                <a:latin typeface="Courier New" pitchFamily="49" charset="0"/>
              </a:rPr>
              <a:t>MINUS</a:t>
            </a:r>
            <a:r>
              <a:rPr lang="en-US" altLang="en-US" sz="2200">
                <a:latin typeface="Arial" pitchFamily="34" charset="0"/>
              </a:rPr>
              <a:t> operator returns rows in the first query that are not present in the second query.</a:t>
            </a:r>
          </a:p>
          <a:p>
            <a:pPr algn="ctr" eaLnBrk="0" hangingPunct="0">
              <a:lnSpc>
                <a:spcPct val="95000"/>
              </a:lnSpc>
              <a:spcBef>
                <a:spcPct val="35000"/>
              </a:spcBef>
              <a:buClrTx/>
              <a:buFontTx/>
              <a:buNone/>
            </a:pPr>
            <a:endParaRPr lang="en-US" altLang="en-US" sz="2200">
              <a:latin typeface="Arial" pitchFamily="34" charset="0"/>
            </a:endParaRPr>
          </a:p>
        </p:txBody>
      </p:sp>
    </p:spTree>
    <p:extLst>
      <p:ext uri="{BB962C8B-B14F-4D97-AF65-F5344CB8AC3E}">
        <p14:creationId xmlns:p14="http://schemas.microsoft.com/office/powerpoint/2010/main" val="1939473878"/>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62" name="Rectangle 18"/>
          <p:cNvSpPr>
            <a:spLocks noGrp="1" noChangeArrowheads="1"/>
          </p:cNvSpPr>
          <p:nvPr>
            <p:ph type="title"/>
          </p:nvPr>
        </p:nvSpPr>
        <p:spPr/>
        <p:txBody>
          <a:bodyPr/>
          <a:lstStyle/>
          <a:p>
            <a:r>
              <a:rPr lang="en-US" altLang="en-US">
                <a:latin typeface="Courier New" pitchFamily="49" charset="0"/>
              </a:rPr>
              <a:t>MINUS</a:t>
            </a:r>
            <a:r>
              <a:rPr lang="en-US" altLang="en-US"/>
              <a:t> Operator</a:t>
            </a:r>
          </a:p>
        </p:txBody>
      </p:sp>
      <p:sp>
        <p:nvSpPr>
          <p:cNvPr id="313363" name="Rectangle 19"/>
          <p:cNvSpPr>
            <a:spLocks noGrp="1" noChangeArrowheads="1"/>
          </p:cNvSpPr>
          <p:nvPr>
            <p:ph type="body" idx="1"/>
          </p:nvPr>
        </p:nvSpPr>
        <p:spPr>
          <a:xfrm>
            <a:off x="825500" y="1819275"/>
            <a:ext cx="7366000" cy="660400"/>
          </a:xfrm>
        </p:spPr>
        <p:txBody>
          <a:bodyPr>
            <a:normAutofit fontScale="92500" lnSpcReduction="20000"/>
          </a:bodyPr>
          <a:lstStyle/>
          <a:p>
            <a:pPr eaLnBrk="0" hangingPunct="0">
              <a:lnSpc>
                <a:spcPct val="95000"/>
              </a:lnSpc>
              <a:spcBef>
                <a:spcPct val="35000"/>
              </a:spcBef>
              <a:buClrTx/>
              <a:buFontTx/>
              <a:buNone/>
            </a:pPr>
            <a:r>
              <a:rPr lang="en-US" altLang="en-US"/>
              <a:t>Display the employee IDs of those employees who have not changed their jobs even once.</a:t>
            </a:r>
          </a:p>
        </p:txBody>
      </p:sp>
      <p:sp>
        <p:nvSpPr>
          <p:cNvPr id="313353" name="Rectangle 9"/>
          <p:cNvSpPr>
            <a:spLocks noChangeArrowheads="1"/>
          </p:cNvSpPr>
          <p:nvPr/>
        </p:nvSpPr>
        <p:spPr bwMode="blackGray">
          <a:xfrm>
            <a:off x="847725" y="2482850"/>
            <a:ext cx="7305675" cy="1562100"/>
          </a:xfrm>
          <a:prstGeom prst="rect">
            <a:avLst/>
          </a:prstGeom>
          <a:solidFill>
            <a:schemeClr val="accent4">
              <a:lumMod val="20000"/>
              <a:lumOff val="80000"/>
            </a:schemeClr>
          </a:solidFill>
          <a:ln w="28575">
            <a:solidFill>
              <a:schemeClr val="tx1"/>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endParaRPr lang="en-US" altLang="en-US" sz="1800">
              <a:solidFill>
                <a:srgbClr val="000000"/>
              </a:solidFill>
              <a:latin typeface="Courier New" pitchFamily="49" charset="0"/>
            </a:endParaRPr>
          </a:p>
          <a:p>
            <a:pPr eaLnBrk="0" hangingPunct="0">
              <a:buClrTx/>
              <a:buFontTx/>
              <a:buNone/>
            </a:pPr>
            <a:endParaRPr lang="en-US" altLang="en-US" sz="1800">
              <a:solidFill>
                <a:srgbClr val="000000"/>
              </a:solidFill>
              <a:latin typeface="Courier New" pitchFamily="49" charset="0"/>
            </a:endParaRPr>
          </a:p>
        </p:txBody>
      </p:sp>
      <p:sp>
        <p:nvSpPr>
          <p:cNvPr id="313354" name="Rectangle 10"/>
          <p:cNvSpPr>
            <a:spLocks noChangeArrowheads="1"/>
          </p:cNvSpPr>
          <p:nvPr/>
        </p:nvSpPr>
        <p:spPr bwMode="auto">
          <a:xfrm>
            <a:off x="1028700" y="2473325"/>
            <a:ext cx="5672138"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US" altLang="en-US" sz="1800">
                <a:latin typeface="Courier New" pitchFamily="49" charset="0"/>
              </a:rPr>
              <a:t>SELECT employee_id,job_id</a:t>
            </a:r>
          </a:p>
          <a:p>
            <a:pPr eaLnBrk="0" hangingPunct="0">
              <a:buClrTx/>
              <a:buFontTx/>
              <a:buNone/>
            </a:pPr>
            <a:r>
              <a:rPr lang="en-US" altLang="en-US" sz="1800">
                <a:latin typeface="Courier New" pitchFamily="49" charset="0"/>
              </a:rPr>
              <a:t>FROM   employees</a:t>
            </a:r>
          </a:p>
          <a:p>
            <a:pPr eaLnBrk="0" hangingPunct="0">
              <a:buClrTx/>
              <a:buFontTx/>
              <a:buNone/>
            </a:pPr>
            <a:r>
              <a:rPr lang="en-US" altLang="en-US" sz="1800">
                <a:latin typeface="Courier New" pitchFamily="49" charset="0"/>
              </a:rPr>
              <a:t>MINUS</a:t>
            </a:r>
          </a:p>
          <a:p>
            <a:pPr eaLnBrk="0" hangingPunct="0">
              <a:buClrTx/>
              <a:buFontTx/>
              <a:buNone/>
            </a:pPr>
            <a:r>
              <a:rPr lang="en-US" altLang="en-US" sz="1800">
                <a:latin typeface="Courier New" pitchFamily="49" charset="0"/>
              </a:rPr>
              <a:t>SELECT employee_id,job_id</a:t>
            </a:r>
          </a:p>
          <a:p>
            <a:pPr eaLnBrk="0" hangingPunct="0">
              <a:buClrTx/>
              <a:buFontTx/>
              <a:buNone/>
            </a:pPr>
            <a:r>
              <a:rPr lang="en-US" altLang="en-US" sz="1800">
                <a:latin typeface="Courier New" pitchFamily="49" charset="0"/>
              </a:rPr>
              <a:t>FROM   job_history;</a:t>
            </a:r>
          </a:p>
        </p:txBody>
      </p:sp>
      <p:sp>
        <p:nvSpPr>
          <p:cNvPr id="313355" name="Rectangle 11"/>
          <p:cNvSpPr>
            <a:spLocks noChangeArrowheads="1"/>
          </p:cNvSpPr>
          <p:nvPr/>
        </p:nvSpPr>
        <p:spPr bwMode="auto">
          <a:xfrm>
            <a:off x="1039813" y="3121025"/>
            <a:ext cx="1169987" cy="2667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pic>
        <p:nvPicPr>
          <p:cNvPr id="31335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171575" y="4067175"/>
            <a:ext cx="6753225"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313357"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189038" y="5283200"/>
            <a:ext cx="673417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313358"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2688" y="6169025"/>
            <a:ext cx="6734175"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313359" name="Text Box 15"/>
          <p:cNvSpPr txBox="1">
            <a:spLocks noChangeArrowheads="1"/>
          </p:cNvSpPr>
          <p:nvPr/>
        </p:nvSpPr>
        <p:spPr bwMode="auto">
          <a:xfrm>
            <a:off x="1155700" y="4956175"/>
            <a:ext cx="36671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itchFamily="18" charset="0"/>
              </a:defRPr>
            </a:lvl1pPr>
            <a:lvl2pPr marL="411163" algn="l" defTabSz="822325">
              <a:spcBef>
                <a:spcPct val="0"/>
              </a:spcBef>
              <a:defRPr sz="2400">
                <a:solidFill>
                  <a:schemeClr val="tx1"/>
                </a:solidFill>
                <a:latin typeface="Times New Roman" pitchFamily="18" charset="0"/>
              </a:defRPr>
            </a:lvl2pPr>
            <a:lvl3pPr marL="822325" algn="l" defTabSz="822325">
              <a:spcBef>
                <a:spcPct val="0"/>
              </a:spcBef>
              <a:defRPr sz="2400">
                <a:solidFill>
                  <a:schemeClr val="tx1"/>
                </a:solidFill>
                <a:latin typeface="Times New Roman" pitchFamily="18" charset="0"/>
              </a:defRPr>
            </a:lvl3pPr>
            <a:lvl4pPr marL="1235075" algn="l" defTabSz="822325">
              <a:spcBef>
                <a:spcPct val="0"/>
              </a:spcBef>
              <a:defRPr sz="2400">
                <a:solidFill>
                  <a:schemeClr val="tx1"/>
                </a:solidFill>
                <a:latin typeface="Times New Roman" pitchFamily="18" charset="0"/>
              </a:defRPr>
            </a:lvl4pPr>
            <a:lvl5pPr marL="1646238" algn="l" defTabSz="822325">
              <a:spcBef>
                <a:spcPct val="0"/>
              </a:spcBef>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lgn="ctr">
              <a:buClr>
                <a:srgbClr val="000000"/>
              </a:buClr>
            </a:pPr>
            <a:r>
              <a:rPr lang="en-US" altLang="en-US">
                <a:latin typeface="Arial" pitchFamily="34" charset="0"/>
              </a:rPr>
              <a:t>…</a:t>
            </a:r>
          </a:p>
        </p:txBody>
      </p:sp>
    </p:spTree>
    <p:extLst>
      <p:ext uri="{BB962C8B-B14F-4D97-AF65-F5344CB8AC3E}">
        <p14:creationId xmlns:p14="http://schemas.microsoft.com/office/powerpoint/2010/main" val="3902877320"/>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6" name="Rectangle 4"/>
          <p:cNvSpPr>
            <a:spLocks noGrp="1" noChangeArrowheads="1"/>
          </p:cNvSpPr>
          <p:nvPr>
            <p:ph type="title"/>
          </p:nvPr>
        </p:nvSpPr>
        <p:spPr/>
        <p:txBody>
          <a:bodyPr/>
          <a:lstStyle/>
          <a:p>
            <a:r>
              <a:rPr lang="en-US" altLang="en-US" smtClean="0"/>
              <a:t>Set Operator Guidelines</a:t>
            </a:r>
            <a:endParaRPr lang="en-US" altLang="en-US"/>
          </a:p>
        </p:txBody>
      </p:sp>
      <p:sp>
        <p:nvSpPr>
          <p:cNvPr id="315397" name="Rectangle 5"/>
          <p:cNvSpPr>
            <a:spLocks noGrp="1" noChangeArrowheads="1"/>
          </p:cNvSpPr>
          <p:nvPr>
            <p:ph type="body" idx="1"/>
          </p:nvPr>
        </p:nvSpPr>
        <p:spPr/>
        <p:txBody>
          <a:bodyPr/>
          <a:lstStyle/>
          <a:p>
            <a:pPr lvl="1"/>
            <a:r>
              <a:rPr lang="en-US" altLang="en-US" dirty="0" smtClean="0"/>
              <a:t>The expressions in the </a:t>
            </a:r>
            <a:r>
              <a:rPr lang="en-US" altLang="en-US" dirty="0" smtClean="0">
                <a:latin typeface="Courier New" panose="02070309020205020404" pitchFamily="49" charset="0"/>
                <a:cs typeface="Courier New" panose="02070309020205020404" pitchFamily="49" charset="0"/>
              </a:rPr>
              <a:t>SELECT</a:t>
            </a:r>
            <a:r>
              <a:rPr lang="en-US" altLang="en-US" dirty="0" smtClean="0"/>
              <a:t> lists must match in number and data type.</a:t>
            </a:r>
          </a:p>
          <a:p>
            <a:pPr lvl="1"/>
            <a:r>
              <a:rPr lang="en-US" altLang="en-US" dirty="0" smtClean="0"/>
              <a:t>Parentheses can be used to alter the sequence of execution.</a:t>
            </a:r>
          </a:p>
          <a:p>
            <a:pPr lvl="1"/>
            <a:r>
              <a:rPr lang="en-US" altLang="en-US" dirty="0" smtClean="0"/>
              <a:t>The </a:t>
            </a:r>
            <a:r>
              <a:rPr lang="en-US" altLang="en-US" dirty="0" smtClean="0">
                <a:latin typeface="Courier New" panose="02070309020205020404" pitchFamily="49" charset="0"/>
                <a:cs typeface="Courier New" panose="02070309020205020404" pitchFamily="49" charset="0"/>
              </a:rPr>
              <a:t>ORDER BY </a:t>
            </a:r>
            <a:r>
              <a:rPr lang="en-US" altLang="en-US" dirty="0" smtClean="0"/>
              <a:t>clause:</a:t>
            </a:r>
          </a:p>
          <a:p>
            <a:pPr lvl="2"/>
            <a:r>
              <a:rPr lang="en-US" altLang="en-US" dirty="0" smtClean="0"/>
              <a:t>Can appear only at the very end of the statement</a:t>
            </a:r>
          </a:p>
          <a:p>
            <a:pPr lvl="2"/>
            <a:r>
              <a:rPr lang="en-US" altLang="en-US" dirty="0" smtClean="0"/>
              <a:t>Will accept the column name, aliases from the first </a:t>
            </a:r>
            <a:r>
              <a:rPr lang="en-US" altLang="en-US" dirty="0" smtClean="0">
                <a:latin typeface="Courier New" panose="02070309020205020404" pitchFamily="49" charset="0"/>
                <a:cs typeface="Courier New" panose="02070309020205020404" pitchFamily="49" charset="0"/>
              </a:rPr>
              <a:t>SELECT</a:t>
            </a:r>
            <a:r>
              <a:rPr lang="en-US" altLang="en-US" dirty="0" smtClean="0"/>
              <a:t> statement, or the positional notation</a:t>
            </a:r>
            <a:endParaRPr lang="en-US" altLang="en-US" dirty="0"/>
          </a:p>
        </p:txBody>
      </p:sp>
    </p:spTree>
    <p:extLst>
      <p:ext uri="{BB962C8B-B14F-4D97-AF65-F5344CB8AC3E}">
        <p14:creationId xmlns:p14="http://schemas.microsoft.com/office/powerpoint/2010/main" val="952083937"/>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4" name="Rectangle 4"/>
          <p:cNvSpPr>
            <a:spLocks noGrp="1" noChangeArrowheads="1"/>
          </p:cNvSpPr>
          <p:nvPr>
            <p:ph type="title"/>
          </p:nvPr>
        </p:nvSpPr>
        <p:spPr/>
        <p:txBody>
          <a:bodyPr/>
          <a:lstStyle/>
          <a:p>
            <a:r>
              <a:rPr lang="en-US" altLang="en-US" smtClean="0"/>
              <a:t>The Oracle Server and Set Operators</a:t>
            </a:r>
            <a:endParaRPr lang="en-US" altLang="en-US"/>
          </a:p>
        </p:txBody>
      </p:sp>
      <p:sp>
        <p:nvSpPr>
          <p:cNvPr id="317445" name="Rectangle 5"/>
          <p:cNvSpPr>
            <a:spLocks noGrp="1" noChangeArrowheads="1"/>
          </p:cNvSpPr>
          <p:nvPr>
            <p:ph type="body" idx="1"/>
          </p:nvPr>
        </p:nvSpPr>
        <p:spPr/>
        <p:txBody>
          <a:bodyPr/>
          <a:lstStyle/>
          <a:p>
            <a:pPr lvl="1"/>
            <a:r>
              <a:rPr lang="en-US" altLang="en-US" dirty="0" smtClean="0"/>
              <a:t>Duplicate rows are automatically eliminated except in </a:t>
            </a:r>
            <a:r>
              <a:rPr lang="en-US" altLang="en-US" dirty="0" smtClean="0">
                <a:latin typeface="Courier New" panose="02070309020205020404" pitchFamily="49" charset="0"/>
                <a:cs typeface="Courier New" panose="02070309020205020404" pitchFamily="49" charset="0"/>
              </a:rPr>
              <a:t>UNION ALL.</a:t>
            </a:r>
          </a:p>
          <a:p>
            <a:pPr lvl="1"/>
            <a:r>
              <a:rPr lang="en-US" altLang="en-US" dirty="0" smtClean="0"/>
              <a:t>Column names from the first query appear in the result.</a:t>
            </a:r>
          </a:p>
          <a:p>
            <a:pPr lvl="1"/>
            <a:r>
              <a:rPr lang="en-US" altLang="en-US" dirty="0" smtClean="0"/>
              <a:t>The output is sorted in ascending order by default except in </a:t>
            </a:r>
            <a:r>
              <a:rPr lang="en-US" altLang="en-US" dirty="0" smtClean="0">
                <a:latin typeface="Courier New" panose="02070309020205020404" pitchFamily="49" charset="0"/>
                <a:cs typeface="Courier New" panose="02070309020205020404" pitchFamily="49" charset="0"/>
              </a:rPr>
              <a:t>UNION ALL</a:t>
            </a:r>
            <a:r>
              <a:rPr lang="en-US" altLang="en-US" dirty="0" smtClean="0"/>
              <a:t>.</a:t>
            </a:r>
            <a:endParaRPr lang="en-US" altLang="en-US" dirty="0"/>
          </a:p>
        </p:txBody>
      </p:sp>
    </p:spTree>
    <p:extLst>
      <p:ext uri="{BB962C8B-B14F-4D97-AF65-F5344CB8AC3E}">
        <p14:creationId xmlns:p14="http://schemas.microsoft.com/office/powerpoint/2010/main" val="902101891"/>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500" name="Rectangle 12"/>
          <p:cNvSpPr>
            <a:spLocks noGrp="1" noChangeArrowheads="1"/>
          </p:cNvSpPr>
          <p:nvPr>
            <p:ph type="title"/>
          </p:nvPr>
        </p:nvSpPr>
        <p:spPr/>
        <p:txBody>
          <a:bodyPr/>
          <a:lstStyle/>
          <a:p>
            <a:r>
              <a:rPr lang="en-US" altLang="en-US"/>
              <a:t>Matching the </a:t>
            </a:r>
            <a:r>
              <a:rPr lang="en-US" altLang="en-US">
                <a:latin typeface="Courier New" pitchFamily="49" charset="0"/>
              </a:rPr>
              <a:t>SELECT</a:t>
            </a:r>
            <a:r>
              <a:rPr lang="en-US" altLang="en-US"/>
              <a:t> Statements</a:t>
            </a:r>
          </a:p>
        </p:txBody>
      </p:sp>
      <p:sp>
        <p:nvSpPr>
          <p:cNvPr id="319501" name="Rectangle 13"/>
          <p:cNvSpPr>
            <a:spLocks noGrp="1" noChangeArrowheads="1"/>
          </p:cNvSpPr>
          <p:nvPr>
            <p:ph type="body" idx="1"/>
          </p:nvPr>
        </p:nvSpPr>
        <p:spPr>
          <a:xfrm>
            <a:off x="825500" y="1476375"/>
            <a:ext cx="7366000" cy="695325"/>
          </a:xfrm>
        </p:spPr>
        <p:txBody>
          <a:bodyPr>
            <a:normAutofit fontScale="92500" lnSpcReduction="20000"/>
          </a:bodyPr>
          <a:lstStyle/>
          <a:p>
            <a:r>
              <a:rPr lang="en-US" altLang="en-US"/>
              <a:t>Using the </a:t>
            </a:r>
            <a:r>
              <a:rPr lang="en-US" altLang="en-US">
                <a:latin typeface="Courier New" pitchFamily="49" charset="0"/>
              </a:rPr>
              <a:t>UNION</a:t>
            </a:r>
            <a:r>
              <a:rPr lang="en-US" altLang="en-US"/>
              <a:t> operator, display the department ID, location, and hire date for all employees.</a:t>
            </a:r>
          </a:p>
        </p:txBody>
      </p:sp>
      <p:sp>
        <p:nvSpPr>
          <p:cNvPr id="319492" name="Rectangle 4"/>
          <p:cNvSpPr>
            <a:spLocks noChangeArrowheads="1"/>
          </p:cNvSpPr>
          <p:nvPr/>
        </p:nvSpPr>
        <p:spPr bwMode="blackGray">
          <a:xfrm>
            <a:off x="847725" y="2343150"/>
            <a:ext cx="7305675" cy="1649413"/>
          </a:xfrm>
          <a:prstGeom prst="rect">
            <a:avLst/>
          </a:prstGeom>
          <a:solidFill>
            <a:schemeClr val="accent4">
              <a:lumMod val="20000"/>
              <a:lumOff val="80000"/>
            </a:schemeClr>
          </a:solidFill>
          <a:ln w="28575">
            <a:solidFill>
              <a:schemeClr val="tx1"/>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endParaRPr lang="en-US" altLang="en-US" sz="1800">
              <a:solidFill>
                <a:srgbClr val="000000"/>
              </a:solidFill>
              <a:latin typeface="Courier New" pitchFamily="49" charset="0"/>
            </a:endParaRPr>
          </a:p>
          <a:p>
            <a:pPr eaLnBrk="0" hangingPunct="0">
              <a:buClrTx/>
              <a:buFontTx/>
              <a:buNone/>
            </a:pPr>
            <a:endParaRPr lang="en-US" altLang="en-US" sz="1800">
              <a:solidFill>
                <a:srgbClr val="000000"/>
              </a:solidFill>
              <a:latin typeface="Courier New" pitchFamily="49" charset="0"/>
            </a:endParaRPr>
          </a:p>
        </p:txBody>
      </p:sp>
      <p:sp>
        <p:nvSpPr>
          <p:cNvPr id="319493" name="Rectangle 5"/>
          <p:cNvSpPr>
            <a:spLocks noChangeArrowheads="1"/>
          </p:cNvSpPr>
          <p:nvPr/>
        </p:nvSpPr>
        <p:spPr bwMode="auto">
          <a:xfrm>
            <a:off x="977900" y="2381250"/>
            <a:ext cx="7061200" cy="157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US" altLang="en-US" sz="1800">
                <a:latin typeface="Courier New" pitchFamily="49" charset="0"/>
              </a:rPr>
              <a:t>SELECT department_id, TO_NUMBER(null) </a:t>
            </a:r>
          </a:p>
          <a:p>
            <a:pPr eaLnBrk="0" hangingPunct="0">
              <a:buClrTx/>
              <a:buFontTx/>
              <a:buNone/>
            </a:pPr>
            <a:r>
              <a:rPr lang="en-US" altLang="en-US" sz="1800">
                <a:latin typeface="Courier New" pitchFamily="49" charset="0"/>
              </a:rPr>
              <a:t>       location, hire_date</a:t>
            </a:r>
          </a:p>
          <a:p>
            <a:pPr eaLnBrk="0" hangingPunct="0">
              <a:buClrTx/>
              <a:buFontTx/>
              <a:buNone/>
            </a:pPr>
            <a:r>
              <a:rPr lang="en-US" altLang="en-US" sz="1800">
                <a:latin typeface="Courier New" pitchFamily="49" charset="0"/>
              </a:rPr>
              <a:t>FROM   employees</a:t>
            </a:r>
          </a:p>
          <a:p>
            <a:pPr eaLnBrk="0" hangingPunct="0">
              <a:buClrTx/>
              <a:buFontTx/>
              <a:buNone/>
            </a:pPr>
            <a:r>
              <a:rPr lang="en-US" altLang="en-US" sz="1800">
                <a:latin typeface="Courier New" pitchFamily="49" charset="0"/>
              </a:rPr>
              <a:t>UNION</a:t>
            </a:r>
          </a:p>
          <a:p>
            <a:pPr eaLnBrk="0" hangingPunct="0">
              <a:buClrTx/>
              <a:buFontTx/>
              <a:buNone/>
            </a:pPr>
            <a:r>
              <a:rPr lang="en-US" altLang="en-US" sz="1800">
                <a:latin typeface="Courier New" pitchFamily="49" charset="0"/>
              </a:rPr>
              <a:t>SELECT department_id, location_id,  TO_DATE(null)</a:t>
            </a:r>
          </a:p>
          <a:p>
            <a:pPr eaLnBrk="0" hangingPunct="0">
              <a:buClrTx/>
              <a:buFontTx/>
              <a:buNone/>
            </a:pPr>
            <a:r>
              <a:rPr lang="en-US" altLang="en-US" sz="1800">
                <a:latin typeface="Courier New" pitchFamily="49" charset="0"/>
              </a:rPr>
              <a:t>FROM   departments;</a:t>
            </a:r>
          </a:p>
        </p:txBody>
      </p:sp>
      <p:pic>
        <p:nvPicPr>
          <p:cNvPr id="31949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841375" y="4016375"/>
            <a:ext cx="7419975"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31949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841375" y="5260975"/>
            <a:ext cx="741997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31949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1375" y="6156325"/>
            <a:ext cx="741997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319497" name="Text Box 9"/>
          <p:cNvSpPr txBox="1">
            <a:spLocks noChangeArrowheads="1"/>
          </p:cNvSpPr>
          <p:nvPr/>
        </p:nvSpPr>
        <p:spPr bwMode="auto">
          <a:xfrm>
            <a:off x="812800" y="4924425"/>
            <a:ext cx="36671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itchFamily="18" charset="0"/>
              </a:defRPr>
            </a:lvl1pPr>
            <a:lvl2pPr marL="411163" algn="l" defTabSz="822325">
              <a:spcBef>
                <a:spcPct val="0"/>
              </a:spcBef>
              <a:defRPr sz="2400">
                <a:solidFill>
                  <a:schemeClr val="tx1"/>
                </a:solidFill>
                <a:latin typeface="Times New Roman" pitchFamily="18" charset="0"/>
              </a:defRPr>
            </a:lvl2pPr>
            <a:lvl3pPr marL="822325" algn="l" defTabSz="822325">
              <a:spcBef>
                <a:spcPct val="0"/>
              </a:spcBef>
              <a:defRPr sz="2400">
                <a:solidFill>
                  <a:schemeClr val="tx1"/>
                </a:solidFill>
                <a:latin typeface="Times New Roman" pitchFamily="18" charset="0"/>
              </a:defRPr>
            </a:lvl3pPr>
            <a:lvl4pPr marL="1235075" algn="l" defTabSz="822325">
              <a:spcBef>
                <a:spcPct val="0"/>
              </a:spcBef>
              <a:defRPr sz="2400">
                <a:solidFill>
                  <a:schemeClr val="tx1"/>
                </a:solidFill>
                <a:latin typeface="Times New Roman" pitchFamily="18" charset="0"/>
              </a:defRPr>
            </a:lvl4pPr>
            <a:lvl5pPr marL="1646238" algn="l" defTabSz="822325">
              <a:spcBef>
                <a:spcPct val="0"/>
              </a:spcBef>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lgn="ctr">
              <a:buClr>
                <a:srgbClr val="000000"/>
              </a:buClr>
            </a:pPr>
            <a:r>
              <a:rPr lang="en-US" altLang="en-US">
                <a:latin typeface="Arial" pitchFamily="34" charset="0"/>
              </a:rPr>
              <a:t>…</a:t>
            </a:r>
          </a:p>
        </p:txBody>
      </p:sp>
    </p:spTree>
    <p:extLst>
      <p:ext uri="{BB962C8B-B14F-4D97-AF65-F5344CB8AC3E}">
        <p14:creationId xmlns:p14="http://schemas.microsoft.com/office/powerpoint/2010/main" val="3793064150"/>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Example</a:t>
            </a:r>
            <a:endParaRPr lang="en-IE" dirty="0"/>
          </a:p>
        </p:txBody>
      </p:sp>
      <p:sp>
        <p:nvSpPr>
          <p:cNvPr id="3" name="Content Placeholder 2"/>
          <p:cNvSpPr>
            <a:spLocks noGrp="1"/>
          </p:cNvSpPr>
          <p:nvPr>
            <p:ph sz="quarter" idx="1"/>
          </p:nvPr>
        </p:nvSpPr>
        <p:spPr/>
        <p:txBody>
          <a:bodyPr/>
          <a:lstStyle/>
          <a:p>
            <a:r>
              <a:rPr lang="en-IE" dirty="0" smtClean="0"/>
              <a:t>Suppose we want to figure out what transactions are happening in our shop</a:t>
            </a:r>
          </a:p>
          <a:p>
            <a:r>
              <a:rPr lang="en-IE" dirty="0" smtClean="0"/>
              <a:t>Buying</a:t>
            </a:r>
          </a:p>
          <a:p>
            <a:r>
              <a:rPr lang="en-IE" dirty="0" smtClean="0"/>
              <a:t>Selling</a:t>
            </a:r>
          </a:p>
          <a:p>
            <a:r>
              <a:rPr lang="en-IE" smtClean="0"/>
              <a:t>Holding</a:t>
            </a:r>
            <a:endParaRPr lang="en-IE" dirty="0"/>
          </a:p>
        </p:txBody>
      </p:sp>
    </p:spTree>
    <p:extLst>
      <p:ext uri="{BB962C8B-B14F-4D97-AF65-F5344CB8AC3E}">
        <p14:creationId xmlns:p14="http://schemas.microsoft.com/office/powerpoint/2010/main" val="24224563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8" name="Rectangle 4"/>
          <p:cNvSpPr>
            <a:spLocks noChangeArrowheads="1"/>
          </p:cNvSpPr>
          <p:nvPr/>
        </p:nvSpPr>
        <p:spPr bwMode="blackGray">
          <a:xfrm>
            <a:off x="798511" y="2046923"/>
            <a:ext cx="7305675" cy="2832100"/>
          </a:xfrm>
          <a:prstGeom prst="rect">
            <a:avLst/>
          </a:prstGeom>
          <a:ln>
            <a:headEnd/>
            <a:tailEnd/>
          </a:ln>
          <a:extLst/>
        </p:spPr>
        <p:style>
          <a:lnRef idx="1">
            <a:schemeClr val="accent5"/>
          </a:lnRef>
          <a:fillRef idx="2">
            <a:schemeClr val="accent5"/>
          </a:fillRef>
          <a:effectRef idx="1">
            <a:schemeClr val="accent5"/>
          </a:effectRef>
          <a:fontRef idx="minor">
            <a:schemeClr val="dk1"/>
          </a:fontRef>
        </p:style>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US" altLang="en-US" sz="1800" dirty="0">
                <a:solidFill>
                  <a:srgbClr val="000000"/>
                </a:solidFill>
                <a:latin typeface="Courier New" pitchFamily="49" charset="0"/>
              </a:rPr>
              <a:t>COLUMN </a:t>
            </a:r>
            <a:r>
              <a:rPr lang="en-US" altLang="en-US" sz="1800" dirty="0" err="1">
                <a:solidFill>
                  <a:srgbClr val="000000"/>
                </a:solidFill>
                <a:latin typeface="Courier New" pitchFamily="49" charset="0"/>
              </a:rPr>
              <a:t>a_dummy</a:t>
            </a:r>
            <a:r>
              <a:rPr lang="en-US" altLang="en-US" sz="1800" dirty="0">
                <a:solidFill>
                  <a:srgbClr val="000000"/>
                </a:solidFill>
                <a:latin typeface="Courier New" pitchFamily="49" charset="0"/>
              </a:rPr>
              <a:t> NOPRINT</a:t>
            </a:r>
          </a:p>
          <a:p>
            <a:pPr eaLnBrk="0" hangingPunct="0">
              <a:buClrTx/>
              <a:buFontTx/>
              <a:buNone/>
            </a:pPr>
            <a:r>
              <a:rPr lang="en-US" altLang="en-US" sz="1800" dirty="0">
                <a:solidFill>
                  <a:srgbClr val="000000"/>
                </a:solidFill>
                <a:latin typeface="Courier New" pitchFamily="49" charset="0"/>
              </a:rPr>
              <a:t>SELECT 'sing' AS "My dream", 3 </a:t>
            </a:r>
            <a:r>
              <a:rPr lang="en-US" altLang="en-US" sz="1800" dirty="0" err="1">
                <a:solidFill>
                  <a:srgbClr val="000000"/>
                </a:solidFill>
                <a:latin typeface="Courier New" pitchFamily="49" charset="0"/>
              </a:rPr>
              <a:t>a_dummy</a:t>
            </a:r>
            <a:endParaRPr lang="en-US" altLang="en-US" sz="1800" dirty="0">
              <a:solidFill>
                <a:srgbClr val="000000"/>
              </a:solidFill>
              <a:latin typeface="Courier New" pitchFamily="49" charset="0"/>
            </a:endParaRPr>
          </a:p>
          <a:p>
            <a:pPr eaLnBrk="0" hangingPunct="0">
              <a:buClrTx/>
              <a:buFontTx/>
              <a:buNone/>
            </a:pPr>
            <a:r>
              <a:rPr lang="en-US" altLang="en-US" sz="1800" dirty="0">
                <a:solidFill>
                  <a:srgbClr val="000000"/>
                </a:solidFill>
                <a:latin typeface="Courier New" pitchFamily="49" charset="0"/>
              </a:rPr>
              <a:t>FROM dual</a:t>
            </a:r>
          </a:p>
          <a:p>
            <a:pPr eaLnBrk="0" hangingPunct="0">
              <a:buClrTx/>
              <a:buFontTx/>
              <a:buNone/>
            </a:pPr>
            <a:r>
              <a:rPr lang="en-US" altLang="en-US" sz="1800" dirty="0">
                <a:solidFill>
                  <a:srgbClr val="000000"/>
                </a:solidFill>
                <a:latin typeface="Courier New" pitchFamily="49" charset="0"/>
              </a:rPr>
              <a:t>UNION</a:t>
            </a:r>
          </a:p>
          <a:p>
            <a:pPr eaLnBrk="0" hangingPunct="0">
              <a:buClrTx/>
              <a:buFontTx/>
              <a:buNone/>
            </a:pPr>
            <a:r>
              <a:rPr lang="en-US" altLang="en-US" sz="1800" dirty="0">
                <a:solidFill>
                  <a:srgbClr val="000000"/>
                </a:solidFill>
                <a:latin typeface="Courier New" pitchFamily="49" charset="0"/>
              </a:rPr>
              <a:t>SELECT '</a:t>
            </a:r>
            <a:r>
              <a:rPr lang="en-US" altLang="en-US" sz="1800" dirty="0" err="1">
                <a:solidFill>
                  <a:srgbClr val="000000"/>
                </a:solidFill>
                <a:latin typeface="Courier New" pitchFamily="49" charset="0"/>
              </a:rPr>
              <a:t>I''d</a:t>
            </a:r>
            <a:r>
              <a:rPr lang="en-US" altLang="en-US" sz="1800" dirty="0">
                <a:solidFill>
                  <a:srgbClr val="000000"/>
                </a:solidFill>
                <a:latin typeface="Courier New" pitchFamily="49" charset="0"/>
              </a:rPr>
              <a:t> like to teach', 1 </a:t>
            </a:r>
            <a:r>
              <a:rPr lang="en-US" altLang="en-US" sz="1800" dirty="0" err="1">
                <a:solidFill>
                  <a:srgbClr val="000000"/>
                </a:solidFill>
                <a:latin typeface="Courier New" pitchFamily="49" charset="0"/>
              </a:rPr>
              <a:t>a_dummy</a:t>
            </a:r>
            <a:endParaRPr lang="en-US" altLang="en-US" sz="1800" dirty="0">
              <a:solidFill>
                <a:srgbClr val="000000"/>
              </a:solidFill>
              <a:latin typeface="Courier New" pitchFamily="49" charset="0"/>
            </a:endParaRPr>
          </a:p>
          <a:p>
            <a:pPr eaLnBrk="0" hangingPunct="0">
              <a:buClrTx/>
              <a:buFontTx/>
              <a:buNone/>
            </a:pPr>
            <a:r>
              <a:rPr lang="en-US" altLang="en-US" sz="1800" dirty="0">
                <a:solidFill>
                  <a:srgbClr val="000000"/>
                </a:solidFill>
                <a:latin typeface="Courier New" pitchFamily="49" charset="0"/>
              </a:rPr>
              <a:t>FROM dual</a:t>
            </a:r>
          </a:p>
          <a:p>
            <a:pPr eaLnBrk="0" hangingPunct="0">
              <a:buClrTx/>
              <a:buFontTx/>
              <a:buNone/>
            </a:pPr>
            <a:r>
              <a:rPr lang="en-US" altLang="en-US" sz="1800" dirty="0">
                <a:solidFill>
                  <a:srgbClr val="000000"/>
                </a:solidFill>
                <a:latin typeface="Courier New" pitchFamily="49" charset="0"/>
              </a:rPr>
              <a:t>UNION </a:t>
            </a:r>
          </a:p>
          <a:p>
            <a:pPr eaLnBrk="0" hangingPunct="0">
              <a:buClrTx/>
              <a:buFontTx/>
              <a:buNone/>
            </a:pPr>
            <a:r>
              <a:rPr lang="en-US" altLang="en-US" sz="1800" dirty="0">
                <a:solidFill>
                  <a:srgbClr val="000000"/>
                </a:solidFill>
                <a:latin typeface="Courier New" pitchFamily="49" charset="0"/>
              </a:rPr>
              <a:t>SELECT 'the world to', 2 </a:t>
            </a:r>
            <a:r>
              <a:rPr lang="en-US" altLang="en-US" sz="1800" dirty="0" err="1">
                <a:solidFill>
                  <a:srgbClr val="000000"/>
                </a:solidFill>
                <a:latin typeface="Courier New" pitchFamily="49" charset="0"/>
              </a:rPr>
              <a:t>a_dummy</a:t>
            </a:r>
            <a:endParaRPr lang="en-US" altLang="en-US" sz="1800" dirty="0">
              <a:solidFill>
                <a:srgbClr val="000000"/>
              </a:solidFill>
              <a:latin typeface="Courier New" pitchFamily="49" charset="0"/>
            </a:endParaRPr>
          </a:p>
          <a:p>
            <a:pPr eaLnBrk="0" hangingPunct="0">
              <a:buClrTx/>
              <a:buFontTx/>
              <a:buNone/>
            </a:pPr>
            <a:r>
              <a:rPr lang="en-US" altLang="en-US" sz="1800" dirty="0">
                <a:solidFill>
                  <a:srgbClr val="000000"/>
                </a:solidFill>
                <a:latin typeface="Courier New" pitchFamily="49" charset="0"/>
              </a:rPr>
              <a:t>FROM </a:t>
            </a:r>
            <a:r>
              <a:rPr lang="en-US" altLang="en-US" sz="1800" dirty="0" smtClean="0">
                <a:solidFill>
                  <a:srgbClr val="000000"/>
                </a:solidFill>
                <a:latin typeface="Courier New" pitchFamily="49" charset="0"/>
              </a:rPr>
              <a:t>dual ORDER </a:t>
            </a:r>
            <a:r>
              <a:rPr lang="en-US" altLang="en-US" sz="1800" dirty="0">
                <a:solidFill>
                  <a:srgbClr val="000000"/>
                </a:solidFill>
                <a:latin typeface="Courier New" pitchFamily="49" charset="0"/>
              </a:rPr>
              <a:t>BY </a:t>
            </a:r>
            <a:r>
              <a:rPr lang="en-US" altLang="en-US" sz="1800" dirty="0" err="1">
                <a:solidFill>
                  <a:srgbClr val="000000"/>
                </a:solidFill>
                <a:latin typeface="Courier New" pitchFamily="49" charset="0"/>
              </a:rPr>
              <a:t>a_dummy</a:t>
            </a:r>
            <a:r>
              <a:rPr lang="en-US" altLang="en-US" sz="1800" dirty="0">
                <a:solidFill>
                  <a:srgbClr val="000000"/>
                </a:solidFill>
                <a:latin typeface="Courier New" pitchFamily="49" charset="0"/>
              </a:rPr>
              <a:t>;</a:t>
            </a:r>
          </a:p>
        </p:txBody>
      </p:sp>
      <p:sp>
        <p:nvSpPr>
          <p:cNvPr id="323594" name="Rectangle 10"/>
          <p:cNvSpPr>
            <a:spLocks noGrp="1" noChangeArrowheads="1"/>
          </p:cNvSpPr>
          <p:nvPr>
            <p:ph type="title"/>
          </p:nvPr>
        </p:nvSpPr>
        <p:spPr/>
        <p:txBody>
          <a:bodyPr/>
          <a:lstStyle/>
          <a:p>
            <a:r>
              <a:rPr lang="en-US" altLang="en-US"/>
              <a:t>Controlling the Order of Rows</a:t>
            </a:r>
          </a:p>
        </p:txBody>
      </p:sp>
      <p:sp>
        <p:nvSpPr>
          <p:cNvPr id="323595" name="Rectangle 11"/>
          <p:cNvSpPr>
            <a:spLocks noGrp="1" noChangeArrowheads="1"/>
          </p:cNvSpPr>
          <p:nvPr>
            <p:ph type="body" idx="1"/>
          </p:nvPr>
        </p:nvSpPr>
        <p:spPr>
          <a:xfrm>
            <a:off x="738186" y="1351598"/>
            <a:ext cx="7366000" cy="695325"/>
          </a:xfrm>
        </p:spPr>
        <p:txBody>
          <a:bodyPr>
            <a:normAutofit fontScale="92500" lnSpcReduction="20000"/>
          </a:bodyPr>
          <a:lstStyle/>
          <a:p>
            <a:r>
              <a:rPr lang="en-US" altLang="en-US" dirty="0"/>
              <a:t>Produce an English sentence using two </a:t>
            </a:r>
            <a:r>
              <a:rPr lang="en-US" altLang="en-US" dirty="0">
                <a:latin typeface="Courier New" pitchFamily="49" charset="0"/>
              </a:rPr>
              <a:t>UNION </a:t>
            </a:r>
            <a:r>
              <a:rPr lang="en-US" altLang="en-US" dirty="0"/>
              <a:t>operators</a:t>
            </a:r>
            <a:r>
              <a:rPr lang="en-US" altLang="en-US" dirty="0" smtClean="0"/>
              <a:t>.</a:t>
            </a:r>
          </a:p>
          <a:p>
            <a:endParaRPr lang="en-US" altLang="en-US" dirty="0"/>
          </a:p>
          <a:p>
            <a:endParaRPr lang="en-US" altLang="en-US" dirty="0"/>
          </a:p>
        </p:txBody>
      </p:sp>
      <p:sp>
        <p:nvSpPr>
          <p:cNvPr id="3" name="Rectangle 2"/>
          <p:cNvSpPr/>
          <p:nvPr/>
        </p:nvSpPr>
        <p:spPr>
          <a:xfrm>
            <a:off x="2407920" y="4779943"/>
            <a:ext cx="4572000" cy="1661993"/>
          </a:xfrm>
          <a:prstGeom prst="rect">
            <a:avLst/>
          </a:prstGeom>
        </p:spPr>
        <p:txBody>
          <a:bodyPr>
            <a:spAutoFit/>
          </a:bodyPr>
          <a:lstStyle/>
          <a:p>
            <a:r>
              <a:rPr lang="en-IE" dirty="0">
                <a:latin typeface="Courier New" panose="02070309020205020404" pitchFamily="49" charset="0"/>
                <a:cs typeface="Courier New" panose="02070309020205020404" pitchFamily="49" charset="0"/>
              </a:rPr>
              <a:t>&gt;&gt;</a:t>
            </a:r>
            <a:r>
              <a:rPr lang="en-IE" sz="1400" dirty="0">
                <a:latin typeface="Courier New" panose="02070309020205020404" pitchFamily="49" charset="0"/>
                <a:cs typeface="Courier New" panose="02070309020205020404" pitchFamily="49" charset="0"/>
              </a:rPr>
              <a:t>Query Run </a:t>
            </a:r>
            <a:r>
              <a:rPr lang="en-IE" sz="1400" dirty="0" err="1">
                <a:latin typeface="Courier New" panose="02070309020205020404" pitchFamily="49" charset="0"/>
                <a:cs typeface="Courier New" panose="02070309020205020404" pitchFamily="49" charset="0"/>
              </a:rPr>
              <a:t>In:Query</a:t>
            </a:r>
            <a:r>
              <a:rPr lang="en-IE" sz="1400" dirty="0">
                <a:latin typeface="Courier New" panose="02070309020205020404" pitchFamily="49" charset="0"/>
                <a:cs typeface="Courier New" panose="02070309020205020404" pitchFamily="49" charset="0"/>
              </a:rPr>
              <a:t> Result 1</a:t>
            </a:r>
          </a:p>
          <a:p>
            <a:r>
              <a:rPr lang="en-IE" sz="1400" dirty="0">
                <a:latin typeface="Courier New" panose="02070309020205020404" pitchFamily="49" charset="0"/>
                <a:cs typeface="Courier New" panose="02070309020205020404" pitchFamily="49" charset="0"/>
              </a:rPr>
              <a:t>My dream         </a:t>
            </a:r>
          </a:p>
          <a:p>
            <a:r>
              <a:rPr lang="en-IE" sz="1400" dirty="0">
                <a:latin typeface="Courier New" panose="02070309020205020404" pitchFamily="49" charset="0"/>
                <a:cs typeface="Courier New" panose="02070309020205020404" pitchFamily="49" charset="0"/>
              </a:rPr>
              <a:t>-----------------</a:t>
            </a:r>
          </a:p>
          <a:p>
            <a:r>
              <a:rPr lang="en-IE" sz="1400" dirty="0">
                <a:latin typeface="Courier New" panose="02070309020205020404" pitchFamily="49" charset="0"/>
                <a:cs typeface="Courier New" panose="02070309020205020404" pitchFamily="49" charset="0"/>
              </a:rPr>
              <a:t>I'd like to teach </a:t>
            </a:r>
          </a:p>
          <a:p>
            <a:r>
              <a:rPr lang="en-IE" sz="1400" dirty="0">
                <a:latin typeface="Courier New" panose="02070309020205020404" pitchFamily="49" charset="0"/>
                <a:cs typeface="Courier New" panose="02070309020205020404" pitchFamily="49" charset="0"/>
              </a:rPr>
              <a:t>the world to      </a:t>
            </a:r>
          </a:p>
          <a:p>
            <a:r>
              <a:rPr lang="en-IE" sz="1400" dirty="0">
                <a:latin typeface="Courier New" panose="02070309020205020404" pitchFamily="49" charset="0"/>
                <a:cs typeface="Courier New" panose="02070309020205020404" pitchFamily="49" charset="0"/>
              </a:rPr>
              <a:t>sing </a:t>
            </a:r>
          </a:p>
        </p:txBody>
      </p:sp>
    </p:spTree>
    <p:extLst>
      <p:ext uri="{BB962C8B-B14F-4D97-AF65-F5344CB8AC3E}">
        <p14:creationId xmlns:p14="http://schemas.microsoft.com/office/powerpoint/2010/main" val="3816690213"/>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Some additional commands - Reporting</a:t>
            </a:r>
            <a:endParaRPr lang="en-IE" dirty="0"/>
          </a:p>
        </p:txBody>
      </p:sp>
      <p:sp>
        <p:nvSpPr>
          <p:cNvPr id="3" name="Content Placeholder 2"/>
          <p:cNvSpPr>
            <a:spLocks noGrp="1"/>
          </p:cNvSpPr>
          <p:nvPr>
            <p:ph sz="quarter" idx="1"/>
          </p:nvPr>
        </p:nvSpPr>
        <p:spPr/>
        <p:txBody>
          <a:bodyPr>
            <a:normAutofit fontScale="92500" lnSpcReduction="10000"/>
          </a:bodyPr>
          <a:lstStyle/>
          <a:p>
            <a:r>
              <a:rPr lang="en-IE" dirty="0" smtClean="0"/>
              <a:t>COLUMN </a:t>
            </a:r>
          </a:p>
          <a:p>
            <a:pPr lvl="1"/>
            <a:r>
              <a:rPr lang="en-IE" dirty="0" smtClean="0"/>
              <a:t>PL\SQL command to allow formatting of column headings</a:t>
            </a:r>
          </a:p>
          <a:p>
            <a:pPr marL="274320" lvl="1" indent="0">
              <a:buNone/>
            </a:pPr>
            <a:r>
              <a:rPr lang="en-IE" dirty="0">
                <a:latin typeface="Courier New" panose="02070309020205020404" pitchFamily="49" charset="0"/>
                <a:cs typeface="Courier New" panose="02070309020205020404" pitchFamily="49" charset="0"/>
              </a:rPr>
              <a:t>COLUMN </a:t>
            </a:r>
            <a:r>
              <a:rPr lang="en-IE" dirty="0" err="1">
                <a:latin typeface="Courier New" panose="02070309020205020404" pitchFamily="49" charset="0"/>
                <a:cs typeface="Courier New" panose="02070309020205020404" pitchFamily="49" charset="0"/>
              </a:rPr>
              <a:t>column_name</a:t>
            </a:r>
            <a:r>
              <a:rPr lang="en-IE" dirty="0">
                <a:latin typeface="Courier New" panose="02070309020205020404" pitchFamily="49" charset="0"/>
                <a:cs typeface="Courier New" panose="02070309020205020404" pitchFamily="49" charset="0"/>
              </a:rPr>
              <a:t> HEADING </a:t>
            </a:r>
            <a:r>
              <a:rPr lang="en-IE" dirty="0" err="1" smtClean="0">
                <a:latin typeface="Courier New" panose="02070309020205020404" pitchFamily="49" charset="0"/>
                <a:cs typeface="Courier New" panose="02070309020205020404" pitchFamily="49" charset="0"/>
              </a:rPr>
              <a:t>column_heading</a:t>
            </a:r>
            <a:endParaRPr lang="en-IE" dirty="0" smtClean="0">
              <a:latin typeface="Courier New" panose="02070309020205020404" pitchFamily="49" charset="0"/>
              <a:cs typeface="Courier New" panose="02070309020205020404" pitchFamily="49" charset="0"/>
            </a:endParaRPr>
          </a:p>
          <a:p>
            <a:r>
              <a:rPr lang="en-IE" dirty="0" smtClean="0"/>
              <a:t>Example</a:t>
            </a:r>
          </a:p>
          <a:p>
            <a:pPr marL="274320" lvl="1" indent="0">
              <a:buNone/>
            </a:pPr>
            <a:r>
              <a:rPr lang="en-IE" dirty="0" smtClean="0">
                <a:latin typeface="Courier New" panose="02070309020205020404" pitchFamily="49" charset="0"/>
                <a:cs typeface="Courier New" panose="02070309020205020404" pitchFamily="49" charset="0"/>
              </a:rPr>
              <a:t>COLUMN </a:t>
            </a:r>
            <a:r>
              <a:rPr lang="en-IE" dirty="0" err="1" smtClean="0">
                <a:latin typeface="Courier New" panose="02070309020205020404" pitchFamily="49" charset="0"/>
                <a:cs typeface="Courier New" panose="02070309020205020404" pitchFamily="49" charset="0"/>
              </a:rPr>
              <a:t>game_title</a:t>
            </a:r>
            <a:r>
              <a:rPr lang="en-IE" dirty="0" smtClean="0">
                <a:latin typeface="Courier New" panose="02070309020205020404" pitchFamily="49" charset="0"/>
                <a:cs typeface="Courier New" panose="02070309020205020404" pitchFamily="49" charset="0"/>
              </a:rPr>
              <a:t> Heading ‘GAME  TITLE’;</a:t>
            </a:r>
          </a:p>
          <a:p>
            <a:pPr marL="274320" lvl="1" indent="0">
              <a:buNone/>
            </a:pPr>
            <a:r>
              <a:rPr lang="en-IE" dirty="0" smtClean="0">
                <a:latin typeface="Courier New" panose="02070309020205020404" pitchFamily="49" charset="0"/>
                <a:cs typeface="Courier New" panose="02070309020205020404" pitchFamily="49" charset="0"/>
              </a:rPr>
              <a:t>COLUMN </a:t>
            </a:r>
            <a:r>
              <a:rPr lang="en-IE" dirty="0" err="1" smtClean="0">
                <a:latin typeface="Courier New" panose="02070309020205020404" pitchFamily="49" charset="0"/>
                <a:cs typeface="Courier New" panose="02070309020205020404" pitchFamily="49" charset="0"/>
              </a:rPr>
              <a:t>game_id</a:t>
            </a:r>
            <a:r>
              <a:rPr lang="en-IE" dirty="0" smtClean="0">
                <a:latin typeface="Courier New" panose="02070309020205020404" pitchFamily="49" charset="0"/>
                <a:cs typeface="Courier New" panose="02070309020205020404" pitchFamily="49" charset="0"/>
              </a:rPr>
              <a:t> Heading ‘GAME NUMBER’;</a:t>
            </a:r>
          </a:p>
          <a:p>
            <a:pPr marL="274320" lvl="1" indent="0">
              <a:buNone/>
            </a:pPr>
            <a:r>
              <a:rPr lang="en-IE" dirty="0" smtClean="0">
                <a:latin typeface="Courier New" panose="02070309020205020404" pitchFamily="49" charset="0"/>
                <a:cs typeface="Courier New" panose="02070309020205020404" pitchFamily="49" charset="0"/>
              </a:rPr>
              <a:t>COLMN </a:t>
            </a:r>
            <a:r>
              <a:rPr lang="en-IE" dirty="0" err="1" smtClean="0">
                <a:latin typeface="Courier New" panose="02070309020205020404" pitchFamily="49" charset="0"/>
                <a:cs typeface="Courier New" panose="02070309020205020404" pitchFamily="49" charset="0"/>
              </a:rPr>
              <a:t>game_type_description</a:t>
            </a:r>
            <a:r>
              <a:rPr lang="en-IE" dirty="0" smtClean="0">
                <a:latin typeface="Courier New" panose="02070309020205020404" pitchFamily="49" charset="0"/>
                <a:cs typeface="Courier New" panose="02070309020205020404" pitchFamily="49" charset="0"/>
              </a:rPr>
              <a:t> Heading ‘CATEGORY’;</a:t>
            </a:r>
          </a:p>
          <a:p>
            <a:pPr marL="274320" lvl="1" indent="0">
              <a:buNone/>
            </a:pPr>
            <a:r>
              <a:rPr lang="en-IE" dirty="0" smtClean="0">
                <a:latin typeface="Courier New" panose="02070309020205020404" pitchFamily="49" charset="0"/>
                <a:cs typeface="Courier New" panose="02070309020205020404" pitchFamily="49" charset="0"/>
              </a:rPr>
              <a:t>Select </a:t>
            </a:r>
            <a:r>
              <a:rPr lang="en-IE" dirty="0" err="1" smtClean="0">
                <a:latin typeface="Courier New" panose="02070309020205020404" pitchFamily="49" charset="0"/>
                <a:cs typeface="Courier New" panose="02070309020205020404" pitchFamily="49" charset="0"/>
              </a:rPr>
              <a:t>game_id</a:t>
            </a:r>
            <a:r>
              <a:rPr lang="en-IE" dirty="0" smtClean="0">
                <a:latin typeface="Courier New" panose="02070309020205020404" pitchFamily="49" charset="0"/>
                <a:cs typeface="Courier New" panose="02070309020205020404" pitchFamily="49" charset="0"/>
              </a:rPr>
              <a:t>, </a:t>
            </a:r>
            <a:r>
              <a:rPr lang="en-IE" dirty="0" err="1" smtClean="0">
                <a:latin typeface="Courier New" panose="02070309020205020404" pitchFamily="49" charset="0"/>
                <a:cs typeface="Courier New" panose="02070309020205020404" pitchFamily="49" charset="0"/>
              </a:rPr>
              <a:t>game_title</a:t>
            </a:r>
            <a:r>
              <a:rPr lang="en-IE" dirty="0" smtClean="0">
                <a:latin typeface="Courier New" panose="02070309020205020404" pitchFamily="49" charset="0"/>
                <a:cs typeface="Courier New" panose="02070309020205020404" pitchFamily="49" charset="0"/>
              </a:rPr>
              <a:t>, </a:t>
            </a:r>
            <a:r>
              <a:rPr lang="en-IE" dirty="0" err="1" smtClean="0">
                <a:latin typeface="Courier New" panose="02070309020205020404" pitchFamily="49" charset="0"/>
                <a:cs typeface="Courier New" panose="02070309020205020404" pitchFamily="49" charset="0"/>
              </a:rPr>
              <a:t>game_type_description</a:t>
            </a:r>
            <a:endParaRPr lang="en-IE" dirty="0" smtClean="0">
              <a:latin typeface="Courier New" panose="02070309020205020404" pitchFamily="49" charset="0"/>
              <a:cs typeface="Courier New" panose="02070309020205020404" pitchFamily="49" charset="0"/>
            </a:endParaRPr>
          </a:p>
          <a:p>
            <a:pPr marL="274320" lvl="1" indent="0">
              <a:buNone/>
            </a:pPr>
            <a:r>
              <a:rPr lang="en-IE" dirty="0" smtClean="0">
                <a:latin typeface="Courier New" panose="02070309020205020404" pitchFamily="49" charset="0"/>
                <a:cs typeface="Courier New" panose="02070309020205020404" pitchFamily="49" charset="0"/>
              </a:rPr>
              <a:t>From </a:t>
            </a:r>
            <a:r>
              <a:rPr lang="en-IE" dirty="0" err="1" smtClean="0">
                <a:latin typeface="Courier New" panose="02070309020205020404" pitchFamily="49" charset="0"/>
                <a:cs typeface="Courier New" panose="02070309020205020404" pitchFamily="49" charset="0"/>
              </a:rPr>
              <a:t>mm_game</a:t>
            </a:r>
            <a:endParaRPr lang="en-IE" dirty="0" smtClean="0">
              <a:latin typeface="Courier New" panose="02070309020205020404" pitchFamily="49" charset="0"/>
              <a:cs typeface="Courier New" panose="02070309020205020404" pitchFamily="49" charset="0"/>
            </a:endParaRPr>
          </a:p>
          <a:p>
            <a:pPr marL="274320" lvl="1" indent="0">
              <a:buNone/>
            </a:pPr>
            <a:r>
              <a:rPr lang="en-IE" dirty="0" smtClean="0">
                <a:latin typeface="Courier New" panose="02070309020205020404" pitchFamily="49" charset="0"/>
                <a:cs typeface="Courier New" panose="02070309020205020404" pitchFamily="49" charset="0"/>
              </a:rPr>
              <a:t>Join </a:t>
            </a:r>
            <a:r>
              <a:rPr lang="en-IE" dirty="0" err="1" smtClean="0">
                <a:latin typeface="Courier New" panose="02070309020205020404" pitchFamily="49" charset="0"/>
                <a:cs typeface="Courier New" panose="02070309020205020404" pitchFamily="49" charset="0"/>
              </a:rPr>
              <a:t>mm_game_type</a:t>
            </a:r>
            <a:r>
              <a:rPr lang="en-IE" dirty="0" smtClean="0">
                <a:latin typeface="Courier New" panose="02070309020205020404" pitchFamily="49" charset="0"/>
                <a:cs typeface="Courier New" panose="02070309020205020404" pitchFamily="49" charset="0"/>
              </a:rPr>
              <a:t> using (</a:t>
            </a:r>
            <a:r>
              <a:rPr lang="en-IE" dirty="0" err="1" smtClean="0">
                <a:latin typeface="Courier New" panose="02070309020205020404" pitchFamily="49" charset="0"/>
                <a:cs typeface="Courier New" panose="02070309020205020404" pitchFamily="49" charset="0"/>
              </a:rPr>
              <a:t>game_type_id</a:t>
            </a:r>
            <a:r>
              <a:rPr lang="en-IE" dirty="0" smtClean="0">
                <a:latin typeface="Courier New" panose="02070309020205020404" pitchFamily="49" charset="0"/>
                <a:cs typeface="Courier New" panose="02070309020205020404" pitchFamily="49" charset="0"/>
              </a:rPr>
              <a:t>);</a:t>
            </a:r>
          </a:p>
          <a:p>
            <a:pPr marL="274320" lvl="1" indent="0">
              <a:buNone/>
            </a:pPr>
            <a:endParaRPr lang="en-IE" dirty="0" smtClean="0"/>
          </a:p>
          <a:p>
            <a:pPr marL="274320" lvl="1" indent="0">
              <a:buNone/>
            </a:pPr>
            <a:r>
              <a:rPr lang="en-IE" dirty="0" smtClean="0"/>
              <a:t>Note: you need to run this as a script to see the impact.</a:t>
            </a:r>
            <a:endParaRPr lang="en-I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9373" y="4993323"/>
            <a:ext cx="1078547" cy="127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41705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smtClean="0"/>
              <a:t>Set Operations</a:t>
            </a:r>
            <a:endParaRPr lang="en-IE" dirty="0"/>
          </a:p>
        </p:txBody>
      </p:sp>
      <p:sp>
        <p:nvSpPr>
          <p:cNvPr id="3" name="Content Placeholder 2"/>
          <p:cNvSpPr>
            <a:spLocks noGrp="1"/>
          </p:cNvSpPr>
          <p:nvPr>
            <p:ph sz="quarter" idx="1"/>
          </p:nvPr>
        </p:nvSpPr>
        <p:spPr/>
        <p:txBody>
          <a:bodyPr/>
          <a:lstStyle/>
          <a:p>
            <a:r>
              <a:rPr lang="en-IE" dirty="0" smtClean="0"/>
              <a:t>Union, intersection, and difference of relations are expressed by the following forms, each involving subqueries:</a:t>
            </a:r>
          </a:p>
          <a:p>
            <a:pPr lvl="1"/>
            <a:r>
              <a:rPr lang="en-IE" dirty="0" smtClean="0"/>
              <a:t>( subquery ) UNION ( subquery )</a:t>
            </a:r>
          </a:p>
          <a:p>
            <a:pPr lvl="1"/>
            <a:r>
              <a:rPr lang="en-IE" dirty="0" smtClean="0"/>
              <a:t>( subquery ) INTERSECT ( subquery )</a:t>
            </a:r>
          </a:p>
          <a:p>
            <a:pPr lvl="1"/>
            <a:r>
              <a:rPr lang="en-IE" dirty="0" smtClean="0"/>
              <a:t>( subquery ) MINUS ( subquery )</a:t>
            </a:r>
            <a:endParaRPr lang="en-IE" dirty="0"/>
          </a:p>
        </p:txBody>
      </p:sp>
    </p:spTree>
    <p:extLst>
      <p:ext uri="{BB962C8B-B14F-4D97-AF65-F5344CB8AC3E}">
        <p14:creationId xmlns:p14="http://schemas.microsoft.com/office/powerpoint/2010/main" val="14377175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altLang="en-US" dirty="0"/>
              <a:t>UNION, INTERSECT, and MINUS</a:t>
            </a:r>
          </a:p>
        </p:txBody>
      </p:sp>
      <p:sp>
        <p:nvSpPr>
          <p:cNvPr id="29699" name="Rectangle 3"/>
          <p:cNvSpPr>
            <a:spLocks noGrp="1" noChangeArrowheads="1"/>
          </p:cNvSpPr>
          <p:nvPr>
            <p:ph sz="quarter" idx="1"/>
          </p:nvPr>
        </p:nvSpPr>
        <p:spPr/>
        <p:txBody>
          <a:bodyPr/>
          <a:lstStyle/>
          <a:p>
            <a:r>
              <a:rPr lang="en-GB" altLang="en-US" dirty="0" smtClean="0"/>
              <a:t>Treat the tables as sets and are the usual set operators of  union, intersection, and difference</a:t>
            </a:r>
          </a:p>
          <a:p>
            <a:r>
              <a:rPr lang="en-GB" altLang="en-US" dirty="0" smtClean="0"/>
              <a:t>They </a:t>
            </a:r>
            <a:r>
              <a:rPr lang="en-GB" altLang="en-US" dirty="0"/>
              <a:t>all combine the results from two select statements</a:t>
            </a:r>
          </a:p>
          <a:p>
            <a:r>
              <a:rPr lang="en-GB" altLang="en-US" dirty="0" smtClean="0"/>
              <a:t>The </a:t>
            </a:r>
            <a:r>
              <a:rPr lang="en-GB" altLang="en-US" dirty="0"/>
              <a:t>results of the two selects must have the same columns and data types</a:t>
            </a:r>
          </a:p>
          <a:p>
            <a:pPr lvl="1"/>
            <a:endParaRPr lang="en-GB" altLang="en-US" dirty="0" smtClean="0"/>
          </a:p>
        </p:txBody>
      </p:sp>
    </p:spTree>
    <p:extLst>
      <p:ext uri="{BB962C8B-B14F-4D97-AF65-F5344CB8AC3E}">
        <p14:creationId xmlns:p14="http://schemas.microsoft.com/office/powerpoint/2010/main" val="7201683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5" name="Rectangle 7"/>
          <p:cNvSpPr>
            <a:spLocks noGrp="1" noChangeArrowheads="1"/>
          </p:cNvSpPr>
          <p:nvPr>
            <p:ph type="title"/>
          </p:nvPr>
        </p:nvSpPr>
        <p:spPr>
          <a:noFill/>
          <a:ln/>
        </p:spPr>
        <p:txBody>
          <a:bodyPr lIns="92075" tIns="46038" rIns="92075" bIns="46038"/>
          <a:lstStyle/>
          <a:p>
            <a:r>
              <a:rPr lang="en-US" altLang="en-US"/>
              <a:t>Set Operators</a:t>
            </a:r>
          </a:p>
        </p:txBody>
      </p:sp>
      <p:sp>
        <p:nvSpPr>
          <p:cNvPr id="288778" name="Rectangle 10"/>
          <p:cNvSpPr>
            <a:spLocks noChangeArrowheads="1"/>
          </p:cNvSpPr>
          <p:nvPr/>
        </p:nvSpPr>
        <p:spPr bwMode="auto">
          <a:xfrm>
            <a:off x="5562600" y="1809750"/>
            <a:ext cx="338137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spcBef>
                <a:spcPct val="0"/>
              </a:spcBef>
              <a:buClrTx/>
              <a:buFontTx/>
              <a:buNone/>
            </a:pPr>
            <a:r>
              <a:rPr lang="en-US" altLang="en-US" sz="2200" dirty="0">
                <a:latin typeface="Courier New" pitchFamily="49" charset="0"/>
              </a:rPr>
              <a:t>UNION</a:t>
            </a:r>
            <a:r>
              <a:rPr lang="en-US" altLang="en-US" sz="2200" dirty="0"/>
              <a:t>/</a:t>
            </a:r>
            <a:r>
              <a:rPr lang="en-US" altLang="en-US" sz="2200" dirty="0">
                <a:latin typeface="Courier New" pitchFamily="49" charset="0"/>
              </a:rPr>
              <a:t>UNION ALL</a:t>
            </a:r>
          </a:p>
        </p:txBody>
      </p:sp>
      <p:sp>
        <p:nvSpPr>
          <p:cNvPr id="288776" name="Rectangle 8"/>
          <p:cNvSpPr>
            <a:spLocks noChangeArrowheads="1"/>
          </p:cNvSpPr>
          <p:nvPr/>
        </p:nvSpPr>
        <p:spPr bwMode="auto">
          <a:xfrm>
            <a:off x="1406525" y="104775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a:spcBef>
                <a:spcPct val="0"/>
              </a:spcBef>
              <a:defRPr sz="2400">
                <a:solidFill>
                  <a:schemeClr val="tx1"/>
                </a:solidFill>
                <a:latin typeface="Times New Roman" pitchFamily="18" charset="0"/>
              </a:defRPr>
            </a:lvl1pPr>
            <a:lvl2pPr marL="571500" algn="l" defTabSz="762000">
              <a:spcBef>
                <a:spcPct val="0"/>
              </a:spcBef>
              <a:defRPr sz="2400">
                <a:solidFill>
                  <a:schemeClr val="tx1"/>
                </a:solidFill>
                <a:latin typeface="Times New Roman" pitchFamily="18" charset="0"/>
              </a:defRPr>
            </a:lvl2pPr>
            <a:lvl3pPr marL="1143000" algn="l" defTabSz="762000">
              <a:spcBef>
                <a:spcPct val="0"/>
              </a:spcBef>
              <a:defRPr sz="2400">
                <a:solidFill>
                  <a:schemeClr val="tx1"/>
                </a:solidFill>
                <a:latin typeface="Times New Roman" pitchFamily="18" charset="0"/>
              </a:defRPr>
            </a:lvl3pPr>
            <a:lvl4pPr marL="1714500" algn="l" defTabSz="762000">
              <a:spcBef>
                <a:spcPct val="0"/>
              </a:spcBef>
              <a:defRPr sz="2400">
                <a:solidFill>
                  <a:schemeClr val="tx1"/>
                </a:solidFill>
                <a:latin typeface="Times New Roman" pitchFamily="18" charset="0"/>
              </a:defRPr>
            </a:lvl4pPr>
            <a:lvl5pPr marL="2286000" algn="l"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eaLnBrk="0" hangingPunct="0">
              <a:buClrTx/>
              <a:buFontTx/>
              <a:buNone/>
            </a:pPr>
            <a:r>
              <a:rPr lang="en-US" altLang="en-US" sz="1800">
                <a:latin typeface="Arial" pitchFamily="34" charset="0"/>
              </a:rPr>
              <a:t>A</a:t>
            </a:r>
          </a:p>
        </p:txBody>
      </p:sp>
      <p:sp>
        <p:nvSpPr>
          <p:cNvPr id="288777" name="Rectangle 9"/>
          <p:cNvSpPr>
            <a:spLocks noChangeArrowheads="1"/>
          </p:cNvSpPr>
          <p:nvPr/>
        </p:nvSpPr>
        <p:spPr bwMode="auto">
          <a:xfrm>
            <a:off x="2319338" y="106045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a:spcBef>
                <a:spcPct val="0"/>
              </a:spcBef>
              <a:defRPr sz="2400">
                <a:solidFill>
                  <a:schemeClr val="tx1"/>
                </a:solidFill>
                <a:latin typeface="Times New Roman" pitchFamily="18" charset="0"/>
              </a:defRPr>
            </a:lvl1pPr>
            <a:lvl2pPr marL="571500" algn="l" defTabSz="762000">
              <a:spcBef>
                <a:spcPct val="0"/>
              </a:spcBef>
              <a:defRPr sz="2400">
                <a:solidFill>
                  <a:schemeClr val="tx1"/>
                </a:solidFill>
                <a:latin typeface="Times New Roman" pitchFamily="18" charset="0"/>
              </a:defRPr>
            </a:lvl2pPr>
            <a:lvl3pPr marL="1143000" algn="l" defTabSz="762000">
              <a:spcBef>
                <a:spcPct val="0"/>
              </a:spcBef>
              <a:defRPr sz="2400">
                <a:solidFill>
                  <a:schemeClr val="tx1"/>
                </a:solidFill>
                <a:latin typeface="Times New Roman" pitchFamily="18" charset="0"/>
              </a:defRPr>
            </a:lvl3pPr>
            <a:lvl4pPr marL="1714500" algn="l" defTabSz="762000">
              <a:spcBef>
                <a:spcPct val="0"/>
              </a:spcBef>
              <a:defRPr sz="2400">
                <a:solidFill>
                  <a:schemeClr val="tx1"/>
                </a:solidFill>
                <a:latin typeface="Times New Roman" pitchFamily="18" charset="0"/>
              </a:defRPr>
            </a:lvl4pPr>
            <a:lvl5pPr marL="2286000" algn="l"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eaLnBrk="0" hangingPunct="0">
              <a:buClrTx/>
              <a:buFontTx/>
              <a:buNone/>
            </a:pPr>
            <a:r>
              <a:rPr lang="en-US" altLang="en-US" sz="1800">
                <a:latin typeface="Arial" pitchFamily="34" charset="0"/>
              </a:rPr>
              <a:t>B</a:t>
            </a:r>
          </a:p>
        </p:txBody>
      </p:sp>
      <p:grpSp>
        <p:nvGrpSpPr>
          <p:cNvPr id="288802" name="Group 34"/>
          <p:cNvGrpSpPr>
            <a:grpSpLocks/>
          </p:cNvGrpSpPr>
          <p:nvPr/>
        </p:nvGrpSpPr>
        <p:grpSpPr bwMode="auto">
          <a:xfrm>
            <a:off x="903288" y="1384300"/>
            <a:ext cx="2195512" cy="1308100"/>
            <a:chOff x="569" y="920"/>
            <a:chExt cx="1383" cy="824"/>
          </a:xfrm>
        </p:grpSpPr>
        <p:sp>
          <p:nvSpPr>
            <p:cNvPr id="288779" name="Oval 11"/>
            <p:cNvSpPr>
              <a:spLocks noChangeArrowheads="1"/>
            </p:cNvSpPr>
            <p:nvPr/>
          </p:nvSpPr>
          <p:spPr bwMode="blackGray">
            <a:xfrm>
              <a:off x="569" y="920"/>
              <a:ext cx="803" cy="819"/>
            </a:xfrm>
            <a:prstGeom prst="ellipse">
              <a:avLst/>
            </a:prstGeom>
            <a:solidFill>
              <a:srgbClr val="FFFF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spcBef>
                  <a:spcPct val="50000"/>
                </a:spcBef>
                <a:buClrTx/>
                <a:buFontTx/>
                <a:buNone/>
              </a:pPr>
              <a:endParaRPr lang="en-US" altLang="en-US" sz="2400" b="0"/>
            </a:p>
          </p:txBody>
        </p:sp>
        <p:sp>
          <p:nvSpPr>
            <p:cNvPr id="288780" name="Oval 12"/>
            <p:cNvSpPr>
              <a:spLocks noChangeArrowheads="1"/>
            </p:cNvSpPr>
            <p:nvPr/>
          </p:nvSpPr>
          <p:spPr bwMode="blackGray">
            <a:xfrm>
              <a:off x="1149" y="925"/>
              <a:ext cx="803" cy="819"/>
            </a:xfrm>
            <a:prstGeom prst="ellipse">
              <a:avLst/>
            </a:prstGeom>
            <a:solidFill>
              <a:srgbClr val="FFFF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spcBef>
                  <a:spcPct val="50000"/>
                </a:spcBef>
                <a:buClrTx/>
                <a:buFontTx/>
                <a:buNone/>
              </a:pPr>
              <a:endParaRPr lang="en-US" altLang="en-US" sz="2400" b="0"/>
            </a:p>
          </p:txBody>
        </p:sp>
      </p:grpSp>
      <p:grpSp>
        <p:nvGrpSpPr>
          <p:cNvPr id="288801" name="Group 33"/>
          <p:cNvGrpSpPr>
            <a:grpSpLocks/>
          </p:cNvGrpSpPr>
          <p:nvPr/>
        </p:nvGrpSpPr>
        <p:grpSpPr bwMode="auto">
          <a:xfrm>
            <a:off x="3276600" y="1371600"/>
            <a:ext cx="2195513" cy="1308100"/>
            <a:chOff x="3744" y="912"/>
            <a:chExt cx="1383" cy="824"/>
          </a:xfrm>
        </p:grpSpPr>
        <p:sp>
          <p:nvSpPr>
            <p:cNvPr id="288781" name="Oval 13"/>
            <p:cNvSpPr>
              <a:spLocks noChangeArrowheads="1"/>
            </p:cNvSpPr>
            <p:nvPr/>
          </p:nvSpPr>
          <p:spPr bwMode="blackGray">
            <a:xfrm>
              <a:off x="3744" y="912"/>
              <a:ext cx="803" cy="819"/>
            </a:xfrm>
            <a:prstGeom prst="ellipse">
              <a:avLst/>
            </a:prstGeom>
            <a:solidFill>
              <a:srgbClr val="FFFF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spcBef>
                  <a:spcPct val="50000"/>
                </a:spcBef>
                <a:buClrTx/>
                <a:buFontTx/>
                <a:buNone/>
              </a:pPr>
              <a:endParaRPr lang="en-US" altLang="en-US" sz="2400" b="0"/>
            </a:p>
          </p:txBody>
        </p:sp>
        <p:sp>
          <p:nvSpPr>
            <p:cNvPr id="288782" name="Oval 14"/>
            <p:cNvSpPr>
              <a:spLocks noChangeArrowheads="1"/>
            </p:cNvSpPr>
            <p:nvPr/>
          </p:nvSpPr>
          <p:spPr bwMode="blackGray">
            <a:xfrm>
              <a:off x="4324" y="917"/>
              <a:ext cx="803" cy="819"/>
            </a:xfrm>
            <a:prstGeom prst="ellipse">
              <a:avLst/>
            </a:prstGeom>
            <a:solidFill>
              <a:srgbClr val="FFFF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spcBef>
                  <a:spcPct val="50000"/>
                </a:spcBef>
                <a:buClrTx/>
                <a:buFontTx/>
                <a:buNone/>
              </a:pPr>
              <a:endParaRPr lang="en-US" altLang="en-US" sz="2400" b="0"/>
            </a:p>
          </p:txBody>
        </p:sp>
        <p:sp>
          <p:nvSpPr>
            <p:cNvPr id="288783" name="Freeform 15"/>
            <p:cNvSpPr>
              <a:spLocks/>
            </p:cNvSpPr>
            <p:nvPr/>
          </p:nvSpPr>
          <p:spPr bwMode="blackGray">
            <a:xfrm>
              <a:off x="4294" y="1028"/>
              <a:ext cx="281" cy="608"/>
            </a:xfrm>
            <a:custGeom>
              <a:avLst/>
              <a:gdLst>
                <a:gd name="T0" fmla="*/ 156 w 281"/>
                <a:gd name="T1" fmla="*/ 13 h 608"/>
                <a:gd name="T2" fmla="*/ 178 w 281"/>
                <a:gd name="T3" fmla="*/ 35 h 608"/>
                <a:gd name="T4" fmla="*/ 198 w 281"/>
                <a:gd name="T5" fmla="*/ 59 h 608"/>
                <a:gd name="T6" fmla="*/ 216 w 281"/>
                <a:gd name="T7" fmla="*/ 85 h 608"/>
                <a:gd name="T8" fmla="*/ 232 w 281"/>
                <a:gd name="T9" fmla="*/ 112 h 608"/>
                <a:gd name="T10" fmla="*/ 246 w 281"/>
                <a:gd name="T11" fmla="*/ 141 h 608"/>
                <a:gd name="T12" fmla="*/ 258 w 281"/>
                <a:gd name="T13" fmla="*/ 171 h 608"/>
                <a:gd name="T14" fmla="*/ 267 w 281"/>
                <a:gd name="T15" fmla="*/ 202 h 608"/>
                <a:gd name="T16" fmla="*/ 274 w 281"/>
                <a:gd name="T17" fmla="*/ 235 h 608"/>
                <a:gd name="T18" fmla="*/ 278 w 281"/>
                <a:gd name="T19" fmla="*/ 268 h 608"/>
                <a:gd name="T20" fmla="*/ 280 w 281"/>
                <a:gd name="T21" fmla="*/ 303 h 608"/>
                <a:gd name="T22" fmla="*/ 278 w 281"/>
                <a:gd name="T23" fmla="*/ 337 h 608"/>
                <a:gd name="T24" fmla="*/ 274 w 281"/>
                <a:gd name="T25" fmla="*/ 370 h 608"/>
                <a:gd name="T26" fmla="*/ 267 w 281"/>
                <a:gd name="T27" fmla="*/ 403 h 608"/>
                <a:gd name="T28" fmla="*/ 258 w 281"/>
                <a:gd name="T29" fmla="*/ 434 h 608"/>
                <a:gd name="T30" fmla="*/ 245 w 281"/>
                <a:gd name="T31" fmla="*/ 464 h 608"/>
                <a:gd name="T32" fmla="*/ 232 w 281"/>
                <a:gd name="T33" fmla="*/ 493 h 608"/>
                <a:gd name="T34" fmla="*/ 215 w 281"/>
                <a:gd name="T35" fmla="*/ 521 h 608"/>
                <a:gd name="T36" fmla="*/ 197 w 281"/>
                <a:gd name="T37" fmla="*/ 546 h 608"/>
                <a:gd name="T38" fmla="*/ 177 w 281"/>
                <a:gd name="T39" fmla="*/ 570 h 608"/>
                <a:gd name="T40" fmla="*/ 155 w 281"/>
                <a:gd name="T41" fmla="*/ 593 h 608"/>
                <a:gd name="T42" fmla="*/ 131 w 281"/>
                <a:gd name="T43" fmla="*/ 600 h 608"/>
                <a:gd name="T44" fmla="*/ 109 w 281"/>
                <a:gd name="T45" fmla="*/ 578 h 608"/>
                <a:gd name="T46" fmla="*/ 88 w 281"/>
                <a:gd name="T47" fmla="*/ 554 h 608"/>
                <a:gd name="T48" fmla="*/ 69 w 281"/>
                <a:gd name="T49" fmla="*/ 530 h 608"/>
                <a:gd name="T50" fmla="*/ 53 w 281"/>
                <a:gd name="T51" fmla="*/ 503 h 608"/>
                <a:gd name="T52" fmla="*/ 37 w 281"/>
                <a:gd name="T53" fmla="*/ 475 h 608"/>
                <a:gd name="T54" fmla="*/ 25 w 281"/>
                <a:gd name="T55" fmla="*/ 444 h 608"/>
                <a:gd name="T56" fmla="*/ 16 w 281"/>
                <a:gd name="T57" fmla="*/ 414 h 608"/>
                <a:gd name="T58" fmla="*/ 7 w 281"/>
                <a:gd name="T59" fmla="*/ 381 h 608"/>
                <a:gd name="T60" fmla="*/ 2 w 281"/>
                <a:gd name="T61" fmla="*/ 348 h 608"/>
                <a:gd name="T62" fmla="*/ 0 w 281"/>
                <a:gd name="T63" fmla="*/ 314 h 608"/>
                <a:gd name="T64" fmla="*/ 0 w 281"/>
                <a:gd name="T65" fmla="*/ 280 h 608"/>
                <a:gd name="T66" fmla="*/ 3 w 281"/>
                <a:gd name="T67" fmla="*/ 247 h 608"/>
                <a:gd name="T68" fmla="*/ 10 w 281"/>
                <a:gd name="T69" fmla="*/ 214 h 608"/>
                <a:gd name="T70" fmla="*/ 19 w 281"/>
                <a:gd name="T71" fmla="*/ 182 h 608"/>
                <a:gd name="T72" fmla="*/ 30 w 281"/>
                <a:gd name="T73" fmla="*/ 151 h 608"/>
                <a:gd name="T74" fmla="*/ 43 w 281"/>
                <a:gd name="T75" fmla="*/ 121 h 608"/>
                <a:gd name="T76" fmla="*/ 58 w 281"/>
                <a:gd name="T77" fmla="*/ 94 h 608"/>
                <a:gd name="T78" fmla="*/ 76 w 281"/>
                <a:gd name="T79" fmla="*/ 67 h 608"/>
                <a:gd name="T80" fmla="*/ 95 w 281"/>
                <a:gd name="T81" fmla="*/ 43 h 608"/>
                <a:gd name="T82" fmla="*/ 117 w 281"/>
                <a:gd name="T83" fmla="*/ 20 h 608"/>
                <a:gd name="T84" fmla="*/ 140 w 281"/>
                <a:gd name="T85" fmla="*/ 0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1" h="608">
                  <a:moveTo>
                    <a:pt x="140" y="0"/>
                  </a:moveTo>
                  <a:lnTo>
                    <a:pt x="148" y="6"/>
                  </a:lnTo>
                  <a:lnTo>
                    <a:pt x="156" y="13"/>
                  </a:lnTo>
                  <a:lnTo>
                    <a:pt x="164" y="20"/>
                  </a:lnTo>
                  <a:lnTo>
                    <a:pt x="171" y="27"/>
                  </a:lnTo>
                  <a:lnTo>
                    <a:pt x="178" y="35"/>
                  </a:lnTo>
                  <a:lnTo>
                    <a:pt x="184" y="43"/>
                  </a:lnTo>
                  <a:lnTo>
                    <a:pt x="192" y="51"/>
                  </a:lnTo>
                  <a:lnTo>
                    <a:pt x="198" y="59"/>
                  </a:lnTo>
                  <a:lnTo>
                    <a:pt x="204" y="67"/>
                  </a:lnTo>
                  <a:lnTo>
                    <a:pt x="210" y="76"/>
                  </a:lnTo>
                  <a:lnTo>
                    <a:pt x="216" y="85"/>
                  </a:lnTo>
                  <a:lnTo>
                    <a:pt x="222" y="94"/>
                  </a:lnTo>
                  <a:lnTo>
                    <a:pt x="227" y="103"/>
                  </a:lnTo>
                  <a:lnTo>
                    <a:pt x="232" y="112"/>
                  </a:lnTo>
                  <a:lnTo>
                    <a:pt x="237" y="121"/>
                  </a:lnTo>
                  <a:lnTo>
                    <a:pt x="242" y="131"/>
                  </a:lnTo>
                  <a:lnTo>
                    <a:pt x="246" y="141"/>
                  </a:lnTo>
                  <a:lnTo>
                    <a:pt x="250" y="151"/>
                  </a:lnTo>
                  <a:lnTo>
                    <a:pt x="254" y="161"/>
                  </a:lnTo>
                  <a:lnTo>
                    <a:pt x="258" y="171"/>
                  </a:lnTo>
                  <a:lnTo>
                    <a:pt x="261" y="181"/>
                  </a:lnTo>
                  <a:lnTo>
                    <a:pt x="264" y="192"/>
                  </a:lnTo>
                  <a:lnTo>
                    <a:pt x="267" y="202"/>
                  </a:lnTo>
                  <a:lnTo>
                    <a:pt x="270" y="213"/>
                  </a:lnTo>
                  <a:lnTo>
                    <a:pt x="272" y="224"/>
                  </a:lnTo>
                  <a:lnTo>
                    <a:pt x="274" y="235"/>
                  </a:lnTo>
                  <a:lnTo>
                    <a:pt x="276" y="246"/>
                  </a:lnTo>
                  <a:lnTo>
                    <a:pt x="277" y="258"/>
                  </a:lnTo>
                  <a:lnTo>
                    <a:pt x="278" y="268"/>
                  </a:lnTo>
                  <a:lnTo>
                    <a:pt x="279" y="279"/>
                  </a:lnTo>
                  <a:lnTo>
                    <a:pt x="280" y="291"/>
                  </a:lnTo>
                  <a:lnTo>
                    <a:pt x="280" y="303"/>
                  </a:lnTo>
                  <a:lnTo>
                    <a:pt x="280" y="314"/>
                  </a:lnTo>
                  <a:lnTo>
                    <a:pt x="279" y="326"/>
                  </a:lnTo>
                  <a:lnTo>
                    <a:pt x="278" y="337"/>
                  </a:lnTo>
                  <a:lnTo>
                    <a:pt x="277" y="348"/>
                  </a:lnTo>
                  <a:lnTo>
                    <a:pt x="276" y="359"/>
                  </a:lnTo>
                  <a:lnTo>
                    <a:pt x="274" y="370"/>
                  </a:lnTo>
                  <a:lnTo>
                    <a:pt x="272" y="381"/>
                  </a:lnTo>
                  <a:lnTo>
                    <a:pt x="270" y="392"/>
                  </a:lnTo>
                  <a:lnTo>
                    <a:pt x="267" y="403"/>
                  </a:lnTo>
                  <a:lnTo>
                    <a:pt x="264" y="413"/>
                  </a:lnTo>
                  <a:lnTo>
                    <a:pt x="261" y="424"/>
                  </a:lnTo>
                  <a:lnTo>
                    <a:pt x="258" y="434"/>
                  </a:lnTo>
                  <a:lnTo>
                    <a:pt x="254" y="444"/>
                  </a:lnTo>
                  <a:lnTo>
                    <a:pt x="250" y="454"/>
                  </a:lnTo>
                  <a:lnTo>
                    <a:pt x="245" y="464"/>
                  </a:lnTo>
                  <a:lnTo>
                    <a:pt x="242" y="475"/>
                  </a:lnTo>
                  <a:lnTo>
                    <a:pt x="236" y="484"/>
                  </a:lnTo>
                  <a:lnTo>
                    <a:pt x="232" y="493"/>
                  </a:lnTo>
                  <a:lnTo>
                    <a:pt x="226" y="502"/>
                  </a:lnTo>
                  <a:lnTo>
                    <a:pt x="221" y="512"/>
                  </a:lnTo>
                  <a:lnTo>
                    <a:pt x="215" y="521"/>
                  </a:lnTo>
                  <a:lnTo>
                    <a:pt x="210" y="529"/>
                  </a:lnTo>
                  <a:lnTo>
                    <a:pt x="203" y="537"/>
                  </a:lnTo>
                  <a:lnTo>
                    <a:pt x="197" y="546"/>
                  </a:lnTo>
                  <a:lnTo>
                    <a:pt x="191" y="554"/>
                  </a:lnTo>
                  <a:lnTo>
                    <a:pt x="184" y="563"/>
                  </a:lnTo>
                  <a:lnTo>
                    <a:pt x="177" y="570"/>
                  </a:lnTo>
                  <a:lnTo>
                    <a:pt x="170" y="578"/>
                  </a:lnTo>
                  <a:lnTo>
                    <a:pt x="162" y="585"/>
                  </a:lnTo>
                  <a:lnTo>
                    <a:pt x="155" y="593"/>
                  </a:lnTo>
                  <a:lnTo>
                    <a:pt x="147" y="600"/>
                  </a:lnTo>
                  <a:lnTo>
                    <a:pt x="139" y="607"/>
                  </a:lnTo>
                  <a:lnTo>
                    <a:pt x="131" y="600"/>
                  </a:lnTo>
                  <a:lnTo>
                    <a:pt x="123" y="593"/>
                  </a:lnTo>
                  <a:lnTo>
                    <a:pt x="116" y="585"/>
                  </a:lnTo>
                  <a:lnTo>
                    <a:pt x="109" y="578"/>
                  </a:lnTo>
                  <a:lnTo>
                    <a:pt x="102" y="570"/>
                  </a:lnTo>
                  <a:lnTo>
                    <a:pt x="95" y="563"/>
                  </a:lnTo>
                  <a:lnTo>
                    <a:pt x="88" y="554"/>
                  </a:lnTo>
                  <a:lnTo>
                    <a:pt x="82" y="546"/>
                  </a:lnTo>
                  <a:lnTo>
                    <a:pt x="76" y="537"/>
                  </a:lnTo>
                  <a:lnTo>
                    <a:pt x="69" y="530"/>
                  </a:lnTo>
                  <a:lnTo>
                    <a:pt x="63" y="521"/>
                  </a:lnTo>
                  <a:lnTo>
                    <a:pt x="58" y="512"/>
                  </a:lnTo>
                  <a:lnTo>
                    <a:pt x="53" y="503"/>
                  </a:lnTo>
                  <a:lnTo>
                    <a:pt x="47" y="493"/>
                  </a:lnTo>
                  <a:lnTo>
                    <a:pt x="43" y="484"/>
                  </a:lnTo>
                  <a:lnTo>
                    <a:pt x="37" y="475"/>
                  </a:lnTo>
                  <a:lnTo>
                    <a:pt x="34" y="464"/>
                  </a:lnTo>
                  <a:lnTo>
                    <a:pt x="29" y="455"/>
                  </a:lnTo>
                  <a:lnTo>
                    <a:pt x="25" y="444"/>
                  </a:lnTo>
                  <a:lnTo>
                    <a:pt x="22" y="434"/>
                  </a:lnTo>
                  <a:lnTo>
                    <a:pt x="18" y="424"/>
                  </a:lnTo>
                  <a:lnTo>
                    <a:pt x="16" y="414"/>
                  </a:lnTo>
                  <a:lnTo>
                    <a:pt x="12" y="403"/>
                  </a:lnTo>
                  <a:lnTo>
                    <a:pt x="10" y="392"/>
                  </a:lnTo>
                  <a:lnTo>
                    <a:pt x="7" y="381"/>
                  </a:lnTo>
                  <a:lnTo>
                    <a:pt x="5" y="370"/>
                  </a:lnTo>
                  <a:lnTo>
                    <a:pt x="3" y="359"/>
                  </a:lnTo>
                  <a:lnTo>
                    <a:pt x="2" y="348"/>
                  </a:lnTo>
                  <a:lnTo>
                    <a:pt x="1" y="338"/>
                  </a:lnTo>
                  <a:lnTo>
                    <a:pt x="0" y="326"/>
                  </a:lnTo>
                  <a:lnTo>
                    <a:pt x="0" y="314"/>
                  </a:lnTo>
                  <a:lnTo>
                    <a:pt x="0" y="303"/>
                  </a:lnTo>
                  <a:lnTo>
                    <a:pt x="0" y="292"/>
                  </a:lnTo>
                  <a:lnTo>
                    <a:pt x="0" y="280"/>
                  </a:lnTo>
                  <a:lnTo>
                    <a:pt x="1" y="268"/>
                  </a:lnTo>
                  <a:lnTo>
                    <a:pt x="2" y="258"/>
                  </a:lnTo>
                  <a:lnTo>
                    <a:pt x="3" y="247"/>
                  </a:lnTo>
                  <a:lnTo>
                    <a:pt x="5" y="236"/>
                  </a:lnTo>
                  <a:lnTo>
                    <a:pt x="7" y="225"/>
                  </a:lnTo>
                  <a:lnTo>
                    <a:pt x="10" y="214"/>
                  </a:lnTo>
                  <a:lnTo>
                    <a:pt x="12" y="203"/>
                  </a:lnTo>
                  <a:lnTo>
                    <a:pt x="16" y="192"/>
                  </a:lnTo>
                  <a:lnTo>
                    <a:pt x="19" y="182"/>
                  </a:lnTo>
                  <a:lnTo>
                    <a:pt x="22" y="172"/>
                  </a:lnTo>
                  <a:lnTo>
                    <a:pt x="26" y="162"/>
                  </a:lnTo>
                  <a:lnTo>
                    <a:pt x="30" y="151"/>
                  </a:lnTo>
                  <a:lnTo>
                    <a:pt x="34" y="142"/>
                  </a:lnTo>
                  <a:lnTo>
                    <a:pt x="37" y="131"/>
                  </a:lnTo>
                  <a:lnTo>
                    <a:pt x="43" y="121"/>
                  </a:lnTo>
                  <a:lnTo>
                    <a:pt x="48" y="112"/>
                  </a:lnTo>
                  <a:lnTo>
                    <a:pt x="53" y="103"/>
                  </a:lnTo>
                  <a:lnTo>
                    <a:pt x="58" y="94"/>
                  </a:lnTo>
                  <a:lnTo>
                    <a:pt x="64" y="85"/>
                  </a:lnTo>
                  <a:lnTo>
                    <a:pt x="69" y="76"/>
                  </a:lnTo>
                  <a:lnTo>
                    <a:pt x="76" y="67"/>
                  </a:lnTo>
                  <a:lnTo>
                    <a:pt x="82" y="59"/>
                  </a:lnTo>
                  <a:lnTo>
                    <a:pt x="89" y="51"/>
                  </a:lnTo>
                  <a:lnTo>
                    <a:pt x="95" y="43"/>
                  </a:lnTo>
                  <a:lnTo>
                    <a:pt x="103" y="35"/>
                  </a:lnTo>
                  <a:lnTo>
                    <a:pt x="110" y="27"/>
                  </a:lnTo>
                  <a:lnTo>
                    <a:pt x="117" y="20"/>
                  </a:lnTo>
                  <a:lnTo>
                    <a:pt x="125" y="13"/>
                  </a:lnTo>
                  <a:lnTo>
                    <a:pt x="133" y="6"/>
                  </a:lnTo>
                  <a:lnTo>
                    <a:pt x="140" y="0"/>
                  </a:lnTo>
                </a:path>
              </a:pathLst>
            </a:custGeom>
            <a:solidFill>
              <a:srgbClr val="FFFF66"/>
            </a:solidFill>
            <a:ln w="28575" cap="rnd" cmpd="sng">
              <a:solidFill>
                <a:srgbClr val="081D58"/>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grpSp>
      <p:sp>
        <p:nvSpPr>
          <p:cNvPr id="288784" name="Rectangle 16"/>
          <p:cNvSpPr>
            <a:spLocks noChangeArrowheads="1"/>
          </p:cNvSpPr>
          <p:nvPr/>
        </p:nvSpPr>
        <p:spPr bwMode="auto">
          <a:xfrm>
            <a:off x="3779838" y="104775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a:spcBef>
                <a:spcPct val="0"/>
              </a:spcBef>
              <a:defRPr sz="2400">
                <a:solidFill>
                  <a:schemeClr val="tx1"/>
                </a:solidFill>
                <a:latin typeface="Times New Roman" pitchFamily="18" charset="0"/>
              </a:defRPr>
            </a:lvl1pPr>
            <a:lvl2pPr marL="571500" algn="l" defTabSz="762000">
              <a:spcBef>
                <a:spcPct val="0"/>
              </a:spcBef>
              <a:defRPr sz="2400">
                <a:solidFill>
                  <a:schemeClr val="tx1"/>
                </a:solidFill>
                <a:latin typeface="Times New Roman" pitchFamily="18" charset="0"/>
              </a:defRPr>
            </a:lvl2pPr>
            <a:lvl3pPr marL="1143000" algn="l" defTabSz="762000">
              <a:spcBef>
                <a:spcPct val="0"/>
              </a:spcBef>
              <a:defRPr sz="2400">
                <a:solidFill>
                  <a:schemeClr val="tx1"/>
                </a:solidFill>
                <a:latin typeface="Times New Roman" pitchFamily="18" charset="0"/>
              </a:defRPr>
            </a:lvl3pPr>
            <a:lvl4pPr marL="1714500" algn="l" defTabSz="762000">
              <a:spcBef>
                <a:spcPct val="0"/>
              </a:spcBef>
              <a:defRPr sz="2400">
                <a:solidFill>
                  <a:schemeClr val="tx1"/>
                </a:solidFill>
                <a:latin typeface="Times New Roman" pitchFamily="18" charset="0"/>
              </a:defRPr>
            </a:lvl4pPr>
            <a:lvl5pPr marL="2286000" algn="l"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eaLnBrk="0" hangingPunct="0">
              <a:buClrTx/>
              <a:buFontTx/>
              <a:buNone/>
            </a:pPr>
            <a:r>
              <a:rPr lang="en-US" altLang="en-US" sz="1800">
                <a:latin typeface="Arial" pitchFamily="34" charset="0"/>
              </a:rPr>
              <a:t>A</a:t>
            </a:r>
          </a:p>
        </p:txBody>
      </p:sp>
      <p:sp>
        <p:nvSpPr>
          <p:cNvPr id="288785" name="Rectangle 17"/>
          <p:cNvSpPr>
            <a:spLocks noChangeArrowheads="1"/>
          </p:cNvSpPr>
          <p:nvPr/>
        </p:nvSpPr>
        <p:spPr bwMode="auto">
          <a:xfrm>
            <a:off x="4692650" y="104775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a:spcBef>
                <a:spcPct val="0"/>
              </a:spcBef>
              <a:defRPr sz="2400">
                <a:solidFill>
                  <a:schemeClr val="tx1"/>
                </a:solidFill>
                <a:latin typeface="Times New Roman" pitchFamily="18" charset="0"/>
              </a:defRPr>
            </a:lvl1pPr>
            <a:lvl2pPr marL="571500" algn="l" defTabSz="762000">
              <a:spcBef>
                <a:spcPct val="0"/>
              </a:spcBef>
              <a:defRPr sz="2400">
                <a:solidFill>
                  <a:schemeClr val="tx1"/>
                </a:solidFill>
                <a:latin typeface="Times New Roman" pitchFamily="18" charset="0"/>
              </a:defRPr>
            </a:lvl2pPr>
            <a:lvl3pPr marL="1143000" algn="l" defTabSz="762000">
              <a:spcBef>
                <a:spcPct val="0"/>
              </a:spcBef>
              <a:defRPr sz="2400">
                <a:solidFill>
                  <a:schemeClr val="tx1"/>
                </a:solidFill>
                <a:latin typeface="Times New Roman" pitchFamily="18" charset="0"/>
              </a:defRPr>
            </a:lvl3pPr>
            <a:lvl4pPr marL="1714500" algn="l" defTabSz="762000">
              <a:spcBef>
                <a:spcPct val="0"/>
              </a:spcBef>
              <a:defRPr sz="2400">
                <a:solidFill>
                  <a:schemeClr val="tx1"/>
                </a:solidFill>
                <a:latin typeface="Times New Roman" pitchFamily="18" charset="0"/>
              </a:defRPr>
            </a:lvl4pPr>
            <a:lvl5pPr marL="2286000" algn="l"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eaLnBrk="0" hangingPunct="0">
              <a:buClrTx/>
              <a:buFontTx/>
              <a:buNone/>
            </a:pPr>
            <a:r>
              <a:rPr lang="en-US" altLang="en-US" sz="1800">
                <a:latin typeface="Arial" pitchFamily="34" charset="0"/>
              </a:rPr>
              <a:t>B</a:t>
            </a:r>
          </a:p>
        </p:txBody>
      </p:sp>
      <p:sp>
        <p:nvSpPr>
          <p:cNvPr id="288787" name="Rectangle 19"/>
          <p:cNvSpPr>
            <a:spLocks noChangeArrowheads="1"/>
          </p:cNvSpPr>
          <p:nvPr/>
        </p:nvSpPr>
        <p:spPr bwMode="auto">
          <a:xfrm>
            <a:off x="1403350" y="2809875"/>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a:spcBef>
                <a:spcPct val="0"/>
              </a:spcBef>
              <a:defRPr sz="2400">
                <a:solidFill>
                  <a:schemeClr val="tx1"/>
                </a:solidFill>
                <a:latin typeface="Times New Roman" pitchFamily="18" charset="0"/>
              </a:defRPr>
            </a:lvl1pPr>
            <a:lvl2pPr marL="571500" algn="l" defTabSz="762000">
              <a:spcBef>
                <a:spcPct val="0"/>
              </a:spcBef>
              <a:defRPr sz="2400">
                <a:solidFill>
                  <a:schemeClr val="tx1"/>
                </a:solidFill>
                <a:latin typeface="Times New Roman" pitchFamily="18" charset="0"/>
              </a:defRPr>
            </a:lvl2pPr>
            <a:lvl3pPr marL="1143000" algn="l" defTabSz="762000">
              <a:spcBef>
                <a:spcPct val="0"/>
              </a:spcBef>
              <a:defRPr sz="2400">
                <a:solidFill>
                  <a:schemeClr val="tx1"/>
                </a:solidFill>
                <a:latin typeface="Times New Roman" pitchFamily="18" charset="0"/>
              </a:defRPr>
            </a:lvl3pPr>
            <a:lvl4pPr marL="1714500" algn="l" defTabSz="762000">
              <a:spcBef>
                <a:spcPct val="0"/>
              </a:spcBef>
              <a:defRPr sz="2400">
                <a:solidFill>
                  <a:schemeClr val="tx1"/>
                </a:solidFill>
                <a:latin typeface="Times New Roman" pitchFamily="18" charset="0"/>
              </a:defRPr>
            </a:lvl4pPr>
            <a:lvl5pPr marL="2286000" algn="l"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eaLnBrk="0" hangingPunct="0">
              <a:buClrTx/>
              <a:buFontTx/>
              <a:buNone/>
            </a:pPr>
            <a:r>
              <a:rPr lang="en-US" altLang="en-US" sz="1800">
                <a:latin typeface="Arial" pitchFamily="34" charset="0"/>
              </a:rPr>
              <a:t>A</a:t>
            </a:r>
          </a:p>
        </p:txBody>
      </p:sp>
      <p:sp>
        <p:nvSpPr>
          <p:cNvPr id="288788" name="Rectangle 20"/>
          <p:cNvSpPr>
            <a:spLocks noChangeArrowheads="1"/>
          </p:cNvSpPr>
          <p:nvPr/>
        </p:nvSpPr>
        <p:spPr bwMode="auto">
          <a:xfrm>
            <a:off x="2317750" y="2809875"/>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a:spcBef>
                <a:spcPct val="0"/>
              </a:spcBef>
              <a:defRPr sz="2400">
                <a:solidFill>
                  <a:schemeClr val="tx1"/>
                </a:solidFill>
                <a:latin typeface="Times New Roman" pitchFamily="18" charset="0"/>
              </a:defRPr>
            </a:lvl1pPr>
            <a:lvl2pPr marL="571500" algn="l" defTabSz="762000">
              <a:spcBef>
                <a:spcPct val="0"/>
              </a:spcBef>
              <a:defRPr sz="2400">
                <a:solidFill>
                  <a:schemeClr val="tx1"/>
                </a:solidFill>
                <a:latin typeface="Times New Roman" pitchFamily="18" charset="0"/>
              </a:defRPr>
            </a:lvl2pPr>
            <a:lvl3pPr marL="1143000" algn="l" defTabSz="762000">
              <a:spcBef>
                <a:spcPct val="0"/>
              </a:spcBef>
              <a:defRPr sz="2400">
                <a:solidFill>
                  <a:schemeClr val="tx1"/>
                </a:solidFill>
                <a:latin typeface="Times New Roman" pitchFamily="18" charset="0"/>
              </a:defRPr>
            </a:lvl3pPr>
            <a:lvl4pPr marL="1714500" algn="l" defTabSz="762000">
              <a:spcBef>
                <a:spcPct val="0"/>
              </a:spcBef>
              <a:defRPr sz="2400">
                <a:solidFill>
                  <a:schemeClr val="tx1"/>
                </a:solidFill>
                <a:latin typeface="Times New Roman" pitchFamily="18" charset="0"/>
              </a:defRPr>
            </a:lvl4pPr>
            <a:lvl5pPr marL="2286000" algn="l"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eaLnBrk="0" hangingPunct="0">
              <a:buClrTx/>
              <a:buFontTx/>
              <a:buNone/>
            </a:pPr>
            <a:r>
              <a:rPr lang="en-US" altLang="en-US" sz="1800">
                <a:latin typeface="Arial" pitchFamily="34" charset="0"/>
              </a:rPr>
              <a:t>B</a:t>
            </a:r>
          </a:p>
        </p:txBody>
      </p:sp>
      <p:sp>
        <p:nvSpPr>
          <p:cNvPr id="288789" name="Rectangle 21"/>
          <p:cNvSpPr>
            <a:spLocks noChangeArrowheads="1"/>
          </p:cNvSpPr>
          <p:nvPr/>
        </p:nvSpPr>
        <p:spPr bwMode="auto">
          <a:xfrm>
            <a:off x="3178175" y="3609975"/>
            <a:ext cx="169862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sz="2200">
                <a:latin typeface="Courier New" pitchFamily="49" charset="0"/>
              </a:rPr>
              <a:t>INTERSECT</a:t>
            </a:r>
          </a:p>
        </p:txBody>
      </p:sp>
      <p:grpSp>
        <p:nvGrpSpPr>
          <p:cNvPr id="288799" name="Group 31"/>
          <p:cNvGrpSpPr>
            <a:grpSpLocks/>
          </p:cNvGrpSpPr>
          <p:nvPr/>
        </p:nvGrpSpPr>
        <p:grpSpPr bwMode="auto">
          <a:xfrm>
            <a:off x="890588" y="3155950"/>
            <a:ext cx="2235200" cy="1341438"/>
            <a:chOff x="561" y="1988"/>
            <a:chExt cx="1408" cy="845"/>
          </a:xfrm>
        </p:grpSpPr>
        <p:sp>
          <p:nvSpPr>
            <p:cNvPr id="288790" name="Oval 22"/>
            <p:cNvSpPr>
              <a:spLocks noChangeArrowheads="1"/>
            </p:cNvSpPr>
            <p:nvPr/>
          </p:nvSpPr>
          <p:spPr bwMode="auto">
            <a:xfrm>
              <a:off x="561" y="1988"/>
              <a:ext cx="824" cy="840"/>
            </a:xfrm>
            <a:prstGeom prst="ellipse">
              <a:avLst/>
            </a:prstGeom>
            <a:solidFill>
              <a:srgbClr val="6699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spcBef>
                  <a:spcPct val="50000"/>
                </a:spcBef>
                <a:buClrTx/>
                <a:buFontTx/>
                <a:buNone/>
              </a:pPr>
              <a:endParaRPr lang="en-US" altLang="en-US" sz="2400" b="0"/>
            </a:p>
          </p:txBody>
        </p:sp>
        <p:sp>
          <p:nvSpPr>
            <p:cNvPr id="288791" name="Oval 23"/>
            <p:cNvSpPr>
              <a:spLocks noChangeArrowheads="1"/>
            </p:cNvSpPr>
            <p:nvPr/>
          </p:nvSpPr>
          <p:spPr bwMode="gray">
            <a:xfrm>
              <a:off x="1145" y="1993"/>
              <a:ext cx="824" cy="840"/>
            </a:xfrm>
            <a:prstGeom prst="ellipse">
              <a:avLst/>
            </a:prstGeom>
            <a:solidFill>
              <a:srgbClr val="6699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spcBef>
                  <a:spcPct val="50000"/>
                </a:spcBef>
                <a:buClrTx/>
                <a:buFontTx/>
                <a:buNone/>
              </a:pPr>
              <a:endParaRPr lang="en-US" altLang="en-US" sz="2400" b="0"/>
            </a:p>
          </p:txBody>
        </p:sp>
        <p:sp>
          <p:nvSpPr>
            <p:cNvPr id="288792" name="Freeform 24"/>
            <p:cNvSpPr>
              <a:spLocks/>
            </p:cNvSpPr>
            <p:nvPr/>
          </p:nvSpPr>
          <p:spPr bwMode="blackGray">
            <a:xfrm>
              <a:off x="1123" y="2112"/>
              <a:ext cx="282" cy="612"/>
            </a:xfrm>
            <a:custGeom>
              <a:avLst/>
              <a:gdLst>
                <a:gd name="T0" fmla="*/ 156 w 282"/>
                <a:gd name="T1" fmla="*/ 13 h 612"/>
                <a:gd name="T2" fmla="*/ 178 w 282"/>
                <a:gd name="T3" fmla="*/ 35 h 612"/>
                <a:gd name="T4" fmla="*/ 198 w 282"/>
                <a:gd name="T5" fmla="*/ 60 h 612"/>
                <a:gd name="T6" fmla="*/ 217 w 282"/>
                <a:gd name="T7" fmla="*/ 86 h 612"/>
                <a:gd name="T8" fmla="*/ 233 w 282"/>
                <a:gd name="T9" fmla="*/ 113 h 612"/>
                <a:gd name="T10" fmla="*/ 247 w 282"/>
                <a:gd name="T11" fmla="*/ 142 h 612"/>
                <a:gd name="T12" fmla="*/ 259 w 282"/>
                <a:gd name="T13" fmla="*/ 172 h 612"/>
                <a:gd name="T14" fmla="*/ 268 w 282"/>
                <a:gd name="T15" fmla="*/ 203 h 612"/>
                <a:gd name="T16" fmla="*/ 275 w 282"/>
                <a:gd name="T17" fmla="*/ 236 h 612"/>
                <a:gd name="T18" fmla="*/ 279 w 282"/>
                <a:gd name="T19" fmla="*/ 270 h 612"/>
                <a:gd name="T20" fmla="*/ 281 w 282"/>
                <a:gd name="T21" fmla="*/ 305 h 612"/>
                <a:gd name="T22" fmla="*/ 279 w 282"/>
                <a:gd name="T23" fmla="*/ 339 h 612"/>
                <a:gd name="T24" fmla="*/ 275 w 282"/>
                <a:gd name="T25" fmla="*/ 373 h 612"/>
                <a:gd name="T26" fmla="*/ 268 w 282"/>
                <a:gd name="T27" fmla="*/ 406 h 612"/>
                <a:gd name="T28" fmla="*/ 259 w 282"/>
                <a:gd name="T29" fmla="*/ 437 h 612"/>
                <a:gd name="T30" fmla="*/ 246 w 282"/>
                <a:gd name="T31" fmla="*/ 467 h 612"/>
                <a:gd name="T32" fmla="*/ 233 w 282"/>
                <a:gd name="T33" fmla="*/ 496 h 612"/>
                <a:gd name="T34" fmla="*/ 216 w 282"/>
                <a:gd name="T35" fmla="*/ 524 h 612"/>
                <a:gd name="T36" fmla="*/ 198 w 282"/>
                <a:gd name="T37" fmla="*/ 550 h 612"/>
                <a:gd name="T38" fmla="*/ 178 w 282"/>
                <a:gd name="T39" fmla="*/ 574 h 612"/>
                <a:gd name="T40" fmla="*/ 156 w 282"/>
                <a:gd name="T41" fmla="*/ 597 h 612"/>
                <a:gd name="T42" fmla="*/ 132 w 282"/>
                <a:gd name="T43" fmla="*/ 604 h 612"/>
                <a:gd name="T44" fmla="*/ 109 w 282"/>
                <a:gd name="T45" fmla="*/ 582 h 612"/>
                <a:gd name="T46" fmla="*/ 89 w 282"/>
                <a:gd name="T47" fmla="*/ 558 h 612"/>
                <a:gd name="T48" fmla="*/ 69 w 282"/>
                <a:gd name="T49" fmla="*/ 533 h 612"/>
                <a:gd name="T50" fmla="*/ 53 w 282"/>
                <a:gd name="T51" fmla="*/ 506 h 612"/>
                <a:gd name="T52" fmla="*/ 38 w 282"/>
                <a:gd name="T53" fmla="*/ 478 h 612"/>
                <a:gd name="T54" fmla="*/ 25 w 282"/>
                <a:gd name="T55" fmla="*/ 447 h 612"/>
                <a:gd name="T56" fmla="*/ 16 w 282"/>
                <a:gd name="T57" fmla="*/ 417 h 612"/>
                <a:gd name="T58" fmla="*/ 7 w 282"/>
                <a:gd name="T59" fmla="*/ 384 h 612"/>
                <a:gd name="T60" fmla="*/ 2 w 282"/>
                <a:gd name="T61" fmla="*/ 351 h 612"/>
                <a:gd name="T62" fmla="*/ 0 w 282"/>
                <a:gd name="T63" fmla="*/ 316 h 612"/>
                <a:gd name="T64" fmla="*/ 0 w 282"/>
                <a:gd name="T65" fmla="*/ 282 h 612"/>
                <a:gd name="T66" fmla="*/ 3 w 282"/>
                <a:gd name="T67" fmla="*/ 248 h 612"/>
                <a:gd name="T68" fmla="*/ 10 w 282"/>
                <a:gd name="T69" fmla="*/ 215 h 612"/>
                <a:gd name="T70" fmla="*/ 19 w 282"/>
                <a:gd name="T71" fmla="*/ 183 h 612"/>
                <a:gd name="T72" fmla="*/ 30 w 282"/>
                <a:gd name="T73" fmla="*/ 152 h 612"/>
                <a:gd name="T74" fmla="*/ 43 w 282"/>
                <a:gd name="T75" fmla="*/ 122 h 612"/>
                <a:gd name="T76" fmla="*/ 58 w 282"/>
                <a:gd name="T77" fmla="*/ 95 h 612"/>
                <a:gd name="T78" fmla="*/ 76 w 282"/>
                <a:gd name="T79" fmla="*/ 68 h 612"/>
                <a:gd name="T80" fmla="*/ 96 w 282"/>
                <a:gd name="T81" fmla="*/ 44 h 612"/>
                <a:gd name="T82" fmla="*/ 117 w 282"/>
                <a:gd name="T83" fmla="*/ 20 h 612"/>
                <a:gd name="T84" fmla="*/ 140 w 282"/>
                <a:gd name="T85" fmla="*/ 0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2" h="612">
                  <a:moveTo>
                    <a:pt x="140" y="0"/>
                  </a:moveTo>
                  <a:lnTo>
                    <a:pt x="148" y="6"/>
                  </a:lnTo>
                  <a:lnTo>
                    <a:pt x="156" y="13"/>
                  </a:lnTo>
                  <a:lnTo>
                    <a:pt x="164" y="20"/>
                  </a:lnTo>
                  <a:lnTo>
                    <a:pt x="171" y="27"/>
                  </a:lnTo>
                  <a:lnTo>
                    <a:pt x="178" y="35"/>
                  </a:lnTo>
                  <a:lnTo>
                    <a:pt x="185" y="44"/>
                  </a:lnTo>
                  <a:lnTo>
                    <a:pt x="192" y="51"/>
                  </a:lnTo>
                  <a:lnTo>
                    <a:pt x="198" y="60"/>
                  </a:lnTo>
                  <a:lnTo>
                    <a:pt x="205" y="68"/>
                  </a:lnTo>
                  <a:lnTo>
                    <a:pt x="211" y="77"/>
                  </a:lnTo>
                  <a:lnTo>
                    <a:pt x="217" y="86"/>
                  </a:lnTo>
                  <a:lnTo>
                    <a:pt x="222" y="94"/>
                  </a:lnTo>
                  <a:lnTo>
                    <a:pt x="228" y="104"/>
                  </a:lnTo>
                  <a:lnTo>
                    <a:pt x="233" y="113"/>
                  </a:lnTo>
                  <a:lnTo>
                    <a:pt x="238" y="122"/>
                  </a:lnTo>
                  <a:lnTo>
                    <a:pt x="243" y="132"/>
                  </a:lnTo>
                  <a:lnTo>
                    <a:pt x="247" y="142"/>
                  </a:lnTo>
                  <a:lnTo>
                    <a:pt x="251" y="152"/>
                  </a:lnTo>
                  <a:lnTo>
                    <a:pt x="255" y="162"/>
                  </a:lnTo>
                  <a:lnTo>
                    <a:pt x="259" y="172"/>
                  </a:lnTo>
                  <a:lnTo>
                    <a:pt x="262" y="182"/>
                  </a:lnTo>
                  <a:lnTo>
                    <a:pt x="265" y="193"/>
                  </a:lnTo>
                  <a:lnTo>
                    <a:pt x="268" y="203"/>
                  </a:lnTo>
                  <a:lnTo>
                    <a:pt x="271" y="214"/>
                  </a:lnTo>
                  <a:lnTo>
                    <a:pt x="273" y="225"/>
                  </a:lnTo>
                  <a:lnTo>
                    <a:pt x="275" y="236"/>
                  </a:lnTo>
                  <a:lnTo>
                    <a:pt x="277" y="247"/>
                  </a:lnTo>
                  <a:lnTo>
                    <a:pt x="278" y="259"/>
                  </a:lnTo>
                  <a:lnTo>
                    <a:pt x="279" y="270"/>
                  </a:lnTo>
                  <a:lnTo>
                    <a:pt x="280" y="281"/>
                  </a:lnTo>
                  <a:lnTo>
                    <a:pt x="281" y="293"/>
                  </a:lnTo>
                  <a:lnTo>
                    <a:pt x="281" y="305"/>
                  </a:lnTo>
                  <a:lnTo>
                    <a:pt x="281" y="316"/>
                  </a:lnTo>
                  <a:lnTo>
                    <a:pt x="280" y="328"/>
                  </a:lnTo>
                  <a:lnTo>
                    <a:pt x="279" y="339"/>
                  </a:lnTo>
                  <a:lnTo>
                    <a:pt x="278" y="350"/>
                  </a:lnTo>
                  <a:lnTo>
                    <a:pt x="277" y="362"/>
                  </a:lnTo>
                  <a:lnTo>
                    <a:pt x="275" y="373"/>
                  </a:lnTo>
                  <a:lnTo>
                    <a:pt x="273" y="384"/>
                  </a:lnTo>
                  <a:lnTo>
                    <a:pt x="271" y="395"/>
                  </a:lnTo>
                  <a:lnTo>
                    <a:pt x="268" y="406"/>
                  </a:lnTo>
                  <a:lnTo>
                    <a:pt x="265" y="416"/>
                  </a:lnTo>
                  <a:lnTo>
                    <a:pt x="262" y="427"/>
                  </a:lnTo>
                  <a:lnTo>
                    <a:pt x="259" y="437"/>
                  </a:lnTo>
                  <a:lnTo>
                    <a:pt x="255" y="447"/>
                  </a:lnTo>
                  <a:lnTo>
                    <a:pt x="251" y="457"/>
                  </a:lnTo>
                  <a:lnTo>
                    <a:pt x="246" y="467"/>
                  </a:lnTo>
                  <a:lnTo>
                    <a:pt x="242" y="478"/>
                  </a:lnTo>
                  <a:lnTo>
                    <a:pt x="237" y="487"/>
                  </a:lnTo>
                  <a:lnTo>
                    <a:pt x="233" y="496"/>
                  </a:lnTo>
                  <a:lnTo>
                    <a:pt x="227" y="506"/>
                  </a:lnTo>
                  <a:lnTo>
                    <a:pt x="222" y="515"/>
                  </a:lnTo>
                  <a:lnTo>
                    <a:pt x="216" y="524"/>
                  </a:lnTo>
                  <a:lnTo>
                    <a:pt x="211" y="533"/>
                  </a:lnTo>
                  <a:lnTo>
                    <a:pt x="204" y="541"/>
                  </a:lnTo>
                  <a:lnTo>
                    <a:pt x="198" y="550"/>
                  </a:lnTo>
                  <a:lnTo>
                    <a:pt x="191" y="558"/>
                  </a:lnTo>
                  <a:lnTo>
                    <a:pt x="184" y="566"/>
                  </a:lnTo>
                  <a:lnTo>
                    <a:pt x="178" y="574"/>
                  </a:lnTo>
                  <a:lnTo>
                    <a:pt x="171" y="582"/>
                  </a:lnTo>
                  <a:lnTo>
                    <a:pt x="163" y="589"/>
                  </a:lnTo>
                  <a:lnTo>
                    <a:pt x="156" y="597"/>
                  </a:lnTo>
                  <a:lnTo>
                    <a:pt x="147" y="604"/>
                  </a:lnTo>
                  <a:lnTo>
                    <a:pt x="140" y="611"/>
                  </a:lnTo>
                  <a:lnTo>
                    <a:pt x="132" y="604"/>
                  </a:lnTo>
                  <a:lnTo>
                    <a:pt x="124" y="597"/>
                  </a:lnTo>
                  <a:lnTo>
                    <a:pt x="116" y="589"/>
                  </a:lnTo>
                  <a:lnTo>
                    <a:pt x="109" y="582"/>
                  </a:lnTo>
                  <a:lnTo>
                    <a:pt x="102" y="574"/>
                  </a:lnTo>
                  <a:lnTo>
                    <a:pt x="95" y="566"/>
                  </a:lnTo>
                  <a:lnTo>
                    <a:pt x="89" y="558"/>
                  </a:lnTo>
                  <a:lnTo>
                    <a:pt x="82" y="550"/>
                  </a:lnTo>
                  <a:lnTo>
                    <a:pt x="76" y="541"/>
                  </a:lnTo>
                  <a:lnTo>
                    <a:pt x="69" y="533"/>
                  </a:lnTo>
                  <a:lnTo>
                    <a:pt x="63" y="524"/>
                  </a:lnTo>
                  <a:lnTo>
                    <a:pt x="58" y="515"/>
                  </a:lnTo>
                  <a:lnTo>
                    <a:pt x="53" y="506"/>
                  </a:lnTo>
                  <a:lnTo>
                    <a:pt x="47" y="496"/>
                  </a:lnTo>
                  <a:lnTo>
                    <a:pt x="43" y="487"/>
                  </a:lnTo>
                  <a:lnTo>
                    <a:pt x="38" y="478"/>
                  </a:lnTo>
                  <a:lnTo>
                    <a:pt x="34" y="467"/>
                  </a:lnTo>
                  <a:lnTo>
                    <a:pt x="29" y="458"/>
                  </a:lnTo>
                  <a:lnTo>
                    <a:pt x="25" y="447"/>
                  </a:lnTo>
                  <a:lnTo>
                    <a:pt x="22" y="437"/>
                  </a:lnTo>
                  <a:lnTo>
                    <a:pt x="18" y="427"/>
                  </a:lnTo>
                  <a:lnTo>
                    <a:pt x="16" y="417"/>
                  </a:lnTo>
                  <a:lnTo>
                    <a:pt x="12" y="406"/>
                  </a:lnTo>
                  <a:lnTo>
                    <a:pt x="10" y="395"/>
                  </a:lnTo>
                  <a:lnTo>
                    <a:pt x="7" y="384"/>
                  </a:lnTo>
                  <a:lnTo>
                    <a:pt x="5" y="373"/>
                  </a:lnTo>
                  <a:lnTo>
                    <a:pt x="3" y="362"/>
                  </a:lnTo>
                  <a:lnTo>
                    <a:pt x="2" y="351"/>
                  </a:lnTo>
                  <a:lnTo>
                    <a:pt x="1" y="340"/>
                  </a:lnTo>
                  <a:lnTo>
                    <a:pt x="0" y="328"/>
                  </a:lnTo>
                  <a:lnTo>
                    <a:pt x="0" y="316"/>
                  </a:lnTo>
                  <a:lnTo>
                    <a:pt x="0" y="305"/>
                  </a:lnTo>
                  <a:lnTo>
                    <a:pt x="0" y="294"/>
                  </a:lnTo>
                  <a:lnTo>
                    <a:pt x="0" y="282"/>
                  </a:lnTo>
                  <a:lnTo>
                    <a:pt x="1" y="270"/>
                  </a:lnTo>
                  <a:lnTo>
                    <a:pt x="2" y="259"/>
                  </a:lnTo>
                  <a:lnTo>
                    <a:pt x="3" y="248"/>
                  </a:lnTo>
                  <a:lnTo>
                    <a:pt x="5" y="237"/>
                  </a:lnTo>
                  <a:lnTo>
                    <a:pt x="7" y="226"/>
                  </a:lnTo>
                  <a:lnTo>
                    <a:pt x="10" y="215"/>
                  </a:lnTo>
                  <a:lnTo>
                    <a:pt x="12" y="204"/>
                  </a:lnTo>
                  <a:lnTo>
                    <a:pt x="16" y="193"/>
                  </a:lnTo>
                  <a:lnTo>
                    <a:pt x="19" y="183"/>
                  </a:lnTo>
                  <a:lnTo>
                    <a:pt x="22" y="173"/>
                  </a:lnTo>
                  <a:lnTo>
                    <a:pt x="26" y="163"/>
                  </a:lnTo>
                  <a:lnTo>
                    <a:pt x="30" y="152"/>
                  </a:lnTo>
                  <a:lnTo>
                    <a:pt x="34" y="143"/>
                  </a:lnTo>
                  <a:lnTo>
                    <a:pt x="38" y="132"/>
                  </a:lnTo>
                  <a:lnTo>
                    <a:pt x="43" y="122"/>
                  </a:lnTo>
                  <a:lnTo>
                    <a:pt x="48" y="113"/>
                  </a:lnTo>
                  <a:lnTo>
                    <a:pt x="53" y="104"/>
                  </a:lnTo>
                  <a:lnTo>
                    <a:pt x="58" y="95"/>
                  </a:lnTo>
                  <a:lnTo>
                    <a:pt x="64" y="86"/>
                  </a:lnTo>
                  <a:lnTo>
                    <a:pt x="69" y="77"/>
                  </a:lnTo>
                  <a:lnTo>
                    <a:pt x="76" y="68"/>
                  </a:lnTo>
                  <a:lnTo>
                    <a:pt x="82" y="60"/>
                  </a:lnTo>
                  <a:lnTo>
                    <a:pt x="89" y="51"/>
                  </a:lnTo>
                  <a:lnTo>
                    <a:pt x="96" y="44"/>
                  </a:lnTo>
                  <a:lnTo>
                    <a:pt x="103" y="35"/>
                  </a:lnTo>
                  <a:lnTo>
                    <a:pt x="110" y="27"/>
                  </a:lnTo>
                  <a:lnTo>
                    <a:pt x="117" y="20"/>
                  </a:lnTo>
                  <a:lnTo>
                    <a:pt x="125" y="13"/>
                  </a:lnTo>
                  <a:lnTo>
                    <a:pt x="133" y="6"/>
                  </a:lnTo>
                  <a:lnTo>
                    <a:pt x="140" y="0"/>
                  </a:lnTo>
                </a:path>
              </a:pathLst>
            </a:custGeom>
            <a:solidFill>
              <a:srgbClr val="FFFF00"/>
            </a:solidFill>
            <a:ln w="28575" cap="rnd" cmpd="sng">
              <a:solidFill>
                <a:srgbClr val="081D58"/>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grpSp>
      <p:sp>
        <p:nvSpPr>
          <p:cNvPr id="288793" name="Rectangle 25"/>
          <p:cNvSpPr>
            <a:spLocks noChangeArrowheads="1"/>
          </p:cNvSpPr>
          <p:nvPr/>
        </p:nvSpPr>
        <p:spPr bwMode="auto">
          <a:xfrm>
            <a:off x="1408113" y="46482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a:spcBef>
                <a:spcPct val="0"/>
              </a:spcBef>
              <a:defRPr sz="2400">
                <a:solidFill>
                  <a:schemeClr val="tx1"/>
                </a:solidFill>
                <a:latin typeface="Times New Roman" pitchFamily="18" charset="0"/>
              </a:defRPr>
            </a:lvl1pPr>
            <a:lvl2pPr marL="571500" algn="l" defTabSz="762000">
              <a:spcBef>
                <a:spcPct val="0"/>
              </a:spcBef>
              <a:defRPr sz="2400">
                <a:solidFill>
                  <a:schemeClr val="tx1"/>
                </a:solidFill>
                <a:latin typeface="Times New Roman" pitchFamily="18" charset="0"/>
              </a:defRPr>
            </a:lvl2pPr>
            <a:lvl3pPr marL="1143000" algn="l" defTabSz="762000">
              <a:spcBef>
                <a:spcPct val="0"/>
              </a:spcBef>
              <a:defRPr sz="2400">
                <a:solidFill>
                  <a:schemeClr val="tx1"/>
                </a:solidFill>
                <a:latin typeface="Times New Roman" pitchFamily="18" charset="0"/>
              </a:defRPr>
            </a:lvl3pPr>
            <a:lvl4pPr marL="1714500" algn="l" defTabSz="762000">
              <a:spcBef>
                <a:spcPct val="0"/>
              </a:spcBef>
              <a:defRPr sz="2400">
                <a:solidFill>
                  <a:schemeClr val="tx1"/>
                </a:solidFill>
                <a:latin typeface="Times New Roman" pitchFamily="18" charset="0"/>
              </a:defRPr>
            </a:lvl4pPr>
            <a:lvl5pPr marL="2286000" algn="l"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eaLnBrk="0" hangingPunct="0">
              <a:buClrTx/>
              <a:buFontTx/>
              <a:buNone/>
            </a:pPr>
            <a:r>
              <a:rPr lang="en-US" altLang="en-US" sz="1800">
                <a:latin typeface="Arial" pitchFamily="34" charset="0"/>
              </a:rPr>
              <a:t>A</a:t>
            </a:r>
          </a:p>
        </p:txBody>
      </p:sp>
      <p:sp>
        <p:nvSpPr>
          <p:cNvPr id="288794" name="Rectangle 26"/>
          <p:cNvSpPr>
            <a:spLocks noChangeArrowheads="1"/>
          </p:cNvSpPr>
          <p:nvPr/>
        </p:nvSpPr>
        <p:spPr bwMode="auto">
          <a:xfrm>
            <a:off x="2317750" y="46482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a:spcBef>
                <a:spcPct val="0"/>
              </a:spcBef>
              <a:defRPr sz="2400">
                <a:solidFill>
                  <a:schemeClr val="tx1"/>
                </a:solidFill>
                <a:latin typeface="Times New Roman" pitchFamily="18" charset="0"/>
              </a:defRPr>
            </a:lvl1pPr>
            <a:lvl2pPr marL="571500" algn="l" defTabSz="762000">
              <a:spcBef>
                <a:spcPct val="0"/>
              </a:spcBef>
              <a:defRPr sz="2400">
                <a:solidFill>
                  <a:schemeClr val="tx1"/>
                </a:solidFill>
                <a:latin typeface="Times New Roman" pitchFamily="18" charset="0"/>
              </a:defRPr>
            </a:lvl2pPr>
            <a:lvl3pPr marL="1143000" algn="l" defTabSz="762000">
              <a:spcBef>
                <a:spcPct val="0"/>
              </a:spcBef>
              <a:defRPr sz="2400">
                <a:solidFill>
                  <a:schemeClr val="tx1"/>
                </a:solidFill>
                <a:latin typeface="Times New Roman" pitchFamily="18" charset="0"/>
              </a:defRPr>
            </a:lvl3pPr>
            <a:lvl4pPr marL="1714500" algn="l" defTabSz="762000">
              <a:spcBef>
                <a:spcPct val="0"/>
              </a:spcBef>
              <a:defRPr sz="2400">
                <a:solidFill>
                  <a:schemeClr val="tx1"/>
                </a:solidFill>
                <a:latin typeface="Times New Roman" pitchFamily="18" charset="0"/>
              </a:defRPr>
            </a:lvl4pPr>
            <a:lvl5pPr marL="2286000" algn="l"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eaLnBrk="0" hangingPunct="0">
              <a:buClrTx/>
              <a:buFontTx/>
              <a:buNone/>
            </a:pPr>
            <a:r>
              <a:rPr lang="en-US" altLang="en-US" sz="1800">
                <a:latin typeface="Arial" pitchFamily="34" charset="0"/>
              </a:rPr>
              <a:t>B</a:t>
            </a:r>
          </a:p>
        </p:txBody>
      </p:sp>
      <p:sp>
        <p:nvSpPr>
          <p:cNvPr id="288795" name="Rectangle 27"/>
          <p:cNvSpPr>
            <a:spLocks noChangeArrowheads="1"/>
          </p:cNvSpPr>
          <p:nvPr/>
        </p:nvSpPr>
        <p:spPr bwMode="auto">
          <a:xfrm>
            <a:off x="3213100" y="5424488"/>
            <a:ext cx="1025525"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sz="2200">
                <a:latin typeface="Courier New" pitchFamily="49" charset="0"/>
              </a:rPr>
              <a:t>MINUS</a:t>
            </a:r>
          </a:p>
        </p:txBody>
      </p:sp>
      <p:grpSp>
        <p:nvGrpSpPr>
          <p:cNvPr id="288800" name="Group 32"/>
          <p:cNvGrpSpPr>
            <a:grpSpLocks/>
          </p:cNvGrpSpPr>
          <p:nvPr/>
        </p:nvGrpSpPr>
        <p:grpSpPr bwMode="auto">
          <a:xfrm>
            <a:off x="903288" y="4975225"/>
            <a:ext cx="2205037" cy="1317625"/>
            <a:chOff x="569" y="3038"/>
            <a:chExt cx="1389" cy="830"/>
          </a:xfrm>
        </p:grpSpPr>
        <p:sp>
          <p:nvSpPr>
            <p:cNvPr id="288796" name="Oval 28"/>
            <p:cNvSpPr>
              <a:spLocks noChangeArrowheads="1"/>
            </p:cNvSpPr>
            <p:nvPr/>
          </p:nvSpPr>
          <p:spPr bwMode="blackGray">
            <a:xfrm>
              <a:off x="569" y="3038"/>
              <a:ext cx="806" cy="825"/>
            </a:xfrm>
            <a:prstGeom prst="ellipse">
              <a:avLst/>
            </a:prstGeom>
            <a:solidFill>
              <a:srgbClr val="FFFF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spcBef>
                  <a:spcPct val="50000"/>
                </a:spcBef>
                <a:buClrTx/>
                <a:buFontTx/>
                <a:buNone/>
              </a:pPr>
              <a:endParaRPr lang="en-US" altLang="en-US" sz="2400" b="0"/>
            </a:p>
          </p:txBody>
        </p:sp>
        <p:sp>
          <p:nvSpPr>
            <p:cNvPr id="288797" name="Oval 29"/>
            <p:cNvSpPr>
              <a:spLocks noChangeArrowheads="1"/>
            </p:cNvSpPr>
            <p:nvPr/>
          </p:nvSpPr>
          <p:spPr bwMode="blackGray">
            <a:xfrm>
              <a:off x="1152" y="3043"/>
              <a:ext cx="806" cy="825"/>
            </a:xfrm>
            <a:prstGeom prst="ellipse">
              <a:avLst/>
            </a:prstGeom>
            <a:solidFill>
              <a:srgbClr val="6699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spcBef>
                  <a:spcPct val="50000"/>
                </a:spcBef>
                <a:buClrTx/>
                <a:buFontTx/>
                <a:buNone/>
              </a:pPr>
              <a:endParaRPr lang="en-US" altLang="en-US" sz="2400" b="0"/>
            </a:p>
          </p:txBody>
        </p:sp>
      </p:grpSp>
    </p:spTree>
    <p:extLst>
      <p:ext uri="{BB962C8B-B14F-4D97-AF65-F5344CB8AC3E}">
        <p14:creationId xmlns:p14="http://schemas.microsoft.com/office/powerpoint/2010/main" val="2613111254"/>
      </p:ext>
    </p:extLst>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GB" altLang="en-US" smtClean="0"/>
              <a:t>UNION</a:t>
            </a:r>
            <a:endParaRPr lang="en-GB" altLang="en-US"/>
          </a:p>
        </p:txBody>
      </p:sp>
      <p:sp>
        <p:nvSpPr>
          <p:cNvPr id="4" name="Content Placeholder 3"/>
          <p:cNvSpPr>
            <a:spLocks noGrp="1"/>
          </p:cNvSpPr>
          <p:nvPr>
            <p:ph sz="quarter" idx="1"/>
          </p:nvPr>
        </p:nvSpPr>
        <p:spPr/>
        <p:txBody>
          <a:bodyPr/>
          <a:lstStyle/>
          <a:p>
            <a:endParaRPr lang="en-IE"/>
          </a:p>
        </p:txBody>
      </p:sp>
      <p:sp>
        <p:nvSpPr>
          <p:cNvPr id="30723" name="Rectangle 3"/>
          <p:cNvSpPr>
            <a:spLocks noGrp="1" noChangeArrowheads="1"/>
          </p:cNvSpPr>
          <p:nvPr>
            <p:ph type="body" sz="half" idx="2"/>
          </p:nvPr>
        </p:nvSpPr>
        <p:spPr/>
        <p:txBody>
          <a:bodyPr/>
          <a:lstStyle/>
          <a:p>
            <a:r>
              <a:rPr lang="en-GB" altLang="en-US" smtClean="0"/>
              <a:t>Find, in a single query, the average mark for each student, and the average mark overall</a:t>
            </a:r>
            <a:endParaRPr lang="en-GB" altLang="en-US"/>
          </a:p>
        </p:txBody>
      </p:sp>
      <p:grpSp>
        <p:nvGrpSpPr>
          <p:cNvPr id="30724" name="Group 4"/>
          <p:cNvGrpSpPr>
            <a:grpSpLocks/>
          </p:cNvGrpSpPr>
          <p:nvPr/>
        </p:nvGrpSpPr>
        <p:grpSpPr bwMode="auto">
          <a:xfrm>
            <a:off x="990600" y="2362200"/>
            <a:ext cx="2520950" cy="2533650"/>
            <a:chOff x="624" y="1488"/>
            <a:chExt cx="1588" cy="1596"/>
          </a:xfrm>
        </p:grpSpPr>
        <p:sp>
          <p:nvSpPr>
            <p:cNvPr id="30725" name="Rectangle 5"/>
            <p:cNvSpPr>
              <a:spLocks noChangeArrowheads="1"/>
            </p:cNvSpPr>
            <p:nvPr/>
          </p:nvSpPr>
          <p:spPr bwMode="auto">
            <a:xfrm>
              <a:off x="624" y="1488"/>
              <a:ext cx="1588" cy="1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800">
                  <a:solidFill>
                    <a:schemeClr val="tx1"/>
                  </a:solidFill>
                  <a:latin typeface="Arial" charset="0"/>
                </a:rPr>
                <a:t>Grades</a:t>
              </a:r>
            </a:p>
            <a:p>
              <a:endParaRPr lang="en-GB" altLang="en-US" sz="800">
                <a:solidFill>
                  <a:schemeClr val="tx1"/>
                </a:solidFill>
                <a:latin typeface="Arial" charset="0"/>
              </a:endParaRPr>
            </a:p>
            <a:p>
              <a:r>
                <a:rPr lang="en-GB" altLang="en-US" sz="1800">
                  <a:solidFill>
                    <a:schemeClr val="tx1"/>
                  </a:solidFill>
                  <a:latin typeface="Arial" charset="0"/>
                </a:rPr>
                <a:t>Name	Code	Mark</a:t>
              </a:r>
            </a:p>
            <a:p>
              <a:endParaRPr lang="en-GB" altLang="en-US" sz="800">
                <a:solidFill>
                  <a:schemeClr val="tx1"/>
                </a:solidFill>
                <a:latin typeface="Arial" charset="0"/>
              </a:endParaRPr>
            </a:p>
            <a:p>
              <a:r>
                <a:rPr lang="en-GB" altLang="en-US" sz="1800">
                  <a:solidFill>
                    <a:schemeClr val="tx1"/>
                  </a:solidFill>
                  <a:latin typeface="Arial" charset="0"/>
                </a:rPr>
                <a:t>Jane	IAI	52</a:t>
              </a:r>
            </a:p>
            <a:p>
              <a:r>
                <a:rPr lang="en-GB" altLang="en-US" sz="1800">
                  <a:solidFill>
                    <a:schemeClr val="tx1"/>
                  </a:solidFill>
                  <a:latin typeface="Arial" charset="0"/>
                </a:rPr>
                <a:t>John	DBS	56</a:t>
              </a:r>
            </a:p>
            <a:p>
              <a:r>
                <a:rPr lang="en-GB" altLang="en-US" sz="1800">
                  <a:solidFill>
                    <a:schemeClr val="tx1"/>
                  </a:solidFill>
                  <a:latin typeface="Arial" charset="0"/>
                </a:rPr>
                <a:t>John	IAI	72</a:t>
              </a:r>
            </a:p>
            <a:p>
              <a:r>
                <a:rPr lang="en-GB" altLang="en-US" sz="1800">
                  <a:solidFill>
                    <a:schemeClr val="tx1"/>
                  </a:solidFill>
                  <a:latin typeface="Arial" charset="0"/>
                </a:rPr>
                <a:t>Mark	PR1	43</a:t>
              </a:r>
            </a:p>
            <a:p>
              <a:r>
                <a:rPr lang="en-GB" altLang="en-US" sz="1800">
                  <a:solidFill>
                    <a:schemeClr val="tx1"/>
                  </a:solidFill>
                  <a:latin typeface="Arial" charset="0"/>
                </a:rPr>
                <a:t>Mark	PR2	35</a:t>
              </a:r>
            </a:p>
            <a:p>
              <a:r>
                <a:rPr lang="en-GB" altLang="en-US" sz="1800">
                  <a:solidFill>
                    <a:schemeClr val="tx1"/>
                  </a:solidFill>
                  <a:latin typeface="Arial" charset="0"/>
                </a:rPr>
                <a:t>Mary	DBS	60</a:t>
              </a:r>
            </a:p>
          </p:txBody>
        </p:sp>
        <p:sp>
          <p:nvSpPr>
            <p:cNvPr id="30726" name="Rectangle 6"/>
            <p:cNvSpPr>
              <a:spLocks noChangeArrowheads="1"/>
            </p:cNvSpPr>
            <p:nvPr/>
          </p:nvSpPr>
          <p:spPr bwMode="auto">
            <a:xfrm>
              <a:off x="624" y="1728"/>
              <a:ext cx="1584" cy="134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0727" name="Line 7"/>
            <p:cNvSpPr>
              <a:spLocks noChangeShapeType="1"/>
            </p:cNvSpPr>
            <p:nvPr/>
          </p:nvSpPr>
          <p:spPr bwMode="auto">
            <a:xfrm>
              <a:off x="624" y="1968"/>
              <a:ext cx="158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0728" name="Line 8"/>
            <p:cNvSpPr>
              <a:spLocks noChangeShapeType="1"/>
            </p:cNvSpPr>
            <p:nvPr/>
          </p:nvSpPr>
          <p:spPr bwMode="auto">
            <a:xfrm>
              <a:off x="1152" y="1728"/>
              <a:ext cx="0" cy="13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0729" name="Line 9"/>
            <p:cNvSpPr>
              <a:spLocks noChangeShapeType="1"/>
            </p:cNvSpPr>
            <p:nvPr/>
          </p:nvSpPr>
          <p:spPr bwMode="auto">
            <a:xfrm>
              <a:off x="1728" y="1728"/>
              <a:ext cx="0" cy="13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grpSp>
    </p:spTree>
    <p:extLst>
      <p:ext uri="{BB962C8B-B14F-4D97-AF65-F5344CB8AC3E}">
        <p14:creationId xmlns:p14="http://schemas.microsoft.com/office/powerpoint/2010/main" val="29592183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GB" altLang="en-US" smtClean="0"/>
              <a:t>UNION</a:t>
            </a:r>
            <a:endParaRPr lang="en-GB" altLang="en-US"/>
          </a:p>
        </p:txBody>
      </p:sp>
      <p:sp>
        <p:nvSpPr>
          <p:cNvPr id="31747" name="Rectangle 3"/>
          <p:cNvSpPr>
            <a:spLocks noGrp="1" noChangeArrowheads="1"/>
          </p:cNvSpPr>
          <p:nvPr>
            <p:ph type="body" sz="half" idx="1"/>
          </p:nvPr>
        </p:nvSpPr>
        <p:spPr/>
        <p:txBody>
          <a:bodyPr/>
          <a:lstStyle/>
          <a:p>
            <a:r>
              <a:rPr lang="en-GB" altLang="en-US" dirty="0" smtClean="0"/>
              <a:t>The average for each student:</a:t>
            </a:r>
          </a:p>
          <a:p>
            <a:endParaRPr lang="en-GB" altLang="en-US" dirty="0" smtClean="0"/>
          </a:p>
          <a:p>
            <a:pPr marL="0" indent="0">
              <a:buNone/>
            </a:pPr>
            <a:r>
              <a:rPr lang="en-GB" altLang="en-US" dirty="0" smtClean="0">
                <a:latin typeface="Courier New" panose="02070309020205020404" pitchFamily="49" charset="0"/>
                <a:cs typeface="Courier New" panose="02070309020205020404" pitchFamily="49" charset="0"/>
              </a:rPr>
              <a:t>SELECT Name,</a:t>
            </a:r>
          </a:p>
          <a:p>
            <a:pPr marL="0" indent="0">
              <a:buNone/>
            </a:pPr>
            <a:r>
              <a:rPr lang="en-GB" altLang="en-US" dirty="0" smtClean="0">
                <a:latin typeface="Courier New" panose="02070309020205020404" pitchFamily="49" charset="0"/>
                <a:cs typeface="Courier New" panose="02070309020205020404" pitchFamily="49" charset="0"/>
              </a:rPr>
              <a:t>   AVG(Mark) AS Average</a:t>
            </a:r>
          </a:p>
          <a:p>
            <a:pPr marL="0" indent="0">
              <a:buNone/>
            </a:pPr>
            <a:r>
              <a:rPr lang="en-GB" altLang="en-US" dirty="0" smtClean="0">
                <a:latin typeface="Courier New" panose="02070309020205020404" pitchFamily="49" charset="0"/>
                <a:cs typeface="Courier New" panose="02070309020205020404" pitchFamily="49" charset="0"/>
              </a:rPr>
              <a:t>  FROM Grades</a:t>
            </a:r>
          </a:p>
          <a:p>
            <a:pPr marL="0" indent="0">
              <a:buNone/>
            </a:pPr>
            <a:r>
              <a:rPr lang="en-GB" altLang="en-US" dirty="0" smtClean="0">
                <a:latin typeface="Courier New" panose="02070309020205020404" pitchFamily="49" charset="0"/>
                <a:cs typeface="Courier New" panose="02070309020205020404" pitchFamily="49" charset="0"/>
              </a:rPr>
              <a:t> GROUP BY Name</a:t>
            </a:r>
            <a:endParaRPr lang="en-GB" altLang="en-US" dirty="0">
              <a:latin typeface="Courier New" panose="02070309020205020404" pitchFamily="49" charset="0"/>
              <a:cs typeface="Courier New" panose="02070309020205020404" pitchFamily="49" charset="0"/>
            </a:endParaRPr>
          </a:p>
        </p:txBody>
      </p:sp>
      <p:sp>
        <p:nvSpPr>
          <p:cNvPr id="31748" name="Rectangle 4"/>
          <p:cNvSpPr>
            <a:spLocks noGrp="1" noChangeArrowheads="1"/>
          </p:cNvSpPr>
          <p:nvPr>
            <p:ph type="body" sz="half" idx="2"/>
          </p:nvPr>
        </p:nvSpPr>
        <p:spPr/>
        <p:txBody>
          <a:bodyPr>
            <a:normAutofit lnSpcReduction="10000"/>
          </a:bodyPr>
          <a:lstStyle/>
          <a:p>
            <a:r>
              <a:rPr lang="en-GB" altLang="en-US" dirty="0" smtClean="0"/>
              <a:t>The average overall:</a:t>
            </a:r>
          </a:p>
          <a:p>
            <a:endParaRPr lang="en-GB" altLang="en-US" dirty="0" smtClean="0"/>
          </a:p>
          <a:p>
            <a:pPr marL="0" indent="0">
              <a:buNone/>
            </a:pPr>
            <a:r>
              <a:rPr lang="en-GB" altLang="en-US" dirty="0" smtClean="0">
                <a:latin typeface="Courier New" panose="02070309020205020404" pitchFamily="49" charset="0"/>
                <a:cs typeface="Courier New" panose="02070309020205020404" pitchFamily="49" charset="0"/>
              </a:rPr>
              <a:t>SELECT </a:t>
            </a:r>
          </a:p>
          <a:p>
            <a:pPr marL="0" indent="0">
              <a:buNone/>
            </a:pPr>
            <a:r>
              <a:rPr lang="en-GB" altLang="en-US" dirty="0" smtClean="0">
                <a:latin typeface="Courier New" panose="02070309020205020404" pitchFamily="49" charset="0"/>
                <a:cs typeface="Courier New" panose="02070309020205020404" pitchFamily="49" charset="0"/>
              </a:rPr>
              <a:t>   ‘Total’ AS Name, </a:t>
            </a:r>
          </a:p>
          <a:p>
            <a:pPr marL="0" indent="0">
              <a:buNone/>
            </a:pPr>
            <a:r>
              <a:rPr lang="en-GB" altLang="en-US" dirty="0" smtClean="0">
                <a:latin typeface="Courier New" panose="02070309020205020404" pitchFamily="49" charset="0"/>
                <a:cs typeface="Courier New" panose="02070309020205020404" pitchFamily="49" charset="0"/>
              </a:rPr>
              <a:t>   AVG(Mark) AS Average</a:t>
            </a:r>
          </a:p>
          <a:p>
            <a:pPr marL="0" indent="0">
              <a:buNone/>
            </a:pPr>
            <a:r>
              <a:rPr lang="en-GB" altLang="en-US" dirty="0" smtClean="0">
                <a:latin typeface="Courier New" panose="02070309020205020404" pitchFamily="49" charset="0"/>
                <a:cs typeface="Courier New" panose="02070309020205020404" pitchFamily="49" charset="0"/>
              </a:rPr>
              <a:t>  FROM Grades</a:t>
            </a:r>
          </a:p>
          <a:p>
            <a:endParaRPr lang="en-GB" altLang="en-US" dirty="0" smtClean="0"/>
          </a:p>
          <a:p>
            <a:r>
              <a:rPr lang="en-GB" altLang="en-US" dirty="0" smtClean="0"/>
              <a:t>Note - this has the same columns as the average by student</a:t>
            </a:r>
            <a:endParaRPr lang="en-GB" altLang="en-US" dirty="0"/>
          </a:p>
        </p:txBody>
      </p:sp>
    </p:spTree>
    <p:extLst>
      <p:ext uri="{BB962C8B-B14F-4D97-AF65-F5344CB8AC3E}">
        <p14:creationId xmlns:p14="http://schemas.microsoft.com/office/powerpoint/2010/main" val="31910384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GB" altLang="en-US" smtClean="0"/>
              <a:t>UNION</a:t>
            </a:r>
            <a:endParaRPr lang="en-GB" altLang="en-US"/>
          </a:p>
        </p:txBody>
      </p:sp>
      <p:sp>
        <p:nvSpPr>
          <p:cNvPr id="32771" name="Rectangle 3"/>
          <p:cNvSpPr>
            <a:spLocks noGrp="1" noChangeArrowheads="1"/>
          </p:cNvSpPr>
          <p:nvPr>
            <p:ph type="body" sz="half" idx="1"/>
          </p:nvPr>
        </p:nvSpPr>
        <p:spPr/>
        <p:txBody>
          <a:bodyPr>
            <a:normAutofit fontScale="92500"/>
          </a:bodyPr>
          <a:lstStyle/>
          <a:p>
            <a:pPr marL="0" indent="0">
              <a:buNone/>
            </a:pPr>
            <a:r>
              <a:rPr lang="en-GB" altLang="en-US" dirty="0" smtClean="0">
                <a:latin typeface="Courier New" panose="02070309020205020404" pitchFamily="49" charset="0"/>
                <a:cs typeface="Courier New" panose="02070309020205020404" pitchFamily="49" charset="0"/>
              </a:rPr>
              <a:t>SELECT Name</a:t>
            </a:r>
          </a:p>
          <a:p>
            <a:pPr marL="0" indent="0">
              <a:buNone/>
            </a:pPr>
            <a:r>
              <a:rPr lang="en-GB" altLang="en-US" dirty="0" smtClean="0">
                <a:latin typeface="Courier New" panose="02070309020205020404" pitchFamily="49" charset="0"/>
                <a:cs typeface="Courier New" panose="02070309020205020404" pitchFamily="49" charset="0"/>
              </a:rPr>
              <a:t>AVG(Mark) AS Average</a:t>
            </a:r>
          </a:p>
          <a:p>
            <a:pPr marL="0" indent="0">
              <a:buNone/>
            </a:pPr>
            <a:r>
              <a:rPr lang="en-GB" altLang="en-US" dirty="0" smtClean="0">
                <a:latin typeface="Courier New" panose="02070309020205020404" pitchFamily="49" charset="0"/>
                <a:cs typeface="Courier New" panose="02070309020205020404" pitchFamily="49" charset="0"/>
              </a:rPr>
              <a:t>FROM Grades</a:t>
            </a:r>
          </a:p>
          <a:p>
            <a:pPr marL="0" indent="0">
              <a:buNone/>
            </a:pPr>
            <a:r>
              <a:rPr lang="en-GB" altLang="en-US" dirty="0" smtClean="0">
                <a:latin typeface="Courier New" panose="02070309020205020404" pitchFamily="49" charset="0"/>
                <a:cs typeface="Courier New" panose="02070309020205020404" pitchFamily="49" charset="0"/>
              </a:rPr>
              <a:t>GROUP BY Name</a:t>
            </a:r>
          </a:p>
          <a:p>
            <a:pPr marL="0" indent="0">
              <a:buNone/>
            </a:pPr>
            <a:endParaRPr lang="en-GB" altLang="en-US" dirty="0" smtClean="0">
              <a:latin typeface="Courier New" panose="02070309020205020404" pitchFamily="49" charset="0"/>
              <a:cs typeface="Courier New" panose="02070309020205020404" pitchFamily="49" charset="0"/>
            </a:endParaRPr>
          </a:p>
          <a:p>
            <a:pPr marL="0" indent="0">
              <a:buNone/>
            </a:pPr>
            <a:r>
              <a:rPr lang="en-GB" altLang="en-US" dirty="0" smtClean="0">
                <a:latin typeface="Courier New" panose="02070309020205020404" pitchFamily="49" charset="0"/>
                <a:cs typeface="Courier New" panose="02070309020205020404" pitchFamily="49" charset="0"/>
              </a:rPr>
              <a:t>UNION</a:t>
            </a:r>
          </a:p>
          <a:p>
            <a:pPr marL="0" indent="0">
              <a:buNone/>
            </a:pPr>
            <a:endParaRPr lang="en-GB" altLang="en-US" dirty="0" smtClean="0">
              <a:latin typeface="Courier New" panose="02070309020205020404" pitchFamily="49" charset="0"/>
              <a:cs typeface="Courier New" panose="02070309020205020404" pitchFamily="49" charset="0"/>
            </a:endParaRPr>
          </a:p>
          <a:p>
            <a:pPr marL="0" indent="0">
              <a:buNone/>
            </a:pPr>
            <a:r>
              <a:rPr lang="en-GB" altLang="en-US" dirty="0" smtClean="0">
                <a:latin typeface="Courier New" panose="02070309020205020404" pitchFamily="49" charset="0"/>
                <a:cs typeface="Courier New" panose="02070309020205020404" pitchFamily="49" charset="0"/>
              </a:rPr>
              <a:t>SELECT </a:t>
            </a:r>
          </a:p>
          <a:p>
            <a:pPr marL="0" indent="0">
              <a:buNone/>
            </a:pPr>
            <a:r>
              <a:rPr lang="en-GB" altLang="en-US" dirty="0" smtClean="0">
                <a:latin typeface="Courier New" panose="02070309020205020404" pitchFamily="49" charset="0"/>
                <a:cs typeface="Courier New" panose="02070309020205020404" pitchFamily="49" charset="0"/>
              </a:rPr>
              <a:t>'Total' as Name, </a:t>
            </a:r>
          </a:p>
          <a:p>
            <a:pPr marL="0" indent="0">
              <a:buNone/>
            </a:pPr>
            <a:r>
              <a:rPr lang="en-GB" altLang="en-US" dirty="0" smtClean="0">
                <a:latin typeface="Courier New" panose="02070309020205020404" pitchFamily="49" charset="0"/>
                <a:cs typeface="Courier New" panose="02070309020205020404" pitchFamily="49" charset="0"/>
              </a:rPr>
              <a:t>AVG(Mark) AS Average</a:t>
            </a:r>
          </a:p>
          <a:p>
            <a:pPr marL="0" indent="0">
              <a:buNone/>
            </a:pPr>
            <a:r>
              <a:rPr lang="en-GB" altLang="en-US" dirty="0" smtClean="0">
                <a:latin typeface="Courier New" panose="02070309020205020404" pitchFamily="49" charset="0"/>
                <a:cs typeface="Courier New" panose="02070309020205020404" pitchFamily="49" charset="0"/>
              </a:rPr>
              <a:t>FROM Grades</a:t>
            </a:r>
            <a:endParaRPr lang="en-GB" altLang="en-US" dirty="0">
              <a:latin typeface="Courier New" panose="02070309020205020404" pitchFamily="49" charset="0"/>
              <a:cs typeface="Courier New" panose="02070309020205020404" pitchFamily="49" charset="0"/>
            </a:endParaRPr>
          </a:p>
        </p:txBody>
      </p:sp>
      <p:sp>
        <p:nvSpPr>
          <p:cNvPr id="4" name="Content Placeholder 3"/>
          <p:cNvSpPr>
            <a:spLocks noGrp="1"/>
          </p:cNvSpPr>
          <p:nvPr>
            <p:ph sz="quarter" idx="2"/>
          </p:nvPr>
        </p:nvSpPr>
        <p:spPr/>
        <p:txBody>
          <a:bodyPr/>
          <a:lstStyle/>
          <a:p>
            <a:endParaRPr lang="en-IE"/>
          </a:p>
        </p:txBody>
      </p:sp>
      <p:grpSp>
        <p:nvGrpSpPr>
          <p:cNvPr id="32772" name="Group 4"/>
          <p:cNvGrpSpPr>
            <a:grpSpLocks/>
          </p:cNvGrpSpPr>
          <p:nvPr/>
        </p:nvGrpSpPr>
        <p:grpSpPr bwMode="auto">
          <a:xfrm>
            <a:off x="5638800" y="2971800"/>
            <a:ext cx="2209800" cy="2062163"/>
            <a:chOff x="3552" y="1872"/>
            <a:chExt cx="1392" cy="1299"/>
          </a:xfrm>
        </p:grpSpPr>
        <p:sp>
          <p:nvSpPr>
            <p:cNvPr id="32773" name="Text Box 5"/>
            <p:cNvSpPr txBox="1">
              <a:spLocks noChangeArrowheads="1"/>
            </p:cNvSpPr>
            <p:nvPr/>
          </p:nvSpPr>
          <p:spPr bwMode="auto">
            <a:xfrm>
              <a:off x="3552" y="1872"/>
              <a:ext cx="1392" cy="1299"/>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2000">
                  <a:solidFill>
                    <a:schemeClr val="tx1"/>
                  </a:solidFill>
                  <a:latin typeface="Arial" charset="0"/>
                </a:rPr>
                <a:t>Name	  Average</a:t>
              </a:r>
            </a:p>
            <a:p>
              <a:endParaRPr lang="en-GB" altLang="en-US" sz="800">
                <a:solidFill>
                  <a:schemeClr val="tx1"/>
                </a:solidFill>
                <a:latin typeface="Arial" charset="0"/>
              </a:endParaRPr>
            </a:p>
            <a:p>
              <a:r>
                <a:rPr lang="en-GB" altLang="en-US" sz="2000">
                  <a:solidFill>
                    <a:schemeClr val="tx1"/>
                  </a:solidFill>
                  <a:latin typeface="Arial" charset="0"/>
                </a:rPr>
                <a:t>Jane	  52</a:t>
              </a:r>
            </a:p>
            <a:p>
              <a:r>
                <a:rPr lang="en-GB" altLang="en-US" sz="2000">
                  <a:solidFill>
                    <a:schemeClr val="tx1"/>
                  </a:solidFill>
                  <a:latin typeface="Arial" charset="0"/>
                </a:rPr>
                <a:t>John	  64</a:t>
              </a:r>
            </a:p>
            <a:p>
              <a:r>
                <a:rPr lang="en-GB" altLang="en-US" sz="2000">
                  <a:solidFill>
                    <a:schemeClr val="tx1"/>
                  </a:solidFill>
                  <a:latin typeface="Arial" charset="0"/>
                </a:rPr>
                <a:t>Mark	  39</a:t>
              </a:r>
            </a:p>
            <a:p>
              <a:r>
                <a:rPr lang="en-GB" altLang="en-US" sz="2000">
                  <a:solidFill>
                    <a:schemeClr val="tx1"/>
                  </a:solidFill>
                  <a:latin typeface="Arial" charset="0"/>
                </a:rPr>
                <a:t>Mary	  60</a:t>
              </a:r>
            </a:p>
            <a:p>
              <a:r>
                <a:rPr lang="en-GB" altLang="en-US" sz="2000">
                  <a:solidFill>
                    <a:schemeClr val="tx1"/>
                  </a:solidFill>
                  <a:latin typeface="Arial" charset="0"/>
                </a:rPr>
                <a:t>Total	  53</a:t>
              </a:r>
            </a:p>
          </p:txBody>
        </p:sp>
        <p:sp>
          <p:nvSpPr>
            <p:cNvPr id="32774" name="Line 6"/>
            <p:cNvSpPr>
              <a:spLocks noChangeShapeType="1"/>
            </p:cNvSpPr>
            <p:nvPr/>
          </p:nvSpPr>
          <p:spPr bwMode="auto">
            <a:xfrm>
              <a:off x="3552" y="2160"/>
              <a:ext cx="13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2775" name="Line 7"/>
            <p:cNvSpPr>
              <a:spLocks noChangeShapeType="1"/>
            </p:cNvSpPr>
            <p:nvPr/>
          </p:nvSpPr>
          <p:spPr bwMode="auto">
            <a:xfrm>
              <a:off x="4176" y="1872"/>
              <a:ext cx="0" cy="12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grpSp>
      <p:sp>
        <p:nvSpPr>
          <p:cNvPr id="32776" name="Line 8"/>
          <p:cNvSpPr>
            <a:spLocks noChangeShapeType="1"/>
          </p:cNvSpPr>
          <p:nvPr/>
        </p:nvSpPr>
        <p:spPr bwMode="auto">
          <a:xfrm>
            <a:off x="4648200" y="4648200"/>
            <a:ext cx="0" cy="1676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2777" name="Line 9"/>
          <p:cNvSpPr>
            <a:spLocks noChangeShapeType="1"/>
          </p:cNvSpPr>
          <p:nvPr/>
        </p:nvSpPr>
        <p:spPr bwMode="auto">
          <a:xfrm flipV="1">
            <a:off x="4648200" y="4876800"/>
            <a:ext cx="838200" cy="609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2778" name="Line 10"/>
          <p:cNvSpPr>
            <a:spLocks noChangeShapeType="1"/>
          </p:cNvSpPr>
          <p:nvPr/>
        </p:nvSpPr>
        <p:spPr bwMode="auto">
          <a:xfrm>
            <a:off x="5486400" y="4724400"/>
            <a:ext cx="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2779" name="Line 11"/>
          <p:cNvSpPr>
            <a:spLocks noChangeShapeType="1"/>
          </p:cNvSpPr>
          <p:nvPr/>
        </p:nvSpPr>
        <p:spPr bwMode="auto">
          <a:xfrm>
            <a:off x="5486400" y="3429000"/>
            <a:ext cx="0" cy="1219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2780" name="Line 12"/>
          <p:cNvSpPr>
            <a:spLocks noChangeShapeType="1"/>
          </p:cNvSpPr>
          <p:nvPr/>
        </p:nvSpPr>
        <p:spPr bwMode="auto">
          <a:xfrm>
            <a:off x="4572000" y="1981200"/>
            <a:ext cx="0" cy="1676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2781" name="Line 13"/>
          <p:cNvSpPr>
            <a:spLocks noChangeShapeType="1"/>
          </p:cNvSpPr>
          <p:nvPr/>
        </p:nvSpPr>
        <p:spPr bwMode="auto">
          <a:xfrm>
            <a:off x="4572000" y="2743200"/>
            <a:ext cx="914400" cy="1371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Tree>
    <p:extLst>
      <p:ext uri="{BB962C8B-B14F-4D97-AF65-F5344CB8AC3E}">
        <p14:creationId xmlns:p14="http://schemas.microsoft.com/office/powerpoint/2010/main" val="32525528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altLang="en-US" smtClean="0"/>
              <a:t>A Final Example</a:t>
            </a:r>
            <a:endParaRPr lang="en-GB" altLang="en-US"/>
          </a:p>
        </p:txBody>
      </p:sp>
      <p:sp>
        <p:nvSpPr>
          <p:cNvPr id="33795" name="Rectangle 3"/>
          <p:cNvSpPr>
            <a:spLocks noGrp="1" noChangeArrowheads="1"/>
          </p:cNvSpPr>
          <p:nvPr>
            <p:ph type="body" sz="half" idx="1"/>
          </p:nvPr>
        </p:nvSpPr>
        <p:spPr/>
        <p:txBody>
          <a:bodyPr/>
          <a:lstStyle/>
          <a:p>
            <a:r>
              <a:rPr lang="en-GB" altLang="en-US" smtClean="0"/>
              <a:t>Examiners’ reports</a:t>
            </a:r>
          </a:p>
          <a:p>
            <a:pPr lvl="1"/>
            <a:r>
              <a:rPr lang="en-GB" altLang="en-US" smtClean="0"/>
              <a:t>We want a list of students and their average mark</a:t>
            </a:r>
          </a:p>
          <a:p>
            <a:pPr lvl="1"/>
            <a:r>
              <a:rPr lang="en-GB" altLang="en-US" smtClean="0"/>
              <a:t>For first and second years the average is for that year</a:t>
            </a:r>
          </a:p>
          <a:p>
            <a:pPr lvl="1"/>
            <a:r>
              <a:rPr lang="en-GB" altLang="en-US" smtClean="0"/>
              <a:t>For finalists it is 40% of the second year plus 60% of the final year average.</a:t>
            </a:r>
            <a:endParaRPr lang="en-GB" altLang="en-US"/>
          </a:p>
        </p:txBody>
      </p:sp>
      <p:sp>
        <p:nvSpPr>
          <p:cNvPr id="33796" name="Rectangle 4"/>
          <p:cNvSpPr>
            <a:spLocks noGrp="1" noChangeArrowheads="1"/>
          </p:cNvSpPr>
          <p:nvPr>
            <p:ph type="body" sz="half" idx="2"/>
          </p:nvPr>
        </p:nvSpPr>
        <p:spPr/>
        <p:txBody>
          <a:bodyPr/>
          <a:lstStyle/>
          <a:p>
            <a:r>
              <a:rPr lang="en-GB" altLang="en-US" smtClean="0"/>
              <a:t>We want the results</a:t>
            </a:r>
          </a:p>
          <a:p>
            <a:pPr lvl="1"/>
            <a:r>
              <a:rPr lang="en-GB" altLang="en-US" smtClean="0"/>
              <a:t>Sorted by year then average mark (High to low) then last name, first name, and finally ID</a:t>
            </a:r>
          </a:p>
          <a:p>
            <a:pPr lvl="1"/>
            <a:r>
              <a:rPr lang="en-GB" altLang="en-US" smtClean="0"/>
              <a:t>To take into account the number of credits each module is worth</a:t>
            </a:r>
          </a:p>
          <a:p>
            <a:pPr lvl="1"/>
            <a:r>
              <a:rPr lang="en-GB" altLang="en-US" smtClean="0"/>
              <a:t>Produced by a single query</a:t>
            </a:r>
            <a:endParaRPr lang="en-GB" altLang="en-US"/>
          </a:p>
        </p:txBody>
      </p:sp>
    </p:spTree>
    <p:extLst>
      <p:ext uri="{BB962C8B-B14F-4D97-AF65-F5344CB8AC3E}">
        <p14:creationId xmlns:p14="http://schemas.microsoft.com/office/powerpoint/2010/main" val="17610287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GB" altLang="en-US" smtClean="0"/>
              <a:t>Tables for the Example</a:t>
            </a:r>
            <a:endParaRPr lang="en-GB" altLang="en-US"/>
          </a:p>
        </p:txBody>
      </p:sp>
      <p:sp>
        <p:nvSpPr>
          <p:cNvPr id="3" name="Content Placeholder 2"/>
          <p:cNvSpPr>
            <a:spLocks noGrp="1"/>
          </p:cNvSpPr>
          <p:nvPr>
            <p:ph sz="quarter" idx="1"/>
          </p:nvPr>
        </p:nvSpPr>
        <p:spPr/>
        <p:txBody>
          <a:bodyPr/>
          <a:lstStyle/>
          <a:p>
            <a:endParaRPr lang="en-IE" dirty="0"/>
          </a:p>
        </p:txBody>
      </p:sp>
      <p:sp>
        <p:nvSpPr>
          <p:cNvPr id="4" name="Content Placeholder 3"/>
          <p:cNvSpPr>
            <a:spLocks noGrp="1"/>
          </p:cNvSpPr>
          <p:nvPr>
            <p:ph sz="quarter" idx="2"/>
          </p:nvPr>
        </p:nvSpPr>
        <p:spPr/>
        <p:txBody>
          <a:bodyPr/>
          <a:lstStyle/>
          <a:p>
            <a:r>
              <a:rPr lang="en-IE" dirty="0" smtClean="0"/>
              <a:t>Students take 3 year degree</a:t>
            </a:r>
            <a:endParaRPr lang="en-IE" dirty="0"/>
          </a:p>
        </p:txBody>
      </p:sp>
      <p:sp>
        <p:nvSpPr>
          <p:cNvPr id="34819" name="Text Box 3"/>
          <p:cNvSpPr txBox="1">
            <a:spLocks noChangeArrowheads="1"/>
          </p:cNvSpPr>
          <p:nvPr/>
        </p:nvSpPr>
        <p:spPr bwMode="auto">
          <a:xfrm>
            <a:off x="1219200" y="1905000"/>
            <a:ext cx="3311525"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solidFill>
                  <a:schemeClr val="tx1"/>
                </a:solidFill>
                <a:latin typeface="Arial" charset="0"/>
              </a:rPr>
              <a:t>Student</a:t>
            </a:r>
          </a:p>
          <a:p>
            <a:endParaRPr lang="en-GB" altLang="en-US" sz="1200">
              <a:solidFill>
                <a:schemeClr val="tx1"/>
              </a:solidFill>
              <a:latin typeface="Arial" charset="0"/>
            </a:endParaRPr>
          </a:p>
          <a:p>
            <a:r>
              <a:rPr lang="en-GB" altLang="en-US">
                <a:solidFill>
                  <a:schemeClr val="tx1"/>
                </a:solidFill>
                <a:latin typeface="Arial" charset="0"/>
              </a:rPr>
              <a:t>ID    First    Last    Year</a:t>
            </a:r>
          </a:p>
        </p:txBody>
      </p:sp>
      <p:sp>
        <p:nvSpPr>
          <p:cNvPr id="34820" name="Text Box 4"/>
          <p:cNvSpPr txBox="1">
            <a:spLocks noChangeArrowheads="1"/>
          </p:cNvSpPr>
          <p:nvPr/>
        </p:nvSpPr>
        <p:spPr bwMode="auto">
          <a:xfrm>
            <a:off x="1187624" y="4495800"/>
            <a:ext cx="313055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solidFill>
                  <a:schemeClr val="tx1"/>
                </a:solidFill>
                <a:latin typeface="Arial" charset="0"/>
              </a:rPr>
              <a:t>Module</a:t>
            </a:r>
          </a:p>
          <a:p>
            <a:endParaRPr lang="en-GB" altLang="en-US" sz="1200">
              <a:solidFill>
                <a:schemeClr val="tx1"/>
              </a:solidFill>
              <a:latin typeface="Arial" charset="0"/>
            </a:endParaRPr>
          </a:p>
          <a:p>
            <a:r>
              <a:rPr lang="en-GB" altLang="en-US">
                <a:solidFill>
                  <a:schemeClr val="tx1"/>
                </a:solidFill>
                <a:latin typeface="Arial" charset="0"/>
              </a:rPr>
              <a:t>Code    Title    Credits</a:t>
            </a:r>
          </a:p>
        </p:txBody>
      </p:sp>
      <p:sp>
        <p:nvSpPr>
          <p:cNvPr id="34821" name="Text Box 5"/>
          <p:cNvSpPr txBox="1">
            <a:spLocks noChangeArrowheads="1"/>
          </p:cNvSpPr>
          <p:nvPr/>
        </p:nvSpPr>
        <p:spPr bwMode="auto">
          <a:xfrm>
            <a:off x="1219200" y="3200400"/>
            <a:ext cx="4398963"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dirty="0">
                <a:solidFill>
                  <a:schemeClr val="tx1"/>
                </a:solidFill>
                <a:latin typeface="Arial" charset="0"/>
              </a:rPr>
              <a:t>Grade</a:t>
            </a:r>
          </a:p>
          <a:p>
            <a:endParaRPr lang="en-GB" altLang="en-US" sz="1200" dirty="0">
              <a:solidFill>
                <a:schemeClr val="tx1"/>
              </a:solidFill>
              <a:latin typeface="Arial" charset="0"/>
            </a:endParaRPr>
          </a:p>
          <a:p>
            <a:r>
              <a:rPr lang="en-GB" altLang="en-US" dirty="0">
                <a:solidFill>
                  <a:schemeClr val="tx1"/>
                </a:solidFill>
                <a:latin typeface="Arial" charset="0"/>
              </a:rPr>
              <a:t>ID    Code    Mark    </a:t>
            </a:r>
            <a:r>
              <a:rPr lang="en-GB" altLang="en-US" dirty="0" err="1">
                <a:solidFill>
                  <a:schemeClr val="tx1"/>
                </a:solidFill>
                <a:latin typeface="Arial" charset="0"/>
              </a:rPr>
              <a:t>YearTaken</a:t>
            </a:r>
            <a:endParaRPr lang="en-GB" altLang="en-US" dirty="0">
              <a:solidFill>
                <a:schemeClr val="tx1"/>
              </a:solidFill>
              <a:latin typeface="Arial" charset="0"/>
            </a:endParaRPr>
          </a:p>
        </p:txBody>
      </p:sp>
      <p:sp>
        <p:nvSpPr>
          <p:cNvPr id="34822" name="Rectangle 6"/>
          <p:cNvSpPr>
            <a:spLocks noChangeArrowheads="1"/>
          </p:cNvSpPr>
          <p:nvPr/>
        </p:nvSpPr>
        <p:spPr bwMode="auto">
          <a:xfrm>
            <a:off x="1219200" y="2438400"/>
            <a:ext cx="533400" cy="457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4823" name="Rectangle 7"/>
          <p:cNvSpPr>
            <a:spLocks noChangeArrowheads="1"/>
          </p:cNvSpPr>
          <p:nvPr/>
        </p:nvSpPr>
        <p:spPr bwMode="auto">
          <a:xfrm>
            <a:off x="1752600" y="2438400"/>
            <a:ext cx="731168" cy="457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4824" name="Rectangle 8"/>
          <p:cNvSpPr>
            <a:spLocks noChangeArrowheads="1"/>
          </p:cNvSpPr>
          <p:nvPr/>
        </p:nvSpPr>
        <p:spPr bwMode="auto">
          <a:xfrm>
            <a:off x="2483768" y="2421807"/>
            <a:ext cx="504056" cy="457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4825" name="Rectangle 9"/>
          <p:cNvSpPr>
            <a:spLocks noChangeArrowheads="1"/>
          </p:cNvSpPr>
          <p:nvPr/>
        </p:nvSpPr>
        <p:spPr bwMode="auto">
          <a:xfrm>
            <a:off x="2987824" y="2430865"/>
            <a:ext cx="990600" cy="457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4826" name="Rectangle 10"/>
          <p:cNvSpPr>
            <a:spLocks noChangeArrowheads="1"/>
          </p:cNvSpPr>
          <p:nvPr/>
        </p:nvSpPr>
        <p:spPr bwMode="auto">
          <a:xfrm>
            <a:off x="1219200" y="3733800"/>
            <a:ext cx="533400" cy="457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4827" name="Rectangle 11"/>
          <p:cNvSpPr>
            <a:spLocks noChangeArrowheads="1"/>
          </p:cNvSpPr>
          <p:nvPr/>
        </p:nvSpPr>
        <p:spPr bwMode="auto">
          <a:xfrm>
            <a:off x="1752600" y="3733800"/>
            <a:ext cx="587152" cy="457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4828" name="Rectangle 12"/>
          <p:cNvSpPr>
            <a:spLocks noChangeArrowheads="1"/>
          </p:cNvSpPr>
          <p:nvPr/>
        </p:nvSpPr>
        <p:spPr bwMode="auto">
          <a:xfrm>
            <a:off x="2351881" y="3733800"/>
            <a:ext cx="772319" cy="457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4829" name="Rectangle 13"/>
          <p:cNvSpPr>
            <a:spLocks noChangeArrowheads="1"/>
          </p:cNvSpPr>
          <p:nvPr/>
        </p:nvSpPr>
        <p:spPr bwMode="auto">
          <a:xfrm>
            <a:off x="3118919" y="3707347"/>
            <a:ext cx="1230831" cy="457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4830" name="Rectangle 14"/>
          <p:cNvSpPr>
            <a:spLocks noChangeArrowheads="1"/>
          </p:cNvSpPr>
          <p:nvPr/>
        </p:nvSpPr>
        <p:spPr bwMode="auto">
          <a:xfrm>
            <a:off x="1219200" y="5029200"/>
            <a:ext cx="688504" cy="457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4831" name="Rectangle 15"/>
          <p:cNvSpPr>
            <a:spLocks noChangeArrowheads="1"/>
          </p:cNvSpPr>
          <p:nvPr/>
        </p:nvSpPr>
        <p:spPr bwMode="auto">
          <a:xfrm>
            <a:off x="1907704" y="5029200"/>
            <a:ext cx="838200" cy="457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4832" name="Rectangle 16"/>
          <p:cNvSpPr>
            <a:spLocks noChangeArrowheads="1"/>
          </p:cNvSpPr>
          <p:nvPr/>
        </p:nvSpPr>
        <p:spPr bwMode="auto">
          <a:xfrm>
            <a:off x="2776736" y="5029200"/>
            <a:ext cx="1219200" cy="457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Tree>
    <p:extLst>
      <p:ext uri="{BB962C8B-B14F-4D97-AF65-F5344CB8AC3E}">
        <p14:creationId xmlns:p14="http://schemas.microsoft.com/office/powerpoint/2010/main" val="2421085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altLang="en-US" smtClean="0"/>
              <a:t>We’ll Need a UNION</a:t>
            </a:r>
            <a:endParaRPr lang="en-GB" altLang="en-US"/>
          </a:p>
        </p:txBody>
      </p:sp>
      <p:sp>
        <p:nvSpPr>
          <p:cNvPr id="35843" name="Rectangle 3"/>
          <p:cNvSpPr>
            <a:spLocks noGrp="1" noChangeArrowheads="1"/>
          </p:cNvSpPr>
          <p:nvPr>
            <p:ph type="body" sz="half" idx="1"/>
          </p:nvPr>
        </p:nvSpPr>
        <p:spPr/>
        <p:txBody>
          <a:bodyPr/>
          <a:lstStyle/>
          <a:p>
            <a:r>
              <a:rPr lang="en-GB" altLang="en-US" dirty="0" smtClean="0"/>
              <a:t>Finalists are treated differently</a:t>
            </a:r>
          </a:p>
          <a:p>
            <a:pPr lvl="1"/>
            <a:r>
              <a:rPr lang="en-GB" altLang="en-US" dirty="0" smtClean="0"/>
              <a:t>Write one query for the finalists</a:t>
            </a:r>
          </a:p>
          <a:p>
            <a:pPr lvl="1"/>
            <a:r>
              <a:rPr lang="en-GB" altLang="en-US" dirty="0" smtClean="0"/>
              <a:t>Write a second query for the first and second years</a:t>
            </a:r>
          </a:p>
          <a:p>
            <a:pPr lvl="1"/>
            <a:r>
              <a:rPr lang="en-GB" altLang="en-US" dirty="0" smtClean="0"/>
              <a:t>Use a UNION to join them together</a:t>
            </a:r>
            <a:endParaRPr lang="en-GB" altLang="en-US" dirty="0"/>
          </a:p>
        </p:txBody>
      </p:sp>
      <p:sp>
        <p:nvSpPr>
          <p:cNvPr id="4" name="Content Placeholder 3"/>
          <p:cNvSpPr>
            <a:spLocks noGrp="1"/>
          </p:cNvSpPr>
          <p:nvPr>
            <p:ph sz="quarter" idx="2"/>
          </p:nvPr>
        </p:nvSpPr>
        <p:spPr/>
        <p:txBody>
          <a:bodyPr/>
          <a:lstStyle/>
          <a:p>
            <a:endParaRPr lang="en-IE"/>
          </a:p>
        </p:txBody>
      </p:sp>
      <p:sp>
        <p:nvSpPr>
          <p:cNvPr id="35844" name="Text Box 4"/>
          <p:cNvSpPr txBox="1">
            <a:spLocks noChangeArrowheads="1"/>
          </p:cNvSpPr>
          <p:nvPr/>
        </p:nvSpPr>
        <p:spPr bwMode="auto">
          <a:xfrm>
            <a:off x="4724400" y="2743200"/>
            <a:ext cx="4017963"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b="1">
                <a:solidFill>
                  <a:schemeClr val="tx1"/>
                </a:solidFill>
                <a:latin typeface="Courier New" pitchFamily="49" charset="0"/>
              </a:rPr>
              <a:t>&lt;QUERY FOR FINALISTS&gt;</a:t>
            </a:r>
          </a:p>
          <a:p>
            <a:endParaRPr lang="en-GB" altLang="en-US" b="1">
              <a:solidFill>
                <a:schemeClr val="tx1"/>
              </a:solidFill>
              <a:latin typeface="Courier New" pitchFamily="49" charset="0"/>
            </a:endParaRPr>
          </a:p>
          <a:p>
            <a:r>
              <a:rPr lang="en-GB" altLang="en-US" b="1">
                <a:solidFill>
                  <a:schemeClr val="tx1"/>
                </a:solidFill>
                <a:latin typeface="Courier New" pitchFamily="49" charset="0"/>
              </a:rPr>
              <a:t>UNION</a:t>
            </a:r>
          </a:p>
          <a:p>
            <a:endParaRPr lang="en-GB" altLang="en-US" b="1">
              <a:solidFill>
                <a:schemeClr val="tx1"/>
              </a:solidFill>
              <a:latin typeface="Courier New" pitchFamily="49" charset="0"/>
            </a:endParaRPr>
          </a:p>
          <a:p>
            <a:r>
              <a:rPr lang="en-GB" altLang="en-US" b="1">
                <a:solidFill>
                  <a:schemeClr val="tx1"/>
                </a:solidFill>
                <a:latin typeface="Courier New" pitchFamily="49" charset="0"/>
              </a:rPr>
              <a:t>&lt;QUERY FOR OTHERS&gt;</a:t>
            </a:r>
            <a:endParaRPr lang="en-GB" altLang="en-US" sz="2000" b="1">
              <a:solidFill>
                <a:schemeClr val="tx1"/>
              </a:solidFill>
              <a:latin typeface="Courier New" pitchFamily="49" charset="0"/>
            </a:endParaRPr>
          </a:p>
        </p:txBody>
      </p:sp>
    </p:spTree>
    <p:extLst>
      <p:ext uri="{BB962C8B-B14F-4D97-AF65-F5344CB8AC3E}">
        <p14:creationId xmlns:p14="http://schemas.microsoft.com/office/powerpoint/2010/main" val="31301652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GB" altLang="en-US" smtClean="0"/>
              <a:t>We’ll need to Join the Tables</a:t>
            </a:r>
            <a:endParaRPr lang="en-GB" altLang="en-US"/>
          </a:p>
        </p:txBody>
      </p:sp>
      <p:sp>
        <p:nvSpPr>
          <p:cNvPr id="36867" name="Rectangle 3"/>
          <p:cNvSpPr>
            <a:spLocks noGrp="1" noChangeArrowheads="1"/>
          </p:cNvSpPr>
          <p:nvPr>
            <p:ph type="body" sz="half" idx="1"/>
          </p:nvPr>
        </p:nvSpPr>
        <p:spPr/>
        <p:txBody>
          <a:bodyPr/>
          <a:lstStyle/>
          <a:p>
            <a:r>
              <a:rPr lang="en-GB" altLang="en-US" smtClean="0"/>
              <a:t>Both of the subqueries need information from all the tables</a:t>
            </a:r>
          </a:p>
          <a:p>
            <a:pPr lvl="1"/>
            <a:r>
              <a:rPr lang="en-GB" altLang="en-US" smtClean="0"/>
              <a:t>The student ID, name and year</a:t>
            </a:r>
          </a:p>
          <a:p>
            <a:pPr lvl="1"/>
            <a:r>
              <a:rPr lang="en-GB" altLang="en-US" smtClean="0"/>
              <a:t>The marks for each module and the year taken</a:t>
            </a:r>
          </a:p>
          <a:p>
            <a:pPr lvl="1"/>
            <a:r>
              <a:rPr lang="en-GB" altLang="en-US" smtClean="0"/>
              <a:t>The number of credits for each module</a:t>
            </a:r>
            <a:endParaRPr lang="en-GB" altLang="en-US"/>
          </a:p>
        </p:txBody>
      </p:sp>
      <p:sp>
        <p:nvSpPr>
          <p:cNvPr id="36868" name="Rectangle 4"/>
          <p:cNvSpPr>
            <a:spLocks noGrp="1" noChangeArrowheads="1"/>
          </p:cNvSpPr>
          <p:nvPr>
            <p:ph type="body" sz="half" idx="2"/>
          </p:nvPr>
        </p:nvSpPr>
        <p:spPr/>
        <p:txBody>
          <a:bodyPr/>
          <a:lstStyle/>
          <a:p>
            <a:r>
              <a:rPr lang="en-GB" altLang="en-US" dirty="0" smtClean="0"/>
              <a:t>This is a join operation</a:t>
            </a:r>
          </a:p>
          <a:p>
            <a:pPr lvl="1"/>
            <a:r>
              <a:rPr lang="en-GB" altLang="en-US" dirty="0" smtClean="0"/>
              <a:t>We could use a NATURAL JOIN statement, and hope that our version of SQL can do it</a:t>
            </a:r>
          </a:p>
          <a:p>
            <a:pPr lvl="1"/>
            <a:r>
              <a:rPr lang="en-GB" altLang="en-US" dirty="0" smtClean="0"/>
              <a:t>Safer to just use a Join clause</a:t>
            </a:r>
            <a:endParaRPr lang="en-GB" altLang="en-US" dirty="0"/>
          </a:p>
        </p:txBody>
      </p:sp>
    </p:spTree>
    <p:extLst>
      <p:ext uri="{BB962C8B-B14F-4D97-AF65-F5344CB8AC3E}">
        <p14:creationId xmlns:p14="http://schemas.microsoft.com/office/powerpoint/2010/main" val="27037887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GB" altLang="en-US" smtClean="0"/>
              <a:t>The Query So Far</a:t>
            </a:r>
            <a:endParaRPr lang="en-GB" altLang="en-US"/>
          </a:p>
        </p:txBody>
      </p:sp>
      <p:sp>
        <p:nvSpPr>
          <p:cNvPr id="37891" name="Text Box 3"/>
          <p:cNvSpPr txBox="1">
            <a:spLocks noChangeArrowheads="1"/>
          </p:cNvSpPr>
          <p:nvPr/>
        </p:nvSpPr>
        <p:spPr bwMode="auto">
          <a:xfrm>
            <a:off x="533400" y="1654175"/>
            <a:ext cx="5285421"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b="1" dirty="0">
                <a:solidFill>
                  <a:schemeClr val="tx1"/>
                </a:solidFill>
                <a:latin typeface="Courier New" pitchFamily="49" charset="0"/>
              </a:rPr>
              <a:t>SELECT &lt;some information&gt; </a:t>
            </a:r>
          </a:p>
          <a:p>
            <a:r>
              <a:rPr lang="en-GB" altLang="en-US" b="1" dirty="0">
                <a:solidFill>
                  <a:schemeClr val="tx1"/>
                </a:solidFill>
                <a:latin typeface="Courier New" pitchFamily="49" charset="0"/>
              </a:rPr>
              <a:t>  FROM </a:t>
            </a:r>
            <a:r>
              <a:rPr lang="en-GB" altLang="en-US" b="1" dirty="0" smtClean="0">
                <a:solidFill>
                  <a:schemeClr val="tx1"/>
                </a:solidFill>
                <a:latin typeface="Courier New" pitchFamily="49" charset="0"/>
              </a:rPr>
              <a:t>Grade</a:t>
            </a:r>
          </a:p>
          <a:p>
            <a:r>
              <a:rPr lang="en-GB" altLang="en-US" b="1" dirty="0" smtClean="0">
                <a:latin typeface="Courier New" pitchFamily="49" charset="0"/>
              </a:rPr>
              <a:t>Join Student using (ID)</a:t>
            </a:r>
          </a:p>
          <a:p>
            <a:r>
              <a:rPr lang="en-GB" altLang="en-US" b="1" dirty="0" smtClean="0">
                <a:solidFill>
                  <a:schemeClr val="tx1"/>
                </a:solidFill>
                <a:latin typeface="Courier New" pitchFamily="49" charset="0"/>
              </a:rPr>
              <a:t>Join Module using (code)</a:t>
            </a:r>
          </a:p>
          <a:p>
            <a:r>
              <a:rPr lang="en-GB" altLang="en-US" b="1" dirty="0" smtClean="0">
                <a:solidFill>
                  <a:schemeClr val="tx1"/>
                </a:solidFill>
                <a:latin typeface="Courier New" pitchFamily="49" charset="0"/>
              </a:rPr>
              <a:t>where</a:t>
            </a:r>
            <a:endParaRPr lang="en-GB" altLang="en-US" b="1" dirty="0">
              <a:solidFill>
                <a:schemeClr val="tx1"/>
              </a:solidFill>
              <a:latin typeface="Courier New" pitchFamily="49" charset="0"/>
            </a:endParaRPr>
          </a:p>
          <a:p>
            <a:r>
              <a:rPr lang="en-GB" altLang="en-US" b="1" dirty="0" smtClean="0">
                <a:solidFill>
                  <a:schemeClr val="tx1"/>
                </a:solidFill>
                <a:latin typeface="Courier New" pitchFamily="49" charset="0"/>
              </a:rPr>
              <a:t>&lt;</a:t>
            </a:r>
            <a:r>
              <a:rPr lang="en-GB" altLang="en-US" b="1" dirty="0">
                <a:solidFill>
                  <a:schemeClr val="tx1"/>
                </a:solidFill>
                <a:latin typeface="Courier New" pitchFamily="49" charset="0"/>
              </a:rPr>
              <a:t>student is in </a:t>
            </a:r>
            <a:r>
              <a:rPr lang="en-GB" altLang="en-US" b="1" dirty="0" smtClean="0">
                <a:solidFill>
                  <a:schemeClr val="tx1"/>
                </a:solidFill>
                <a:latin typeface="Courier New" pitchFamily="49" charset="0"/>
              </a:rPr>
              <a:t>third </a:t>
            </a:r>
            <a:r>
              <a:rPr lang="en-GB" altLang="en-US" b="1" dirty="0">
                <a:solidFill>
                  <a:schemeClr val="tx1"/>
                </a:solidFill>
                <a:latin typeface="Courier New" pitchFamily="49" charset="0"/>
              </a:rPr>
              <a:t>year&gt;</a:t>
            </a:r>
          </a:p>
          <a:p>
            <a:endParaRPr lang="en-GB" altLang="en-US" sz="1200" b="1" dirty="0">
              <a:solidFill>
                <a:schemeClr val="tx1"/>
              </a:solidFill>
              <a:latin typeface="Courier New" pitchFamily="49" charset="0"/>
            </a:endParaRPr>
          </a:p>
          <a:p>
            <a:r>
              <a:rPr lang="en-GB" altLang="en-US" b="1" dirty="0">
                <a:solidFill>
                  <a:schemeClr val="tx1"/>
                </a:solidFill>
                <a:latin typeface="Courier New" pitchFamily="49" charset="0"/>
              </a:rPr>
              <a:t>UNION</a:t>
            </a:r>
          </a:p>
          <a:p>
            <a:endParaRPr lang="en-GB" altLang="en-US" sz="1200" b="1" dirty="0">
              <a:solidFill>
                <a:schemeClr val="tx1"/>
              </a:solidFill>
              <a:latin typeface="Courier New" pitchFamily="49" charset="0"/>
            </a:endParaRPr>
          </a:p>
          <a:p>
            <a:r>
              <a:rPr lang="en-GB" altLang="en-US" b="1" dirty="0">
                <a:solidFill>
                  <a:schemeClr val="tx1"/>
                </a:solidFill>
                <a:latin typeface="Courier New" pitchFamily="49" charset="0"/>
              </a:rPr>
              <a:t>SELECT &lt;some information&gt; </a:t>
            </a:r>
          </a:p>
          <a:p>
            <a:r>
              <a:rPr lang="en-GB" altLang="en-US" b="1" dirty="0">
                <a:solidFill>
                  <a:schemeClr val="tx1"/>
                </a:solidFill>
                <a:latin typeface="Courier New" pitchFamily="49" charset="0"/>
              </a:rPr>
              <a:t>  </a:t>
            </a:r>
            <a:r>
              <a:rPr lang="en-GB" altLang="en-US" b="1" dirty="0">
                <a:latin typeface="Courier New" pitchFamily="49" charset="0"/>
              </a:rPr>
              <a:t>FROM Grade</a:t>
            </a:r>
          </a:p>
          <a:p>
            <a:r>
              <a:rPr lang="en-GB" altLang="en-US" b="1" dirty="0">
                <a:latin typeface="Courier New" pitchFamily="49" charset="0"/>
              </a:rPr>
              <a:t>Join Student using (ID)</a:t>
            </a:r>
          </a:p>
          <a:p>
            <a:r>
              <a:rPr lang="en-GB" altLang="en-US" b="1" dirty="0">
                <a:latin typeface="Courier New" pitchFamily="49" charset="0"/>
              </a:rPr>
              <a:t>Join Module using (code)</a:t>
            </a:r>
          </a:p>
          <a:p>
            <a:r>
              <a:rPr lang="en-GB" altLang="en-US" b="1" dirty="0" smtClean="0">
                <a:solidFill>
                  <a:schemeClr val="tx1"/>
                </a:solidFill>
                <a:latin typeface="Courier New" pitchFamily="49" charset="0"/>
              </a:rPr>
              <a:t>Where</a:t>
            </a:r>
          </a:p>
          <a:p>
            <a:r>
              <a:rPr lang="en-GB" altLang="en-US" b="1" dirty="0" smtClean="0">
                <a:solidFill>
                  <a:schemeClr val="tx1"/>
                </a:solidFill>
                <a:latin typeface="Courier New" pitchFamily="49" charset="0"/>
              </a:rPr>
              <a:t> </a:t>
            </a:r>
            <a:r>
              <a:rPr lang="en-GB" altLang="en-US" b="1" dirty="0">
                <a:solidFill>
                  <a:schemeClr val="tx1"/>
                </a:solidFill>
                <a:latin typeface="Courier New" pitchFamily="49" charset="0"/>
              </a:rPr>
              <a:t>&lt;student is in first or second year&gt;</a:t>
            </a:r>
          </a:p>
          <a:p>
            <a:r>
              <a:rPr lang="en-GB" altLang="en-US" b="1" dirty="0">
                <a:solidFill>
                  <a:schemeClr val="tx1"/>
                </a:solidFill>
                <a:latin typeface="Courier New" pitchFamily="49" charset="0"/>
              </a:rPr>
              <a:t>  </a:t>
            </a:r>
          </a:p>
        </p:txBody>
      </p:sp>
    </p:spTree>
    <p:extLst>
      <p:ext uri="{BB962C8B-B14F-4D97-AF65-F5344CB8AC3E}">
        <p14:creationId xmlns:p14="http://schemas.microsoft.com/office/powerpoint/2010/main" val="25787615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GB" altLang="en-US" smtClean="0"/>
              <a:t>Information for Finalists</a:t>
            </a:r>
            <a:endParaRPr lang="en-GB" altLang="en-US"/>
          </a:p>
        </p:txBody>
      </p:sp>
      <p:sp>
        <p:nvSpPr>
          <p:cNvPr id="38915" name="Rectangle 3"/>
          <p:cNvSpPr>
            <a:spLocks noGrp="1" noChangeArrowheads="1"/>
          </p:cNvSpPr>
          <p:nvPr>
            <p:ph type="body" sz="half" idx="1"/>
          </p:nvPr>
        </p:nvSpPr>
        <p:spPr/>
        <p:txBody>
          <a:bodyPr/>
          <a:lstStyle/>
          <a:p>
            <a:r>
              <a:rPr lang="en-GB" altLang="en-US" dirty="0" smtClean="0"/>
              <a:t>We need to retrieve</a:t>
            </a:r>
          </a:p>
          <a:p>
            <a:pPr lvl="1"/>
            <a:r>
              <a:rPr lang="en-GB" altLang="en-US" dirty="0" smtClean="0"/>
              <a:t>Compute average mark, weighted 40-60 across years 2 and 3</a:t>
            </a:r>
          </a:p>
          <a:p>
            <a:pPr lvl="1"/>
            <a:r>
              <a:rPr lang="en-GB" altLang="en-US" dirty="0" smtClean="0"/>
              <a:t>First year marks need to be ignored</a:t>
            </a:r>
          </a:p>
          <a:p>
            <a:pPr lvl="1"/>
            <a:r>
              <a:rPr lang="en-GB" altLang="en-US" dirty="0" smtClean="0"/>
              <a:t>The ID, Name, and Year are needed as they are used for ordering</a:t>
            </a:r>
            <a:endParaRPr lang="en-GB" altLang="en-US" dirty="0"/>
          </a:p>
        </p:txBody>
      </p:sp>
      <p:sp>
        <p:nvSpPr>
          <p:cNvPr id="38916" name="Rectangle 4"/>
          <p:cNvSpPr>
            <a:spLocks noGrp="1" noChangeArrowheads="1"/>
          </p:cNvSpPr>
          <p:nvPr>
            <p:ph type="body" sz="half" idx="2"/>
          </p:nvPr>
        </p:nvSpPr>
        <p:spPr/>
        <p:txBody>
          <a:bodyPr/>
          <a:lstStyle/>
          <a:p>
            <a:r>
              <a:rPr lang="en-GB" altLang="en-US" dirty="0" smtClean="0"/>
              <a:t>The average is hard</a:t>
            </a:r>
          </a:p>
          <a:p>
            <a:pPr lvl="1"/>
            <a:r>
              <a:rPr lang="en-GB" altLang="en-US" dirty="0" smtClean="0"/>
              <a:t>We don’t have any statement to separate years 2 and 3 easily</a:t>
            </a:r>
          </a:p>
          <a:p>
            <a:pPr lvl="1"/>
            <a:r>
              <a:rPr lang="en-GB" altLang="en-US" dirty="0" smtClean="0"/>
              <a:t>We can exploit the fact that 40 = 20*2 and 60 = 20*3, so </a:t>
            </a:r>
            <a:r>
              <a:rPr lang="en-GB" altLang="en-US" dirty="0" err="1" smtClean="0"/>
              <a:t>YearTaken</a:t>
            </a:r>
            <a:r>
              <a:rPr lang="en-GB" altLang="en-US" dirty="0" smtClean="0"/>
              <a:t> and the weighting have a simple relationship</a:t>
            </a:r>
            <a:endParaRPr lang="en-GB" altLang="en-US" dirty="0"/>
          </a:p>
        </p:txBody>
      </p:sp>
    </p:spTree>
    <p:extLst>
      <p:ext uri="{BB962C8B-B14F-4D97-AF65-F5344CB8AC3E}">
        <p14:creationId xmlns:p14="http://schemas.microsoft.com/office/powerpoint/2010/main" val="34277899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ltLang="en-US" smtClean="0"/>
              <a:t>Information for Finalists</a:t>
            </a:r>
            <a:endParaRPr lang="en-GB" altLang="en-US"/>
          </a:p>
        </p:txBody>
      </p:sp>
      <p:sp>
        <p:nvSpPr>
          <p:cNvPr id="39939" name="Text Box 3"/>
          <p:cNvSpPr txBox="1">
            <a:spLocks noChangeArrowheads="1"/>
          </p:cNvSpPr>
          <p:nvPr/>
        </p:nvSpPr>
        <p:spPr bwMode="auto">
          <a:xfrm>
            <a:off x="150813" y="1981200"/>
            <a:ext cx="666400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b="1" dirty="0">
                <a:solidFill>
                  <a:schemeClr val="tx1"/>
                </a:solidFill>
                <a:latin typeface="Courier New" pitchFamily="49" charset="0"/>
              </a:rPr>
              <a:t>SELECT Year, Student.ID, Last, First,</a:t>
            </a:r>
          </a:p>
          <a:p>
            <a:r>
              <a:rPr lang="en-GB" altLang="en-US" b="1" dirty="0">
                <a:solidFill>
                  <a:schemeClr val="tx1"/>
                </a:solidFill>
                <a:latin typeface="Courier New" pitchFamily="49" charset="0"/>
              </a:rPr>
              <a:t>       SUM((20*</a:t>
            </a:r>
            <a:r>
              <a:rPr lang="en-GB" altLang="en-US" b="1" dirty="0" err="1">
                <a:solidFill>
                  <a:schemeClr val="tx1"/>
                </a:solidFill>
                <a:latin typeface="Courier New" pitchFamily="49" charset="0"/>
              </a:rPr>
              <a:t>YearTaken</a:t>
            </a:r>
            <a:r>
              <a:rPr lang="en-GB" altLang="en-US" b="1" dirty="0">
                <a:solidFill>
                  <a:schemeClr val="tx1"/>
                </a:solidFill>
                <a:latin typeface="Courier New" pitchFamily="49" charset="0"/>
              </a:rPr>
              <a:t>/100)*Mark*Credits)/120</a:t>
            </a:r>
          </a:p>
          <a:p>
            <a:r>
              <a:rPr lang="en-GB" altLang="en-US" b="1" dirty="0">
                <a:solidFill>
                  <a:schemeClr val="tx1"/>
                </a:solidFill>
                <a:latin typeface="Courier New" pitchFamily="49" charset="0"/>
              </a:rPr>
              <a:t>          AS </a:t>
            </a:r>
            <a:r>
              <a:rPr lang="en-GB" altLang="en-US" b="1" dirty="0" err="1">
                <a:solidFill>
                  <a:schemeClr val="tx1"/>
                </a:solidFill>
                <a:latin typeface="Courier New" pitchFamily="49" charset="0"/>
              </a:rPr>
              <a:t>AverageMark</a:t>
            </a:r>
            <a:endParaRPr lang="en-GB" altLang="en-US" b="1" dirty="0">
              <a:solidFill>
                <a:schemeClr val="tx1"/>
              </a:solidFill>
              <a:latin typeface="Courier New" pitchFamily="49" charset="0"/>
            </a:endParaRPr>
          </a:p>
          <a:p>
            <a:r>
              <a:rPr lang="en-GB" altLang="en-US" b="1" dirty="0" smtClean="0">
                <a:latin typeface="Courier New" pitchFamily="49" charset="0"/>
              </a:rPr>
              <a:t>FROM </a:t>
            </a:r>
            <a:r>
              <a:rPr lang="en-GB" altLang="en-US" b="1" dirty="0">
                <a:latin typeface="Courier New" pitchFamily="49" charset="0"/>
              </a:rPr>
              <a:t>Grade</a:t>
            </a:r>
          </a:p>
          <a:p>
            <a:r>
              <a:rPr lang="en-GB" altLang="en-US" b="1" dirty="0">
                <a:latin typeface="Courier New" pitchFamily="49" charset="0"/>
              </a:rPr>
              <a:t>Join Student using (ID)</a:t>
            </a:r>
          </a:p>
          <a:p>
            <a:r>
              <a:rPr lang="en-GB" altLang="en-US" b="1" dirty="0">
                <a:latin typeface="Courier New" pitchFamily="49" charset="0"/>
              </a:rPr>
              <a:t>Join Module using (code</a:t>
            </a:r>
            <a:r>
              <a:rPr lang="en-GB" altLang="en-US" b="1" dirty="0" smtClean="0">
                <a:latin typeface="Courier New" pitchFamily="49" charset="0"/>
              </a:rPr>
              <a:t>)</a:t>
            </a:r>
            <a:endParaRPr lang="en-GB" altLang="en-US" b="1" dirty="0">
              <a:solidFill>
                <a:schemeClr val="tx1"/>
              </a:solidFill>
              <a:latin typeface="Courier New" pitchFamily="49" charset="0"/>
            </a:endParaRPr>
          </a:p>
          <a:p>
            <a:r>
              <a:rPr lang="en-GB" altLang="en-US" b="1" dirty="0">
                <a:solidFill>
                  <a:schemeClr val="tx1"/>
                </a:solidFill>
                <a:latin typeface="Courier New" pitchFamily="49" charset="0"/>
              </a:rPr>
              <a:t> WHERE </a:t>
            </a:r>
            <a:r>
              <a:rPr lang="en-GB" altLang="en-US" b="1" dirty="0" smtClean="0">
                <a:solidFill>
                  <a:schemeClr val="tx1"/>
                </a:solidFill>
                <a:latin typeface="Courier New" pitchFamily="49" charset="0"/>
              </a:rPr>
              <a:t> </a:t>
            </a:r>
            <a:r>
              <a:rPr lang="en-GB" altLang="en-US" b="1" dirty="0" err="1">
                <a:solidFill>
                  <a:schemeClr val="tx1"/>
                </a:solidFill>
                <a:latin typeface="Courier New" pitchFamily="49" charset="0"/>
              </a:rPr>
              <a:t>YearTaken</a:t>
            </a:r>
            <a:r>
              <a:rPr lang="en-GB" altLang="en-US" b="1" dirty="0">
                <a:solidFill>
                  <a:schemeClr val="tx1"/>
                </a:solidFill>
                <a:latin typeface="Courier New" pitchFamily="49" charset="0"/>
              </a:rPr>
              <a:t> IN (2,3)</a:t>
            </a:r>
          </a:p>
          <a:p>
            <a:r>
              <a:rPr lang="en-GB" altLang="en-US" b="1" dirty="0">
                <a:solidFill>
                  <a:schemeClr val="tx1"/>
                </a:solidFill>
                <a:latin typeface="Courier New" pitchFamily="49" charset="0"/>
              </a:rPr>
              <a:t>   AND Year = 3</a:t>
            </a:r>
          </a:p>
          <a:p>
            <a:r>
              <a:rPr lang="en-GB" altLang="en-US" b="1" dirty="0">
                <a:solidFill>
                  <a:schemeClr val="tx1"/>
                </a:solidFill>
                <a:latin typeface="Courier New" pitchFamily="49" charset="0"/>
              </a:rPr>
              <a:t> GROUP BY Year, Student.ID, First, Last</a:t>
            </a:r>
          </a:p>
          <a:p>
            <a:r>
              <a:rPr lang="en-GB" altLang="en-US" b="1" dirty="0">
                <a:solidFill>
                  <a:schemeClr val="tx1"/>
                </a:solidFill>
                <a:latin typeface="Courier New" pitchFamily="49" charset="0"/>
              </a:rPr>
              <a:t> </a:t>
            </a:r>
          </a:p>
        </p:txBody>
      </p:sp>
    </p:spTree>
    <p:extLst>
      <p:ext uri="{BB962C8B-B14F-4D97-AF65-F5344CB8AC3E}">
        <p14:creationId xmlns:p14="http://schemas.microsoft.com/office/powerpoint/2010/main" val="201740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25" name="Rectangle 9"/>
          <p:cNvSpPr>
            <a:spLocks noGrp="1" noChangeArrowheads="1"/>
          </p:cNvSpPr>
          <p:nvPr>
            <p:ph type="title"/>
          </p:nvPr>
        </p:nvSpPr>
        <p:spPr/>
        <p:txBody>
          <a:bodyPr/>
          <a:lstStyle/>
          <a:p>
            <a:r>
              <a:rPr lang="en-US" altLang="en-US" smtClean="0"/>
              <a:t>Tables Used From HR Schema</a:t>
            </a:r>
            <a:endParaRPr lang="en-US" altLang="en-US" dirty="0"/>
          </a:p>
        </p:txBody>
      </p:sp>
      <p:sp>
        <p:nvSpPr>
          <p:cNvPr id="290826" name="Rectangle 10"/>
          <p:cNvSpPr>
            <a:spLocks noGrp="1" noChangeArrowheads="1"/>
          </p:cNvSpPr>
          <p:nvPr>
            <p:ph type="body" idx="1"/>
          </p:nvPr>
        </p:nvSpPr>
        <p:spPr/>
        <p:txBody>
          <a:bodyPr/>
          <a:lstStyle/>
          <a:p>
            <a:r>
              <a:rPr lang="en-US" altLang="en-US" smtClean="0"/>
              <a:t>EMPLOYEES: Provides details regarding all</a:t>
            </a:r>
            <a:br>
              <a:rPr lang="en-US" altLang="en-US" smtClean="0"/>
            </a:br>
            <a:r>
              <a:rPr lang="en-US" altLang="en-US" smtClean="0"/>
              <a:t>current employees</a:t>
            </a:r>
          </a:p>
          <a:p>
            <a:r>
              <a:rPr lang="en-US" altLang="en-US" smtClean="0"/>
              <a:t>JOB_HISTORY: Records the details of the start date and end date of the former job, and the job identification number and department when an employee switches jobs</a:t>
            </a:r>
            <a:endParaRPr lang="en-US" altLang="en-US" dirty="0"/>
          </a:p>
        </p:txBody>
      </p:sp>
    </p:spTree>
    <p:extLst>
      <p:ext uri="{BB962C8B-B14F-4D97-AF65-F5344CB8AC3E}">
        <p14:creationId xmlns:p14="http://schemas.microsoft.com/office/powerpoint/2010/main" val="95665350"/>
      </p:ext>
    </p:extLst>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GB" altLang="en-US" smtClean="0"/>
              <a:t>Information for Other Students</a:t>
            </a:r>
            <a:endParaRPr lang="en-GB" altLang="en-US"/>
          </a:p>
        </p:txBody>
      </p:sp>
      <p:sp>
        <p:nvSpPr>
          <p:cNvPr id="40963" name="Rectangle 3"/>
          <p:cNvSpPr>
            <a:spLocks noGrp="1" noChangeArrowheads="1"/>
          </p:cNvSpPr>
          <p:nvPr>
            <p:ph type="body" idx="1"/>
          </p:nvPr>
        </p:nvSpPr>
        <p:spPr/>
        <p:txBody>
          <a:bodyPr/>
          <a:lstStyle/>
          <a:p>
            <a:r>
              <a:rPr lang="en-GB" altLang="en-US" smtClean="0"/>
              <a:t>Other students are easier than finalists</a:t>
            </a:r>
          </a:p>
          <a:p>
            <a:pPr lvl="1"/>
            <a:r>
              <a:rPr lang="en-GB" altLang="en-US" smtClean="0"/>
              <a:t>We just need to average their marks where YearTaken and Year are the same</a:t>
            </a:r>
          </a:p>
          <a:p>
            <a:pPr lvl="1"/>
            <a:r>
              <a:rPr lang="en-GB" altLang="en-US" smtClean="0"/>
              <a:t>As before we need the ID, Name, and Year for ordering</a:t>
            </a:r>
            <a:endParaRPr lang="en-GB" altLang="en-US"/>
          </a:p>
        </p:txBody>
      </p:sp>
    </p:spTree>
    <p:extLst>
      <p:ext uri="{BB962C8B-B14F-4D97-AF65-F5344CB8AC3E}">
        <p14:creationId xmlns:p14="http://schemas.microsoft.com/office/powerpoint/2010/main" val="8310378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ltLang="en-US" smtClean="0"/>
              <a:t>Information for Other Students</a:t>
            </a:r>
            <a:endParaRPr lang="en-GB" altLang="en-US"/>
          </a:p>
        </p:txBody>
      </p:sp>
      <p:sp>
        <p:nvSpPr>
          <p:cNvPr id="41987" name="Text Box 3"/>
          <p:cNvSpPr txBox="1">
            <a:spLocks noChangeArrowheads="1"/>
          </p:cNvSpPr>
          <p:nvPr/>
        </p:nvSpPr>
        <p:spPr bwMode="auto">
          <a:xfrm>
            <a:off x="500063" y="2108200"/>
            <a:ext cx="6112571"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b="1" dirty="0">
                <a:solidFill>
                  <a:schemeClr val="tx1"/>
                </a:solidFill>
                <a:latin typeface="Courier New" pitchFamily="49" charset="0"/>
              </a:rPr>
              <a:t>SELECT Year, Student.ID, Last, First,</a:t>
            </a:r>
          </a:p>
          <a:p>
            <a:r>
              <a:rPr lang="en-GB" altLang="en-US" b="1" dirty="0">
                <a:solidFill>
                  <a:schemeClr val="tx1"/>
                </a:solidFill>
                <a:latin typeface="Courier New" pitchFamily="49" charset="0"/>
              </a:rPr>
              <a:t>       SUM(Mark*Credits)/120 AS </a:t>
            </a:r>
            <a:r>
              <a:rPr lang="en-GB" altLang="en-US" b="1" dirty="0" err="1">
                <a:solidFill>
                  <a:schemeClr val="tx1"/>
                </a:solidFill>
                <a:latin typeface="Courier New" pitchFamily="49" charset="0"/>
              </a:rPr>
              <a:t>AverageMark</a:t>
            </a:r>
            <a:endParaRPr lang="en-GB" altLang="en-US" b="1" dirty="0">
              <a:solidFill>
                <a:schemeClr val="tx1"/>
              </a:solidFill>
              <a:latin typeface="Courier New" pitchFamily="49" charset="0"/>
            </a:endParaRPr>
          </a:p>
          <a:p>
            <a:r>
              <a:rPr lang="en-GB" altLang="en-US" b="1" dirty="0">
                <a:latin typeface="Courier New" pitchFamily="49" charset="0"/>
              </a:rPr>
              <a:t>FROM Grade</a:t>
            </a:r>
          </a:p>
          <a:p>
            <a:r>
              <a:rPr lang="en-GB" altLang="en-US" b="1" dirty="0">
                <a:latin typeface="Courier New" pitchFamily="49" charset="0"/>
              </a:rPr>
              <a:t>Join Student using (ID)</a:t>
            </a:r>
          </a:p>
          <a:p>
            <a:r>
              <a:rPr lang="en-GB" altLang="en-US" b="1" dirty="0">
                <a:latin typeface="Courier New" pitchFamily="49" charset="0"/>
              </a:rPr>
              <a:t>Join Module using (code)</a:t>
            </a:r>
          </a:p>
          <a:p>
            <a:r>
              <a:rPr lang="en-GB" altLang="en-US" b="1" dirty="0" smtClean="0">
                <a:latin typeface="Courier New" pitchFamily="49" charset="0"/>
              </a:rPr>
              <a:t>WHERE</a:t>
            </a:r>
            <a:r>
              <a:rPr lang="en-GB" altLang="en-US" b="1" dirty="0" smtClean="0">
                <a:solidFill>
                  <a:schemeClr val="tx1"/>
                </a:solidFill>
                <a:latin typeface="Courier New" pitchFamily="49" charset="0"/>
              </a:rPr>
              <a:t> </a:t>
            </a:r>
            <a:r>
              <a:rPr lang="en-GB" altLang="en-US" b="1" dirty="0" err="1">
                <a:solidFill>
                  <a:schemeClr val="tx1"/>
                </a:solidFill>
                <a:latin typeface="Courier New" pitchFamily="49" charset="0"/>
              </a:rPr>
              <a:t>YearTaken</a:t>
            </a:r>
            <a:r>
              <a:rPr lang="en-GB" altLang="en-US" b="1" dirty="0">
                <a:solidFill>
                  <a:schemeClr val="tx1"/>
                </a:solidFill>
                <a:latin typeface="Courier New" pitchFamily="49" charset="0"/>
              </a:rPr>
              <a:t> = Year</a:t>
            </a:r>
          </a:p>
          <a:p>
            <a:r>
              <a:rPr lang="en-GB" altLang="en-US" b="1" dirty="0">
                <a:solidFill>
                  <a:schemeClr val="tx1"/>
                </a:solidFill>
                <a:latin typeface="Courier New" pitchFamily="49" charset="0"/>
              </a:rPr>
              <a:t>   AND Year IN (1,2)</a:t>
            </a:r>
          </a:p>
          <a:p>
            <a:r>
              <a:rPr lang="en-GB" altLang="en-US" b="1" dirty="0">
                <a:solidFill>
                  <a:schemeClr val="tx1"/>
                </a:solidFill>
                <a:latin typeface="Courier New" pitchFamily="49" charset="0"/>
              </a:rPr>
              <a:t> GROUP BY Year, Student.ID, First, Last</a:t>
            </a:r>
          </a:p>
          <a:p>
            <a:r>
              <a:rPr lang="en-GB" altLang="en-US" b="1" dirty="0">
                <a:solidFill>
                  <a:schemeClr val="tx1"/>
                </a:solidFill>
                <a:latin typeface="Courier New" pitchFamily="49" charset="0"/>
              </a:rPr>
              <a:t> </a:t>
            </a:r>
          </a:p>
        </p:txBody>
      </p:sp>
    </p:spTree>
    <p:extLst>
      <p:ext uri="{BB962C8B-B14F-4D97-AF65-F5344CB8AC3E}">
        <p14:creationId xmlns:p14="http://schemas.microsoft.com/office/powerpoint/2010/main" val="8659326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altLang="en-US" smtClean="0"/>
              <a:t>The Final Query</a:t>
            </a:r>
            <a:endParaRPr lang="en-GB" altLang="en-US"/>
          </a:p>
        </p:txBody>
      </p:sp>
      <p:sp>
        <p:nvSpPr>
          <p:cNvPr id="43011" name="Rectangle 3"/>
          <p:cNvSpPr>
            <a:spLocks noChangeArrowheads="1"/>
          </p:cNvSpPr>
          <p:nvPr/>
        </p:nvSpPr>
        <p:spPr bwMode="auto">
          <a:xfrm>
            <a:off x="228600" y="1752600"/>
            <a:ext cx="873187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800" b="1" dirty="0">
                <a:solidFill>
                  <a:schemeClr val="tx1"/>
                </a:solidFill>
                <a:latin typeface="Courier New" pitchFamily="49" charset="0"/>
              </a:rPr>
              <a:t>SELECT Year, Student.ID, Last, First,</a:t>
            </a:r>
          </a:p>
          <a:p>
            <a:r>
              <a:rPr lang="en-GB" altLang="en-US" sz="1800" b="1" dirty="0">
                <a:solidFill>
                  <a:schemeClr val="tx1"/>
                </a:solidFill>
                <a:latin typeface="Courier New" pitchFamily="49" charset="0"/>
              </a:rPr>
              <a:t>       SUM((20*</a:t>
            </a:r>
            <a:r>
              <a:rPr lang="en-GB" altLang="en-US" sz="1800" b="1" dirty="0" err="1">
                <a:solidFill>
                  <a:schemeClr val="tx1"/>
                </a:solidFill>
                <a:latin typeface="Courier New" pitchFamily="49" charset="0"/>
              </a:rPr>
              <a:t>YearTaken</a:t>
            </a:r>
            <a:r>
              <a:rPr lang="en-GB" altLang="en-US" sz="1800" b="1" dirty="0">
                <a:solidFill>
                  <a:schemeClr val="tx1"/>
                </a:solidFill>
                <a:latin typeface="Courier New" pitchFamily="49" charset="0"/>
              </a:rPr>
              <a:t>/100)*Mark*Credits)/120 AS </a:t>
            </a:r>
            <a:r>
              <a:rPr lang="en-GB" altLang="en-US" sz="1800" b="1" dirty="0" err="1">
                <a:solidFill>
                  <a:schemeClr val="tx1"/>
                </a:solidFill>
                <a:latin typeface="Courier New" pitchFamily="49" charset="0"/>
              </a:rPr>
              <a:t>AverageMark</a:t>
            </a:r>
            <a:endParaRPr lang="en-GB" altLang="en-US" sz="1800" b="1" dirty="0">
              <a:solidFill>
                <a:schemeClr val="tx1"/>
              </a:solidFill>
              <a:latin typeface="Courier New" pitchFamily="49" charset="0"/>
            </a:endParaRPr>
          </a:p>
          <a:p>
            <a:r>
              <a:rPr lang="en-GB" altLang="en-US" b="1" dirty="0">
                <a:latin typeface="Courier New" pitchFamily="49" charset="0"/>
              </a:rPr>
              <a:t>FROM Grade</a:t>
            </a:r>
          </a:p>
          <a:p>
            <a:r>
              <a:rPr lang="en-GB" altLang="en-US" b="1" dirty="0">
                <a:latin typeface="Courier New" pitchFamily="49" charset="0"/>
              </a:rPr>
              <a:t>Join Student using (ID)</a:t>
            </a:r>
          </a:p>
          <a:p>
            <a:r>
              <a:rPr lang="en-GB" altLang="en-US" b="1" dirty="0">
                <a:latin typeface="Courier New" pitchFamily="49" charset="0"/>
              </a:rPr>
              <a:t>Join Module using (code)</a:t>
            </a:r>
          </a:p>
          <a:p>
            <a:r>
              <a:rPr lang="en-GB" altLang="en-US" sz="1800" b="1" dirty="0" smtClean="0">
                <a:solidFill>
                  <a:schemeClr val="tx1"/>
                </a:solidFill>
                <a:latin typeface="Courier New" pitchFamily="49" charset="0"/>
              </a:rPr>
              <a:t> </a:t>
            </a:r>
            <a:r>
              <a:rPr lang="en-GB" altLang="en-US" sz="1800" b="1" dirty="0">
                <a:solidFill>
                  <a:schemeClr val="tx1"/>
                </a:solidFill>
                <a:latin typeface="Courier New" pitchFamily="49" charset="0"/>
              </a:rPr>
              <a:t>WHERE </a:t>
            </a:r>
            <a:r>
              <a:rPr lang="en-GB" altLang="en-US" sz="1800" b="1" dirty="0" err="1" smtClean="0">
                <a:solidFill>
                  <a:schemeClr val="tx1"/>
                </a:solidFill>
                <a:latin typeface="Courier New" pitchFamily="49" charset="0"/>
              </a:rPr>
              <a:t>YearTaken</a:t>
            </a:r>
            <a:r>
              <a:rPr lang="en-GB" altLang="en-US" sz="1800" b="1" dirty="0" smtClean="0">
                <a:solidFill>
                  <a:schemeClr val="tx1"/>
                </a:solidFill>
                <a:latin typeface="Courier New" pitchFamily="49" charset="0"/>
              </a:rPr>
              <a:t> </a:t>
            </a:r>
            <a:r>
              <a:rPr lang="en-GB" altLang="en-US" sz="1800" b="1" dirty="0">
                <a:solidFill>
                  <a:schemeClr val="tx1"/>
                </a:solidFill>
                <a:latin typeface="Courier New" pitchFamily="49" charset="0"/>
              </a:rPr>
              <a:t>IN (2,3) AND Year = 3</a:t>
            </a:r>
          </a:p>
          <a:p>
            <a:r>
              <a:rPr lang="en-GB" altLang="en-US" sz="1800" b="1" dirty="0">
                <a:solidFill>
                  <a:schemeClr val="tx1"/>
                </a:solidFill>
                <a:latin typeface="Courier New" pitchFamily="49" charset="0"/>
              </a:rPr>
              <a:t> GROUP BY Year, Student.ID, First</a:t>
            </a:r>
            <a:r>
              <a:rPr lang="en-GB" altLang="en-US" sz="1800" b="1">
                <a:solidFill>
                  <a:schemeClr val="tx1"/>
                </a:solidFill>
                <a:latin typeface="Courier New" pitchFamily="49" charset="0"/>
              </a:rPr>
              <a:t>, </a:t>
            </a:r>
            <a:r>
              <a:rPr lang="en-GB" altLang="en-US" sz="1800" b="1" smtClean="0">
                <a:solidFill>
                  <a:schemeClr val="tx1"/>
                </a:solidFill>
                <a:latin typeface="Courier New" pitchFamily="49" charset="0"/>
              </a:rPr>
              <a:t>Last</a:t>
            </a:r>
            <a:endParaRPr lang="en-GB" altLang="en-US" sz="1800" b="1" dirty="0">
              <a:solidFill>
                <a:schemeClr val="tx1"/>
              </a:solidFill>
              <a:latin typeface="Courier New" pitchFamily="49" charset="0"/>
            </a:endParaRPr>
          </a:p>
          <a:p>
            <a:r>
              <a:rPr lang="en-GB" altLang="en-US" sz="1800" b="1" dirty="0" smtClean="0">
                <a:solidFill>
                  <a:schemeClr val="tx1"/>
                </a:solidFill>
                <a:latin typeface="Courier New" pitchFamily="49" charset="0"/>
              </a:rPr>
              <a:t>UNION</a:t>
            </a:r>
            <a:endParaRPr lang="en-GB" altLang="en-US" sz="1800" b="1" dirty="0">
              <a:solidFill>
                <a:schemeClr val="tx1"/>
              </a:solidFill>
              <a:latin typeface="Courier New" pitchFamily="49" charset="0"/>
            </a:endParaRPr>
          </a:p>
          <a:p>
            <a:r>
              <a:rPr lang="en-GB" altLang="en-US" sz="1800" b="1" dirty="0">
                <a:solidFill>
                  <a:schemeClr val="tx1"/>
                </a:solidFill>
                <a:latin typeface="Courier New" pitchFamily="49" charset="0"/>
              </a:rPr>
              <a:t>SELECT Year, Student.ID, Last, First,</a:t>
            </a:r>
          </a:p>
          <a:p>
            <a:r>
              <a:rPr lang="en-GB" altLang="en-US" sz="1800" b="1" dirty="0">
                <a:solidFill>
                  <a:schemeClr val="tx1"/>
                </a:solidFill>
                <a:latin typeface="Courier New" pitchFamily="49" charset="0"/>
              </a:rPr>
              <a:t>        SUM(Mark*Credits)/120 AS </a:t>
            </a:r>
            <a:r>
              <a:rPr lang="en-GB" altLang="en-US" sz="1800" b="1" dirty="0" err="1">
                <a:solidFill>
                  <a:schemeClr val="tx1"/>
                </a:solidFill>
                <a:latin typeface="Courier New" pitchFamily="49" charset="0"/>
              </a:rPr>
              <a:t>AverageMark</a:t>
            </a:r>
            <a:endParaRPr lang="en-GB" altLang="en-US" sz="1800" b="1" dirty="0">
              <a:solidFill>
                <a:schemeClr val="tx1"/>
              </a:solidFill>
              <a:latin typeface="Courier New" pitchFamily="49" charset="0"/>
            </a:endParaRPr>
          </a:p>
          <a:p>
            <a:r>
              <a:rPr lang="en-GB" altLang="en-US" sz="1800" b="1" dirty="0">
                <a:solidFill>
                  <a:schemeClr val="tx1"/>
                </a:solidFill>
                <a:latin typeface="Courier New" pitchFamily="49" charset="0"/>
              </a:rPr>
              <a:t>   </a:t>
            </a:r>
            <a:r>
              <a:rPr lang="en-GB" altLang="en-US" b="1" dirty="0">
                <a:latin typeface="Courier New" pitchFamily="49" charset="0"/>
              </a:rPr>
              <a:t>FROM Grade</a:t>
            </a:r>
          </a:p>
          <a:p>
            <a:r>
              <a:rPr lang="en-GB" altLang="en-US" b="1" dirty="0">
                <a:latin typeface="Courier New" pitchFamily="49" charset="0"/>
              </a:rPr>
              <a:t>Join Student using (ID)</a:t>
            </a:r>
          </a:p>
          <a:p>
            <a:r>
              <a:rPr lang="en-GB" altLang="en-US" b="1" dirty="0">
                <a:latin typeface="Courier New" pitchFamily="49" charset="0"/>
              </a:rPr>
              <a:t>Join Module using (code)</a:t>
            </a:r>
          </a:p>
          <a:p>
            <a:r>
              <a:rPr lang="en-GB" altLang="en-US" sz="1800" b="1" dirty="0" smtClean="0">
                <a:solidFill>
                  <a:schemeClr val="tx1"/>
                </a:solidFill>
                <a:latin typeface="Courier New" pitchFamily="49" charset="0"/>
              </a:rPr>
              <a:t>  </a:t>
            </a:r>
            <a:r>
              <a:rPr lang="en-GB" altLang="en-US" sz="1800" b="1" dirty="0">
                <a:solidFill>
                  <a:schemeClr val="tx1"/>
                </a:solidFill>
                <a:latin typeface="Courier New" pitchFamily="49" charset="0"/>
              </a:rPr>
              <a:t>WHERE </a:t>
            </a:r>
            <a:r>
              <a:rPr lang="en-GB" altLang="en-US" sz="1800" b="1" dirty="0" err="1" smtClean="0">
                <a:solidFill>
                  <a:schemeClr val="tx1"/>
                </a:solidFill>
                <a:latin typeface="Courier New" pitchFamily="49" charset="0"/>
              </a:rPr>
              <a:t>YearTaken</a:t>
            </a:r>
            <a:r>
              <a:rPr lang="en-GB" altLang="en-US" sz="1800" b="1" dirty="0" smtClean="0">
                <a:solidFill>
                  <a:schemeClr val="tx1"/>
                </a:solidFill>
                <a:latin typeface="Courier New" pitchFamily="49" charset="0"/>
              </a:rPr>
              <a:t> </a:t>
            </a:r>
            <a:r>
              <a:rPr lang="en-GB" altLang="en-US" sz="1800" b="1" dirty="0">
                <a:solidFill>
                  <a:schemeClr val="tx1"/>
                </a:solidFill>
                <a:latin typeface="Courier New" pitchFamily="49" charset="0"/>
              </a:rPr>
              <a:t>= Year AND Year IN (1,2)</a:t>
            </a:r>
          </a:p>
          <a:p>
            <a:r>
              <a:rPr lang="en-GB" altLang="en-US" sz="1800" b="1" dirty="0">
                <a:solidFill>
                  <a:schemeClr val="tx1"/>
                </a:solidFill>
                <a:latin typeface="Courier New" pitchFamily="49" charset="0"/>
              </a:rPr>
              <a:t>  GROUP BY Year, Student.ID, First, </a:t>
            </a:r>
            <a:r>
              <a:rPr lang="en-GB" altLang="en-US" sz="1800" b="1" dirty="0" smtClean="0">
                <a:solidFill>
                  <a:schemeClr val="tx1"/>
                </a:solidFill>
                <a:latin typeface="Courier New" pitchFamily="49" charset="0"/>
              </a:rPr>
              <a:t>Last</a:t>
            </a:r>
            <a:endParaRPr lang="en-GB" altLang="en-US" sz="1800" b="1" dirty="0">
              <a:solidFill>
                <a:schemeClr val="tx1"/>
              </a:solidFill>
              <a:latin typeface="Courier New" pitchFamily="49" charset="0"/>
            </a:endParaRPr>
          </a:p>
          <a:p>
            <a:r>
              <a:rPr lang="en-GB" altLang="en-US" sz="1800" b="1" dirty="0">
                <a:solidFill>
                  <a:schemeClr val="tx1"/>
                </a:solidFill>
                <a:latin typeface="Courier New" pitchFamily="49" charset="0"/>
              </a:rPr>
              <a:t>ORDER BY Year </a:t>
            </a:r>
            <a:r>
              <a:rPr lang="en-GB" altLang="en-US" sz="1800" b="1" dirty="0" err="1">
                <a:solidFill>
                  <a:schemeClr val="tx1"/>
                </a:solidFill>
                <a:latin typeface="Courier New" pitchFamily="49" charset="0"/>
              </a:rPr>
              <a:t>desc</a:t>
            </a:r>
            <a:r>
              <a:rPr lang="en-GB" altLang="en-US" sz="1800" b="1" dirty="0">
                <a:solidFill>
                  <a:schemeClr val="tx1"/>
                </a:solidFill>
                <a:latin typeface="Courier New" pitchFamily="49" charset="0"/>
              </a:rPr>
              <a:t>, </a:t>
            </a:r>
            <a:r>
              <a:rPr lang="en-GB" altLang="en-US" sz="1800" b="1" dirty="0" err="1">
                <a:solidFill>
                  <a:schemeClr val="tx1"/>
                </a:solidFill>
                <a:latin typeface="Courier New" pitchFamily="49" charset="0"/>
              </a:rPr>
              <a:t>AverageMark</a:t>
            </a:r>
            <a:r>
              <a:rPr lang="en-GB" altLang="en-US" sz="1800" b="1" dirty="0">
                <a:solidFill>
                  <a:schemeClr val="tx1"/>
                </a:solidFill>
                <a:latin typeface="Courier New" pitchFamily="49" charset="0"/>
              </a:rPr>
              <a:t> </a:t>
            </a:r>
            <a:r>
              <a:rPr lang="en-GB" altLang="en-US" sz="1800" b="1" dirty="0" err="1">
                <a:solidFill>
                  <a:schemeClr val="tx1"/>
                </a:solidFill>
                <a:latin typeface="Courier New" pitchFamily="49" charset="0"/>
              </a:rPr>
              <a:t>desc</a:t>
            </a:r>
            <a:r>
              <a:rPr lang="en-GB" altLang="en-US" sz="1800" b="1" dirty="0">
                <a:solidFill>
                  <a:schemeClr val="tx1"/>
                </a:solidFill>
                <a:latin typeface="Courier New" pitchFamily="49" charset="0"/>
              </a:rPr>
              <a:t>, First, Last, ID</a:t>
            </a:r>
          </a:p>
        </p:txBody>
      </p:sp>
    </p:spTree>
    <p:extLst>
      <p:ext uri="{BB962C8B-B14F-4D97-AF65-F5344CB8AC3E}">
        <p14:creationId xmlns:p14="http://schemas.microsoft.com/office/powerpoint/2010/main" val="12450174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0" name="Rectangle 20"/>
          <p:cNvSpPr>
            <a:spLocks noGrp="1" noChangeArrowheads="1"/>
          </p:cNvSpPr>
          <p:nvPr>
            <p:ph type="title"/>
          </p:nvPr>
        </p:nvSpPr>
        <p:spPr/>
        <p:txBody>
          <a:bodyPr/>
          <a:lstStyle/>
          <a:p>
            <a:r>
              <a:rPr lang="en-US" altLang="en-US">
                <a:latin typeface="Courier New" pitchFamily="49" charset="0"/>
              </a:rPr>
              <a:t>UNION</a:t>
            </a:r>
            <a:r>
              <a:rPr lang="en-US" altLang="en-US"/>
              <a:t> Operator</a:t>
            </a:r>
          </a:p>
        </p:txBody>
      </p:sp>
      <p:grpSp>
        <p:nvGrpSpPr>
          <p:cNvPr id="297002" name="Group 42"/>
          <p:cNvGrpSpPr>
            <a:grpSpLocks/>
          </p:cNvGrpSpPr>
          <p:nvPr/>
        </p:nvGrpSpPr>
        <p:grpSpPr bwMode="auto">
          <a:xfrm>
            <a:off x="1954213" y="1831975"/>
            <a:ext cx="5184775" cy="3494088"/>
            <a:chOff x="1380" y="992"/>
            <a:chExt cx="3266" cy="2201"/>
          </a:xfrm>
        </p:grpSpPr>
        <p:sp>
          <p:nvSpPr>
            <p:cNvPr id="297001" name="Oval 41"/>
            <p:cNvSpPr>
              <a:spLocks noChangeArrowheads="1"/>
            </p:cNvSpPr>
            <p:nvPr/>
          </p:nvSpPr>
          <p:spPr bwMode="blackGray">
            <a:xfrm>
              <a:off x="1380" y="1323"/>
              <a:ext cx="1808" cy="1870"/>
            </a:xfrm>
            <a:prstGeom prst="ellipse">
              <a:avLst/>
            </a:prstGeom>
            <a:solidFill>
              <a:srgbClr val="FFFF66"/>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spcBef>
                  <a:spcPct val="50000"/>
                </a:spcBef>
                <a:buClrTx/>
                <a:buFontTx/>
                <a:buNone/>
              </a:pPr>
              <a:endParaRPr lang="en-US" altLang="en-US" sz="2400" b="0"/>
            </a:p>
          </p:txBody>
        </p:sp>
        <p:sp>
          <p:nvSpPr>
            <p:cNvPr id="296969" name="Rectangle 9"/>
            <p:cNvSpPr>
              <a:spLocks noChangeArrowheads="1"/>
            </p:cNvSpPr>
            <p:nvPr/>
          </p:nvSpPr>
          <p:spPr bwMode="auto">
            <a:xfrm>
              <a:off x="2174" y="992"/>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a:spcBef>
                  <a:spcPct val="0"/>
                </a:spcBef>
                <a:defRPr sz="2400">
                  <a:solidFill>
                    <a:schemeClr val="tx1"/>
                  </a:solidFill>
                  <a:latin typeface="Times New Roman" pitchFamily="18" charset="0"/>
                </a:defRPr>
              </a:lvl1pPr>
              <a:lvl2pPr marL="571500" algn="l" defTabSz="762000">
                <a:spcBef>
                  <a:spcPct val="0"/>
                </a:spcBef>
                <a:defRPr sz="2400">
                  <a:solidFill>
                    <a:schemeClr val="tx1"/>
                  </a:solidFill>
                  <a:latin typeface="Times New Roman" pitchFamily="18" charset="0"/>
                </a:defRPr>
              </a:lvl2pPr>
              <a:lvl3pPr marL="1143000" algn="l" defTabSz="762000">
                <a:spcBef>
                  <a:spcPct val="0"/>
                </a:spcBef>
                <a:defRPr sz="2400">
                  <a:solidFill>
                    <a:schemeClr val="tx1"/>
                  </a:solidFill>
                  <a:latin typeface="Times New Roman" pitchFamily="18" charset="0"/>
                </a:defRPr>
              </a:lvl3pPr>
              <a:lvl4pPr marL="1714500" algn="l" defTabSz="762000">
                <a:spcBef>
                  <a:spcPct val="0"/>
                </a:spcBef>
                <a:defRPr sz="2400">
                  <a:solidFill>
                    <a:schemeClr val="tx1"/>
                  </a:solidFill>
                  <a:latin typeface="Times New Roman" pitchFamily="18" charset="0"/>
                </a:defRPr>
              </a:lvl4pPr>
              <a:lvl5pPr marL="2286000" algn="l"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eaLnBrk="0" hangingPunct="0">
                <a:buClrTx/>
                <a:buFontTx/>
                <a:buNone/>
              </a:pPr>
              <a:r>
                <a:rPr lang="en-US" altLang="en-US" sz="1800">
                  <a:latin typeface="Arial" pitchFamily="34" charset="0"/>
                </a:rPr>
                <a:t>A</a:t>
              </a:r>
            </a:p>
          </p:txBody>
        </p:sp>
        <p:sp>
          <p:nvSpPr>
            <p:cNvPr id="296970" name="Oval 10"/>
            <p:cNvSpPr>
              <a:spLocks noChangeArrowheads="1"/>
            </p:cNvSpPr>
            <p:nvPr/>
          </p:nvSpPr>
          <p:spPr bwMode="blackGray">
            <a:xfrm>
              <a:off x="2838" y="1323"/>
              <a:ext cx="1808" cy="1870"/>
            </a:xfrm>
            <a:prstGeom prst="ellipse">
              <a:avLst/>
            </a:prstGeom>
            <a:solidFill>
              <a:srgbClr val="FFFF66"/>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spcBef>
                  <a:spcPct val="50000"/>
                </a:spcBef>
                <a:buClrTx/>
                <a:buFontTx/>
                <a:buNone/>
              </a:pPr>
              <a:endParaRPr lang="en-US" altLang="en-US" sz="2400" b="0"/>
            </a:p>
          </p:txBody>
        </p:sp>
        <p:sp>
          <p:nvSpPr>
            <p:cNvPr id="296971" name="Rectangle 11"/>
            <p:cNvSpPr>
              <a:spLocks noChangeArrowheads="1"/>
            </p:cNvSpPr>
            <p:nvPr/>
          </p:nvSpPr>
          <p:spPr bwMode="auto">
            <a:xfrm>
              <a:off x="3632" y="992"/>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a:spcBef>
                  <a:spcPct val="0"/>
                </a:spcBef>
                <a:defRPr sz="2400">
                  <a:solidFill>
                    <a:schemeClr val="tx1"/>
                  </a:solidFill>
                  <a:latin typeface="Times New Roman" pitchFamily="18" charset="0"/>
                </a:defRPr>
              </a:lvl1pPr>
              <a:lvl2pPr marL="571500" algn="l" defTabSz="762000">
                <a:spcBef>
                  <a:spcPct val="0"/>
                </a:spcBef>
                <a:defRPr sz="2400">
                  <a:solidFill>
                    <a:schemeClr val="tx1"/>
                  </a:solidFill>
                  <a:latin typeface="Times New Roman" pitchFamily="18" charset="0"/>
                </a:defRPr>
              </a:lvl2pPr>
              <a:lvl3pPr marL="1143000" algn="l" defTabSz="762000">
                <a:spcBef>
                  <a:spcPct val="0"/>
                </a:spcBef>
                <a:defRPr sz="2400">
                  <a:solidFill>
                    <a:schemeClr val="tx1"/>
                  </a:solidFill>
                  <a:latin typeface="Times New Roman" pitchFamily="18" charset="0"/>
                </a:defRPr>
              </a:lvl3pPr>
              <a:lvl4pPr marL="1714500" algn="l" defTabSz="762000">
                <a:spcBef>
                  <a:spcPct val="0"/>
                </a:spcBef>
                <a:defRPr sz="2400">
                  <a:solidFill>
                    <a:schemeClr val="tx1"/>
                  </a:solidFill>
                  <a:latin typeface="Times New Roman" pitchFamily="18" charset="0"/>
                </a:defRPr>
              </a:lvl4pPr>
              <a:lvl5pPr marL="2286000" algn="l"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eaLnBrk="0" hangingPunct="0">
                <a:buClrTx/>
                <a:buFontTx/>
                <a:buNone/>
              </a:pPr>
              <a:r>
                <a:rPr lang="en-US" altLang="en-US" sz="1800">
                  <a:latin typeface="Arial" pitchFamily="34" charset="0"/>
                </a:rPr>
                <a:t>B</a:t>
              </a:r>
            </a:p>
          </p:txBody>
        </p:sp>
      </p:grpSp>
      <p:sp>
        <p:nvSpPr>
          <p:cNvPr id="296977" name="Rectangle 17"/>
          <p:cNvSpPr>
            <a:spLocks noChangeArrowheads="1"/>
          </p:cNvSpPr>
          <p:nvPr/>
        </p:nvSpPr>
        <p:spPr bwMode="auto">
          <a:xfrm>
            <a:off x="909638" y="5487988"/>
            <a:ext cx="7272337"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rgbClr val="000000"/>
                  </a:outerShdw>
                </a:effectLst>
              </a14:hiddenEffects>
            </a:ext>
          </a:extLst>
        </p:spPr>
        <p:txBody>
          <a:bodyPr lIns="92075" tIns="46038" rIns="92075" bIns="46038">
            <a:spAutoFit/>
          </a:bodyPr>
          <a:lstStyle>
            <a:lvl1pPr algn="l" defTabSz="346075">
              <a:spcBef>
                <a:spcPct val="0"/>
              </a:spcBef>
              <a:tabLst>
                <a:tab pos="571500" algn="l"/>
              </a:tabLst>
              <a:defRPr sz="2400">
                <a:solidFill>
                  <a:schemeClr val="tx1"/>
                </a:solidFill>
                <a:latin typeface="Times New Roman" pitchFamily="18" charset="0"/>
              </a:defRPr>
            </a:lvl1pPr>
            <a:lvl2pPr marL="341313" indent="-227013" algn="l" defTabSz="346075">
              <a:spcBef>
                <a:spcPct val="0"/>
              </a:spcBef>
              <a:tabLst>
                <a:tab pos="571500" algn="l"/>
              </a:tabLst>
              <a:defRPr sz="2400">
                <a:solidFill>
                  <a:schemeClr val="tx1"/>
                </a:solidFill>
                <a:latin typeface="Times New Roman" pitchFamily="18" charset="0"/>
              </a:defRPr>
            </a:lvl2pPr>
            <a:lvl3pPr marL="741363" indent="-285750" algn="l" defTabSz="346075">
              <a:spcBef>
                <a:spcPct val="0"/>
              </a:spcBef>
              <a:tabLst>
                <a:tab pos="571500" algn="l"/>
              </a:tabLst>
              <a:defRPr sz="2400">
                <a:solidFill>
                  <a:schemeClr val="tx1"/>
                </a:solidFill>
                <a:latin typeface="Times New Roman" pitchFamily="18" charset="0"/>
              </a:defRPr>
            </a:lvl3pPr>
            <a:lvl4pPr marL="1600200" indent="-228600" algn="l" defTabSz="346075">
              <a:spcBef>
                <a:spcPct val="0"/>
              </a:spcBef>
              <a:tabLst>
                <a:tab pos="571500" algn="l"/>
              </a:tabLst>
              <a:defRPr sz="2400">
                <a:solidFill>
                  <a:schemeClr val="tx1"/>
                </a:solidFill>
                <a:latin typeface="Times New Roman" pitchFamily="18" charset="0"/>
              </a:defRPr>
            </a:lvl4pPr>
            <a:lvl5pPr marL="2057400" indent="-228600" algn="l" defTabSz="346075">
              <a:spcBef>
                <a:spcPct val="0"/>
              </a:spcBef>
              <a:tabLst>
                <a:tab pos="571500" algn="l"/>
              </a:tabLst>
              <a:defRPr sz="2400">
                <a:solidFill>
                  <a:schemeClr val="tx1"/>
                </a:solidFill>
                <a:latin typeface="Times New Roman" pitchFamily="18" charset="0"/>
              </a:defRPr>
            </a:lvl5pPr>
            <a:lvl6pPr marL="2514600" indent="-228600" defTabSz="346075" fontAlgn="base">
              <a:spcBef>
                <a:spcPct val="0"/>
              </a:spcBef>
              <a:spcAft>
                <a:spcPct val="0"/>
              </a:spcAft>
              <a:tabLst>
                <a:tab pos="571500" algn="l"/>
              </a:tabLst>
              <a:defRPr sz="2400">
                <a:solidFill>
                  <a:schemeClr val="tx1"/>
                </a:solidFill>
                <a:latin typeface="Times New Roman" pitchFamily="18" charset="0"/>
              </a:defRPr>
            </a:lvl6pPr>
            <a:lvl7pPr marL="2971800" indent="-228600" defTabSz="346075" fontAlgn="base">
              <a:spcBef>
                <a:spcPct val="0"/>
              </a:spcBef>
              <a:spcAft>
                <a:spcPct val="0"/>
              </a:spcAft>
              <a:tabLst>
                <a:tab pos="571500" algn="l"/>
              </a:tabLst>
              <a:defRPr sz="2400">
                <a:solidFill>
                  <a:schemeClr val="tx1"/>
                </a:solidFill>
                <a:latin typeface="Times New Roman" pitchFamily="18" charset="0"/>
              </a:defRPr>
            </a:lvl7pPr>
            <a:lvl8pPr marL="3429000" indent="-228600" defTabSz="346075" fontAlgn="base">
              <a:spcBef>
                <a:spcPct val="0"/>
              </a:spcBef>
              <a:spcAft>
                <a:spcPct val="0"/>
              </a:spcAft>
              <a:tabLst>
                <a:tab pos="571500" algn="l"/>
              </a:tabLst>
              <a:defRPr sz="2400">
                <a:solidFill>
                  <a:schemeClr val="tx1"/>
                </a:solidFill>
                <a:latin typeface="Times New Roman" pitchFamily="18" charset="0"/>
              </a:defRPr>
            </a:lvl8pPr>
            <a:lvl9pPr marL="3886200" indent="-228600" defTabSz="346075" fontAlgn="base">
              <a:spcBef>
                <a:spcPct val="0"/>
              </a:spcBef>
              <a:spcAft>
                <a:spcPct val="0"/>
              </a:spcAft>
              <a:tabLst>
                <a:tab pos="571500" algn="l"/>
              </a:tabLst>
              <a:defRPr sz="2400">
                <a:solidFill>
                  <a:schemeClr val="tx1"/>
                </a:solidFill>
                <a:latin typeface="Times New Roman" pitchFamily="18" charset="0"/>
              </a:defRPr>
            </a:lvl9pPr>
          </a:lstStyle>
          <a:p>
            <a:pPr algn="ctr" eaLnBrk="0" hangingPunct="0">
              <a:lnSpc>
                <a:spcPct val="95000"/>
              </a:lnSpc>
              <a:spcBef>
                <a:spcPct val="35000"/>
              </a:spcBef>
              <a:buClrTx/>
              <a:buFontTx/>
              <a:buNone/>
            </a:pPr>
            <a:r>
              <a:rPr lang="en-US" altLang="en-US" sz="2200">
                <a:latin typeface="Arial" pitchFamily="34" charset="0"/>
              </a:rPr>
              <a:t>The </a:t>
            </a:r>
            <a:r>
              <a:rPr lang="en-US" altLang="en-US" sz="2200">
                <a:latin typeface="Courier New" pitchFamily="49" charset="0"/>
              </a:rPr>
              <a:t>UNION</a:t>
            </a:r>
            <a:r>
              <a:rPr lang="en-US" altLang="en-US" sz="2200">
                <a:latin typeface="Arial" pitchFamily="34" charset="0"/>
              </a:rPr>
              <a:t> operator returns results from both queries after eliminating duplications.</a:t>
            </a:r>
          </a:p>
        </p:txBody>
      </p:sp>
    </p:spTree>
    <p:extLst>
      <p:ext uri="{BB962C8B-B14F-4D97-AF65-F5344CB8AC3E}">
        <p14:creationId xmlns:p14="http://schemas.microsoft.com/office/powerpoint/2010/main" val="3709223337"/>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24" name="Rectangle 1040"/>
          <p:cNvSpPr>
            <a:spLocks noGrp="1" noChangeArrowheads="1"/>
          </p:cNvSpPr>
          <p:nvPr>
            <p:ph type="title"/>
          </p:nvPr>
        </p:nvSpPr>
        <p:spPr/>
        <p:txBody>
          <a:bodyPr/>
          <a:lstStyle/>
          <a:p>
            <a:r>
              <a:rPr lang="en-US" altLang="en-US"/>
              <a:t>Using the </a:t>
            </a:r>
            <a:r>
              <a:rPr lang="en-US" altLang="en-US">
                <a:latin typeface="Courier New" pitchFamily="49" charset="0"/>
              </a:rPr>
              <a:t>UNION</a:t>
            </a:r>
            <a:r>
              <a:rPr lang="en-US" altLang="en-US"/>
              <a:t> Operator</a:t>
            </a:r>
          </a:p>
        </p:txBody>
      </p:sp>
      <p:sp>
        <p:nvSpPr>
          <p:cNvPr id="299025" name="Rectangle 1041"/>
          <p:cNvSpPr>
            <a:spLocks noGrp="1" noChangeArrowheads="1"/>
          </p:cNvSpPr>
          <p:nvPr>
            <p:ph sz="quarter" idx="1"/>
          </p:nvPr>
        </p:nvSpPr>
        <p:spPr/>
        <p:txBody>
          <a:bodyPr/>
          <a:lstStyle/>
          <a:p>
            <a:r>
              <a:rPr lang="en-US" altLang="en-US"/>
              <a:t>Display the current and previous job details of all employees. Display each employee only once.</a:t>
            </a:r>
          </a:p>
        </p:txBody>
      </p:sp>
      <p:sp>
        <p:nvSpPr>
          <p:cNvPr id="299015" name="Rectangle 1031"/>
          <p:cNvSpPr>
            <a:spLocks noChangeArrowheads="1"/>
          </p:cNvSpPr>
          <p:nvPr/>
        </p:nvSpPr>
        <p:spPr bwMode="blackGray">
          <a:xfrm>
            <a:off x="876300" y="2527300"/>
            <a:ext cx="7277100" cy="1485900"/>
          </a:xfrm>
          <a:prstGeom prst="rect">
            <a:avLst/>
          </a:prstGeom>
          <a:solidFill>
            <a:schemeClr val="accent4">
              <a:lumMod val="40000"/>
              <a:lumOff val="60000"/>
            </a:schemeClr>
          </a:solidFill>
          <a:ln w="28575">
            <a:solidFill>
              <a:schemeClr val="tx1"/>
            </a:solidFill>
            <a:miter lim="800000"/>
            <a:headEnd/>
            <a:tailEnd/>
          </a:ln>
          <a:effectLst/>
        </p:spPr>
        <p:txBody>
          <a:bodyPr wrap="none" lIns="90488" tIns="44450" rIns="90488" bIns="44450" anchor="ctr"/>
          <a:lstStyle/>
          <a:p>
            <a:pPr algn="l" eaLnBrk="0" hangingPunct="0">
              <a:spcBef>
                <a:spcPct val="50000"/>
              </a:spcBef>
              <a:buClrTx/>
              <a:buFontTx/>
              <a:buNone/>
            </a:pPr>
            <a:endParaRPr lang="en-US" altLang="en-US" sz="2400" b="0"/>
          </a:p>
        </p:txBody>
      </p:sp>
      <p:sp>
        <p:nvSpPr>
          <p:cNvPr id="299016" name="Rectangle 1032"/>
          <p:cNvSpPr>
            <a:spLocks noChangeArrowheads="1"/>
          </p:cNvSpPr>
          <p:nvPr/>
        </p:nvSpPr>
        <p:spPr bwMode="auto">
          <a:xfrm>
            <a:off x="1023938" y="2527300"/>
            <a:ext cx="37338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dirty="0">
                <a:latin typeface="Courier New" pitchFamily="49" charset="0"/>
              </a:rPr>
              <a:t>SELECT </a:t>
            </a:r>
            <a:r>
              <a:rPr lang="en-US" altLang="en-US" dirty="0" err="1">
                <a:latin typeface="Courier New" pitchFamily="49" charset="0"/>
              </a:rPr>
              <a:t>employee_id</a:t>
            </a:r>
            <a:r>
              <a:rPr lang="en-US" altLang="en-US" dirty="0">
                <a:latin typeface="Courier New" pitchFamily="49" charset="0"/>
              </a:rPr>
              <a:t>, </a:t>
            </a:r>
            <a:r>
              <a:rPr lang="en-US" altLang="en-US" dirty="0" err="1">
                <a:latin typeface="Courier New" pitchFamily="49" charset="0"/>
              </a:rPr>
              <a:t>job_id</a:t>
            </a:r>
            <a:endParaRPr lang="en-US" altLang="en-US" dirty="0">
              <a:latin typeface="Courier New" pitchFamily="49" charset="0"/>
            </a:endParaRPr>
          </a:p>
          <a:p>
            <a:pPr algn="l" eaLnBrk="0" hangingPunct="0">
              <a:spcBef>
                <a:spcPct val="0"/>
              </a:spcBef>
              <a:buClrTx/>
              <a:buFontTx/>
              <a:buNone/>
            </a:pPr>
            <a:r>
              <a:rPr lang="en-US" altLang="en-US" dirty="0">
                <a:latin typeface="Courier New" pitchFamily="49" charset="0"/>
              </a:rPr>
              <a:t>FROM   employees</a:t>
            </a:r>
          </a:p>
          <a:p>
            <a:pPr algn="l" eaLnBrk="0" hangingPunct="0">
              <a:spcBef>
                <a:spcPct val="0"/>
              </a:spcBef>
              <a:buClrTx/>
              <a:buFontTx/>
              <a:buNone/>
            </a:pPr>
            <a:r>
              <a:rPr lang="en-US" altLang="en-US" dirty="0">
                <a:latin typeface="Courier New" pitchFamily="49" charset="0"/>
              </a:rPr>
              <a:t>UNION</a:t>
            </a:r>
          </a:p>
          <a:p>
            <a:pPr algn="l" eaLnBrk="0" hangingPunct="0">
              <a:spcBef>
                <a:spcPct val="0"/>
              </a:spcBef>
              <a:buClrTx/>
              <a:buFontTx/>
              <a:buNone/>
            </a:pPr>
            <a:r>
              <a:rPr lang="en-US" altLang="en-US" dirty="0">
                <a:latin typeface="Courier New" pitchFamily="49" charset="0"/>
              </a:rPr>
              <a:t>SELECT </a:t>
            </a:r>
            <a:r>
              <a:rPr lang="en-US" altLang="en-US" dirty="0" err="1">
                <a:latin typeface="Courier New" pitchFamily="49" charset="0"/>
              </a:rPr>
              <a:t>employee_id</a:t>
            </a:r>
            <a:r>
              <a:rPr lang="en-US" altLang="en-US" dirty="0">
                <a:latin typeface="Courier New" pitchFamily="49" charset="0"/>
              </a:rPr>
              <a:t>, </a:t>
            </a:r>
            <a:r>
              <a:rPr lang="en-US" altLang="en-US" dirty="0" err="1">
                <a:latin typeface="Courier New" pitchFamily="49" charset="0"/>
              </a:rPr>
              <a:t>job_id</a:t>
            </a:r>
            <a:endParaRPr lang="en-US" altLang="en-US" dirty="0">
              <a:latin typeface="Courier New" pitchFamily="49" charset="0"/>
            </a:endParaRPr>
          </a:p>
          <a:p>
            <a:pPr algn="l" eaLnBrk="0" hangingPunct="0">
              <a:spcBef>
                <a:spcPct val="0"/>
              </a:spcBef>
              <a:buClrTx/>
              <a:buFontTx/>
              <a:buNone/>
            </a:pPr>
            <a:r>
              <a:rPr lang="en-US" altLang="en-US" dirty="0">
                <a:latin typeface="Courier New" pitchFamily="49" charset="0"/>
              </a:rPr>
              <a:t>FROM   </a:t>
            </a:r>
            <a:r>
              <a:rPr lang="en-US" altLang="en-US" dirty="0" err="1">
                <a:latin typeface="Courier New" pitchFamily="49" charset="0"/>
              </a:rPr>
              <a:t>job_history</a:t>
            </a:r>
            <a:r>
              <a:rPr lang="en-US" altLang="en-US" dirty="0">
                <a:latin typeface="Courier New" pitchFamily="49" charset="0"/>
              </a:rPr>
              <a:t>;</a:t>
            </a:r>
          </a:p>
        </p:txBody>
      </p:sp>
      <p:sp>
        <p:nvSpPr>
          <p:cNvPr id="299017" name="Rectangle 1033"/>
          <p:cNvSpPr>
            <a:spLocks noChangeArrowheads="1"/>
          </p:cNvSpPr>
          <p:nvPr/>
        </p:nvSpPr>
        <p:spPr bwMode="auto">
          <a:xfrm>
            <a:off x="1023938" y="3136900"/>
            <a:ext cx="990600" cy="2286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pic>
        <p:nvPicPr>
          <p:cNvPr id="299018" name="Picture 10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085850" y="5048250"/>
            <a:ext cx="687705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299020" name="Text Box 1036"/>
          <p:cNvSpPr txBox="1">
            <a:spLocks noChangeArrowheads="1"/>
          </p:cNvSpPr>
          <p:nvPr/>
        </p:nvSpPr>
        <p:spPr bwMode="auto">
          <a:xfrm>
            <a:off x="1112838" y="4725988"/>
            <a:ext cx="3667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itchFamily="18" charset="0"/>
              </a:defRPr>
            </a:lvl1pPr>
            <a:lvl2pPr marL="411163" algn="l" defTabSz="822325">
              <a:spcBef>
                <a:spcPct val="0"/>
              </a:spcBef>
              <a:defRPr sz="2400">
                <a:solidFill>
                  <a:schemeClr val="tx1"/>
                </a:solidFill>
                <a:latin typeface="Times New Roman" pitchFamily="18" charset="0"/>
              </a:defRPr>
            </a:lvl2pPr>
            <a:lvl3pPr marL="822325" algn="l" defTabSz="822325">
              <a:spcBef>
                <a:spcPct val="0"/>
              </a:spcBef>
              <a:defRPr sz="2400">
                <a:solidFill>
                  <a:schemeClr val="tx1"/>
                </a:solidFill>
                <a:latin typeface="Times New Roman" pitchFamily="18" charset="0"/>
              </a:defRPr>
            </a:lvl3pPr>
            <a:lvl4pPr marL="1235075" algn="l" defTabSz="822325">
              <a:spcBef>
                <a:spcPct val="0"/>
              </a:spcBef>
              <a:defRPr sz="2400">
                <a:solidFill>
                  <a:schemeClr val="tx1"/>
                </a:solidFill>
                <a:latin typeface="Times New Roman" pitchFamily="18" charset="0"/>
              </a:defRPr>
            </a:lvl4pPr>
            <a:lvl5pPr marL="1646238" algn="l" defTabSz="822325">
              <a:spcBef>
                <a:spcPct val="0"/>
              </a:spcBef>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lgn="ctr">
              <a:buClr>
                <a:srgbClr val="000000"/>
              </a:buClr>
            </a:pPr>
            <a:r>
              <a:rPr lang="en-US" altLang="en-US">
                <a:latin typeface="Arial" pitchFamily="34" charset="0"/>
              </a:rPr>
              <a:t>…</a:t>
            </a:r>
          </a:p>
        </p:txBody>
      </p:sp>
      <p:sp>
        <p:nvSpPr>
          <p:cNvPr id="299021" name="Text Box 1037"/>
          <p:cNvSpPr txBox="1">
            <a:spLocks noChangeArrowheads="1"/>
          </p:cNvSpPr>
          <p:nvPr/>
        </p:nvSpPr>
        <p:spPr bwMode="auto">
          <a:xfrm>
            <a:off x="1112838" y="5267325"/>
            <a:ext cx="3667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itchFamily="18" charset="0"/>
              </a:defRPr>
            </a:lvl1pPr>
            <a:lvl2pPr marL="411163" algn="l" defTabSz="822325">
              <a:spcBef>
                <a:spcPct val="0"/>
              </a:spcBef>
              <a:defRPr sz="2400">
                <a:solidFill>
                  <a:schemeClr val="tx1"/>
                </a:solidFill>
                <a:latin typeface="Times New Roman" pitchFamily="18" charset="0"/>
              </a:defRPr>
            </a:lvl2pPr>
            <a:lvl3pPr marL="822325" algn="l" defTabSz="822325">
              <a:spcBef>
                <a:spcPct val="0"/>
              </a:spcBef>
              <a:defRPr sz="2400">
                <a:solidFill>
                  <a:schemeClr val="tx1"/>
                </a:solidFill>
                <a:latin typeface="Times New Roman" pitchFamily="18" charset="0"/>
              </a:defRPr>
            </a:lvl3pPr>
            <a:lvl4pPr marL="1235075" algn="l" defTabSz="822325">
              <a:spcBef>
                <a:spcPct val="0"/>
              </a:spcBef>
              <a:defRPr sz="2400">
                <a:solidFill>
                  <a:schemeClr val="tx1"/>
                </a:solidFill>
                <a:latin typeface="Times New Roman" pitchFamily="18" charset="0"/>
              </a:defRPr>
            </a:lvl4pPr>
            <a:lvl5pPr marL="1646238" algn="l" defTabSz="822325">
              <a:spcBef>
                <a:spcPct val="0"/>
              </a:spcBef>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lgn="ctr">
              <a:buClr>
                <a:srgbClr val="000000"/>
              </a:buClr>
            </a:pPr>
            <a:r>
              <a:rPr lang="en-US" altLang="en-US">
                <a:latin typeface="Arial" pitchFamily="34" charset="0"/>
              </a:rPr>
              <a:t>…</a:t>
            </a:r>
          </a:p>
        </p:txBody>
      </p:sp>
      <p:pic>
        <p:nvPicPr>
          <p:cNvPr id="299022" name="Picture 10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085850" y="4241800"/>
            <a:ext cx="6877050" cy="704850"/>
          </a:xfrm>
          <a:prstGeom prst="rect">
            <a:avLst/>
          </a:prstGeom>
          <a:solidFill>
            <a:schemeClr val="accent1"/>
          </a:solidFill>
          <a:ln>
            <a:noFill/>
          </a:ln>
          <a:effectLst/>
          <a:extLs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299023" name="Picture 10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1085850" y="5603875"/>
            <a:ext cx="68770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extLst>
      <p:ext uri="{BB962C8B-B14F-4D97-AF65-F5344CB8AC3E}">
        <p14:creationId xmlns:p14="http://schemas.microsoft.com/office/powerpoint/2010/main" val="144224386"/>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20" name="Rectangle 16"/>
          <p:cNvSpPr>
            <a:spLocks noGrp="1" noChangeArrowheads="1"/>
          </p:cNvSpPr>
          <p:nvPr>
            <p:ph type="title"/>
          </p:nvPr>
        </p:nvSpPr>
        <p:spPr/>
        <p:txBody>
          <a:bodyPr/>
          <a:lstStyle/>
          <a:p>
            <a:r>
              <a:rPr lang="en-US" altLang="en-US">
                <a:latin typeface="Courier New" pitchFamily="49" charset="0"/>
              </a:rPr>
              <a:t>UNION</a:t>
            </a:r>
            <a:r>
              <a:rPr lang="en-US" altLang="en-US"/>
              <a:t> </a:t>
            </a:r>
            <a:r>
              <a:rPr lang="en-US" altLang="en-US">
                <a:latin typeface="Courier New" pitchFamily="49" charset="0"/>
              </a:rPr>
              <a:t>ALL</a:t>
            </a:r>
            <a:r>
              <a:rPr lang="en-US" altLang="en-US"/>
              <a:t> Operator</a:t>
            </a:r>
          </a:p>
        </p:txBody>
      </p:sp>
      <p:grpSp>
        <p:nvGrpSpPr>
          <p:cNvPr id="303142" name="Group 38"/>
          <p:cNvGrpSpPr>
            <a:grpSpLocks/>
          </p:cNvGrpSpPr>
          <p:nvPr/>
        </p:nvGrpSpPr>
        <p:grpSpPr bwMode="auto">
          <a:xfrm>
            <a:off x="1954213" y="1831975"/>
            <a:ext cx="5184775" cy="3494088"/>
            <a:chOff x="1380" y="992"/>
            <a:chExt cx="3266" cy="2201"/>
          </a:xfrm>
        </p:grpSpPr>
        <p:sp>
          <p:nvSpPr>
            <p:cNvPr id="303143" name="Oval 39"/>
            <p:cNvSpPr>
              <a:spLocks noChangeArrowheads="1"/>
            </p:cNvSpPr>
            <p:nvPr/>
          </p:nvSpPr>
          <p:spPr bwMode="blackGray">
            <a:xfrm>
              <a:off x="1380" y="1323"/>
              <a:ext cx="1808" cy="1870"/>
            </a:xfrm>
            <a:prstGeom prst="ellipse">
              <a:avLst/>
            </a:prstGeom>
            <a:solidFill>
              <a:srgbClr val="FFFF66"/>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spcBef>
                  <a:spcPct val="50000"/>
                </a:spcBef>
                <a:buClrTx/>
                <a:buFontTx/>
                <a:buNone/>
              </a:pPr>
              <a:endParaRPr lang="en-US" altLang="en-US" sz="2400" b="0"/>
            </a:p>
          </p:txBody>
        </p:sp>
        <p:sp>
          <p:nvSpPr>
            <p:cNvPr id="303144" name="Rectangle 40"/>
            <p:cNvSpPr>
              <a:spLocks noChangeArrowheads="1"/>
            </p:cNvSpPr>
            <p:nvPr/>
          </p:nvSpPr>
          <p:spPr bwMode="auto">
            <a:xfrm>
              <a:off x="2174" y="992"/>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a:spcBef>
                  <a:spcPct val="0"/>
                </a:spcBef>
                <a:defRPr sz="2400">
                  <a:solidFill>
                    <a:schemeClr val="tx1"/>
                  </a:solidFill>
                  <a:latin typeface="Times New Roman" pitchFamily="18" charset="0"/>
                </a:defRPr>
              </a:lvl1pPr>
              <a:lvl2pPr marL="571500" algn="l" defTabSz="762000">
                <a:spcBef>
                  <a:spcPct val="0"/>
                </a:spcBef>
                <a:defRPr sz="2400">
                  <a:solidFill>
                    <a:schemeClr val="tx1"/>
                  </a:solidFill>
                  <a:latin typeface="Times New Roman" pitchFamily="18" charset="0"/>
                </a:defRPr>
              </a:lvl2pPr>
              <a:lvl3pPr marL="1143000" algn="l" defTabSz="762000">
                <a:spcBef>
                  <a:spcPct val="0"/>
                </a:spcBef>
                <a:defRPr sz="2400">
                  <a:solidFill>
                    <a:schemeClr val="tx1"/>
                  </a:solidFill>
                  <a:latin typeface="Times New Roman" pitchFamily="18" charset="0"/>
                </a:defRPr>
              </a:lvl3pPr>
              <a:lvl4pPr marL="1714500" algn="l" defTabSz="762000">
                <a:spcBef>
                  <a:spcPct val="0"/>
                </a:spcBef>
                <a:defRPr sz="2400">
                  <a:solidFill>
                    <a:schemeClr val="tx1"/>
                  </a:solidFill>
                  <a:latin typeface="Times New Roman" pitchFamily="18" charset="0"/>
                </a:defRPr>
              </a:lvl4pPr>
              <a:lvl5pPr marL="2286000" algn="l"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eaLnBrk="0" hangingPunct="0">
                <a:buClrTx/>
                <a:buFontTx/>
                <a:buNone/>
              </a:pPr>
              <a:r>
                <a:rPr lang="en-US" altLang="en-US" sz="1800">
                  <a:latin typeface="Arial" pitchFamily="34" charset="0"/>
                </a:rPr>
                <a:t>A</a:t>
              </a:r>
            </a:p>
          </p:txBody>
        </p:sp>
        <p:sp>
          <p:nvSpPr>
            <p:cNvPr id="303145" name="Oval 41"/>
            <p:cNvSpPr>
              <a:spLocks noChangeArrowheads="1"/>
            </p:cNvSpPr>
            <p:nvPr/>
          </p:nvSpPr>
          <p:spPr bwMode="blackGray">
            <a:xfrm>
              <a:off x="2838" y="1323"/>
              <a:ext cx="1808" cy="1870"/>
            </a:xfrm>
            <a:prstGeom prst="ellipse">
              <a:avLst/>
            </a:prstGeom>
            <a:solidFill>
              <a:srgbClr val="FFFF66"/>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spcBef>
                  <a:spcPct val="50000"/>
                </a:spcBef>
                <a:buClrTx/>
                <a:buFontTx/>
                <a:buNone/>
              </a:pPr>
              <a:endParaRPr lang="en-US" altLang="en-US" sz="2400" b="0"/>
            </a:p>
          </p:txBody>
        </p:sp>
        <p:sp>
          <p:nvSpPr>
            <p:cNvPr id="303146" name="Rectangle 42"/>
            <p:cNvSpPr>
              <a:spLocks noChangeArrowheads="1"/>
            </p:cNvSpPr>
            <p:nvPr/>
          </p:nvSpPr>
          <p:spPr bwMode="auto">
            <a:xfrm>
              <a:off x="3632" y="992"/>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a:spcBef>
                  <a:spcPct val="0"/>
                </a:spcBef>
                <a:defRPr sz="2400">
                  <a:solidFill>
                    <a:schemeClr val="tx1"/>
                  </a:solidFill>
                  <a:latin typeface="Times New Roman" pitchFamily="18" charset="0"/>
                </a:defRPr>
              </a:lvl1pPr>
              <a:lvl2pPr marL="571500" algn="l" defTabSz="762000">
                <a:spcBef>
                  <a:spcPct val="0"/>
                </a:spcBef>
                <a:defRPr sz="2400">
                  <a:solidFill>
                    <a:schemeClr val="tx1"/>
                  </a:solidFill>
                  <a:latin typeface="Times New Roman" pitchFamily="18" charset="0"/>
                </a:defRPr>
              </a:lvl2pPr>
              <a:lvl3pPr marL="1143000" algn="l" defTabSz="762000">
                <a:spcBef>
                  <a:spcPct val="0"/>
                </a:spcBef>
                <a:defRPr sz="2400">
                  <a:solidFill>
                    <a:schemeClr val="tx1"/>
                  </a:solidFill>
                  <a:latin typeface="Times New Roman" pitchFamily="18" charset="0"/>
                </a:defRPr>
              </a:lvl3pPr>
              <a:lvl4pPr marL="1714500" algn="l" defTabSz="762000">
                <a:spcBef>
                  <a:spcPct val="0"/>
                </a:spcBef>
                <a:defRPr sz="2400">
                  <a:solidFill>
                    <a:schemeClr val="tx1"/>
                  </a:solidFill>
                  <a:latin typeface="Times New Roman" pitchFamily="18" charset="0"/>
                </a:defRPr>
              </a:lvl4pPr>
              <a:lvl5pPr marL="2286000" algn="l"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eaLnBrk="0" hangingPunct="0">
                <a:buClrTx/>
                <a:buFontTx/>
                <a:buNone/>
              </a:pPr>
              <a:r>
                <a:rPr lang="en-US" altLang="en-US" sz="1800">
                  <a:latin typeface="Arial" pitchFamily="34" charset="0"/>
                </a:rPr>
                <a:t>B</a:t>
              </a:r>
            </a:p>
          </p:txBody>
        </p:sp>
      </p:grpSp>
      <p:sp>
        <p:nvSpPr>
          <p:cNvPr id="303147" name="Rectangle 43"/>
          <p:cNvSpPr>
            <a:spLocks noChangeArrowheads="1"/>
          </p:cNvSpPr>
          <p:nvPr/>
        </p:nvSpPr>
        <p:spPr bwMode="auto">
          <a:xfrm>
            <a:off x="909638" y="5487988"/>
            <a:ext cx="7272337"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rgbClr val="000000"/>
                  </a:outerShdw>
                </a:effectLst>
              </a14:hiddenEffects>
            </a:ext>
          </a:extLst>
        </p:spPr>
        <p:txBody>
          <a:bodyPr lIns="92075" tIns="46038" rIns="92075" bIns="46038">
            <a:spAutoFit/>
          </a:bodyPr>
          <a:lstStyle>
            <a:lvl1pPr algn="l" defTabSz="346075">
              <a:spcBef>
                <a:spcPct val="0"/>
              </a:spcBef>
              <a:tabLst>
                <a:tab pos="571500" algn="l"/>
              </a:tabLst>
              <a:defRPr sz="2400">
                <a:solidFill>
                  <a:schemeClr val="tx1"/>
                </a:solidFill>
                <a:latin typeface="Times New Roman" pitchFamily="18" charset="0"/>
              </a:defRPr>
            </a:lvl1pPr>
            <a:lvl2pPr marL="341313" indent="-227013" algn="l" defTabSz="346075">
              <a:spcBef>
                <a:spcPct val="0"/>
              </a:spcBef>
              <a:tabLst>
                <a:tab pos="571500" algn="l"/>
              </a:tabLst>
              <a:defRPr sz="2400">
                <a:solidFill>
                  <a:schemeClr val="tx1"/>
                </a:solidFill>
                <a:latin typeface="Times New Roman" pitchFamily="18" charset="0"/>
              </a:defRPr>
            </a:lvl2pPr>
            <a:lvl3pPr marL="741363" indent="-285750" algn="l" defTabSz="346075">
              <a:spcBef>
                <a:spcPct val="0"/>
              </a:spcBef>
              <a:tabLst>
                <a:tab pos="571500" algn="l"/>
              </a:tabLst>
              <a:defRPr sz="2400">
                <a:solidFill>
                  <a:schemeClr val="tx1"/>
                </a:solidFill>
                <a:latin typeface="Times New Roman" pitchFamily="18" charset="0"/>
              </a:defRPr>
            </a:lvl3pPr>
            <a:lvl4pPr marL="1600200" indent="-228600" algn="l" defTabSz="346075">
              <a:spcBef>
                <a:spcPct val="0"/>
              </a:spcBef>
              <a:tabLst>
                <a:tab pos="571500" algn="l"/>
              </a:tabLst>
              <a:defRPr sz="2400">
                <a:solidFill>
                  <a:schemeClr val="tx1"/>
                </a:solidFill>
                <a:latin typeface="Times New Roman" pitchFamily="18" charset="0"/>
              </a:defRPr>
            </a:lvl4pPr>
            <a:lvl5pPr marL="2057400" indent="-228600" algn="l" defTabSz="346075">
              <a:spcBef>
                <a:spcPct val="0"/>
              </a:spcBef>
              <a:tabLst>
                <a:tab pos="571500" algn="l"/>
              </a:tabLst>
              <a:defRPr sz="2400">
                <a:solidFill>
                  <a:schemeClr val="tx1"/>
                </a:solidFill>
                <a:latin typeface="Times New Roman" pitchFamily="18" charset="0"/>
              </a:defRPr>
            </a:lvl5pPr>
            <a:lvl6pPr marL="2514600" indent="-228600" defTabSz="346075" fontAlgn="base">
              <a:spcBef>
                <a:spcPct val="0"/>
              </a:spcBef>
              <a:spcAft>
                <a:spcPct val="0"/>
              </a:spcAft>
              <a:tabLst>
                <a:tab pos="571500" algn="l"/>
              </a:tabLst>
              <a:defRPr sz="2400">
                <a:solidFill>
                  <a:schemeClr val="tx1"/>
                </a:solidFill>
                <a:latin typeface="Times New Roman" pitchFamily="18" charset="0"/>
              </a:defRPr>
            </a:lvl6pPr>
            <a:lvl7pPr marL="2971800" indent="-228600" defTabSz="346075" fontAlgn="base">
              <a:spcBef>
                <a:spcPct val="0"/>
              </a:spcBef>
              <a:spcAft>
                <a:spcPct val="0"/>
              </a:spcAft>
              <a:tabLst>
                <a:tab pos="571500" algn="l"/>
              </a:tabLst>
              <a:defRPr sz="2400">
                <a:solidFill>
                  <a:schemeClr val="tx1"/>
                </a:solidFill>
                <a:latin typeface="Times New Roman" pitchFamily="18" charset="0"/>
              </a:defRPr>
            </a:lvl7pPr>
            <a:lvl8pPr marL="3429000" indent="-228600" defTabSz="346075" fontAlgn="base">
              <a:spcBef>
                <a:spcPct val="0"/>
              </a:spcBef>
              <a:spcAft>
                <a:spcPct val="0"/>
              </a:spcAft>
              <a:tabLst>
                <a:tab pos="571500" algn="l"/>
              </a:tabLst>
              <a:defRPr sz="2400">
                <a:solidFill>
                  <a:schemeClr val="tx1"/>
                </a:solidFill>
                <a:latin typeface="Times New Roman" pitchFamily="18" charset="0"/>
              </a:defRPr>
            </a:lvl8pPr>
            <a:lvl9pPr marL="3886200" indent="-228600" defTabSz="346075" fontAlgn="base">
              <a:spcBef>
                <a:spcPct val="0"/>
              </a:spcBef>
              <a:spcAft>
                <a:spcPct val="0"/>
              </a:spcAft>
              <a:tabLst>
                <a:tab pos="571500" algn="l"/>
              </a:tabLst>
              <a:defRPr sz="2400">
                <a:solidFill>
                  <a:schemeClr val="tx1"/>
                </a:solidFill>
                <a:latin typeface="Times New Roman" pitchFamily="18" charset="0"/>
              </a:defRPr>
            </a:lvl9pPr>
          </a:lstStyle>
          <a:p>
            <a:pPr algn="ctr" eaLnBrk="0" hangingPunct="0">
              <a:lnSpc>
                <a:spcPct val="95000"/>
              </a:lnSpc>
              <a:spcBef>
                <a:spcPct val="35000"/>
              </a:spcBef>
              <a:buClrTx/>
              <a:buFontTx/>
              <a:buNone/>
            </a:pPr>
            <a:r>
              <a:rPr lang="en-US" altLang="en-US" sz="2200">
                <a:latin typeface="Arial" pitchFamily="34" charset="0"/>
              </a:rPr>
              <a:t>The </a:t>
            </a:r>
            <a:r>
              <a:rPr lang="en-US" altLang="en-US" sz="2200">
                <a:latin typeface="Courier New" pitchFamily="49" charset="0"/>
              </a:rPr>
              <a:t>UNION</a:t>
            </a:r>
            <a:r>
              <a:rPr lang="en-US" altLang="en-US" sz="2200">
                <a:latin typeface="Arial" pitchFamily="34" charset="0"/>
              </a:rPr>
              <a:t> </a:t>
            </a:r>
            <a:r>
              <a:rPr lang="en-US" altLang="en-US" sz="2200">
                <a:latin typeface="Courier New" pitchFamily="49" charset="0"/>
              </a:rPr>
              <a:t>ALL</a:t>
            </a:r>
            <a:r>
              <a:rPr lang="en-US" altLang="en-US" sz="2200">
                <a:latin typeface="Arial" pitchFamily="34" charset="0"/>
              </a:rPr>
              <a:t> operator returns results from both queries, including all duplications.</a:t>
            </a:r>
          </a:p>
        </p:txBody>
      </p:sp>
      <p:sp>
        <p:nvSpPr>
          <p:cNvPr id="303117" name="Freeform 13"/>
          <p:cNvSpPr>
            <a:spLocks/>
          </p:cNvSpPr>
          <p:nvPr/>
        </p:nvSpPr>
        <p:spPr bwMode="blackGray">
          <a:xfrm>
            <a:off x="4251325" y="2979738"/>
            <a:ext cx="588963" cy="1741487"/>
          </a:xfrm>
          <a:custGeom>
            <a:avLst/>
            <a:gdLst>
              <a:gd name="T0" fmla="*/ 294 w 529"/>
              <a:gd name="T1" fmla="*/ 29 h 1345"/>
              <a:gd name="T2" fmla="*/ 336 w 529"/>
              <a:gd name="T3" fmla="*/ 77 h 1345"/>
              <a:gd name="T4" fmla="*/ 373 w 529"/>
              <a:gd name="T5" fmla="*/ 132 h 1345"/>
              <a:gd name="T6" fmla="*/ 408 w 529"/>
              <a:gd name="T7" fmla="*/ 190 h 1345"/>
              <a:gd name="T8" fmla="*/ 438 w 529"/>
              <a:gd name="T9" fmla="*/ 249 h 1345"/>
              <a:gd name="T10" fmla="*/ 465 w 529"/>
              <a:gd name="T11" fmla="*/ 312 h 1345"/>
              <a:gd name="T12" fmla="*/ 487 w 529"/>
              <a:gd name="T13" fmla="*/ 379 h 1345"/>
              <a:gd name="T14" fmla="*/ 504 w 529"/>
              <a:gd name="T15" fmla="*/ 448 h 1345"/>
              <a:gd name="T16" fmla="*/ 517 w 529"/>
              <a:gd name="T17" fmla="*/ 521 h 1345"/>
              <a:gd name="T18" fmla="*/ 525 w 529"/>
              <a:gd name="T19" fmla="*/ 595 h 1345"/>
              <a:gd name="T20" fmla="*/ 528 w 529"/>
              <a:gd name="T21" fmla="*/ 672 h 1345"/>
              <a:gd name="T22" fmla="*/ 525 w 529"/>
              <a:gd name="T23" fmla="*/ 746 h 1345"/>
              <a:gd name="T24" fmla="*/ 517 w 529"/>
              <a:gd name="T25" fmla="*/ 821 h 1345"/>
              <a:gd name="T26" fmla="*/ 504 w 529"/>
              <a:gd name="T27" fmla="*/ 893 h 1345"/>
              <a:gd name="T28" fmla="*/ 487 w 529"/>
              <a:gd name="T29" fmla="*/ 961 h 1345"/>
              <a:gd name="T30" fmla="*/ 463 w 529"/>
              <a:gd name="T31" fmla="*/ 1029 h 1345"/>
              <a:gd name="T32" fmla="*/ 438 w 529"/>
              <a:gd name="T33" fmla="*/ 1092 h 1345"/>
              <a:gd name="T34" fmla="*/ 407 w 529"/>
              <a:gd name="T35" fmla="*/ 1153 h 1345"/>
              <a:gd name="T36" fmla="*/ 372 w 529"/>
              <a:gd name="T37" fmla="*/ 1210 h 1345"/>
              <a:gd name="T38" fmla="*/ 334 w 529"/>
              <a:gd name="T39" fmla="*/ 1263 h 1345"/>
              <a:gd name="T40" fmla="*/ 293 w 529"/>
              <a:gd name="T41" fmla="*/ 1314 h 1345"/>
              <a:gd name="T42" fmla="*/ 248 w 529"/>
              <a:gd name="T43" fmla="*/ 1329 h 1345"/>
              <a:gd name="T44" fmla="*/ 206 w 529"/>
              <a:gd name="T45" fmla="*/ 1280 h 1345"/>
              <a:gd name="T46" fmla="*/ 167 w 529"/>
              <a:gd name="T47" fmla="*/ 1228 h 1345"/>
              <a:gd name="T48" fmla="*/ 131 w 529"/>
              <a:gd name="T49" fmla="*/ 1174 h 1345"/>
              <a:gd name="T50" fmla="*/ 100 w 529"/>
              <a:gd name="T51" fmla="*/ 1114 h 1345"/>
              <a:gd name="T52" fmla="*/ 71 w 529"/>
              <a:gd name="T53" fmla="*/ 1051 h 1345"/>
              <a:gd name="T54" fmla="*/ 47 w 529"/>
              <a:gd name="T55" fmla="*/ 984 h 1345"/>
              <a:gd name="T56" fmla="*/ 30 w 529"/>
              <a:gd name="T57" fmla="*/ 917 h 1345"/>
              <a:gd name="T58" fmla="*/ 14 w 529"/>
              <a:gd name="T59" fmla="*/ 845 h 1345"/>
              <a:gd name="T60" fmla="*/ 4 w 529"/>
              <a:gd name="T61" fmla="*/ 772 h 1345"/>
              <a:gd name="T62" fmla="*/ 0 w 529"/>
              <a:gd name="T63" fmla="*/ 695 h 1345"/>
              <a:gd name="T64" fmla="*/ 1 w 529"/>
              <a:gd name="T65" fmla="*/ 621 h 1345"/>
              <a:gd name="T66" fmla="*/ 7 w 529"/>
              <a:gd name="T67" fmla="*/ 547 h 1345"/>
              <a:gd name="T68" fmla="*/ 19 w 529"/>
              <a:gd name="T69" fmla="*/ 474 h 1345"/>
              <a:gd name="T70" fmla="*/ 36 w 529"/>
              <a:gd name="T71" fmla="*/ 403 h 1345"/>
              <a:gd name="T72" fmla="*/ 56 w 529"/>
              <a:gd name="T73" fmla="*/ 335 h 1345"/>
              <a:gd name="T74" fmla="*/ 81 w 529"/>
              <a:gd name="T75" fmla="*/ 269 h 1345"/>
              <a:gd name="T76" fmla="*/ 110 w 529"/>
              <a:gd name="T77" fmla="*/ 210 h 1345"/>
              <a:gd name="T78" fmla="*/ 143 w 529"/>
              <a:gd name="T79" fmla="*/ 150 h 1345"/>
              <a:gd name="T80" fmla="*/ 180 w 529"/>
              <a:gd name="T81" fmla="*/ 96 h 1345"/>
              <a:gd name="T82" fmla="*/ 221 w 529"/>
              <a:gd name="T83" fmla="*/ 44 h 1345"/>
              <a:gd name="T84" fmla="*/ 264 w 529"/>
              <a:gd name="T85" fmla="*/ 0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29" h="1345">
                <a:moveTo>
                  <a:pt x="264" y="0"/>
                </a:moveTo>
                <a:lnTo>
                  <a:pt x="279" y="14"/>
                </a:lnTo>
                <a:lnTo>
                  <a:pt x="294" y="29"/>
                </a:lnTo>
                <a:lnTo>
                  <a:pt x="309" y="44"/>
                </a:lnTo>
                <a:lnTo>
                  <a:pt x="322" y="61"/>
                </a:lnTo>
                <a:lnTo>
                  <a:pt x="336" y="77"/>
                </a:lnTo>
                <a:lnTo>
                  <a:pt x="348" y="96"/>
                </a:lnTo>
                <a:lnTo>
                  <a:pt x="362" y="113"/>
                </a:lnTo>
                <a:lnTo>
                  <a:pt x="373" y="132"/>
                </a:lnTo>
                <a:lnTo>
                  <a:pt x="385" y="150"/>
                </a:lnTo>
                <a:lnTo>
                  <a:pt x="396" y="169"/>
                </a:lnTo>
                <a:lnTo>
                  <a:pt x="408" y="190"/>
                </a:lnTo>
                <a:lnTo>
                  <a:pt x="418" y="208"/>
                </a:lnTo>
                <a:lnTo>
                  <a:pt x="429" y="229"/>
                </a:lnTo>
                <a:lnTo>
                  <a:pt x="438" y="249"/>
                </a:lnTo>
                <a:lnTo>
                  <a:pt x="448" y="269"/>
                </a:lnTo>
                <a:lnTo>
                  <a:pt x="457" y="292"/>
                </a:lnTo>
                <a:lnTo>
                  <a:pt x="465" y="312"/>
                </a:lnTo>
                <a:lnTo>
                  <a:pt x="472" y="335"/>
                </a:lnTo>
                <a:lnTo>
                  <a:pt x="480" y="357"/>
                </a:lnTo>
                <a:lnTo>
                  <a:pt x="487" y="379"/>
                </a:lnTo>
                <a:lnTo>
                  <a:pt x="493" y="401"/>
                </a:lnTo>
                <a:lnTo>
                  <a:pt x="499" y="426"/>
                </a:lnTo>
                <a:lnTo>
                  <a:pt x="504" y="448"/>
                </a:lnTo>
                <a:lnTo>
                  <a:pt x="510" y="472"/>
                </a:lnTo>
                <a:lnTo>
                  <a:pt x="514" y="496"/>
                </a:lnTo>
                <a:lnTo>
                  <a:pt x="517" y="521"/>
                </a:lnTo>
                <a:lnTo>
                  <a:pt x="520" y="545"/>
                </a:lnTo>
                <a:lnTo>
                  <a:pt x="523" y="571"/>
                </a:lnTo>
                <a:lnTo>
                  <a:pt x="525" y="595"/>
                </a:lnTo>
                <a:lnTo>
                  <a:pt x="526" y="619"/>
                </a:lnTo>
                <a:lnTo>
                  <a:pt x="528" y="645"/>
                </a:lnTo>
                <a:lnTo>
                  <a:pt x="528" y="672"/>
                </a:lnTo>
                <a:lnTo>
                  <a:pt x="528" y="695"/>
                </a:lnTo>
                <a:lnTo>
                  <a:pt x="526" y="722"/>
                </a:lnTo>
                <a:lnTo>
                  <a:pt x="525" y="746"/>
                </a:lnTo>
                <a:lnTo>
                  <a:pt x="523" y="770"/>
                </a:lnTo>
                <a:lnTo>
                  <a:pt x="520" y="796"/>
                </a:lnTo>
                <a:lnTo>
                  <a:pt x="517" y="821"/>
                </a:lnTo>
                <a:lnTo>
                  <a:pt x="514" y="845"/>
                </a:lnTo>
                <a:lnTo>
                  <a:pt x="510" y="869"/>
                </a:lnTo>
                <a:lnTo>
                  <a:pt x="504" y="893"/>
                </a:lnTo>
                <a:lnTo>
                  <a:pt x="499" y="916"/>
                </a:lnTo>
                <a:lnTo>
                  <a:pt x="493" y="940"/>
                </a:lnTo>
                <a:lnTo>
                  <a:pt x="487" y="961"/>
                </a:lnTo>
                <a:lnTo>
                  <a:pt x="480" y="984"/>
                </a:lnTo>
                <a:lnTo>
                  <a:pt x="472" y="1006"/>
                </a:lnTo>
                <a:lnTo>
                  <a:pt x="463" y="1029"/>
                </a:lnTo>
                <a:lnTo>
                  <a:pt x="456" y="1051"/>
                </a:lnTo>
                <a:lnTo>
                  <a:pt x="446" y="1072"/>
                </a:lnTo>
                <a:lnTo>
                  <a:pt x="438" y="1092"/>
                </a:lnTo>
                <a:lnTo>
                  <a:pt x="427" y="1113"/>
                </a:lnTo>
                <a:lnTo>
                  <a:pt x="417" y="1133"/>
                </a:lnTo>
                <a:lnTo>
                  <a:pt x="407" y="1153"/>
                </a:lnTo>
                <a:lnTo>
                  <a:pt x="396" y="1172"/>
                </a:lnTo>
                <a:lnTo>
                  <a:pt x="384" y="1191"/>
                </a:lnTo>
                <a:lnTo>
                  <a:pt x="372" y="1210"/>
                </a:lnTo>
                <a:lnTo>
                  <a:pt x="360" y="1228"/>
                </a:lnTo>
                <a:lnTo>
                  <a:pt x="347" y="1247"/>
                </a:lnTo>
                <a:lnTo>
                  <a:pt x="334" y="1263"/>
                </a:lnTo>
                <a:lnTo>
                  <a:pt x="321" y="1280"/>
                </a:lnTo>
                <a:lnTo>
                  <a:pt x="306" y="1297"/>
                </a:lnTo>
                <a:lnTo>
                  <a:pt x="293" y="1314"/>
                </a:lnTo>
                <a:lnTo>
                  <a:pt x="278" y="1329"/>
                </a:lnTo>
                <a:lnTo>
                  <a:pt x="263" y="1344"/>
                </a:lnTo>
                <a:lnTo>
                  <a:pt x="248" y="1329"/>
                </a:lnTo>
                <a:lnTo>
                  <a:pt x="233" y="1314"/>
                </a:lnTo>
                <a:lnTo>
                  <a:pt x="219" y="1297"/>
                </a:lnTo>
                <a:lnTo>
                  <a:pt x="206" y="1280"/>
                </a:lnTo>
                <a:lnTo>
                  <a:pt x="193" y="1263"/>
                </a:lnTo>
                <a:lnTo>
                  <a:pt x="179" y="1247"/>
                </a:lnTo>
                <a:lnTo>
                  <a:pt x="167" y="1228"/>
                </a:lnTo>
                <a:lnTo>
                  <a:pt x="155" y="1210"/>
                </a:lnTo>
                <a:lnTo>
                  <a:pt x="143" y="1191"/>
                </a:lnTo>
                <a:lnTo>
                  <a:pt x="131" y="1174"/>
                </a:lnTo>
                <a:lnTo>
                  <a:pt x="119" y="1153"/>
                </a:lnTo>
                <a:lnTo>
                  <a:pt x="110" y="1133"/>
                </a:lnTo>
                <a:lnTo>
                  <a:pt x="100" y="1114"/>
                </a:lnTo>
                <a:lnTo>
                  <a:pt x="89" y="1092"/>
                </a:lnTo>
                <a:lnTo>
                  <a:pt x="81" y="1072"/>
                </a:lnTo>
                <a:lnTo>
                  <a:pt x="71" y="1051"/>
                </a:lnTo>
                <a:lnTo>
                  <a:pt x="64" y="1029"/>
                </a:lnTo>
                <a:lnTo>
                  <a:pt x="55" y="1008"/>
                </a:lnTo>
                <a:lnTo>
                  <a:pt x="47" y="984"/>
                </a:lnTo>
                <a:lnTo>
                  <a:pt x="42" y="961"/>
                </a:lnTo>
                <a:lnTo>
                  <a:pt x="34" y="940"/>
                </a:lnTo>
                <a:lnTo>
                  <a:pt x="30" y="917"/>
                </a:lnTo>
                <a:lnTo>
                  <a:pt x="23" y="893"/>
                </a:lnTo>
                <a:lnTo>
                  <a:pt x="19" y="869"/>
                </a:lnTo>
                <a:lnTo>
                  <a:pt x="14" y="845"/>
                </a:lnTo>
                <a:lnTo>
                  <a:pt x="10" y="821"/>
                </a:lnTo>
                <a:lnTo>
                  <a:pt x="7" y="796"/>
                </a:lnTo>
                <a:lnTo>
                  <a:pt x="4" y="772"/>
                </a:lnTo>
                <a:lnTo>
                  <a:pt x="2" y="748"/>
                </a:lnTo>
                <a:lnTo>
                  <a:pt x="1" y="722"/>
                </a:lnTo>
                <a:lnTo>
                  <a:pt x="0" y="695"/>
                </a:lnTo>
                <a:lnTo>
                  <a:pt x="0" y="672"/>
                </a:lnTo>
                <a:lnTo>
                  <a:pt x="0" y="648"/>
                </a:lnTo>
                <a:lnTo>
                  <a:pt x="1" y="621"/>
                </a:lnTo>
                <a:lnTo>
                  <a:pt x="2" y="595"/>
                </a:lnTo>
                <a:lnTo>
                  <a:pt x="4" y="571"/>
                </a:lnTo>
                <a:lnTo>
                  <a:pt x="7" y="547"/>
                </a:lnTo>
                <a:lnTo>
                  <a:pt x="10" y="522"/>
                </a:lnTo>
                <a:lnTo>
                  <a:pt x="14" y="498"/>
                </a:lnTo>
                <a:lnTo>
                  <a:pt x="19" y="474"/>
                </a:lnTo>
                <a:lnTo>
                  <a:pt x="23" y="450"/>
                </a:lnTo>
                <a:lnTo>
                  <a:pt x="30" y="426"/>
                </a:lnTo>
                <a:lnTo>
                  <a:pt x="36" y="403"/>
                </a:lnTo>
                <a:lnTo>
                  <a:pt x="42" y="382"/>
                </a:lnTo>
                <a:lnTo>
                  <a:pt x="49" y="359"/>
                </a:lnTo>
                <a:lnTo>
                  <a:pt x="56" y="335"/>
                </a:lnTo>
                <a:lnTo>
                  <a:pt x="64" y="314"/>
                </a:lnTo>
                <a:lnTo>
                  <a:pt x="71" y="292"/>
                </a:lnTo>
                <a:lnTo>
                  <a:pt x="81" y="269"/>
                </a:lnTo>
                <a:lnTo>
                  <a:pt x="91" y="249"/>
                </a:lnTo>
                <a:lnTo>
                  <a:pt x="100" y="229"/>
                </a:lnTo>
                <a:lnTo>
                  <a:pt x="110" y="210"/>
                </a:lnTo>
                <a:lnTo>
                  <a:pt x="120" y="190"/>
                </a:lnTo>
                <a:lnTo>
                  <a:pt x="131" y="169"/>
                </a:lnTo>
                <a:lnTo>
                  <a:pt x="143" y="150"/>
                </a:lnTo>
                <a:lnTo>
                  <a:pt x="155" y="132"/>
                </a:lnTo>
                <a:lnTo>
                  <a:pt x="168" y="113"/>
                </a:lnTo>
                <a:lnTo>
                  <a:pt x="180" y="96"/>
                </a:lnTo>
                <a:lnTo>
                  <a:pt x="194" y="77"/>
                </a:lnTo>
                <a:lnTo>
                  <a:pt x="207" y="61"/>
                </a:lnTo>
                <a:lnTo>
                  <a:pt x="221" y="44"/>
                </a:lnTo>
                <a:lnTo>
                  <a:pt x="235" y="29"/>
                </a:lnTo>
                <a:lnTo>
                  <a:pt x="251" y="14"/>
                </a:lnTo>
                <a:lnTo>
                  <a:pt x="264" y="0"/>
                </a:lnTo>
              </a:path>
            </a:pathLst>
          </a:custGeom>
          <a:solidFill>
            <a:srgbClr val="FFFF66"/>
          </a:solidFill>
          <a:ln w="28575" cap="rnd" cmpd="sng">
            <a:solidFill>
              <a:srgbClr val="081D58"/>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Tree>
    <p:extLst>
      <p:ext uri="{BB962C8B-B14F-4D97-AF65-F5344CB8AC3E}">
        <p14:creationId xmlns:p14="http://schemas.microsoft.com/office/powerpoint/2010/main" val="2241304524"/>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71" name="Rectangle 19"/>
          <p:cNvSpPr>
            <a:spLocks noGrp="1" noChangeArrowheads="1"/>
          </p:cNvSpPr>
          <p:nvPr>
            <p:ph type="title"/>
          </p:nvPr>
        </p:nvSpPr>
        <p:spPr/>
        <p:txBody>
          <a:bodyPr/>
          <a:lstStyle/>
          <a:p>
            <a:r>
              <a:rPr lang="en-US" altLang="en-US"/>
              <a:t>Using the </a:t>
            </a:r>
            <a:r>
              <a:rPr lang="en-US" altLang="en-US">
                <a:latin typeface="Courier New" pitchFamily="49" charset="0"/>
              </a:rPr>
              <a:t>UNION</a:t>
            </a:r>
            <a:r>
              <a:rPr lang="en-US" altLang="en-US"/>
              <a:t> </a:t>
            </a:r>
            <a:r>
              <a:rPr lang="en-US" altLang="en-US">
                <a:latin typeface="Courier New" pitchFamily="49" charset="0"/>
              </a:rPr>
              <a:t>ALL</a:t>
            </a:r>
            <a:r>
              <a:rPr lang="en-US" altLang="en-US"/>
              <a:t> Operator</a:t>
            </a:r>
          </a:p>
        </p:txBody>
      </p:sp>
      <p:sp>
        <p:nvSpPr>
          <p:cNvPr id="305172" name="Rectangle 20"/>
          <p:cNvSpPr>
            <a:spLocks noGrp="1" noChangeArrowheads="1"/>
          </p:cNvSpPr>
          <p:nvPr>
            <p:ph type="body" idx="1"/>
          </p:nvPr>
        </p:nvSpPr>
        <p:spPr>
          <a:xfrm>
            <a:off x="863600" y="1481138"/>
            <a:ext cx="7366000" cy="695325"/>
          </a:xfrm>
        </p:spPr>
        <p:txBody>
          <a:bodyPr>
            <a:normAutofit fontScale="92500" lnSpcReduction="20000"/>
          </a:bodyPr>
          <a:lstStyle/>
          <a:p>
            <a:r>
              <a:rPr lang="en-US" altLang="en-US"/>
              <a:t>Display the current and previous departments of all employees.</a:t>
            </a:r>
          </a:p>
        </p:txBody>
      </p:sp>
      <p:sp>
        <p:nvSpPr>
          <p:cNvPr id="305161" name="Rectangle 9"/>
          <p:cNvSpPr>
            <a:spLocks noChangeArrowheads="1"/>
          </p:cNvSpPr>
          <p:nvPr/>
        </p:nvSpPr>
        <p:spPr bwMode="blackGray">
          <a:xfrm>
            <a:off x="857250" y="2254250"/>
            <a:ext cx="7296150" cy="1706563"/>
          </a:xfrm>
          <a:prstGeom prst="rect">
            <a:avLst/>
          </a:prstGeom>
          <a:solidFill>
            <a:schemeClr val="accent4">
              <a:lumMod val="20000"/>
              <a:lumOff val="80000"/>
            </a:schemeClr>
          </a:solidFill>
          <a:ln w="28575">
            <a:solidFill>
              <a:schemeClr val="tx1"/>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endParaRPr lang="en-US" altLang="en-US" sz="1800">
              <a:solidFill>
                <a:srgbClr val="000000"/>
              </a:solidFill>
              <a:latin typeface="Courier New" pitchFamily="49" charset="0"/>
            </a:endParaRPr>
          </a:p>
          <a:p>
            <a:pPr eaLnBrk="0" hangingPunct="0">
              <a:buClrTx/>
              <a:buFontTx/>
              <a:buNone/>
            </a:pPr>
            <a:endParaRPr lang="en-US" altLang="en-US" sz="1800">
              <a:solidFill>
                <a:srgbClr val="000000"/>
              </a:solidFill>
              <a:latin typeface="Courier New" pitchFamily="49" charset="0"/>
            </a:endParaRPr>
          </a:p>
        </p:txBody>
      </p:sp>
      <p:sp>
        <p:nvSpPr>
          <p:cNvPr id="305162" name="Rectangle 10"/>
          <p:cNvSpPr>
            <a:spLocks noChangeArrowheads="1"/>
          </p:cNvSpPr>
          <p:nvPr/>
        </p:nvSpPr>
        <p:spPr bwMode="auto">
          <a:xfrm>
            <a:off x="990600" y="2314575"/>
            <a:ext cx="6348413" cy="154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US" altLang="en-US" sz="1800">
                <a:latin typeface="Courier New" pitchFamily="49" charset="0"/>
              </a:rPr>
              <a:t>SELECT employee_id, job_id, department_id</a:t>
            </a:r>
          </a:p>
          <a:p>
            <a:pPr eaLnBrk="0" hangingPunct="0">
              <a:buClrTx/>
              <a:buFontTx/>
              <a:buNone/>
            </a:pPr>
            <a:r>
              <a:rPr lang="en-US" altLang="en-US" sz="1800">
                <a:latin typeface="Courier New" pitchFamily="49" charset="0"/>
              </a:rPr>
              <a:t>FROM   employees</a:t>
            </a:r>
          </a:p>
          <a:p>
            <a:pPr eaLnBrk="0" hangingPunct="0">
              <a:buClrTx/>
              <a:buFontTx/>
              <a:buNone/>
            </a:pPr>
            <a:r>
              <a:rPr lang="en-US" altLang="en-US" sz="1800">
                <a:latin typeface="Courier New" pitchFamily="49" charset="0"/>
              </a:rPr>
              <a:t>UNION ALL</a:t>
            </a:r>
          </a:p>
          <a:p>
            <a:pPr eaLnBrk="0" hangingPunct="0">
              <a:buClrTx/>
              <a:buFontTx/>
              <a:buNone/>
            </a:pPr>
            <a:r>
              <a:rPr lang="en-US" altLang="en-US" sz="1800">
                <a:latin typeface="Courier New" pitchFamily="49" charset="0"/>
              </a:rPr>
              <a:t>SELECT employee_id, job_id, department_id</a:t>
            </a:r>
          </a:p>
          <a:p>
            <a:pPr eaLnBrk="0" hangingPunct="0">
              <a:buClrTx/>
              <a:buFontTx/>
              <a:buNone/>
            </a:pPr>
            <a:r>
              <a:rPr lang="en-US" altLang="en-US" sz="1800">
                <a:latin typeface="Courier New" pitchFamily="49" charset="0"/>
              </a:rPr>
              <a:t>FROM   job_history</a:t>
            </a:r>
          </a:p>
          <a:p>
            <a:pPr eaLnBrk="0" hangingPunct="0">
              <a:buClrTx/>
              <a:buFontTx/>
              <a:buNone/>
            </a:pPr>
            <a:r>
              <a:rPr lang="en-US" altLang="en-US" sz="1800">
                <a:latin typeface="Courier New" pitchFamily="49" charset="0"/>
              </a:rPr>
              <a:t>ORDER BY  employee_id;</a:t>
            </a:r>
          </a:p>
        </p:txBody>
      </p:sp>
      <p:sp>
        <p:nvSpPr>
          <p:cNvPr id="305163" name="Rectangle 11"/>
          <p:cNvSpPr>
            <a:spLocks noChangeArrowheads="1"/>
          </p:cNvSpPr>
          <p:nvPr/>
        </p:nvSpPr>
        <p:spPr bwMode="auto">
          <a:xfrm>
            <a:off x="1041400" y="2790825"/>
            <a:ext cx="1371600" cy="304800"/>
          </a:xfrm>
          <a:prstGeom prst="rect">
            <a:avLst/>
          </a:prstGeom>
          <a:noFill/>
          <a:ln w="222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pic>
        <p:nvPicPr>
          <p:cNvPr id="30516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189038" y="4090988"/>
            <a:ext cx="673417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305165"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189038" y="4903788"/>
            <a:ext cx="673417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305166"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1189038" y="5668963"/>
            <a:ext cx="673417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305167"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0625" y="6134100"/>
            <a:ext cx="673417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305168" name="Text Box 16"/>
          <p:cNvSpPr txBox="1">
            <a:spLocks noChangeArrowheads="1"/>
          </p:cNvSpPr>
          <p:nvPr/>
        </p:nvSpPr>
        <p:spPr bwMode="auto">
          <a:xfrm>
            <a:off x="1155700" y="4570413"/>
            <a:ext cx="36671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itchFamily="18" charset="0"/>
              </a:defRPr>
            </a:lvl1pPr>
            <a:lvl2pPr marL="411163" algn="l" defTabSz="822325">
              <a:spcBef>
                <a:spcPct val="0"/>
              </a:spcBef>
              <a:defRPr sz="2400">
                <a:solidFill>
                  <a:schemeClr val="tx1"/>
                </a:solidFill>
                <a:latin typeface="Times New Roman" pitchFamily="18" charset="0"/>
              </a:defRPr>
            </a:lvl2pPr>
            <a:lvl3pPr marL="822325" algn="l" defTabSz="822325">
              <a:spcBef>
                <a:spcPct val="0"/>
              </a:spcBef>
              <a:defRPr sz="2400">
                <a:solidFill>
                  <a:schemeClr val="tx1"/>
                </a:solidFill>
                <a:latin typeface="Times New Roman" pitchFamily="18" charset="0"/>
              </a:defRPr>
            </a:lvl3pPr>
            <a:lvl4pPr marL="1235075" algn="l" defTabSz="822325">
              <a:spcBef>
                <a:spcPct val="0"/>
              </a:spcBef>
              <a:defRPr sz="2400">
                <a:solidFill>
                  <a:schemeClr val="tx1"/>
                </a:solidFill>
                <a:latin typeface="Times New Roman" pitchFamily="18" charset="0"/>
              </a:defRPr>
            </a:lvl4pPr>
            <a:lvl5pPr marL="1646238" algn="l" defTabSz="822325">
              <a:spcBef>
                <a:spcPct val="0"/>
              </a:spcBef>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lgn="ctr">
              <a:buClr>
                <a:srgbClr val="000000"/>
              </a:buClr>
            </a:pPr>
            <a:r>
              <a:rPr lang="en-US" altLang="en-US">
                <a:latin typeface="Arial" pitchFamily="34" charset="0"/>
              </a:rPr>
              <a:t>…</a:t>
            </a:r>
          </a:p>
        </p:txBody>
      </p:sp>
      <p:sp>
        <p:nvSpPr>
          <p:cNvPr id="305169" name="Text Box 17"/>
          <p:cNvSpPr txBox="1">
            <a:spLocks noChangeArrowheads="1"/>
          </p:cNvSpPr>
          <p:nvPr/>
        </p:nvSpPr>
        <p:spPr bwMode="auto">
          <a:xfrm>
            <a:off x="1154113" y="5359400"/>
            <a:ext cx="3667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itchFamily="18" charset="0"/>
              </a:defRPr>
            </a:lvl1pPr>
            <a:lvl2pPr marL="411163" algn="l" defTabSz="822325">
              <a:spcBef>
                <a:spcPct val="0"/>
              </a:spcBef>
              <a:defRPr sz="2400">
                <a:solidFill>
                  <a:schemeClr val="tx1"/>
                </a:solidFill>
                <a:latin typeface="Times New Roman" pitchFamily="18" charset="0"/>
              </a:defRPr>
            </a:lvl2pPr>
            <a:lvl3pPr marL="822325" algn="l" defTabSz="822325">
              <a:spcBef>
                <a:spcPct val="0"/>
              </a:spcBef>
              <a:defRPr sz="2400">
                <a:solidFill>
                  <a:schemeClr val="tx1"/>
                </a:solidFill>
                <a:latin typeface="Times New Roman" pitchFamily="18" charset="0"/>
              </a:defRPr>
            </a:lvl3pPr>
            <a:lvl4pPr marL="1235075" algn="l" defTabSz="822325">
              <a:spcBef>
                <a:spcPct val="0"/>
              </a:spcBef>
              <a:defRPr sz="2400">
                <a:solidFill>
                  <a:schemeClr val="tx1"/>
                </a:solidFill>
                <a:latin typeface="Times New Roman" pitchFamily="18" charset="0"/>
              </a:defRPr>
            </a:lvl4pPr>
            <a:lvl5pPr marL="1646238" algn="l" defTabSz="822325">
              <a:spcBef>
                <a:spcPct val="0"/>
              </a:spcBef>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lgn="ctr">
              <a:buClr>
                <a:srgbClr val="000000"/>
              </a:buClr>
            </a:pPr>
            <a:r>
              <a:rPr lang="en-US" altLang="en-US">
                <a:latin typeface="Arial" pitchFamily="34" charset="0"/>
              </a:rPr>
              <a:t>…</a:t>
            </a:r>
          </a:p>
        </p:txBody>
      </p:sp>
    </p:spTree>
    <p:extLst>
      <p:ext uri="{BB962C8B-B14F-4D97-AF65-F5344CB8AC3E}">
        <p14:creationId xmlns:p14="http://schemas.microsoft.com/office/powerpoint/2010/main" val="2392353815"/>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6" name="Rectangle 16"/>
          <p:cNvSpPr>
            <a:spLocks noGrp="1" noChangeArrowheads="1"/>
          </p:cNvSpPr>
          <p:nvPr>
            <p:ph type="title"/>
          </p:nvPr>
        </p:nvSpPr>
        <p:spPr/>
        <p:txBody>
          <a:bodyPr/>
          <a:lstStyle/>
          <a:p>
            <a:r>
              <a:rPr lang="en-US" altLang="en-US">
                <a:latin typeface="Courier New" pitchFamily="49" charset="0"/>
              </a:rPr>
              <a:t>INTERSECT</a:t>
            </a:r>
            <a:r>
              <a:rPr lang="en-US" altLang="en-US"/>
              <a:t> Operator</a:t>
            </a:r>
          </a:p>
        </p:txBody>
      </p:sp>
      <p:sp>
        <p:nvSpPr>
          <p:cNvPr id="307259" name="Oval 59"/>
          <p:cNvSpPr>
            <a:spLocks noChangeArrowheads="1"/>
          </p:cNvSpPr>
          <p:nvPr/>
        </p:nvSpPr>
        <p:spPr bwMode="gray">
          <a:xfrm>
            <a:off x="1954213" y="2357438"/>
            <a:ext cx="2870200" cy="2968625"/>
          </a:xfrm>
          <a:prstGeom prst="ellipse">
            <a:avLst/>
          </a:prstGeom>
          <a:solidFill>
            <a:srgbClr val="6699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spcBef>
                <a:spcPct val="50000"/>
              </a:spcBef>
              <a:buClrTx/>
              <a:buFontTx/>
              <a:buNone/>
            </a:pPr>
            <a:endParaRPr lang="en-US" altLang="en-US" sz="2400" b="0"/>
          </a:p>
        </p:txBody>
      </p:sp>
      <p:sp>
        <p:nvSpPr>
          <p:cNvPr id="307260" name="Rectangle 60"/>
          <p:cNvSpPr>
            <a:spLocks noChangeArrowheads="1"/>
          </p:cNvSpPr>
          <p:nvPr/>
        </p:nvSpPr>
        <p:spPr bwMode="auto">
          <a:xfrm>
            <a:off x="3214688" y="1831975"/>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a:spcBef>
                <a:spcPct val="0"/>
              </a:spcBef>
              <a:defRPr sz="2400">
                <a:solidFill>
                  <a:schemeClr val="tx1"/>
                </a:solidFill>
                <a:latin typeface="Times New Roman" pitchFamily="18" charset="0"/>
              </a:defRPr>
            </a:lvl1pPr>
            <a:lvl2pPr marL="571500" algn="l" defTabSz="762000">
              <a:spcBef>
                <a:spcPct val="0"/>
              </a:spcBef>
              <a:defRPr sz="2400">
                <a:solidFill>
                  <a:schemeClr val="tx1"/>
                </a:solidFill>
                <a:latin typeface="Times New Roman" pitchFamily="18" charset="0"/>
              </a:defRPr>
            </a:lvl2pPr>
            <a:lvl3pPr marL="1143000" algn="l" defTabSz="762000">
              <a:spcBef>
                <a:spcPct val="0"/>
              </a:spcBef>
              <a:defRPr sz="2400">
                <a:solidFill>
                  <a:schemeClr val="tx1"/>
                </a:solidFill>
                <a:latin typeface="Times New Roman" pitchFamily="18" charset="0"/>
              </a:defRPr>
            </a:lvl3pPr>
            <a:lvl4pPr marL="1714500" algn="l" defTabSz="762000">
              <a:spcBef>
                <a:spcPct val="0"/>
              </a:spcBef>
              <a:defRPr sz="2400">
                <a:solidFill>
                  <a:schemeClr val="tx1"/>
                </a:solidFill>
                <a:latin typeface="Times New Roman" pitchFamily="18" charset="0"/>
              </a:defRPr>
            </a:lvl4pPr>
            <a:lvl5pPr marL="2286000" algn="l"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eaLnBrk="0" hangingPunct="0">
              <a:buClrTx/>
              <a:buFontTx/>
              <a:buNone/>
            </a:pPr>
            <a:r>
              <a:rPr lang="en-US" altLang="en-US" sz="1800">
                <a:latin typeface="Arial" pitchFamily="34" charset="0"/>
              </a:rPr>
              <a:t>A</a:t>
            </a:r>
          </a:p>
        </p:txBody>
      </p:sp>
      <p:sp>
        <p:nvSpPr>
          <p:cNvPr id="307261" name="Oval 61"/>
          <p:cNvSpPr>
            <a:spLocks noChangeArrowheads="1"/>
          </p:cNvSpPr>
          <p:nvPr/>
        </p:nvSpPr>
        <p:spPr bwMode="gray">
          <a:xfrm>
            <a:off x="4268788" y="2357438"/>
            <a:ext cx="2870200" cy="2968625"/>
          </a:xfrm>
          <a:prstGeom prst="ellipse">
            <a:avLst/>
          </a:prstGeom>
          <a:solidFill>
            <a:srgbClr val="6699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spcBef>
                <a:spcPct val="50000"/>
              </a:spcBef>
              <a:buClrTx/>
              <a:buFontTx/>
              <a:buNone/>
            </a:pPr>
            <a:endParaRPr lang="en-US" altLang="en-US" sz="2400" b="0"/>
          </a:p>
        </p:txBody>
      </p:sp>
      <p:sp>
        <p:nvSpPr>
          <p:cNvPr id="307262" name="Rectangle 62"/>
          <p:cNvSpPr>
            <a:spLocks noChangeArrowheads="1"/>
          </p:cNvSpPr>
          <p:nvPr/>
        </p:nvSpPr>
        <p:spPr bwMode="auto">
          <a:xfrm>
            <a:off x="5529263" y="1831975"/>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a:spcBef>
                <a:spcPct val="0"/>
              </a:spcBef>
              <a:defRPr sz="2400">
                <a:solidFill>
                  <a:schemeClr val="tx1"/>
                </a:solidFill>
                <a:latin typeface="Times New Roman" pitchFamily="18" charset="0"/>
              </a:defRPr>
            </a:lvl1pPr>
            <a:lvl2pPr marL="571500" algn="l" defTabSz="762000">
              <a:spcBef>
                <a:spcPct val="0"/>
              </a:spcBef>
              <a:defRPr sz="2400">
                <a:solidFill>
                  <a:schemeClr val="tx1"/>
                </a:solidFill>
                <a:latin typeface="Times New Roman" pitchFamily="18" charset="0"/>
              </a:defRPr>
            </a:lvl2pPr>
            <a:lvl3pPr marL="1143000" algn="l" defTabSz="762000">
              <a:spcBef>
                <a:spcPct val="0"/>
              </a:spcBef>
              <a:defRPr sz="2400">
                <a:solidFill>
                  <a:schemeClr val="tx1"/>
                </a:solidFill>
                <a:latin typeface="Times New Roman" pitchFamily="18" charset="0"/>
              </a:defRPr>
            </a:lvl3pPr>
            <a:lvl4pPr marL="1714500" algn="l" defTabSz="762000">
              <a:spcBef>
                <a:spcPct val="0"/>
              </a:spcBef>
              <a:defRPr sz="2400">
                <a:solidFill>
                  <a:schemeClr val="tx1"/>
                </a:solidFill>
                <a:latin typeface="Times New Roman" pitchFamily="18" charset="0"/>
              </a:defRPr>
            </a:lvl4pPr>
            <a:lvl5pPr marL="2286000" algn="l"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eaLnBrk="0" hangingPunct="0">
              <a:buClrTx/>
              <a:buFontTx/>
              <a:buNone/>
            </a:pPr>
            <a:r>
              <a:rPr lang="en-US" altLang="en-US" sz="1800">
                <a:latin typeface="Arial" pitchFamily="34" charset="0"/>
              </a:rPr>
              <a:t>B</a:t>
            </a:r>
          </a:p>
        </p:txBody>
      </p:sp>
      <p:sp>
        <p:nvSpPr>
          <p:cNvPr id="307263" name="Rectangle 63"/>
          <p:cNvSpPr>
            <a:spLocks noChangeArrowheads="1"/>
          </p:cNvSpPr>
          <p:nvPr/>
        </p:nvSpPr>
        <p:spPr bwMode="auto">
          <a:xfrm>
            <a:off x="909638" y="5487988"/>
            <a:ext cx="7272337"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rgbClr val="000000"/>
                  </a:outerShdw>
                </a:effectLst>
              </a14:hiddenEffects>
            </a:ext>
          </a:extLst>
        </p:spPr>
        <p:txBody>
          <a:bodyPr lIns="92075" tIns="46038" rIns="92075" bIns="46038">
            <a:spAutoFit/>
          </a:bodyPr>
          <a:lstStyle>
            <a:lvl1pPr algn="l" defTabSz="346075">
              <a:spcBef>
                <a:spcPct val="0"/>
              </a:spcBef>
              <a:tabLst>
                <a:tab pos="571500" algn="l"/>
              </a:tabLst>
              <a:defRPr sz="2400">
                <a:solidFill>
                  <a:schemeClr val="tx1"/>
                </a:solidFill>
                <a:latin typeface="Times New Roman" pitchFamily="18" charset="0"/>
              </a:defRPr>
            </a:lvl1pPr>
            <a:lvl2pPr marL="341313" indent="-227013" algn="l" defTabSz="346075">
              <a:spcBef>
                <a:spcPct val="0"/>
              </a:spcBef>
              <a:tabLst>
                <a:tab pos="571500" algn="l"/>
              </a:tabLst>
              <a:defRPr sz="2400">
                <a:solidFill>
                  <a:schemeClr val="tx1"/>
                </a:solidFill>
                <a:latin typeface="Times New Roman" pitchFamily="18" charset="0"/>
              </a:defRPr>
            </a:lvl2pPr>
            <a:lvl3pPr marL="741363" indent="-285750" algn="l" defTabSz="346075">
              <a:spcBef>
                <a:spcPct val="0"/>
              </a:spcBef>
              <a:tabLst>
                <a:tab pos="571500" algn="l"/>
              </a:tabLst>
              <a:defRPr sz="2400">
                <a:solidFill>
                  <a:schemeClr val="tx1"/>
                </a:solidFill>
                <a:latin typeface="Times New Roman" pitchFamily="18" charset="0"/>
              </a:defRPr>
            </a:lvl3pPr>
            <a:lvl4pPr marL="1600200" indent="-228600" algn="l" defTabSz="346075">
              <a:spcBef>
                <a:spcPct val="0"/>
              </a:spcBef>
              <a:tabLst>
                <a:tab pos="571500" algn="l"/>
              </a:tabLst>
              <a:defRPr sz="2400">
                <a:solidFill>
                  <a:schemeClr val="tx1"/>
                </a:solidFill>
                <a:latin typeface="Times New Roman" pitchFamily="18" charset="0"/>
              </a:defRPr>
            </a:lvl4pPr>
            <a:lvl5pPr marL="2057400" indent="-228600" algn="l" defTabSz="346075">
              <a:spcBef>
                <a:spcPct val="0"/>
              </a:spcBef>
              <a:tabLst>
                <a:tab pos="571500" algn="l"/>
              </a:tabLst>
              <a:defRPr sz="2400">
                <a:solidFill>
                  <a:schemeClr val="tx1"/>
                </a:solidFill>
                <a:latin typeface="Times New Roman" pitchFamily="18" charset="0"/>
              </a:defRPr>
            </a:lvl5pPr>
            <a:lvl6pPr marL="2514600" indent="-228600" defTabSz="346075" fontAlgn="base">
              <a:spcBef>
                <a:spcPct val="0"/>
              </a:spcBef>
              <a:spcAft>
                <a:spcPct val="0"/>
              </a:spcAft>
              <a:tabLst>
                <a:tab pos="571500" algn="l"/>
              </a:tabLst>
              <a:defRPr sz="2400">
                <a:solidFill>
                  <a:schemeClr val="tx1"/>
                </a:solidFill>
                <a:latin typeface="Times New Roman" pitchFamily="18" charset="0"/>
              </a:defRPr>
            </a:lvl6pPr>
            <a:lvl7pPr marL="2971800" indent="-228600" defTabSz="346075" fontAlgn="base">
              <a:spcBef>
                <a:spcPct val="0"/>
              </a:spcBef>
              <a:spcAft>
                <a:spcPct val="0"/>
              </a:spcAft>
              <a:tabLst>
                <a:tab pos="571500" algn="l"/>
              </a:tabLst>
              <a:defRPr sz="2400">
                <a:solidFill>
                  <a:schemeClr val="tx1"/>
                </a:solidFill>
                <a:latin typeface="Times New Roman" pitchFamily="18" charset="0"/>
              </a:defRPr>
            </a:lvl7pPr>
            <a:lvl8pPr marL="3429000" indent="-228600" defTabSz="346075" fontAlgn="base">
              <a:spcBef>
                <a:spcPct val="0"/>
              </a:spcBef>
              <a:spcAft>
                <a:spcPct val="0"/>
              </a:spcAft>
              <a:tabLst>
                <a:tab pos="571500" algn="l"/>
              </a:tabLst>
              <a:defRPr sz="2400">
                <a:solidFill>
                  <a:schemeClr val="tx1"/>
                </a:solidFill>
                <a:latin typeface="Times New Roman" pitchFamily="18" charset="0"/>
              </a:defRPr>
            </a:lvl8pPr>
            <a:lvl9pPr marL="3886200" indent="-228600" defTabSz="346075" fontAlgn="base">
              <a:spcBef>
                <a:spcPct val="0"/>
              </a:spcBef>
              <a:spcAft>
                <a:spcPct val="0"/>
              </a:spcAft>
              <a:tabLst>
                <a:tab pos="571500" algn="l"/>
              </a:tabLst>
              <a:defRPr sz="2400">
                <a:solidFill>
                  <a:schemeClr val="tx1"/>
                </a:solidFill>
                <a:latin typeface="Times New Roman" pitchFamily="18" charset="0"/>
              </a:defRPr>
            </a:lvl9pPr>
          </a:lstStyle>
          <a:p>
            <a:pPr algn="ctr" eaLnBrk="0" hangingPunct="0">
              <a:lnSpc>
                <a:spcPct val="95000"/>
              </a:lnSpc>
              <a:spcBef>
                <a:spcPct val="35000"/>
              </a:spcBef>
              <a:buClrTx/>
              <a:buFontTx/>
              <a:buNone/>
            </a:pPr>
            <a:r>
              <a:rPr lang="en-US" altLang="en-US" sz="2200">
                <a:latin typeface="Arial" pitchFamily="34" charset="0"/>
              </a:rPr>
              <a:t>The </a:t>
            </a:r>
            <a:r>
              <a:rPr lang="en-US" altLang="en-US" sz="2200">
                <a:latin typeface="Courier New" pitchFamily="49" charset="0"/>
              </a:rPr>
              <a:t>INTERSECT</a:t>
            </a:r>
            <a:r>
              <a:rPr lang="en-US" altLang="en-US" sz="2200">
                <a:latin typeface="Arial" pitchFamily="34" charset="0"/>
              </a:rPr>
              <a:t> operator returns rows that are common to both queries.</a:t>
            </a:r>
          </a:p>
        </p:txBody>
      </p:sp>
      <p:sp>
        <p:nvSpPr>
          <p:cNvPr id="307264" name="Freeform 64"/>
          <p:cNvSpPr>
            <a:spLocks/>
          </p:cNvSpPr>
          <p:nvPr/>
        </p:nvSpPr>
        <p:spPr bwMode="blackGray">
          <a:xfrm>
            <a:off x="4251325" y="2979738"/>
            <a:ext cx="588963" cy="1741487"/>
          </a:xfrm>
          <a:custGeom>
            <a:avLst/>
            <a:gdLst>
              <a:gd name="T0" fmla="*/ 294 w 529"/>
              <a:gd name="T1" fmla="*/ 29 h 1345"/>
              <a:gd name="T2" fmla="*/ 336 w 529"/>
              <a:gd name="T3" fmla="*/ 77 h 1345"/>
              <a:gd name="T4" fmla="*/ 373 w 529"/>
              <a:gd name="T5" fmla="*/ 132 h 1345"/>
              <a:gd name="T6" fmla="*/ 408 w 529"/>
              <a:gd name="T7" fmla="*/ 190 h 1345"/>
              <a:gd name="T8" fmla="*/ 438 w 529"/>
              <a:gd name="T9" fmla="*/ 249 h 1345"/>
              <a:gd name="T10" fmla="*/ 465 w 529"/>
              <a:gd name="T11" fmla="*/ 312 h 1345"/>
              <a:gd name="T12" fmla="*/ 487 w 529"/>
              <a:gd name="T13" fmla="*/ 379 h 1345"/>
              <a:gd name="T14" fmla="*/ 504 w 529"/>
              <a:gd name="T15" fmla="*/ 448 h 1345"/>
              <a:gd name="T16" fmla="*/ 517 w 529"/>
              <a:gd name="T17" fmla="*/ 521 h 1345"/>
              <a:gd name="T18" fmla="*/ 525 w 529"/>
              <a:gd name="T19" fmla="*/ 595 h 1345"/>
              <a:gd name="T20" fmla="*/ 528 w 529"/>
              <a:gd name="T21" fmla="*/ 672 h 1345"/>
              <a:gd name="T22" fmla="*/ 525 w 529"/>
              <a:gd name="T23" fmla="*/ 746 h 1345"/>
              <a:gd name="T24" fmla="*/ 517 w 529"/>
              <a:gd name="T25" fmla="*/ 821 h 1345"/>
              <a:gd name="T26" fmla="*/ 504 w 529"/>
              <a:gd name="T27" fmla="*/ 893 h 1345"/>
              <a:gd name="T28" fmla="*/ 487 w 529"/>
              <a:gd name="T29" fmla="*/ 961 h 1345"/>
              <a:gd name="T30" fmla="*/ 463 w 529"/>
              <a:gd name="T31" fmla="*/ 1029 h 1345"/>
              <a:gd name="T32" fmla="*/ 438 w 529"/>
              <a:gd name="T33" fmla="*/ 1092 h 1345"/>
              <a:gd name="T34" fmla="*/ 407 w 529"/>
              <a:gd name="T35" fmla="*/ 1153 h 1345"/>
              <a:gd name="T36" fmla="*/ 372 w 529"/>
              <a:gd name="T37" fmla="*/ 1210 h 1345"/>
              <a:gd name="T38" fmla="*/ 334 w 529"/>
              <a:gd name="T39" fmla="*/ 1263 h 1345"/>
              <a:gd name="T40" fmla="*/ 293 w 529"/>
              <a:gd name="T41" fmla="*/ 1314 h 1345"/>
              <a:gd name="T42" fmla="*/ 248 w 529"/>
              <a:gd name="T43" fmla="*/ 1329 h 1345"/>
              <a:gd name="T44" fmla="*/ 206 w 529"/>
              <a:gd name="T45" fmla="*/ 1280 h 1345"/>
              <a:gd name="T46" fmla="*/ 167 w 529"/>
              <a:gd name="T47" fmla="*/ 1228 h 1345"/>
              <a:gd name="T48" fmla="*/ 131 w 529"/>
              <a:gd name="T49" fmla="*/ 1174 h 1345"/>
              <a:gd name="T50" fmla="*/ 100 w 529"/>
              <a:gd name="T51" fmla="*/ 1114 h 1345"/>
              <a:gd name="T52" fmla="*/ 71 w 529"/>
              <a:gd name="T53" fmla="*/ 1051 h 1345"/>
              <a:gd name="T54" fmla="*/ 47 w 529"/>
              <a:gd name="T55" fmla="*/ 984 h 1345"/>
              <a:gd name="T56" fmla="*/ 30 w 529"/>
              <a:gd name="T57" fmla="*/ 917 h 1345"/>
              <a:gd name="T58" fmla="*/ 14 w 529"/>
              <a:gd name="T59" fmla="*/ 845 h 1345"/>
              <a:gd name="T60" fmla="*/ 4 w 529"/>
              <a:gd name="T61" fmla="*/ 772 h 1345"/>
              <a:gd name="T62" fmla="*/ 0 w 529"/>
              <a:gd name="T63" fmla="*/ 695 h 1345"/>
              <a:gd name="T64" fmla="*/ 1 w 529"/>
              <a:gd name="T65" fmla="*/ 621 h 1345"/>
              <a:gd name="T66" fmla="*/ 7 w 529"/>
              <a:gd name="T67" fmla="*/ 547 h 1345"/>
              <a:gd name="T68" fmla="*/ 19 w 529"/>
              <a:gd name="T69" fmla="*/ 474 h 1345"/>
              <a:gd name="T70" fmla="*/ 36 w 529"/>
              <a:gd name="T71" fmla="*/ 403 h 1345"/>
              <a:gd name="T72" fmla="*/ 56 w 529"/>
              <a:gd name="T73" fmla="*/ 335 h 1345"/>
              <a:gd name="T74" fmla="*/ 81 w 529"/>
              <a:gd name="T75" fmla="*/ 269 h 1345"/>
              <a:gd name="T76" fmla="*/ 110 w 529"/>
              <a:gd name="T77" fmla="*/ 210 h 1345"/>
              <a:gd name="T78" fmla="*/ 143 w 529"/>
              <a:gd name="T79" fmla="*/ 150 h 1345"/>
              <a:gd name="T80" fmla="*/ 180 w 529"/>
              <a:gd name="T81" fmla="*/ 96 h 1345"/>
              <a:gd name="T82" fmla="*/ 221 w 529"/>
              <a:gd name="T83" fmla="*/ 44 h 1345"/>
              <a:gd name="T84" fmla="*/ 264 w 529"/>
              <a:gd name="T85" fmla="*/ 0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29" h="1345">
                <a:moveTo>
                  <a:pt x="264" y="0"/>
                </a:moveTo>
                <a:lnTo>
                  <a:pt x="279" y="14"/>
                </a:lnTo>
                <a:lnTo>
                  <a:pt x="294" y="29"/>
                </a:lnTo>
                <a:lnTo>
                  <a:pt x="309" y="44"/>
                </a:lnTo>
                <a:lnTo>
                  <a:pt x="322" y="61"/>
                </a:lnTo>
                <a:lnTo>
                  <a:pt x="336" y="77"/>
                </a:lnTo>
                <a:lnTo>
                  <a:pt x="348" y="96"/>
                </a:lnTo>
                <a:lnTo>
                  <a:pt x="362" y="113"/>
                </a:lnTo>
                <a:lnTo>
                  <a:pt x="373" y="132"/>
                </a:lnTo>
                <a:lnTo>
                  <a:pt x="385" y="150"/>
                </a:lnTo>
                <a:lnTo>
                  <a:pt x="396" y="169"/>
                </a:lnTo>
                <a:lnTo>
                  <a:pt x="408" y="190"/>
                </a:lnTo>
                <a:lnTo>
                  <a:pt x="418" y="208"/>
                </a:lnTo>
                <a:lnTo>
                  <a:pt x="429" y="229"/>
                </a:lnTo>
                <a:lnTo>
                  <a:pt x="438" y="249"/>
                </a:lnTo>
                <a:lnTo>
                  <a:pt x="448" y="269"/>
                </a:lnTo>
                <a:lnTo>
                  <a:pt x="457" y="292"/>
                </a:lnTo>
                <a:lnTo>
                  <a:pt x="465" y="312"/>
                </a:lnTo>
                <a:lnTo>
                  <a:pt x="472" y="335"/>
                </a:lnTo>
                <a:lnTo>
                  <a:pt x="480" y="357"/>
                </a:lnTo>
                <a:lnTo>
                  <a:pt x="487" y="379"/>
                </a:lnTo>
                <a:lnTo>
                  <a:pt x="493" y="401"/>
                </a:lnTo>
                <a:lnTo>
                  <a:pt x="499" y="426"/>
                </a:lnTo>
                <a:lnTo>
                  <a:pt x="504" y="448"/>
                </a:lnTo>
                <a:lnTo>
                  <a:pt x="510" y="472"/>
                </a:lnTo>
                <a:lnTo>
                  <a:pt x="514" y="496"/>
                </a:lnTo>
                <a:lnTo>
                  <a:pt x="517" y="521"/>
                </a:lnTo>
                <a:lnTo>
                  <a:pt x="520" y="545"/>
                </a:lnTo>
                <a:lnTo>
                  <a:pt x="523" y="571"/>
                </a:lnTo>
                <a:lnTo>
                  <a:pt x="525" y="595"/>
                </a:lnTo>
                <a:lnTo>
                  <a:pt x="526" y="619"/>
                </a:lnTo>
                <a:lnTo>
                  <a:pt x="528" y="645"/>
                </a:lnTo>
                <a:lnTo>
                  <a:pt x="528" y="672"/>
                </a:lnTo>
                <a:lnTo>
                  <a:pt x="528" y="695"/>
                </a:lnTo>
                <a:lnTo>
                  <a:pt x="526" y="722"/>
                </a:lnTo>
                <a:lnTo>
                  <a:pt x="525" y="746"/>
                </a:lnTo>
                <a:lnTo>
                  <a:pt x="523" y="770"/>
                </a:lnTo>
                <a:lnTo>
                  <a:pt x="520" y="796"/>
                </a:lnTo>
                <a:lnTo>
                  <a:pt x="517" y="821"/>
                </a:lnTo>
                <a:lnTo>
                  <a:pt x="514" y="845"/>
                </a:lnTo>
                <a:lnTo>
                  <a:pt x="510" y="869"/>
                </a:lnTo>
                <a:lnTo>
                  <a:pt x="504" y="893"/>
                </a:lnTo>
                <a:lnTo>
                  <a:pt x="499" y="916"/>
                </a:lnTo>
                <a:lnTo>
                  <a:pt x="493" y="940"/>
                </a:lnTo>
                <a:lnTo>
                  <a:pt x="487" y="961"/>
                </a:lnTo>
                <a:lnTo>
                  <a:pt x="480" y="984"/>
                </a:lnTo>
                <a:lnTo>
                  <a:pt x="472" y="1006"/>
                </a:lnTo>
                <a:lnTo>
                  <a:pt x="463" y="1029"/>
                </a:lnTo>
                <a:lnTo>
                  <a:pt x="456" y="1051"/>
                </a:lnTo>
                <a:lnTo>
                  <a:pt x="446" y="1072"/>
                </a:lnTo>
                <a:lnTo>
                  <a:pt x="438" y="1092"/>
                </a:lnTo>
                <a:lnTo>
                  <a:pt x="427" y="1113"/>
                </a:lnTo>
                <a:lnTo>
                  <a:pt x="417" y="1133"/>
                </a:lnTo>
                <a:lnTo>
                  <a:pt x="407" y="1153"/>
                </a:lnTo>
                <a:lnTo>
                  <a:pt x="396" y="1172"/>
                </a:lnTo>
                <a:lnTo>
                  <a:pt x="384" y="1191"/>
                </a:lnTo>
                <a:lnTo>
                  <a:pt x="372" y="1210"/>
                </a:lnTo>
                <a:lnTo>
                  <a:pt x="360" y="1228"/>
                </a:lnTo>
                <a:lnTo>
                  <a:pt x="347" y="1247"/>
                </a:lnTo>
                <a:lnTo>
                  <a:pt x="334" y="1263"/>
                </a:lnTo>
                <a:lnTo>
                  <a:pt x="321" y="1280"/>
                </a:lnTo>
                <a:lnTo>
                  <a:pt x="306" y="1297"/>
                </a:lnTo>
                <a:lnTo>
                  <a:pt x="293" y="1314"/>
                </a:lnTo>
                <a:lnTo>
                  <a:pt x="278" y="1329"/>
                </a:lnTo>
                <a:lnTo>
                  <a:pt x="263" y="1344"/>
                </a:lnTo>
                <a:lnTo>
                  <a:pt x="248" y="1329"/>
                </a:lnTo>
                <a:lnTo>
                  <a:pt x="233" y="1314"/>
                </a:lnTo>
                <a:lnTo>
                  <a:pt x="219" y="1297"/>
                </a:lnTo>
                <a:lnTo>
                  <a:pt x="206" y="1280"/>
                </a:lnTo>
                <a:lnTo>
                  <a:pt x="193" y="1263"/>
                </a:lnTo>
                <a:lnTo>
                  <a:pt x="179" y="1247"/>
                </a:lnTo>
                <a:lnTo>
                  <a:pt x="167" y="1228"/>
                </a:lnTo>
                <a:lnTo>
                  <a:pt x="155" y="1210"/>
                </a:lnTo>
                <a:lnTo>
                  <a:pt x="143" y="1191"/>
                </a:lnTo>
                <a:lnTo>
                  <a:pt x="131" y="1174"/>
                </a:lnTo>
                <a:lnTo>
                  <a:pt x="119" y="1153"/>
                </a:lnTo>
                <a:lnTo>
                  <a:pt x="110" y="1133"/>
                </a:lnTo>
                <a:lnTo>
                  <a:pt x="100" y="1114"/>
                </a:lnTo>
                <a:lnTo>
                  <a:pt x="89" y="1092"/>
                </a:lnTo>
                <a:lnTo>
                  <a:pt x="81" y="1072"/>
                </a:lnTo>
                <a:lnTo>
                  <a:pt x="71" y="1051"/>
                </a:lnTo>
                <a:lnTo>
                  <a:pt x="64" y="1029"/>
                </a:lnTo>
                <a:lnTo>
                  <a:pt x="55" y="1008"/>
                </a:lnTo>
                <a:lnTo>
                  <a:pt x="47" y="984"/>
                </a:lnTo>
                <a:lnTo>
                  <a:pt x="42" y="961"/>
                </a:lnTo>
                <a:lnTo>
                  <a:pt x="34" y="940"/>
                </a:lnTo>
                <a:lnTo>
                  <a:pt x="30" y="917"/>
                </a:lnTo>
                <a:lnTo>
                  <a:pt x="23" y="893"/>
                </a:lnTo>
                <a:lnTo>
                  <a:pt x="19" y="869"/>
                </a:lnTo>
                <a:lnTo>
                  <a:pt x="14" y="845"/>
                </a:lnTo>
                <a:lnTo>
                  <a:pt x="10" y="821"/>
                </a:lnTo>
                <a:lnTo>
                  <a:pt x="7" y="796"/>
                </a:lnTo>
                <a:lnTo>
                  <a:pt x="4" y="772"/>
                </a:lnTo>
                <a:lnTo>
                  <a:pt x="2" y="748"/>
                </a:lnTo>
                <a:lnTo>
                  <a:pt x="1" y="722"/>
                </a:lnTo>
                <a:lnTo>
                  <a:pt x="0" y="695"/>
                </a:lnTo>
                <a:lnTo>
                  <a:pt x="0" y="672"/>
                </a:lnTo>
                <a:lnTo>
                  <a:pt x="0" y="648"/>
                </a:lnTo>
                <a:lnTo>
                  <a:pt x="1" y="621"/>
                </a:lnTo>
                <a:lnTo>
                  <a:pt x="2" y="595"/>
                </a:lnTo>
                <a:lnTo>
                  <a:pt x="4" y="571"/>
                </a:lnTo>
                <a:lnTo>
                  <a:pt x="7" y="547"/>
                </a:lnTo>
                <a:lnTo>
                  <a:pt x="10" y="522"/>
                </a:lnTo>
                <a:lnTo>
                  <a:pt x="14" y="498"/>
                </a:lnTo>
                <a:lnTo>
                  <a:pt x="19" y="474"/>
                </a:lnTo>
                <a:lnTo>
                  <a:pt x="23" y="450"/>
                </a:lnTo>
                <a:lnTo>
                  <a:pt x="30" y="426"/>
                </a:lnTo>
                <a:lnTo>
                  <a:pt x="36" y="403"/>
                </a:lnTo>
                <a:lnTo>
                  <a:pt x="42" y="382"/>
                </a:lnTo>
                <a:lnTo>
                  <a:pt x="49" y="359"/>
                </a:lnTo>
                <a:lnTo>
                  <a:pt x="56" y="335"/>
                </a:lnTo>
                <a:lnTo>
                  <a:pt x="64" y="314"/>
                </a:lnTo>
                <a:lnTo>
                  <a:pt x="71" y="292"/>
                </a:lnTo>
                <a:lnTo>
                  <a:pt x="81" y="269"/>
                </a:lnTo>
                <a:lnTo>
                  <a:pt x="91" y="249"/>
                </a:lnTo>
                <a:lnTo>
                  <a:pt x="100" y="229"/>
                </a:lnTo>
                <a:lnTo>
                  <a:pt x="110" y="210"/>
                </a:lnTo>
                <a:lnTo>
                  <a:pt x="120" y="190"/>
                </a:lnTo>
                <a:lnTo>
                  <a:pt x="131" y="169"/>
                </a:lnTo>
                <a:lnTo>
                  <a:pt x="143" y="150"/>
                </a:lnTo>
                <a:lnTo>
                  <a:pt x="155" y="132"/>
                </a:lnTo>
                <a:lnTo>
                  <a:pt x="168" y="113"/>
                </a:lnTo>
                <a:lnTo>
                  <a:pt x="180" y="96"/>
                </a:lnTo>
                <a:lnTo>
                  <a:pt x="194" y="77"/>
                </a:lnTo>
                <a:lnTo>
                  <a:pt x="207" y="61"/>
                </a:lnTo>
                <a:lnTo>
                  <a:pt x="221" y="44"/>
                </a:lnTo>
                <a:lnTo>
                  <a:pt x="235" y="29"/>
                </a:lnTo>
                <a:lnTo>
                  <a:pt x="251" y="14"/>
                </a:lnTo>
                <a:lnTo>
                  <a:pt x="264" y="0"/>
                </a:lnTo>
              </a:path>
            </a:pathLst>
          </a:custGeom>
          <a:solidFill>
            <a:srgbClr val="FFFF66"/>
          </a:solidFill>
          <a:ln w="28575" cap="rnd" cmpd="sng">
            <a:solidFill>
              <a:srgbClr val="081D58"/>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Tree>
    <p:extLst>
      <p:ext uri="{BB962C8B-B14F-4D97-AF65-F5344CB8AC3E}">
        <p14:creationId xmlns:p14="http://schemas.microsoft.com/office/powerpoint/2010/main" val="1991533382"/>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65" name="Rectangle 17"/>
          <p:cNvSpPr>
            <a:spLocks noGrp="1" noChangeArrowheads="1"/>
          </p:cNvSpPr>
          <p:nvPr>
            <p:ph type="title"/>
          </p:nvPr>
        </p:nvSpPr>
        <p:spPr/>
        <p:txBody>
          <a:bodyPr/>
          <a:lstStyle/>
          <a:p>
            <a:r>
              <a:rPr lang="en-US" altLang="en-US"/>
              <a:t>Using the </a:t>
            </a:r>
            <a:r>
              <a:rPr lang="en-US" altLang="en-US">
                <a:latin typeface="Courier New" pitchFamily="49" charset="0"/>
              </a:rPr>
              <a:t>INTERSECT</a:t>
            </a:r>
            <a:r>
              <a:rPr lang="en-US" altLang="en-US"/>
              <a:t> Operator</a:t>
            </a:r>
          </a:p>
        </p:txBody>
      </p:sp>
      <p:sp>
        <p:nvSpPr>
          <p:cNvPr id="309266" name="Rectangle 18"/>
          <p:cNvSpPr>
            <a:spLocks noGrp="1" noChangeArrowheads="1"/>
          </p:cNvSpPr>
          <p:nvPr>
            <p:ph type="body" idx="1"/>
          </p:nvPr>
        </p:nvSpPr>
        <p:spPr>
          <a:xfrm>
            <a:off x="863600" y="1271588"/>
            <a:ext cx="7366000" cy="1700212"/>
          </a:xfrm>
        </p:spPr>
        <p:txBody>
          <a:bodyPr>
            <a:normAutofit fontScale="92500" lnSpcReduction="20000"/>
          </a:bodyPr>
          <a:lstStyle/>
          <a:p>
            <a:r>
              <a:rPr lang="en-US" altLang="en-US"/>
              <a:t>Display the employee IDs and job IDs of those employees who currently have a job title that is the same as their job title when they were initially hired (that is, they changed jobs but have now gone back to doing their original job).</a:t>
            </a:r>
          </a:p>
        </p:txBody>
      </p:sp>
      <p:sp>
        <p:nvSpPr>
          <p:cNvPr id="309257" name="Rectangle 9"/>
          <p:cNvSpPr>
            <a:spLocks noChangeArrowheads="1"/>
          </p:cNvSpPr>
          <p:nvPr/>
        </p:nvSpPr>
        <p:spPr bwMode="blackGray">
          <a:xfrm>
            <a:off x="857250" y="3125788"/>
            <a:ext cx="7296150" cy="1587500"/>
          </a:xfrm>
          <a:prstGeom prst="rect">
            <a:avLst/>
          </a:prstGeom>
          <a:solidFill>
            <a:schemeClr val="accent4">
              <a:lumMod val="20000"/>
              <a:lumOff val="80000"/>
            </a:schemeClr>
          </a:solidFill>
          <a:ln w="28575">
            <a:solidFill>
              <a:schemeClr val="tx1"/>
            </a:solidFill>
            <a:miter lim="800000"/>
            <a:headEnd/>
            <a:tailEnd/>
          </a:ln>
          <a:effectLst/>
        </p:spPr>
        <p:txBody>
          <a:bodyPr wrap="none" lIns="92075" tIns="46038" rIns="92075" bIns="46038" anchor="ctr"/>
          <a:lstStyle/>
          <a:p>
            <a:pPr algn="l" eaLnBrk="0" hangingPunct="0">
              <a:spcBef>
                <a:spcPct val="0"/>
              </a:spcBef>
              <a:buClrTx/>
              <a:buFontTx/>
              <a:buNone/>
            </a:pPr>
            <a:endParaRPr lang="en-US" altLang="en-US">
              <a:solidFill>
                <a:srgbClr val="000000"/>
              </a:solidFill>
              <a:latin typeface="Courier New" pitchFamily="49" charset="0"/>
            </a:endParaRPr>
          </a:p>
          <a:p>
            <a:pPr algn="l" eaLnBrk="0" hangingPunct="0">
              <a:spcBef>
                <a:spcPct val="0"/>
              </a:spcBef>
              <a:buClrTx/>
              <a:buFontTx/>
              <a:buNone/>
            </a:pPr>
            <a:endParaRPr lang="en-US" altLang="en-US">
              <a:solidFill>
                <a:srgbClr val="000000"/>
              </a:solidFill>
              <a:latin typeface="Courier New" pitchFamily="49" charset="0"/>
            </a:endParaRPr>
          </a:p>
        </p:txBody>
      </p:sp>
      <p:sp>
        <p:nvSpPr>
          <p:cNvPr id="309258" name="Rectangle 10"/>
          <p:cNvSpPr>
            <a:spLocks noChangeArrowheads="1"/>
          </p:cNvSpPr>
          <p:nvPr/>
        </p:nvSpPr>
        <p:spPr bwMode="auto">
          <a:xfrm>
            <a:off x="1066800" y="3105150"/>
            <a:ext cx="7424738" cy="162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eaLnBrk="0" hangingPunct="0">
              <a:spcBef>
                <a:spcPct val="0"/>
              </a:spcBef>
              <a:buClrTx/>
              <a:buFontTx/>
              <a:buNone/>
            </a:pPr>
            <a:r>
              <a:rPr lang="en-US" altLang="en-US">
                <a:latin typeface="Courier New" pitchFamily="49" charset="0"/>
              </a:rPr>
              <a:t>SELECT employee_id, job_id</a:t>
            </a:r>
          </a:p>
          <a:p>
            <a:pPr algn="l" eaLnBrk="0" hangingPunct="0">
              <a:spcBef>
                <a:spcPct val="0"/>
              </a:spcBef>
              <a:buClrTx/>
              <a:buFontTx/>
              <a:buNone/>
            </a:pPr>
            <a:r>
              <a:rPr lang="en-US" altLang="en-US">
                <a:latin typeface="Courier New" pitchFamily="49" charset="0"/>
              </a:rPr>
              <a:t>FROM   employees</a:t>
            </a:r>
          </a:p>
          <a:p>
            <a:pPr algn="l" eaLnBrk="0" hangingPunct="0">
              <a:spcBef>
                <a:spcPct val="0"/>
              </a:spcBef>
              <a:buClrTx/>
              <a:buFontTx/>
              <a:buNone/>
            </a:pPr>
            <a:r>
              <a:rPr lang="en-US" altLang="en-US">
                <a:latin typeface="Courier New" pitchFamily="49" charset="0"/>
              </a:rPr>
              <a:t>INTERSECT</a:t>
            </a:r>
          </a:p>
          <a:p>
            <a:pPr algn="l" eaLnBrk="0" hangingPunct="0">
              <a:spcBef>
                <a:spcPct val="0"/>
              </a:spcBef>
              <a:buClrTx/>
              <a:buFontTx/>
              <a:buNone/>
            </a:pPr>
            <a:r>
              <a:rPr lang="en-US" altLang="en-US">
                <a:latin typeface="Courier New" pitchFamily="49" charset="0"/>
              </a:rPr>
              <a:t>SELECT employee_id, job_id</a:t>
            </a:r>
          </a:p>
          <a:p>
            <a:pPr algn="l" eaLnBrk="0" hangingPunct="0">
              <a:spcBef>
                <a:spcPct val="0"/>
              </a:spcBef>
              <a:buClrTx/>
              <a:buFontTx/>
              <a:buNone/>
            </a:pPr>
            <a:r>
              <a:rPr lang="en-US" altLang="en-US">
                <a:latin typeface="Courier New" pitchFamily="49" charset="0"/>
              </a:rPr>
              <a:t>FROM   job_history;</a:t>
            </a:r>
          </a:p>
        </p:txBody>
      </p:sp>
      <p:sp>
        <p:nvSpPr>
          <p:cNvPr id="309259" name="Rectangle 11"/>
          <p:cNvSpPr>
            <a:spLocks noChangeArrowheads="1"/>
          </p:cNvSpPr>
          <p:nvPr/>
        </p:nvSpPr>
        <p:spPr bwMode="auto">
          <a:xfrm>
            <a:off x="1066800" y="3790950"/>
            <a:ext cx="1371600" cy="2286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pic>
        <p:nvPicPr>
          <p:cNvPr id="30926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152525" y="4948238"/>
            <a:ext cx="6762750"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extLst>
      <p:ext uri="{BB962C8B-B14F-4D97-AF65-F5344CB8AC3E}">
        <p14:creationId xmlns:p14="http://schemas.microsoft.com/office/powerpoint/2010/main" val="3408121775"/>
      </p:ext>
    </p:extLst>
  </p:cSld>
  <p:clrMapOvr>
    <a:masterClrMapping/>
  </p:clrMapOvr>
  <p:transition spd="slow">
    <p:cu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124</TotalTime>
  <Words>3360</Words>
  <Application>Microsoft Office PowerPoint</Application>
  <PresentationFormat>On-screen Show (4:3)</PresentationFormat>
  <Paragraphs>400</Paragraphs>
  <Slides>32</Slides>
  <Notes>14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4" baseType="lpstr">
      <vt:lpstr>Origin</vt:lpstr>
      <vt:lpstr>Document</vt:lpstr>
      <vt:lpstr>Union, Intersect Minus</vt:lpstr>
      <vt:lpstr>Set Operators</vt:lpstr>
      <vt:lpstr>Tables Used From HR Schema</vt:lpstr>
      <vt:lpstr>UNION Operator</vt:lpstr>
      <vt:lpstr>Using the UNION Operator</vt:lpstr>
      <vt:lpstr>UNION ALL Operator</vt:lpstr>
      <vt:lpstr>Using the UNION ALL Operator</vt:lpstr>
      <vt:lpstr>INTERSECT Operator</vt:lpstr>
      <vt:lpstr>Using the INTERSECT Operator</vt:lpstr>
      <vt:lpstr>MINUS Operator</vt:lpstr>
      <vt:lpstr>MINUS Operator</vt:lpstr>
      <vt:lpstr>Set Operator Guidelines</vt:lpstr>
      <vt:lpstr>The Oracle Server and Set Operators</vt:lpstr>
      <vt:lpstr>Matching the SELECT Statements</vt:lpstr>
      <vt:lpstr>Example</vt:lpstr>
      <vt:lpstr>Controlling the Order of Rows</vt:lpstr>
      <vt:lpstr>Some additional commands - Reporting</vt:lpstr>
      <vt:lpstr>Set Operations</vt:lpstr>
      <vt:lpstr>UNION, INTERSECT, and MINUS</vt:lpstr>
      <vt:lpstr>UNION</vt:lpstr>
      <vt:lpstr>UNION</vt:lpstr>
      <vt:lpstr>UNION</vt:lpstr>
      <vt:lpstr>A Final Example</vt:lpstr>
      <vt:lpstr>Tables for the Example</vt:lpstr>
      <vt:lpstr>We’ll Need a UNION</vt:lpstr>
      <vt:lpstr>We’ll need to Join the Tables</vt:lpstr>
      <vt:lpstr>The Query So Far</vt:lpstr>
      <vt:lpstr>Information for Finalists</vt:lpstr>
      <vt:lpstr>Information for Finalists</vt:lpstr>
      <vt:lpstr>Information for Other Students</vt:lpstr>
      <vt:lpstr>Information for Other Students</vt:lpstr>
      <vt:lpstr>The Final Query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Views</dc:title>
  <dc:creator>DIT</dc:creator>
  <cp:lastModifiedBy>DIT</cp:lastModifiedBy>
  <cp:revision>18</cp:revision>
  <dcterms:created xsi:type="dcterms:W3CDTF">2016-11-07T16:44:09Z</dcterms:created>
  <dcterms:modified xsi:type="dcterms:W3CDTF">2017-11-27T14:21:13Z</dcterms:modified>
</cp:coreProperties>
</file>