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Open Sans Extra Bold" panose="020B0604020202020204" charset="0"/>
      <p:regular r:id="rId19"/>
    </p:embeddedFont>
    <p:embeddedFont>
      <p:font typeface="Poppins" panose="00000500000000000000" pitchFamily="2" charset="0"/>
      <p:regular r:id="rId20"/>
    </p:embeddedFont>
    <p:embeddedFont>
      <p:font typeface="Poppins Bold" panose="00000800000000000000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30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97502" y="5590237"/>
            <a:ext cx="14099416" cy="1409941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420234" y="-1717598"/>
            <a:ext cx="3735531" cy="373553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47857" y="-643475"/>
            <a:ext cx="1286950" cy="12869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1929195" y="8389571"/>
            <a:ext cx="3735531" cy="3735531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8757394" y="7522582"/>
            <a:ext cx="8779632" cy="1733977"/>
          </a:xfrm>
          <a:custGeom>
            <a:avLst/>
            <a:gdLst/>
            <a:ahLst/>
            <a:cxnLst/>
            <a:rect l="l" t="t" r="r" b="b"/>
            <a:pathLst>
              <a:path w="8779632" h="1733977">
                <a:moveTo>
                  <a:pt x="0" y="0"/>
                </a:moveTo>
                <a:lnTo>
                  <a:pt x="8779632" y="0"/>
                </a:lnTo>
                <a:lnTo>
                  <a:pt x="8779632" y="1733977"/>
                </a:lnTo>
                <a:lnTo>
                  <a:pt x="0" y="17339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1391331" y="3057476"/>
            <a:ext cx="7366063" cy="501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5"/>
              </a:lnSpc>
              <a:spcBef>
                <a:spcPct val="0"/>
              </a:spcBef>
            </a:pPr>
            <a:r>
              <a:rPr lang="en-US" sz="2753" spc="-55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INTERNSHIP BATCH 43</a:t>
            </a:r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8573918" y="3143201"/>
            <a:ext cx="9146584" cy="5246370"/>
            <a:chOff x="0" y="0"/>
            <a:chExt cx="7981950" cy="4578350"/>
          </a:xfrm>
        </p:grpSpPr>
        <p:sp>
          <p:nvSpPr>
            <p:cNvPr id="17" name="Freeform 17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l="l" t="t" r="r" b="b"/>
              <a:pathLst>
                <a:path w="6451600" h="432689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l="l" t="t" r="r" b="b"/>
              <a:pathLst>
                <a:path w="7981950" h="454279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l="l" t="t" r="r" b="b"/>
              <a:pathLst>
                <a:path w="1059180" h="9652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l="l" t="t" r="r" b="b"/>
              <a:pathLst>
                <a:path w="7654290" h="3556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962660" y="276860"/>
              <a:ext cx="6055360" cy="3789680"/>
            </a:xfrm>
            <a:custGeom>
              <a:avLst/>
              <a:gdLst/>
              <a:ahLst/>
              <a:cxnLst/>
              <a:rect l="l" t="t" r="r" b="b"/>
              <a:pathLst>
                <a:path w="6055360" h="378968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3"/>
              <a:stretch>
                <a:fillRect t="-29892" b="-29892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391331" y="1425444"/>
            <a:ext cx="12153876" cy="1575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819"/>
              </a:lnSpc>
              <a:spcBef>
                <a:spcPct val="0"/>
              </a:spcBef>
            </a:pPr>
            <a:r>
              <a:rPr lang="en-US" sz="9156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FINAL REPORT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91331" y="4951316"/>
            <a:ext cx="7181480" cy="2558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74"/>
              </a:lnSpc>
            </a:pPr>
            <a:r>
              <a:rPr lang="en-US" sz="3099" spc="269">
                <a:solidFill>
                  <a:srgbClr val="051D40"/>
                </a:solidFill>
                <a:latin typeface="Poppins Bold"/>
                <a:ea typeface="Poppins Bold"/>
                <a:cs typeface="Poppins Bold"/>
                <a:sym typeface="Poppins Bold"/>
              </a:rPr>
              <a:t>Mentor</a:t>
            </a:r>
            <a:r>
              <a:rPr lang="en-US" sz="3099" spc="269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: Hồ Công Sơn</a:t>
            </a:r>
          </a:p>
          <a:p>
            <a:pPr algn="l">
              <a:lnSpc>
                <a:spcPts val="6974"/>
              </a:lnSpc>
            </a:pPr>
            <a:r>
              <a:rPr lang="en-US" sz="3099" spc="269">
                <a:solidFill>
                  <a:srgbClr val="051D40"/>
                </a:solidFill>
                <a:latin typeface="Poppins Bold"/>
                <a:ea typeface="Poppins Bold"/>
                <a:cs typeface="Poppins Bold"/>
                <a:sym typeface="Poppins Bold"/>
              </a:rPr>
              <a:t>Conductor</a:t>
            </a:r>
            <a:r>
              <a:rPr lang="en-US" sz="3099" spc="269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: Phạm Thế Bảo</a:t>
            </a:r>
          </a:p>
          <a:p>
            <a:pPr algn="l">
              <a:lnSpc>
                <a:spcPts val="6974"/>
              </a:lnSpc>
            </a:pPr>
            <a:r>
              <a:rPr lang="en-US" sz="3099" spc="269">
                <a:solidFill>
                  <a:srgbClr val="051D40"/>
                </a:solidFill>
                <a:latin typeface="Poppins Bold"/>
                <a:ea typeface="Poppins Bold"/>
                <a:cs typeface="Poppins Bold"/>
                <a:sym typeface="Poppins Bold"/>
              </a:rPr>
              <a:t>Intern</a:t>
            </a:r>
            <a:r>
              <a:rPr lang="en-US" sz="3099" spc="269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: Hà Thị Mai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3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753962"/>
            <a:ext cx="1424256" cy="1424256"/>
          </a:xfrm>
          <a:custGeom>
            <a:avLst/>
            <a:gdLst/>
            <a:ahLst/>
            <a:cxnLst/>
            <a:rect l="l" t="t" r="r" b="b"/>
            <a:pathLst>
              <a:path w="1424256" h="1424256">
                <a:moveTo>
                  <a:pt x="0" y="0"/>
                </a:moveTo>
                <a:lnTo>
                  <a:pt x="1424256" y="0"/>
                </a:lnTo>
                <a:lnTo>
                  <a:pt x="1424256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3949318" y="2430298"/>
            <a:ext cx="10792934" cy="6487319"/>
            <a:chOff x="0" y="0"/>
            <a:chExt cx="2040599" cy="122654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40599" cy="1226545"/>
            </a:xfrm>
            <a:custGeom>
              <a:avLst/>
              <a:gdLst/>
              <a:ahLst/>
              <a:cxnLst/>
              <a:rect l="l" t="t" r="r" b="b"/>
              <a:pathLst>
                <a:path w="2040599" h="1226545">
                  <a:moveTo>
                    <a:pt x="0" y="0"/>
                  </a:moveTo>
                  <a:lnTo>
                    <a:pt x="2040599" y="0"/>
                  </a:lnTo>
                  <a:lnTo>
                    <a:pt x="2040599" y="1226545"/>
                  </a:lnTo>
                  <a:lnTo>
                    <a:pt x="0" y="1226545"/>
                  </a:lnTo>
                  <a:close/>
                </a:path>
              </a:pathLst>
            </a:custGeom>
            <a:blipFill>
              <a:blip r:embed="rId4"/>
              <a:stretch>
                <a:fillRect t="-18766" b="-18766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881094" y="1110428"/>
            <a:ext cx="6821197" cy="651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-72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Executed Testcase on Website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73758" y="1049655"/>
            <a:ext cx="1134140" cy="801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179197" y="1880403"/>
            <a:ext cx="11563055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Test Web’s Feature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3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72195" y="751105"/>
            <a:ext cx="1424256" cy="1424256"/>
          </a:xfrm>
          <a:custGeom>
            <a:avLst/>
            <a:gdLst/>
            <a:ahLst/>
            <a:cxnLst/>
            <a:rect l="l" t="t" r="r" b="b"/>
            <a:pathLst>
              <a:path w="1424256" h="1424256">
                <a:moveTo>
                  <a:pt x="0" y="0"/>
                </a:moveTo>
                <a:lnTo>
                  <a:pt x="1424255" y="0"/>
                </a:lnTo>
                <a:lnTo>
                  <a:pt x="1424255" y="1424255"/>
                </a:lnTo>
                <a:lnTo>
                  <a:pt x="0" y="14242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028700" y="2520315"/>
            <a:ext cx="16230600" cy="6499742"/>
            <a:chOff x="0" y="0"/>
            <a:chExt cx="2514545" cy="100698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14545" cy="1006980"/>
            </a:xfrm>
            <a:custGeom>
              <a:avLst/>
              <a:gdLst/>
              <a:ahLst/>
              <a:cxnLst/>
              <a:rect l="l" t="t" r="r" b="b"/>
              <a:pathLst>
                <a:path w="2514545" h="1006980">
                  <a:moveTo>
                    <a:pt x="0" y="0"/>
                  </a:moveTo>
                  <a:lnTo>
                    <a:pt x="2514545" y="0"/>
                  </a:lnTo>
                  <a:lnTo>
                    <a:pt x="2514545" y="1006980"/>
                  </a:lnTo>
                  <a:lnTo>
                    <a:pt x="0" y="1006980"/>
                  </a:lnTo>
                  <a:close/>
                </a:path>
              </a:pathLst>
            </a:custGeom>
            <a:blipFill>
              <a:blip r:embed="rId4"/>
              <a:stretch>
                <a:fillRect t="-21794" b="-21794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524589" y="1107571"/>
            <a:ext cx="8050920" cy="651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-72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Report bug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17253" y="1024317"/>
            <a:ext cx="1134140" cy="801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266830" y="0"/>
            <a:ext cx="5021170" cy="10287000"/>
            <a:chOff x="0" y="0"/>
            <a:chExt cx="132244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2448" cy="2709333"/>
            </a:xfrm>
            <a:custGeom>
              <a:avLst/>
              <a:gdLst/>
              <a:ahLst/>
              <a:cxnLst/>
              <a:rect l="l" t="t" r="r" b="b"/>
              <a:pathLst>
                <a:path w="1322448" h="2709333">
                  <a:moveTo>
                    <a:pt x="0" y="0"/>
                  </a:moveTo>
                  <a:lnTo>
                    <a:pt x="1322448" y="0"/>
                  </a:lnTo>
                  <a:lnTo>
                    <a:pt x="13224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51D4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2244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09132" y="1222804"/>
            <a:ext cx="8614938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719"/>
              </a:lnSpc>
              <a:spcBef>
                <a:spcPct val="0"/>
              </a:spcBef>
            </a:pPr>
            <a:r>
              <a:rPr lang="en-US" sz="4800" u="none" strike="noStrike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PROBLEMS AND SOLUTIONS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-1595820" y="-1782102"/>
            <a:ext cx="3564204" cy="356420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51D40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594175" y="3974465"/>
            <a:ext cx="9006427" cy="2252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spc="-64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Delays in testing and fixing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spc="-64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Small testing scopes can easily miss bugs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spc="-64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Bug reports do not fully describe the bug</a:t>
            </a:r>
          </a:p>
          <a:p>
            <a:pPr algn="l">
              <a:lnSpc>
                <a:spcPts val="4480"/>
              </a:lnSpc>
            </a:pPr>
            <a:endParaRPr lang="en-US" sz="3200" spc="-64">
              <a:solidFill>
                <a:srgbClr val="051D4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9966307" y="300249"/>
            <a:ext cx="8027935" cy="9598729"/>
            <a:chOff x="0" y="0"/>
            <a:chExt cx="8603361" cy="10286746"/>
          </a:xfrm>
        </p:grpSpPr>
        <p:sp>
          <p:nvSpPr>
            <p:cNvPr id="11" name="Freeform 11"/>
            <p:cNvSpPr/>
            <p:nvPr/>
          </p:nvSpPr>
          <p:spPr>
            <a:xfrm>
              <a:off x="-2794" y="-127"/>
              <a:ext cx="8606155" cy="10286873"/>
            </a:xfrm>
            <a:custGeom>
              <a:avLst/>
              <a:gdLst/>
              <a:ahLst/>
              <a:cxnLst/>
              <a:rect l="l" t="t" r="r" b="b"/>
              <a:pathLst>
                <a:path w="8606155" h="10286873">
                  <a:moveTo>
                    <a:pt x="8606155" y="10251440"/>
                  </a:moveTo>
                  <a:cubicBezTo>
                    <a:pt x="8606155" y="10284587"/>
                    <a:pt x="8595487" y="10286873"/>
                    <a:pt x="8567674" y="10286873"/>
                  </a:cubicBezTo>
                  <a:cubicBezTo>
                    <a:pt x="5713095" y="10286238"/>
                    <a:pt x="2858643" y="10286238"/>
                    <a:pt x="4064" y="10286238"/>
                  </a:cubicBezTo>
                  <a:cubicBezTo>
                    <a:pt x="0" y="10272395"/>
                    <a:pt x="6350" y="10259822"/>
                    <a:pt x="9271" y="10246995"/>
                  </a:cubicBezTo>
                  <a:cubicBezTo>
                    <a:pt x="134747" y="9685401"/>
                    <a:pt x="260350" y="9123934"/>
                    <a:pt x="386207" y="8562467"/>
                  </a:cubicBezTo>
                  <a:cubicBezTo>
                    <a:pt x="565658" y="7761986"/>
                    <a:pt x="745490" y="6961632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5"/>
                    <a:pt x="8605139" y="6846316"/>
                    <a:pt x="8606155" y="10251440"/>
                  </a:cubicBezTo>
                  <a:close/>
                </a:path>
              </a:pathLst>
            </a:custGeom>
            <a:blipFill>
              <a:blip r:embed="rId2"/>
              <a:stretch>
                <a:fillRect l="-18844" r="-18844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4700679" y="7074186"/>
            <a:ext cx="5946973" cy="5946973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594175" y="8410948"/>
            <a:ext cx="11402164" cy="711357"/>
          </a:xfrm>
          <a:custGeom>
            <a:avLst/>
            <a:gdLst/>
            <a:ahLst/>
            <a:cxnLst/>
            <a:rect l="l" t="t" r="r" b="b"/>
            <a:pathLst>
              <a:path w="11402164" h="711357">
                <a:moveTo>
                  <a:pt x="0" y="0"/>
                </a:moveTo>
                <a:lnTo>
                  <a:pt x="11402164" y="0"/>
                </a:lnTo>
                <a:lnTo>
                  <a:pt x="11402164" y="711358"/>
                </a:lnTo>
                <a:lnTo>
                  <a:pt x="0" y="7113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1656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1609132" y="3042397"/>
            <a:ext cx="9006427" cy="868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4800" spc="-96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Problems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266830" y="0"/>
            <a:ext cx="5021170" cy="10287000"/>
            <a:chOff x="0" y="0"/>
            <a:chExt cx="132244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2448" cy="2709333"/>
            </a:xfrm>
            <a:custGeom>
              <a:avLst/>
              <a:gdLst/>
              <a:ahLst/>
              <a:cxnLst/>
              <a:rect l="l" t="t" r="r" b="b"/>
              <a:pathLst>
                <a:path w="1322448" h="2709333">
                  <a:moveTo>
                    <a:pt x="0" y="0"/>
                  </a:moveTo>
                  <a:lnTo>
                    <a:pt x="1322448" y="0"/>
                  </a:lnTo>
                  <a:lnTo>
                    <a:pt x="13224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51D4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2244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595820" y="-1782102"/>
            <a:ext cx="3564204" cy="356420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51D40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594175" y="4115038"/>
            <a:ext cx="9006427" cy="3376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spc="-64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Expand the scope of test execution, test functions thoroughly, perform many exploratory tests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spc="-64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Report bugs accurately to mentor to cooperate with dev to quickly fix bugs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spc="-64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Thoroughly reviewed reported bugs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966307" y="300249"/>
            <a:ext cx="8027935" cy="9598729"/>
            <a:chOff x="0" y="0"/>
            <a:chExt cx="8603361" cy="10286746"/>
          </a:xfrm>
        </p:grpSpPr>
        <p:sp>
          <p:nvSpPr>
            <p:cNvPr id="10" name="Freeform 10"/>
            <p:cNvSpPr/>
            <p:nvPr/>
          </p:nvSpPr>
          <p:spPr>
            <a:xfrm>
              <a:off x="-2794" y="-127"/>
              <a:ext cx="8606155" cy="10286873"/>
            </a:xfrm>
            <a:custGeom>
              <a:avLst/>
              <a:gdLst/>
              <a:ahLst/>
              <a:cxnLst/>
              <a:rect l="l" t="t" r="r" b="b"/>
              <a:pathLst>
                <a:path w="8606155" h="10286873">
                  <a:moveTo>
                    <a:pt x="8606155" y="10251440"/>
                  </a:moveTo>
                  <a:cubicBezTo>
                    <a:pt x="8606155" y="10284587"/>
                    <a:pt x="8595487" y="10286873"/>
                    <a:pt x="8567674" y="10286873"/>
                  </a:cubicBezTo>
                  <a:cubicBezTo>
                    <a:pt x="5713095" y="10286238"/>
                    <a:pt x="2858643" y="10286238"/>
                    <a:pt x="4064" y="10286238"/>
                  </a:cubicBezTo>
                  <a:cubicBezTo>
                    <a:pt x="0" y="10272395"/>
                    <a:pt x="6350" y="10259822"/>
                    <a:pt x="9271" y="10246995"/>
                  </a:cubicBezTo>
                  <a:cubicBezTo>
                    <a:pt x="134747" y="9685401"/>
                    <a:pt x="260350" y="9123934"/>
                    <a:pt x="386207" y="8562467"/>
                  </a:cubicBezTo>
                  <a:cubicBezTo>
                    <a:pt x="565658" y="7761986"/>
                    <a:pt x="745490" y="6961632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5"/>
                    <a:pt x="8605139" y="6846316"/>
                    <a:pt x="8606155" y="10251440"/>
                  </a:cubicBezTo>
                  <a:close/>
                </a:path>
              </a:pathLst>
            </a:custGeom>
            <a:blipFill>
              <a:blip r:embed="rId2"/>
              <a:stretch>
                <a:fillRect l="-18844" r="-18844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4700679" y="7074186"/>
            <a:ext cx="5946973" cy="5946973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594175" y="8410948"/>
            <a:ext cx="11402164" cy="711357"/>
          </a:xfrm>
          <a:custGeom>
            <a:avLst/>
            <a:gdLst/>
            <a:ahLst/>
            <a:cxnLst/>
            <a:rect l="l" t="t" r="r" b="b"/>
            <a:pathLst>
              <a:path w="11402164" h="711357">
                <a:moveTo>
                  <a:pt x="0" y="0"/>
                </a:moveTo>
                <a:lnTo>
                  <a:pt x="11402164" y="0"/>
                </a:lnTo>
                <a:lnTo>
                  <a:pt x="11402164" y="711358"/>
                </a:lnTo>
                <a:lnTo>
                  <a:pt x="0" y="7113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1656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1968384" y="3112696"/>
            <a:ext cx="9006427" cy="868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4800" spc="-96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Solutions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09132" y="1222804"/>
            <a:ext cx="8614938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719"/>
              </a:lnSpc>
              <a:spcBef>
                <a:spcPct val="0"/>
              </a:spcBef>
            </a:pPr>
            <a:r>
              <a:rPr lang="en-US" sz="4800" u="none" strike="noStrike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PROBLEMS AND SOLUTIONS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23887" y="-2552700"/>
            <a:ext cx="4693046" cy="489922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39603" y="1122782"/>
            <a:ext cx="7019697" cy="9164218"/>
            <a:chOff x="0" y="0"/>
            <a:chExt cx="660400" cy="9931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993118"/>
            </a:xfrm>
            <a:custGeom>
              <a:avLst/>
              <a:gdLst/>
              <a:ahLst/>
              <a:cxnLst/>
              <a:rect l="l" t="t" r="r" b="b"/>
              <a:pathLst>
                <a:path w="660400" h="993118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2507"/>
                  </a:cubicBezTo>
                  <a:lnTo>
                    <a:pt x="660400" y="993118"/>
                  </a:lnTo>
                  <a:lnTo>
                    <a:pt x="0" y="993118"/>
                  </a:lnTo>
                  <a:lnTo>
                    <a:pt x="0" y="33299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8900"/>
              <a:ext cx="660400" cy="90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0614313" y="1459818"/>
            <a:ext cx="6270276" cy="6270276"/>
            <a:chOff x="0" y="0"/>
            <a:chExt cx="8916670" cy="8916670"/>
          </a:xfrm>
        </p:grpSpPr>
        <p:sp>
          <p:nvSpPr>
            <p:cNvPr id="9" name="Freeform 9"/>
            <p:cNvSpPr/>
            <p:nvPr/>
          </p:nvSpPr>
          <p:spPr>
            <a:xfrm>
              <a:off x="6350" y="6350"/>
              <a:ext cx="8903970" cy="8903970"/>
            </a:xfrm>
            <a:custGeom>
              <a:avLst/>
              <a:gdLst/>
              <a:ahLst/>
              <a:cxnLst/>
              <a:rect l="l" t="t" r="r" b="b"/>
              <a:pathLst>
                <a:path w="8903970" h="8903970">
                  <a:moveTo>
                    <a:pt x="4451350" y="8903970"/>
                  </a:moveTo>
                  <a:cubicBezTo>
                    <a:pt x="1997710" y="8903970"/>
                    <a:pt x="0" y="6906260"/>
                    <a:pt x="0" y="4451350"/>
                  </a:cubicBezTo>
                  <a:cubicBezTo>
                    <a:pt x="0" y="1996440"/>
                    <a:pt x="1997710" y="0"/>
                    <a:pt x="4451350" y="0"/>
                  </a:cubicBezTo>
                  <a:cubicBezTo>
                    <a:pt x="6904990" y="0"/>
                    <a:pt x="8903970" y="1997710"/>
                    <a:pt x="8903970" y="4451350"/>
                  </a:cubicBezTo>
                  <a:cubicBezTo>
                    <a:pt x="8903970" y="6904990"/>
                    <a:pt x="6906260" y="8903970"/>
                    <a:pt x="4451350" y="8903970"/>
                  </a:cubicBezTo>
                  <a:close/>
                  <a:moveTo>
                    <a:pt x="4451350" y="19050"/>
                  </a:moveTo>
                  <a:cubicBezTo>
                    <a:pt x="2007870" y="19050"/>
                    <a:pt x="19050" y="2007870"/>
                    <a:pt x="19050" y="4451350"/>
                  </a:cubicBezTo>
                  <a:cubicBezTo>
                    <a:pt x="19050" y="6894830"/>
                    <a:pt x="2007870" y="8883650"/>
                    <a:pt x="4451350" y="8883650"/>
                  </a:cubicBezTo>
                  <a:cubicBezTo>
                    <a:pt x="6894830" y="8883650"/>
                    <a:pt x="8883650" y="6894830"/>
                    <a:pt x="8883650" y="4451350"/>
                  </a:cubicBezTo>
                  <a:cubicBezTo>
                    <a:pt x="8883650" y="2007870"/>
                    <a:pt x="6896100" y="19050"/>
                    <a:pt x="4451350" y="1905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154940" y="154940"/>
              <a:ext cx="8605520" cy="8605520"/>
            </a:xfrm>
            <a:custGeom>
              <a:avLst/>
              <a:gdLst/>
              <a:ahLst/>
              <a:cxnLst/>
              <a:rect l="l" t="t" r="r" b="b"/>
              <a:pathLst>
                <a:path w="8605520" h="8605520">
                  <a:moveTo>
                    <a:pt x="8605520" y="4302760"/>
                  </a:moveTo>
                  <a:cubicBezTo>
                    <a:pt x="8605520" y="6678930"/>
                    <a:pt x="6678930" y="8605520"/>
                    <a:pt x="4302760" y="8605520"/>
                  </a:cubicBezTo>
                  <a:cubicBezTo>
                    <a:pt x="1926590" y="8605520"/>
                    <a:pt x="0" y="6680200"/>
                    <a:pt x="0" y="4302760"/>
                  </a:cubicBezTo>
                  <a:cubicBezTo>
                    <a:pt x="0" y="1925320"/>
                    <a:pt x="1926590" y="0"/>
                    <a:pt x="4302760" y="0"/>
                  </a:cubicBezTo>
                  <a:cubicBezTo>
                    <a:pt x="6678930" y="0"/>
                    <a:pt x="8605520" y="1926590"/>
                    <a:pt x="8605520" y="4302760"/>
                  </a:cubicBezTo>
                  <a:close/>
                </a:path>
              </a:pathLst>
            </a:custGeom>
            <a:blipFill>
              <a:blip r:embed="rId2"/>
              <a:stretch>
                <a:fillRect l="-52564" r="-52564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303524" y="4321767"/>
            <a:ext cx="8414772" cy="3977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 spc="-55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Understand the software development process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 spc="-55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Complete test case writing with good evaluation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 spc="-55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Complete project website test execution according to assigned tasks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 spc="-55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Understand how to report/ comment bugs on jira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78234" y="1971677"/>
            <a:ext cx="8936079" cy="3171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450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RESULTS ACHIEVED ACCORDING TO THE PROJECT REQUIREMENT</a:t>
            </a:r>
          </a:p>
          <a:p>
            <a:pPr algn="l">
              <a:lnSpc>
                <a:spcPts val="6300"/>
              </a:lnSpc>
              <a:spcBef>
                <a:spcPct val="0"/>
              </a:spcBef>
            </a:pPr>
            <a:endParaRPr lang="en-US" sz="4500">
              <a:solidFill>
                <a:srgbClr val="051D40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 rot="5400000">
            <a:off x="10489418" y="2506392"/>
            <a:ext cx="10648068" cy="4913148"/>
          </a:xfrm>
          <a:custGeom>
            <a:avLst/>
            <a:gdLst/>
            <a:ahLst/>
            <a:cxnLst/>
            <a:rect l="l" t="t" r="r" b="b"/>
            <a:pathLst>
              <a:path w="10648068" h="4913148">
                <a:moveTo>
                  <a:pt x="0" y="0"/>
                </a:moveTo>
                <a:lnTo>
                  <a:pt x="10648068" y="0"/>
                </a:lnTo>
                <a:lnTo>
                  <a:pt x="10648068" y="4913148"/>
                </a:lnTo>
                <a:lnTo>
                  <a:pt x="0" y="49131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377612" y="942975"/>
            <a:ext cx="14196107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   LESSONS LEARNT DURING INTERNSHIP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29992" y="2241751"/>
            <a:ext cx="4475969" cy="750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FDFDFD"/>
                </a:solidFill>
                <a:latin typeface="Poppins Bold"/>
                <a:ea typeface="Poppins Bold"/>
                <a:cs typeface="Poppins Bold"/>
                <a:sym typeface="Poppins Bold"/>
              </a:rPr>
              <a:t>Technical Skill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40889" y="3767877"/>
            <a:ext cx="10097585" cy="3938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Learned about manual testing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Learned how to build testccase and executed tescase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Learned about report bug on jira, how to using jira on project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Understand about software testing life cycle</a:t>
            </a:r>
          </a:p>
          <a:p>
            <a:pPr marL="690881" lvl="1" indent="-345440" algn="just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knowledge of requirement analysis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573718" y="7940477"/>
            <a:ext cx="4693046" cy="469304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5400000">
            <a:off x="10489418" y="2506392"/>
            <a:ext cx="10648068" cy="4913148"/>
          </a:xfrm>
          <a:custGeom>
            <a:avLst/>
            <a:gdLst/>
            <a:ahLst/>
            <a:cxnLst/>
            <a:rect l="l" t="t" r="r" b="b"/>
            <a:pathLst>
              <a:path w="10648068" h="4913148">
                <a:moveTo>
                  <a:pt x="0" y="0"/>
                </a:moveTo>
                <a:lnTo>
                  <a:pt x="10648068" y="0"/>
                </a:lnTo>
                <a:lnTo>
                  <a:pt x="10648068" y="4913148"/>
                </a:lnTo>
                <a:lnTo>
                  <a:pt x="0" y="49131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2097800"/>
            <a:ext cx="4081643" cy="750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FDFDFD"/>
                </a:solidFill>
                <a:latin typeface="Poppins Bold"/>
                <a:ea typeface="Poppins Bold"/>
                <a:cs typeface="Poppins Bold"/>
                <a:sym typeface="Poppins Bold"/>
              </a:rPr>
              <a:t>Soft Skill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26442" y="2985533"/>
            <a:ext cx="11730436" cy="6089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16"/>
              </a:lnSpc>
              <a:buFont typeface="Arial"/>
              <a:buChar char="•"/>
            </a:pPr>
            <a:r>
              <a:rPr lang="en-US" sz="3200" spc="-28">
                <a:solidFill>
                  <a:srgbClr val="FDFDFD"/>
                </a:solidFill>
                <a:latin typeface="Poppins Bold"/>
                <a:ea typeface="Poppins Bold"/>
                <a:cs typeface="Poppins Bold"/>
                <a:sym typeface="Poppins Bold"/>
              </a:rPr>
              <a:t>Reporting Skills</a:t>
            </a:r>
            <a:r>
              <a:rPr lang="en-US" sz="3200" spc="-28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: ability to Capture Information Concisely and Clearly</a:t>
            </a:r>
          </a:p>
          <a:p>
            <a:pPr marL="690881" lvl="1" indent="-345440" algn="just">
              <a:lnSpc>
                <a:spcPts val="4416"/>
              </a:lnSpc>
              <a:buFont typeface="Arial"/>
              <a:buChar char="•"/>
            </a:pPr>
            <a:r>
              <a:rPr lang="en-US" sz="3200" spc="-28">
                <a:solidFill>
                  <a:srgbClr val="FDFDFD"/>
                </a:solidFill>
                <a:latin typeface="Poppins Bold"/>
                <a:ea typeface="Poppins Bold"/>
                <a:cs typeface="Poppins Bold"/>
                <a:sym typeface="Poppins Bold"/>
              </a:rPr>
              <a:t>Communication skill:</a:t>
            </a:r>
            <a:r>
              <a:rPr lang="en-US" sz="3200" spc="-28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 practice communication skills with colleagues and superiors at work</a:t>
            </a:r>
          </a:p>
          <a:p>
            <a:pPr marL="690881" lvl="1" indent="-345440" algn="just">
              <a:lnSpc>
                <a:spcPts val="4416"/>
              </a:lnSpc>
              <a:buFont typeface="Arial"/>
              <a:buChar char="•"/>
            </a:pPr>
            <a:r>
              <a:rPr lang="en-US" sz="3200" spc="-28">
                <a:solidFill>
                  <a:srgbClr val="FDFDFD"/>
                </a:solidFill>
                <a:latin typeface="Poppins Bold"/>
                <a:ea typeface="Poppins Bold"/>
                <a:cs typeface="Poppins Bold"/>
                <a:sym typeface="Poppins Bold"/>
              </a:rPr>
              <a:t>E-mail writing skill:</a:t>
            </a:r>
            <a:r>
              <a:rPr lang="en-US" sz="3200" spc="-28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 cultivate professional email writing skills in a work environment</a:t>
            </a:r>
          </a:p>
          <a:p>
            <a:pPr marL="690881" lvl="1" indent="-345440" algn="just">
              <a:lnSpc>
                <a:spcPts val="4416"/>
              </a:lnSpc>
              <a:buFont typeface="Arial"/>
              <a:buChar char="•"/>
            </a:pPr>
            <a:r>
              <a:rPr lang="en-US" sz="3200" spc="-28">
                <a:solidFill>
                  <a:srgbClr val="FDFDFD"/>
                </a:solidFill>
                <a:latin typeface="Poppins Bold"/>
                <a:ea typeface="Poppins Bold"/>
                <a:cs typeface="Poppins Bold"/>
                <a:sym typeface="Poppins Bold"/>
              </a:rPr>
              <a:t>Teamwork skill:</a:t>
            </a:r>
            <a:r>
              <a:rPr lang="en-US" sz="3200" spc="-28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 understand clearly about communication, work processes and management within a team</a:t>
            </a:r>
          </a:p>
          <a:p>
            <a:pPr marL="690881" lvl="1" indent="-345440" algn="just">
              <a:lnSpc>
                <a:spcPts val="4416"/>
              </a:lnSpc>
              <a:buFont typeface="Arial"/>
              <a:buChar char="•"/>
            </a:pPr>
            <a:r>
              <a:rPr lang="en-US" sz="3200" spc="-28">
                <a:solidFill>
                  <a:srgbClr val="FDFDFD"/>
                </a:solidFill>
                <a:latin typeface="Poppins Bold"/>
                <a:ea typeface="Poppins Bold"/>
                <a:cs typeface="Poppins Bold"/>
                <a:sym typeface="Poppins Bold"/>
              </a:rPr>
              <a:t>Work etiquette:</a:t>
            </a:r>
            <a:r>
              <a:rPr lang="en-US" sz="3200" spc="-28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 learn how to behave and handle situations at work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77612" y="942975"/>
            <a:ext cx="14196107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   LESSONS LEARNT DURING INTERNSHIP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18366" y="2485326"/>
            <a:ext cx="8819592" cy="1771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4510"/>
              </a:lnSpc>
              <a:spcBef>
                <a:spcPct val="0"/>
              </a:spcBef>
            </a:pPr>
            <a:r>
              <a:rPr lang="en-US" sz="10364" dirty="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THANK YOU!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2398912" y="0"/>
            <a:ext cx="5889088" cy="756959"/>
            <a:chOff x="0" y="0"/>
            <a:chExt cx="1551036" cy="19936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51036" cy="199364"/>
            </a:xfrm>
            <a:custGeom>
              <a:avLst/>
              <a:gdLst/>
              <a:ahLst/>
              <a:cxnLst/>
              <a:rect l="l" t="t" r="r" b="b"/>
              <a:pathLst>
                <a:path w="1551036" h="199364">
                  <a:moveTo>
                    <a:pt x="0" y="0"/>
                  </a:moveTo>
                  <a:lnTo>
                    <a:pt x="1551036" y="0"/>
                  </a:lnTo>
                  <a:lnTo>
                    <a:pt x="1551036" y="199364"/>
                  </a:lnTo>
                  <a:lnTo>
                    <a:pt x="0" y="199364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551036" cy="2374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398912" y="9530041"/>
            <a:ext cx="5889088" cy="756959"/>
            <a:chOff x="0" y="0"/>
            <a:chExt cx="1551036" cy="19936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51036" cy="199364"/>
            </a:xfrm>
            <a:custGeom>
              <a:avLst/>
              <a:gdLst/>
              <a:ahLst/>
              <a:cxnLst/>
              <a:rect l="l" t="t" r="r" b="b"/>
              <a:pathLst>
                <a:path w="1551036" h="199364">
                  <a:moveTo>
                    <a:pt x="0" y="0"/>
                  </a:moveTo>
                  <a:lnTo>
                    <a:pt x="1551036" y="0"/>
                  </a:lnTo>
                  <a:lnTo>
                    <a:pt x="1551036" y="199364"/>
                  </a:lnTo>
                  <a:lnTo>
                    <a:pt x="0" y="199364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551036" cy="2374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2398912" y="892830"/>
            <a:ext cx="5889088" cy="8501341"/>
          </a:xfrm>
          <a:custGeom>
            <a:avLst/>
            <a:gdLst/>
            <a:ahLst/>
            <a:cxnLst/>
            <a:rect l="l" t="t" r="r" b="b"/>
            <a:pathLst>
              <a:path w="5889088" h="8501341">
                <a:moveTo>
                  <a:pt x="0" y="0"/>
                </a:moveTo>
                <a:lnTo>
                  <a:pt x="5889088" y="0"/>
                </a:lnTo>
                <a:lnTo>
                  <a:pt x="5889088" y="8501340"/>
                </a:lnTo>
                <a:lnTo>
                  <a:pt x="0" y="85013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461" r="-16773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673229" y="-1"/>
            <a:ext cx="5808866" cy="10287001"/>
            <a:chOff x="0" y="0"/>
            <a:chExt cx="1529907" cy="2875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29907" cy="2875472"/>
            </a:xfrm>
            <a:custGeom>
              <a:avLst/>
              <a:gdLst/>
              <a:ahLst/>
              <a:cxnLst/>
              <a:rect l="l" t="t" r="r" b="b"/>
              <a:pathLst>
                <a:path w="1529907" h="2875472">
                  <a:moveTo>
                    <a:pt x="0" y="0"/>
                  </a:moveTo>
                  <a:lnTo>
                    <a:pt x="1529907" y="0"/>
                  </a:lnTo>
                  <a:lnTo>
                    <a:pt x="1529907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38B6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529907" cy="2913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867766" y="-1614217"/>
            <a:ext cx="3735531" cy="373553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B8F5"/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5400000">
            <a:off x="2912435" y="3472452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5400000">
            <a:off x="2912435" y="4097959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5400000">
            <a:off x="2912435" y="4723196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5400000">
            <a:off x="2912435" y="5973940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rot="5400000">
            <a:off x="2912435" y="6599447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3" name="Group 13"/>
          <p:cNvGrpSpPr/>
          <p:nvPr/>
        </p:nvGrpSpPr>
        <p:grpSpPr>
          <a:xfrm>
            <a:off x="12673229" y="3027799"/>
            <a:ext cx="5614771" cy="4584211"/>
            <a:chOff x="0" y="0"/>
            <a:chExt cx="869875" cy="71021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69875" cy="710214"/>
            </a:xfrm>
            <a:custGeom>
              <a:avLst/>
              <a:gdLst/>
              <a:ahLst/>
              <a:cxnLst/>
              <a:rect l="l" t="t" r="r" b="b"/>
              <a:pathLst>
                <a:path w="869875" h="710214">
                  <a:moveTo>
                    <a:pt x="0" y="0"/>
                  </a:moveTo>
                  <a:lnTo>
                    <a:pt x="869875" y="0"/>
                  </a:lnTo>
                  <a:lnTo>
                    <a:pt x="869875" y="710214"/>
                  </a:lnTo>
                  <a:lnTo>
                    <a:pt x="0" y="710214"/>
                  </a:lnTo>
                  <a:close/>
                </a:path>
              </a:pathLst>
            </a:custGeom>
            <a:blipFill>
              <a:blip r:embed="rId4"/>
              <a:stretch>
                <a:fillRect t="-11240" b="-11240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663160" y="1641132"/>
            <a:ext cx="6760246" cy="1242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48"/>
              </a:lnSpc>
              <a:spcBef>
                <a:spcPct val="0"/>
              </a:spcBef>
            </a:pPr>
            <a:r>
              <a:rPr lang="en-US" sz="732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CONTENT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663160" y="3397227"/>
            <a:ext cx="4819989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REQUIREMENTS OF PROJECT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663160" y="4022734"/>
            <a:ext cx="414302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KEY DELIVERABLES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663160" y="4647971"/>
            <a:ext cx="7395750" cy="1022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RESULTS ACHIEVED ACCORDING TO THE PROJECT REQUIREMENT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663160" y="6563519"/>
            <a:ext cx="6760246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LESSONS LEARNT DURING INTERNSHIP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663160" y="5898715"/>
            <a:ext cx="5480840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PROBLEMS AND SOLUTIONS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88217" y="9258300"/>
            <a:ext cx="18476217" cy="1028700"/>
            <a:chOff x="0" y="0"/>
            <a:chExt cx="4866164" cy="2709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66164" cy="270933"/>
            </a:xfrm>
            <a:custGeom>
              <a:avLst/>
              <a:gdLst/>
              <a:ahLst/>
              <a:cxnLst/>
              <a:rect l="l" t="t" r="r" b="b"/>
              <a:pathLst>
                <a:path w="4866164" h="270933">
                  <a:moveTo>
                    <a:pt x="0" y="0"/>
                  </a:moveTo>
                  <a:lnTo>
                    <a:pt x="4866164" y="0"/>
                  </a:lnTo>
                  <a:lnTo>
                    <a:pt x="4866164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66164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367558" y="2590556"/>
            <a:ext cx="11552885" cy="5105887"/>
            <a:chOff x="0" y="0"/>
            <a:chExt cx="3042735" cy="134476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42735" cy="1344760"/>
            </a:xfrm>
            <a:custGeom>
              <a:avLst/>
              <a:gdLst/>
              <a:ahLst/>
              <a:cxnLst/>
              <a:rect l="l" t="t" r="r" b="b"/>
              <a:pathLst>
                <a:path w="3042735" h="1344760">
                  <a:moveTo>
                    <a:pt x="0" y="0"/>
                  </a:moveTo>
                  <a:lnTo>
                    <a:pt x="3042735" y="0"/>
                  </a:lnTo>
                  <a:lnTo>
                    <a:pt x="3042735" y="1344760"/>
                  </a:lnTo>
                  <a:lnTo>
                    <a:pt x="0" y="1344760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042735" cy="13828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896755" y="3108283"/>
            <a:ext cx="10596272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REQUIREMENTS OF PROJECT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896755" y="4226942"/>
            <a:ext cx="10494490" cy="2809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8"/>
              </a:lnSpc>
            </a:pPr>
            <a:r>
              <a:rPr lang="en-US" sz="2648" spc="-52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sGAS is a management system for gas stations.</a:t>
            </a:r>
          </a:p>
          <a:p>
            <a:pPr algn="ctr">
              <a:lnSpc>
                <a:spcPts val="3708"/>
              </a:lnSpc>
            </a:pPr>
            <a:endParaRPr lang="en-US" sz="2648" spc="-52">
              <a:solidFill>
                <a:srgbClr val="FDFDF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3708"/>
              </a:lnSpc>
              <a:spcBef>
                <a:spcPct val="0"/>
              </a:spcBef>
            </a:pPr>
            <a:r>
              <a:rPr lang="en-US" sz="2648" spc="-52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The system automates the process of retrieving data from pumps and transmitting it to the server for storage. Provides a website and mobile application that allows users to perform the following functions: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266830" y="0"/>
            <a:ext cx="5021170" cy="10287000"/>
            <a:chOff x="0" y="0"/>
            <a:chExt cx="132244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2448" cy="2709333"/>
            </a:xfrm>
            <a:custGeom>
              <a:avLst/>
              <a:gdLst/>
              <a:ahLst/>
              <a:cxnLst/>
              <a:rect l="l" t="t" r="r" b="b"/>
              <a:pathLst>
                <a:path w="1322448" h="2709333">
                  <a:moveTo>
                    <a:pt x="0" y="0"/>
                  </a:moveTo>
                  <a:lnTo>
                    <a:pt x="1322448" y="0"/>
                  </a:lnTo>
                  <a:lnTo>
                    <a:pt x="13224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51D4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2244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09132" y="1222804"/>
            <a:ext cx="8357175" cy="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REQUIREMENTS OF PROJECT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-1595820" y="-1782102"/>
            <a:ext cx="3564204" cy="356420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1237D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9966307" y="300249"/>
            <a:ext cx="8027935" cy="9598729"/>
            <a:chOff x="0" y="0"/>
            <a:chExt cx="8603361" cy="10286746"/>
          </a:xfrm>
        </p:grpSpPr>
        <p:sp>
          <p:nvSpPr>
            <p:cNvPr id="10" name="Freeform 10"/>
            <p:cNvSpPr/>
            <p:nvPr/>
          </p:nvSpPr>
          <p:spPr>
            <a:xfrm>
              <a:off x="-2794" y="-128"/>
              <a:ext cx="8606155" cy="10286874"/>
            </a:xfrm>
            <a:custGeom>
              <a:avLst/>
              <a:gdLst/>
              <a:ahLst/>
              <a:cxnLst/>
              <a:rect l="l" t="t" r="r" b="b"/>
              <a:pathLst>
                <a:path w="8606155" h="10286874">
                  <a:moveTo>
                    <a:pt x="8606155" y="10251441"/>
                  </a:moveTo>
                  <a:cubicBezTo>
                    <a:pt x="8606155" y="10284588"/>
                    <a:pt x="8595487" y="10286874"/>
                    <a:pt x="8567674" y="10286874"/>
                  </a:cubicBezTo>
                  <a:cubicBezTo>
                    <a:pt x="5713094" y="10286239"/>
                    <a:pt x="2858643" y="10286239"/>
                    <a:pt x="4064" y="10286239"/>
                  </a:cubicBezTo>
                  <a:cubicBezTo>
                    <a:pt x="0" y="10272396"/>
                    <a:pt x="6350" y="10259823"/>
                    <a:pt x="9271" y="10246996"/>
                  </a:cubicBezTo>
                  <a:cubicBezTo>
                    <a:pt x="134747" y="9685402"/>
                    <a:pt x="260350" y="9123935"/>
                    <a:pt x="386207" y="8562467"/>
                  </a:cubicBezTo>
                  <a:cubicBezTo>
                    <a:pt x="565658" y="7761986"/>
                    <a:pt x="745490" y="6961633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6"/>
                    <a:pt x="8605139" y="6846317"/>
                    <a:pt x="8606155" y="10251441"/>
                  </a:cubicBezTo>
                  <a:close/>
                </a:path>
              </a:pathLst>
            </a:custGeom>
            <a:blipFill>
              <a:blip r:embed="rId2"/>
              <a:stretch>
                <a:fillRect l="-18844" r="-18844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4700679" y="7074186"/>
            <a:ext cx="5946973" cy="5946973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594175" y="8410948"/>
            <a:ext cx="11402164" cy="711357"/>
          </a:xfrm>
          <a:custGeom>
            <a:avLst/>
            <a:gdLst/>
            <a:ahLst/>
            <a:cxnLst/>
            <a:rect l="l" t="t" r="r" b="b"/>
            <a:pathLst>
              <a:path w="11402164" h="711357">
                <a:moveTo>
                  <a:pt x="0" y="0"/>
                </a:moveTo>
                <a:lnTo>
                  <a:pt x="11402164" y="0"/>
                </a:lnTo>
                <a:lnTo>
                  <a:pt x="11402164" y="711358"/>
                </a:lnTo>
                <a:lnTo>
                  <a:pt x="0" y="7113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1656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5" name="Group 15"/>
          <p:cNvGrpSpPr/>
          <p:nvPr/>
        </p:nvGrpSpPr>
        <p:grpSpPr>
          <a:xfrm>
            <a:off x="1028700" y="3390676"/>
            <a:ext cx="11387207" cy="5375951"/>
            <a:chOff x="0" y="0"/>
            <a:chExt cx="2999100" cy="141588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999100" cy="1415888"/>
            </a:xfrm>
            <a:custGeom>
              <a:avLst/>
              <a:gdLst/>
              <a:ahLst/>
              <a:cxnLst/>
              <a:rect l="l" t="t" r="r" b="b"/>
              <a:pathLst>
                <a:path w="2999100" h="1415888">
                  <a:moveTo>
                    <a:pt x="9518" y="0"/>
                  </a:moveTo>
                  <a:lnTo>
                    <a:pt x="2989581" y="0"/>
                  </a:lnTo>
                  <a:cubicBezTo>
                    <a:pt x="2992106" y="0"/>
                    <a:pt x="2994527" y="1003"/>
                    <a:pt x="2996312" y="2788"/>
                  </a:cubicBezTo>
                  <a:cubicBezTo>
                    <a:pt x="2998097" y="4573"/>
                    <a:pt x="2999100" y="6994"/>
                    <a:pt x="2999100" y="9518"/>
                  </a:cubicBezTo>
                  <a:lnTo>
                    <a:pt x="2999100" y="1406370"/>
                  </a:lnTo>
                  <a:cubicBezTo>
                    <a:pt x="2999100" y="1411627"/>
                    <a:pt x="2994838" y="1415888"/>
                    <a:pt x="2989581" y="1415888"/>
                  </a:cubicBezTo>
                  <a:lnTo>
                    <a:pt x="9518" y="1415888"/>
                  </a:lnTo>
                  <a:cubicBezTo>
                    <a:pt x="6994" y="1415888"/>
                    <a:pt x="4573" y="1414885"/>
                    <a:pt x="2788" y="1413100"/>
                  </a:cubicBezTo>
                  <a:cubicBezTo>
                    <a:pt x="1003" y="1411315"/>
                    <a:pt x="0" y="1408894"/>
                    <a:pt x="0" y="1406370"/>
                  </a:cubicBezTo>
                  <a:lnTo>
                    <a:pt x="0" y="9518"/>
                  </a:lnTo>
                  <a:cubicBezTo>
                    <a:pt x="0" y="6994"/>
                    <a:pt x="1003" y="4573"/>
                    <a:pt x="2788" y="2788"/>
                  </a:cubicBezTo>
                  <a:cubicBezTo>
                    <a:pt x="4573" y="1003"/>
                    <a:pt x="6994" y="0"/>
                    <a:pt x="9518" y="0"/>
                  </a:cubicBezTo>
                  <a:close/>
                </a:path>
              </a:pathLst>
            </a:custGeom>
            <a:solidFill>
              <a:srgbClr val="051D4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999100" cy="14539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675161" y="3065000"/>
            <a:ext cx="2772169" cy="679642"/>
            <a:chOff x="0" y="0"/>
            <a:chExt cx="1013291" cy="24842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13291" cy="248425"/>
            </a:xfrm>
            <a:custGeom>
              <a:avLst/>
              <a:gdLst/>
              <a:ahLst/>
              <a:cxnLst/>
              <a:rect l="l" t="t" r="r" b="b"/>
              <a:pathLst>
                <a:path w="1013291" h="248425">
                  <a:moveTo>
                    <a:pt x="124212" y="0"/>
                  </a:moveTo>
                  <a:lnTo>
                    <a:pt x="889079" y="0"/>
                  </a:lnTo>
                  <a:cubicBezTo>
                    <a:pt x="922022" y="0"/>
                    <a:pt x="953616" y="13087"/>
                    <a:pt x="976910" y="36381"/>
                  </a:cubicBezTo>
                  <a:cubicBezTo>
                    <a:pt x="1000205" y="59675"/>
                    <a:pt x="1013291" y="91269"/>
                    <a:pt x="1013291" y="124212"/>
                  </a:cubicBezTo>
                  <a:lnTo>
                    <a:pt x="1013291" y="124212"/>
                  </a:lnTo>
                  <a:cubicBezTo>
                    <a:pt x="1013291" y="192813"/>
                    <a:pt x="957679" y="248425"/>
                    <a:pt x="889079" y="248425"/>
                  </a:cubicBezTo>
                  <a:lnTo>
                    <a:pt x="124212" y="248425"/>
                  </a:lnTo>
                  <a:cubicBezTo>
                    <a:pt x="55612" y="248425"/>
                    <a:pt x="0" y="192813"/>
                    <a:pt x="0" y="124212"/>
                  </a:cubicBezTo>
                  <a:lnTo>
                    <a:pt x="0" y="124212"/>
                  </a:lnTo>
                  <a:cubicBezTo>
                    <a:pt x="0" y="55612"/>
                    <a:pt x="55612" y="0"/>
                    <a:pt x="124212" y="0"/>
                  </a:cubicBezTo>
                  <a:close/>
                </a:path>
              </a:pathLst>
            </a:custGeom>
            <a:solidFill>
              <a:srgbClr val="051D40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66675"/>
              <a:ext cx="1013291" cy="3151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3480"/>
                </a:lnSpc>
                <a:spcBef>
                  <a:spcPct val="0"/>
                </a:spcBef>
              </a:pPr>
              <a:r>
                <a:rPr lang="en-US" sz="2486" u="none" strike="noStrik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01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5331975" y="3065000"/>
            <a:ext cx="2772169" cy="685553"/>
            <a:chOff x="0" y="0"/>
            <a:chExt cx="1013291" cy="250585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013291" cy="250585"/>
            </a:xfrm>
            <a:custGeom>
              <a:avLst/>
              <a:gdLst/>
              <a:ahLst/>
              <a:cxnLst/>
              <a:rect l="l" t="t" r="r" b="b"/>
              <a:pathLst>
                <a:path w="1013291" h="250585">
                  <a:moveTo>
                    <a:pt x="125293" y="0"/>
                  </a:moveTo>
                  <a:lnTo>
                    <a:pt x="887999" y="0"/>
                  </a:lnTo>
                  <a:cubicBezTo>
                    <a:pt x="921228" y="0"/>
                    <a:pt x="953097" y="13200"/>
                    <a:pt x="976594" y="36697"/>
                  </a:cubicBezTo>
                  <a:cubicBezTo>
                    <a:pt x="1000091" y="60194"/>
                    <a:pt x="1013291" y="92063"/>
                    <a:pt x="1013291" y="125293"/>
                  </a:cubicBezTo>
                  <a:lnTo>
                    <a:pt x="1013291" y="125293"/>
                  </a:lnTo>
                  <a:cubicBezTo>
                    <a:pt x="1013291" y="158522"/>
                    <a:pt x="1000091" y="190391"/>
                    <a:pt x="976594" y="213888"/>
                  </a:cubicBezTo>
                  <a:cubicBezTo>
                    <a:pt x="953097" y="237385"/>
                    <a:pt x="921228" y="250585"/>
                    <a:pt x="887999" y="250585"/>
                  </a:cubicBezTo>
                  <a:lnTo>
                    <a:pt x="125293" y="250585"/>
                  </a:lnTo>
                  <a:cubicBezTo>
                    <a:pt x="92063" y="250585"/>
                    <a:pt x="60194" y="237385"/>
                    <a:pt x="36697" y="213888"/>
                  </a:cubicBezTo>
                  <a:cubicBezTo>
                    <a:pt x="13200" y="190391"/>
                    <a:pt x="0" y="158522"/>
                    <a:pt x="0" y="125293"/>
                  </a:cubicBezTo>
                  <a:lnTo>
                    <a:pt x="0" y="125293"/>
                  </a:lnTo>
                  <a:cubicBezTo>
                    <a:pt x="0" y="92063"/>
                    <a:pt x="13200" y="60194"/>
                    <a:pt x="36697" y="36697"/>
                  </a:cubicBezTo>
                  <a:cubicBezTo>
                    <a:pt x="60194" y="13200"/>
                    <a:pt x="92063" y="0"/>
                    <a:pt x="125293" y="0"/>
                  </a:cubicBezTo>
                  <a:close/>
                </a:path>
              </a:pathLst>
            </a:custGeom>
            <a:solidFill>
              <a:srgbClr val="051D40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66675"/>
              <a:ext cx="1013291" cy="31726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3480"/>
                </a:lnSpc>
                <a:spcBef>
                  <a:spcPct val="0"/>
                </a:spcBef>
              </a:pPr>
              <a:r>
                <a:rPr lang="en-US" sz="2486" u="none" strike="noStrik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02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8988789" y="3065000"/>
            <a:ext cx="2670160" cy="685553"/>
            <a:chOff x="0" y="0"/>
            <a:chExt cx="976004" cy="25058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976004" cy="250585"/>
            </a:xfrm>
            <a:custGeom>
              <a:avLst/>
              <a:gdLst/>
              <a:ahLst/>
              <a:cxnLst/>
              <a:rect l="l" t="t" r="r" b="b"/>
              <a:pathLst>
                <a:path w="976004" h="250585">
                  <a:moveTo>
                    <a:pt x="125293" y="0"/>
                  </a:moveTo>
                  <a:lnTo>
                    <a:pt x="850712" y="0"/>
                  </a:lnTo>
                  <a:cubicBezTo>
                    <a:pt x="883941" y="0"/>
                    <a:pt x="915810" y="13200"/>
                    <a:pt x="939307" y="36697"/>
                  </a:cubicBezTo>
                  <a:cubicBezTo>
                    <a:pt x="962804" y="60194"/>
                    <a:pt x="976004" y="92063"/>
                    <a:pt x="976004" y="125293"/>
                  </a:cubicBezTo>
                  <a:lnTo>
                    <a:pt x="976004" y="125293"/>
                  </a:lnTo>
                  <a:cubicBezTo>
                    <a:pt x="976004" y="158522"/>
                    <a:pt x="962804" y="190391"/>
                    <a:pt x="939307" y="213888"/>
                  </a:cubicBezTo>
                  <a:cubicBezTo>
                    <a:pt x="915810" y="237385"/>
                    <a:pt x="883941" y="250585"/>
                    <a:pt x="850712" y="250585"/>
                  </a:cubicBezTo>
                  <a:lnTo>
                    <a:pt x="125293" y="250585"/>
                  </a:lnTo>
                  <a:cubicBezTo>
                    <a:pt x="92063" y="250585"/>
                    <a:pt x="60194" y="237385"/>
                    <a:pt x="36697" y="213888"/>
                  </a:cubicBezTo>
                  <a:cubicBezTo>
                    <a:pt x="13200" y="190391"/>
                    <a:pt x="0" y="158522"/>
                    <a:pt x="0" y="125293"/>
                  </a:cubicBezTo>
                  <a:lnTo>
                    <a:pt x="0" y="125293"/>
                  </a:lnTo>
                  <a:cubicBezTo>
                    <a:pt x="0" y="92063"/>
                    <a:pt x="13200" y="60194"/>
                    <a:pt x="36697" y="36697"/>
                  </a:cubicBezTo>
                  <a:cubicBezTo>
                    <a:pt x="60194" y="13200"/>
                    <a:pt x="92063" y="0"/>
                    <a:pt x="125293" y="0"/>
                  </a:cubicBezTo>
                  <a:close/>
                </a:path>
              </a:pathLst>
            </a:custGeom>
            <a:solidFill>
              <a:srgbClr val="051D40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66675"/>
              <a:ext cx="976004" cy="31726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3480"/>
                </a:lnSpc>
                <a:spcBef>
                  <a:spcPct val="0"/>
                </a:spcBef>
              </a:pPr>
              <a:r>
                <a:rPr lang="en-US" sz="2486" u="none" strike="noStrik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03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730497" y="3883903"/>
            <a:ext cx="2661498" cy="223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40"/>
              </a:lnSpc>
              <a:spcBef>
                <a:spcPct val="0"/>
              </a:spcBef>
            </a:pPr>
            <a:r>
              <a:rPr lang="en-US" sz="2100" spc="-42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Manage data and operations of remote pumps, manage shifts, open and close shifts, change prices.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5418793" y="3883903"/>
            <a:ext cx="2661498" cy="3347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-42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Manage pumping times, issue invoices to send to the Tax Authority. Configure automatic retail invoice issuance.</a:t>
            </a:r>
          </a:p>
          <a:p>
            <a:pPr marL="0" lvl="0" indent="0" algn="ctr">
              <a:lnSpc>
                <a:spcPts val="2940"/>
              </a:lnSpc>
              <a:spcBef>
                <a:spcPct val="0"/>
              </a:spcBef>
            </a:pPr>
            <a:r>
              <a:rPr lang="en-US" sz="2100" spc="-42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Manage customers and debts of gas stations.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109156" y="3883903"/>
            <a:ext cx="2661498" cy="3347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40"/>
              </a:lnSpc>
              <a:spcBef>
                <a:spcPct val="0"/>
              </a:spcBef>
            </a:pPr>
            <a:r>
              <a:rPr lang="en-US" sz="2100" spc="-42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Manage drivers and automatically dispense gas and oil to drivers. Drivers scan the QR code at the gas station and fill up according to the provided configuration.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656283" y="-2445901"/>
            <a:ext cx="15178802" cy="15178802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45DA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007842" y="-1797460"/>
            <a:ext cx="13881919" cy="1388191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8618101" y="1767991"/>
            <a:ext cx="1424256" cy="1424256"/>
          </a:xfrm>
          <a:custGeom>
            <a:avLst/>
            <a:gdLst/>
            <a:ahLst/>
            <a:cxnLst/>
            <a:rect l="l" t="t" r="r" b="b"/>
            <a:pathLst>
              <a:path w="1424256" h="1424256">
                <a:moveTo>
                  <a:pt x="0" y="0"/>
                </a:moveTo>
                <a:lnTo>
                  <a:pt x="1424255" y="0"/>
                </a:lnTo>
                <a:lnTo>
                  <a:pt x="1424255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9144000" y="3541391"/>
            <a:ext cx="1424256" cy="1424256"/>
          </a:xfrm>
          <a:custGeom>
            <a:avLst/>
            <a:gdLst/>
            <a:ahLst/>
            <a:cxnLst/>
            <a:rect l="l" t="t" r="r" b="b"/>
            <a:pathLst>
              <a:path w="1424256" h="1424256">
                <a:moveTo>
                  <a:pt x="0" y="0"/>
                </a:moveTo>
                <a:lnTo>
                  <a:pt x="1424256" y="0"/>
                </a:lnTo>
                <a:lnTo>
                  <a:pt x="1424256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9144000" y="5318072"/>
            <a:ext cx="1424256" cy="1424256"/>
          </a:xfrm>
          <a:custGeom>
            <a:avLst/>
            <a:gdLst/>
            <a:ahLst/>
            <a:cxnLst/>
            <a:rect l="l" t="t" r="r" b="b"/>
            <a:pathLst>
              <a:path w="1424256" h="1424256">
                <a:moveTo>
                  <a:pt x="0" y="0"/>
                </a:moveTo>
                <a:lnTo>
                  <a:pt x="1424256" y="0"/>
                </a:lnTo>
                <a:lnTo>
                  <a:pt x="1424256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8618101" y="7094753"/>
            <a:ext cx="1424256" cy="1424256"/>
          </a:xfrm>
          <a:custGeom>
            <a:avLst/>
            <a:gdLst/>
            <a:ahLst/>
            <a:cxnLst/>
            <a:rect l="l" t="t" r="r" b="b"/>
            <a:pathLst>
              <a:path w="1424256" h="1424256">
                <a:moveTo>
                  <a:pt x="0" y="0"/>
                </a:moveTo>
                <a:lnTo>
                  <a:pt x="1424255" y="0"/>
                </a:lnTo>
                <a:lnTo>
                  <a:pt x="1424255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7905455" y="2656032"/>
            <a:ext cx="373607" cy="373607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8315313" y="4180490"/>
            <a:ext cx="373607" cy="373607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944228" y="7402839"/>
            <a:ext cx="373607" cy="373607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8309460" y="5760481"/>
            <a:ext cx="373607" cy="373607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484784" y="3151601"/>
            <a:ext cx="6033363" cy="1814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13"/>
              </a:lnSpc>
            </a:pPr>
            <a:r>
              <a:rPr lang="en-US" sz="5080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  KEY DELIVERABLES</a:t>
            </a:r>
          </a:p>
          <a:p>
            <a:pPr marL="0" lvl="0" indent="0" algn="l">
              <a:lnSpc>
                <a:spcPts val="7113"/>
              </a:lnSpc>
              <a:spcBef>
                <a:spcPct val="0"/>
              </a:spcBef>
            </a:pPr>
            <a:endParaRPr lang="en-US" sz="5080">
              <a:solidFill>
                <a:srgbClr val="FDFDF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632202" y="4477897"/>
            <a:ext cx="6619049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spc="-59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Tasks assigned during internship at the company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423198" y="1832607"/>
            <a:ext cx="6348226" cy="843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48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Learning and exploring about the software testing life cycle and tools used in testing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763159" y="2041203"/>
            <a:ext cx="1134140" cy="801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01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1065035" y="3965973"/>
            <a:ext cx="6348226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48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Build testcases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289058" y="3814603"/>
            <a:ext cx="1134140" cy="801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02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003079" y="5784455"/>
            <a:ext cx="5768345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48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Executed testing on website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9289058" y="5591284"/>
            <a:ext cx="1134140" cy="801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03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568256" y="7709771"/>
            <a:ext cx="5768345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48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Report bug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8763159" y="7367965"/>
            <a:ext cx="1134140" cy="801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3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72195" y="751105"/>
            <a:ext cx="1424256" cy="1424256"/>
          </a:xfrm>
          <a:custGeom>
            <a:avLst/>
            <a:gdLst/>
            <a:ahLst/>
            <a:cxnLst/>
            <a:rect l="l" t="t" r="r" b="b"/>
            <a:pathLst>
              <a:path w="1424256" h="1424256">
                <a:moveTo>
                  <a:pt x="0" y="0"/>
                </a:moveTo>
                <a:lnTo>
                  <a:pt x="1424255" y="0"/>
                </a:lnTo>
                <a:lnTo>
                  <a:pt x="1424255" y="1424255"/>
                </a:lnTo>
                <a:lnTo>
                  <a:pt x="0" y="14242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028700" y="2832412"/>
            <a:ext cx="6729214" cy="6425888"/>
            <a:chOff x="0" y="0"/>
            <a:chExt cx="13716000" cy="130977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716000" cy="13097739"/>
            </a:xfrm>
            <a:custGeom>
              <a:avLst/>
              <a:gdLst/>
              <a:ahLst/>
              <a:cxnLst/>
              <a:rect l="l" t="t" r="r" b="b"/>
              <a:pathLst>
                <a:path w="13716000" h="13097739">
                  <a:moveTo>
                    <a:pt x="6858000" y="0"/>
                  </a:moveTo>
                  <a:cubicBezTo>
                    <a:pt x="3070431" y="0"/>
                    <a:pt x="0" y="2932028"/>
                    <a:pt x="0" y="6548869"/>
                  </a:cubicBezTo>
                  <a:cubicBezTo>
                    <a:pt x="0" y="10165709"/>
                    <a:pt x="3070431" y="13097739"/>
                    <a:pt x="6858000" y="13097739"/>
                  </a:cubicBezTo>
                  <a:cubicBezTo>
                    <a:pt x="10645569" y="13097739"/>
                    <a:pt x="13716000" y="10165709"/>
                    <a:pt x="13716000" y="6548869"/>
                  </a:cubicBezTo>
                  <a:cubicBezTo>
                    <a:pt x="13716000" y="2932028"/>
                    <a:pt x="10645569" y="0"/>
                    <a:pt x="6858000" y="0"/>
                  </a:cubicBezTo>
                  <a:close/>
                </a:path>
              </a:pathLst>
            </a:custGeom>
            <a:blipFill>
              <a:blip r:embed="rId4"/>
              <a:stretch>
                <a:fillRect l="-33652" t="-3033" r="-36479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459994" y="3031970"/>
            <a:ext cx="8799306" cy="6026772"/>
            <a:chOff x="0" y="0"/>
            <a:chExt cx="1363243" cy="9337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63243" cy="933705"/>
            </a:xfrm>
            <a:custGeom>
              <a:avLst/>
              <a:gdLst/>
              <a:ahLst/>
              <a:cxnLst/>
              <a:rect l="l" t="t" r="r" b="b"/>
              <a:pathLst>
                <a:path w="1363243" h="933705">
                  <a:moveTo>
                    <a:pt x="0" y="0"/>
                  </a:moveTo>
                  <a:lnTo>
                    <a:pt x="1363243" y="0"/>
                  </a:lnTo>
                  <a:lnTo>
                    <a:pt x="1363243" y="933705"/>
                  </a:lnTo>
                  <a:lnTo>
                    <a:pt x="0" y="933705"/>
                  </a:lnTo>
                  <a:close/>
                </a:path>
              </a:pathLst>
            </a:custGeom>
            <a:blipFill>
              <a:blip r:embed="rId5"/>
              <a:stretch>
                <a:fillRect l="-16068" r="-16068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477292" y="856173"/>
            <a:ext cx="10894230" cy="1128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spc="-64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Learning and exploring about the software testing life cycle and tools used in testing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17253" y="1024317"/>
            <a:ext cx="1134140" cy="801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3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72195" y="751105"/>
            <a:ext cx="1424256" cy="1424256"/>
          </a:xfrm>
          <a:custGeom>
            <a:avLst/>
            <a:gdLst/>
            <a:ahLst/>
            <a:cxnLst/>
            <a:rect l="l" t="t" r="r" b="b"/>
            <a:pathLst>
              <a:path w="1424256" h="1424256">
                <a:moveTo>
                  <a:pt x="0" y="0"/>
                </a:moveTo>
                <a:lnTo>
                  <a:pt x="1424255" y="0"/>
                </a:lnTo>
                <a:lnTo>
                  <a:pt x="1424255" y="1424255"/>
                </a:lnTo>
                <a:lnTo>
                  <a:pt x="0" y="14242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028700" y="2520315"/>
            <a:ext cx="16230600" cy="6499742"/>
            <a:chOff x="0" y="0"/>
            <a:chExt cx="2514545" cy="100698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14545" cy="1006980"/>
            </a:xfrm>
            <a:custGeom>
              <a:avLst/>
              <a:gdLst/>
              <a:ahLst/>
              <a:cxnLst/>
              <a:rect l="l" t="t" r="r" b="b"/>
              <a:pathLst>
                <a:path w="2514545" h="1006980">
                  <a:moveTo>
                    <a:pt x="0" y="0"/>
                  </a:moveTo>
                  <a:lnTo>
                    <a:pt x="2514545" y="0"/>
                  </a:lnTo>
                  <a:lnTo>
                    <a:pt x="2514545" y="1006980"/>
                  </a:lnTo>
                  <a:lnTo>
                    <a:pt x="0" y="1006980"/>
                  </a:lnTo>
                  <a:close/>
                </a:path>
              </a:pathLst>
            </a:custGeom>
            <a:blipFill>
              <a:blip r:embed="rId4"/>
              <a:stretch>
                <a:fillRect t="-237" r="-3156" b="-237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524589" y="1107571"/>
            <a:ext cx="6348226" cy="651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-72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Build tescases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17253" y="952500"/>
            <a:ext cx="1134140" cy="801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3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72195" y="751105"/>
            <a:ext cx="1424256" cy="1424256"/>
          </a:xfrm>
          <a:custGeom>
            <a:avLst/>
            <a:gdLst/>
            <a:ahLst/>
            <a:cxnLst/>
            <a:rect l="l" t="t" r="r" b="b"/>
            <a:pathLst>
              <a:path w="1424256" h="1424256">
                <a:moveTo>
                  <a:pt x="0" y="0"/>
                </a:moveTo>
                <a:lnTo>
                  <a:pt x="1424255" y="0"/>
                </a:lnTo>
                <a:lnTo>
                  <a:pt x="1424255" y="1424255"/>
                </a:lnTo>
                <a:lnTo>
                  <a:pt x="0" y="14242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028700" y="2520315"/>
            <a:ext cx="16230600" cy="6499742"/>
            <a:chOff x="0" y="0"/>
            <a:chExt cx="2514545" cy="100698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14545" cy="1006980"/>
            </a:xfrm>
            <a:custGeom>
              <a:avLst/>
              <a:gdLst/>
              <a:ahLst/>
              <a:cxnLst/>
              <a:rect l="l" t="t" r="r" b="b"/>
              <a:pathLst>
                <a:path w="2514545" h="1006980">
                  <a:moveTo>
                    <a:pt x="0" y="0"/>
                  </a:moveTo>
                  <a:lnTo>
                    <a:pt x="2514545" y="0"/>
                  </a:lnTo>
                  <a:lnTo>
                    <a:pt x="2514545" y="1006980"/>
                  </a:lnTo>
                  <a:lnTo>
                    <a:pt x="0" y="1006980"/>
                  </a:lnTo>
                  <a:close/>
                </a:path>
              </a:pathLst>
            </a:custGeom>
            <a:blipFill>
              <a:blip r:embed="rId4"/>
              <a:stretch>
                <a:fillRect t="-6986" b="-6986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524589" y="1107571"/>
            <a:ext cx="6821197" cy="651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-72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Executed Testcase on Website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17253" y="952500"/>
            <a:ext cx="1134140" cy="801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313854" y="1947078"/>
            <a:ext cx="11563055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Test Web’s UI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3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72195" y="751105"/>
            <a:ext cx="1424256" cy="1424256"/>
          </a:xfrm>
          <a:custGeom>
            <a:avLst/>
            <a:gdLst/>
            <a:ahLst/>
            <a:cxnLst/>
            <a:rect l="l" t="t" r="r" b="b"/>
            <a:pathLst>
              <a:path w="1424256" h="1424256">
                <a:moveTo>
                  <a:pt x="0" y="0"/>
                </a:moveTo>
                <a:lnTo>
                  <a:pt x="1424255" y="0"/>
                </a:lnTo>
                <a:lnTo>
                  <a:pt x="1424255" y="1424255"/>
                </a:lnTo>
                <a:lnTo>
                  <a:pt x="0" y="14242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3949318" y="2520315"/>
            <a:ext cx="10792934" cy="6737985"/>
            <a:chOff x="0" y="0"/>
            <a:chExt cx="2040599" cy="12739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40599" cy="1273938"/>
            </a:xfrm>
            <a:custGeom>
              <a:avLst/>
              <a:gdLst/>
              <a:ahLst/>
              <a:cxnLst/>
              <a:rect l="l" t="t" r="r" b="b"/>
              <a:pathLst>
                <a:path w="2040599" h="1273938">
                  <a:moveTo>
                    <a:pt x="0" y="0"/>
                  </a:moveTo>
                  <a:lnTo>
                    <a:pt x="2040599" y="0"/>
                  </a:lnTo>
                  <a:lnTo>
                    <a:pt x="2040599" y="1273938"/>
                  </a:lnTo>
                  <a:lnTo>
                    <a:pt x="0" y="1273938"/>
                  </a:lnTo>
                  <a:close/>
                </a:path>
              </a:pathLst>
            </a:custGeom>
            <a:blipFill>
              <a:blip r:embed="rId4"/>
              <a:stretch>
                <a:fillRect l="-1345" r="-1345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524589" y="1107571"/>
            <a:ext cx="6821197" cy="651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-72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Executed Testcase on Website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17253" y="952500"/>
            <a:ext cx="1134140" cy="801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313854" y="1947078"/>
            <a:ext cx="11563055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Test Web’s Feature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462</Words>
  <Application>Microsoft Office PowerPoint</Application>
  <PresentationFormat>Tùy chỉnh</PresentationFormat>
  <Paragraphs>78</Paragraphs>
  <Slides>17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17</vt:i4>
      </vt:variant>
    </vt:vector>
  </HeadingPairs>
  <TitlesOfParts>
    <vt:vector size="23" baseType="lpstr">
      <vt:lpstr>Arial</vt:lpstr>
      <vt:lpstr>Calibri</vt:lpstr>
      <vt:lpstr>Poppins</vt:lpstr>
      <vt:lpstr>Open Sans Extra Bold</vt:lpstr>
      <vt:lpstr>Poppins Bold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Blue Professional Modern Technology Pitch Deck Presentation</dc:title>
  <cp:lastModifiedBy>Ha Mai</cp:lastModifiedBy>
  <cp:revision>2</cp:revision>
  <dcterms:created xsi:type="dcterms:W3CDTF">2006-08-16T00:00:00Z</dcterms:created>
  <dcterms:modified xsi:type="dcterms:W3CDTF">2024-08-05T09:11:15Z</dcterms:modified>
  <dc:identifier>DAGM88vF7Pk</dc:identifier>
</cp:coreProperties>
</file>