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/>
    <p:restoredTop sz="94694"/>
  </p:normalViewPr>
  <p:slideViewPr>
    <p:cSldViewPr snapToGrid="0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FF265-941A-EF63-768E-853A8EE2C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94A9A6-DA5B-24F3-7F78-DCCD14859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0D381-5816-00FC-0BEE-74EC6268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209B8F-EEAA-B6BD-E296-E9053D03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58023-DC45-1B0D-B4EA-393AA8A7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919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8048-1DC4-4BC5-3F35-84D81AEF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2D200D-64F1-5897-C02B-3DBA3133C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0D01C-56CA-4398-4665-EF31BD3B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C58C2-D1D4-55B3-A590-379BB769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09618-E495-19E5-365B-01ECCBB6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732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E531D2-98B4-3129-34AF-1C483D9FE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F2FDB8-AE7A-A3EC-253A-223640580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78D7D-F3BE-5DAF-F58C-A8381ABD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A9FF3-1DCF-CDFF-0A84-6957A000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3BD4B-C642-E3A9-4ECD-A61693FC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917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85E29-BC85-EC70-6442-05E93454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C0FCC-57C5-6D8F-D56F-D9D4F567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1236E-6634-1A8A-E49A-8A36883F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BC559-34E6-BFB5-1F05-16B90E53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5C09D-9BF2-3C41-D70C-EB2A848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1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F841B-3A73-7968-5939-35334396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FE55D-D59C-3E8E-89C6-0187CCB53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A7A73-B49B-7290-080F-14D53EDD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73FA6-47F6-9B99-FAFE-1D6E78E2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DDEFA-7EB5-364B-A0F1-CE7763CB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08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513D0-0FDD-BFB7-E128-34E0A49C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49CB6A-285B-0103-B807-D014A3382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88ADC2-2D27-C123-E688-C6FEE3FE6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26172-97BB-5834-81A2-A6BEB32F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2125C0-0522-C999-C50D-5F5BEE0C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05AB25-9148-2E5E-B88D-0859C5A5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290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F9EE4-E17F-B0F7-F7D7-9EBDF06F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66AFF-0646-9527-FDF1-C3BAC2AEA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10C92F-872F-B257-E611-36F6C394B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0884B9-FF9C-EB1F-0250-D2CD17DBB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875797-B295-906A-8040-15945AFA8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871CDB-1248-F6A9-9473-93C1584A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622D18-5926-9F0E-842C-66C923A0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3660A9-DC0C-44EE-36BB-FA9C4C90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415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244F1-93C6-6C64-BF02-CF5B9E34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BD9275-311E-A4AF-6C79-87C4C608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720600-284F-AC5D-A194-9E5790E8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9B0D8B-3456-721A-F878-41E81C20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8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B8B74B-8EE6-C40E-25C6-1FF7F8E1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1D880B-E525-7DFC-C3C5-73D1ED1E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2BC239-1226-A5E1-149B-CC8D23C7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324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CE2FB-B2F2-841F-E70D-5673DCA50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E3D9E-B09F-F21C-B0EC-4F5386EC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496F4-BE31-A5AC-2E29-FC1FABDED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56E0F3-2064-6BC8-990E-01AD65E2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57D45-AC67-EB07-C200-CF818644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695AD1-A520-2102-F844-967FAE24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107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8C002-D3AC-585F-6C15-A1A50DA9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A1B418-4AD2-D118-2CB2-6B46514E7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285C0E-0B05-99FD-E9BF-52BB0C6E1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D66742-2C67-B12D-A815-7D45FF00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55A0-B8CF-DF49-A33F-1886E769A95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61490-FFBA-E0B2-C376-B47889A1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57F70-D697-401D-120B-0294129E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95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E1D84A-772C-1A18-603B-0E20E180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0AF62-4B1C-E0DC-F2C0-8021FAD7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72790-1524-BF04-63CB-7344D1352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355A0-B8CF-DF49-A33F-1886E769A95F}" type="datetimeFigureOut">
              <a:rPr kumimoji="1" lang="ko-KR" altLang="en-US" smtClean="0"/>
              <a:t>2024. 9. 2.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C1415B-AE19-3366-1D9E-6C5F3EE79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CFD7C-2E12-B2E9-DBFA-6D8AE29F0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DD275-289E-D145-8156-73AF06D042D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619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E9974D-2796-A7E2-B27C-E32EC96AD784}"/>
              </a:ext>
            </a:extLst>
          </p:cNvPr>
          <p:cNvSpPr txBox="1"/>
          <p:nvPr/>
        </p:nvSpPr>
        <p:spPr>
          <a:xfrm>
            <a:off x="157018" y="166255"/>
            <a:ext cx="2632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dirty="0"/>
              <a:t>Codable</a:t>
            </a:r>
            <a:endParaRPr kumimoji="1"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B46E7-7750-38EB-BA2E-48FCC170CE22}"/>
              </a:ext>
            </a:extLst>
          </p:cNvPr>
          <p:cNvSpPr txBox="1"/>
          <p:nvPr/>
        </p:nvSpPr>
        <p:spPr>
          <a:xfrm>
            <a:off x="157018" y="822036"/>
            <a:ext cx="721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Encoding &amp; Decoding </a:t>
            </a:r>
            <a:r>
              <a:rPr kumimoji="1" lang="ko-KR" altLang="en-US" sz="1600" dirty="0"/>
              <a:t>모두 가능하도록 만드는 객체 구조를 만드는 모듈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603EBD-A5D3-38D0-2932-B748558E53CC}"/>
              </a:ext>
            </a:extLst>
          </p:cNvPr>
          <p:cNvSpPr/>
          <p:nvPr/>
        </p:nvSpPr>
        <p:spPr>
          <a:xfrm>
            <a:off x="729673" y="1551709"/>
            <a:ext cx="803564" cy="8035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구조체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A86B385-FC15-3698-3C0E-5152B18C28F0}"/>
              </a:ext>
            </a:extLst>
          </p:cNvPr>
          <p:cNvSpPr/>
          <p:nvPr/>
        </p:nvSpPr>
        <p:spPr>
          <a:xfrm>
            <a:off x="429491" y="2516909"/>
            <a:ext cx="803564" cy="8035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클래스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CB64B72-ADDC-12BE-C9AA-A4BA34109F18}"/>
              </a:ext>
            </a:extLst>
          </p:cNvPr>
          <p:cNvSpPr/>
          <p:nvPr/>
        </p:nvSpPr>
        <p:spPr>
          <a:xfrm>
            <a:off x="1394691" y="2253672"/>
            <a:ext cx="803564" cy="8035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/>
              <a:t>열거형</a:t>
            </a:r>
          </a:p>
        </p:txBody>
      </p:sp>
      <p:sp>
        <p:nvSpPr>
          <p:cNvPr id="10" name="오른쪽 중괄호[R] 9">
            <a:extLst>
              <a:ext uri="{FF2B5EF4-FFF2-40B4-BE49-F238E27FC236}">
                <a16:creationId xmlns:a16="http://schemas.microsoft.com/office/drawing/2014/main" id="{BAB8EA4D-C9F1-C1D4-DC7B-8ED9ABB5FC2E}"/>
              </a:ext>
            </a:extLst>
          </p:cNvPr>
          <p:cNvSpPr/>
          <p:nvPr/>
        </p:nvSpPr>
        <p:spPr>
          <a:xfrm>
            <a:off x="2521527" y="1443182"/>
            <a:ext cx="166255" cy="187729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86A98E-C64A-0AEA-6905-E686919C88E1}"/>
              </a:ext>
            </a:extLst>
          </p:cNvPr>
          <p:cNvSpPr/>
          <p:nvPr/>
        </p:nvSpPr>
        <p:spPr>
          <a:xfrm>
            <a:off x="2983344" y="1473201"/>
            <a:ext cx="1847272" cy="1847272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JSON</a:t>
            </a:r>
          </a:p>
          <a:p>
            <a:pPr algn="ctr"/>
            <a:r>
              <a:rPr kumimoji="1" lang="en-US" altLang="ko-KR" dirty="0"/>
              <a:t>Property List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4FEB8-B7E2-58F1-14D2-72F783CBD91C}"/>
              </a:ext>
            </a:extLst>
          </p:cNvPr>
          <p:cNvSpPr txBox="1"/>
          <p:nvPr/>
        </p:nvSpPr>
        <p:spPr>
          <a:xfrm>
            <a:off x="1302328" y="3697025"/>
            <a:ext cx="277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JSONEncoder</a:t>
            </a:r>
            <a:r>
              <a:rPr kumimoji="1" lang="en-US" altLang="ko-KR" sz="1600" dirty="0"/>
              <a:t>().encode(___)</a:t>
            </a:r>
            <a:endParaRPr kumimoji="1"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45E589A-7982-3D8F-9DCD-6197A302486E}"/>
              </a:ext>
            </a:extLst>
          </p:cNvPr>
          <p:cNvCxnSpPr/>
          <p:nvPr/>
        </p:nvCxnSpPr>
        <p:spPr>
          <a:xfrm>
            <a:off x="1634836" y="3603065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8E30E73-22C2-8FBE-5265-4CA8BA9D5AB9}"/>
              </a:ext>
            </a:extLst>
          </p:cNvPr>
          <p:cNvSpPr txBox="1"/>
          <p:nvPr/>
        </p:nvSpPr>
        <p:spPr>
          <a:xfrm>
            <a:off x="1302328" y="4306966"/>
            <a:ext cx="277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/>
              <a:t>JSONDecoder</a:t>
            </a:r>
            <a:r>
              <a:rPr kumimoji="1" lang="en-US" altLang="ko-KR" sz="1600" dirty="0"/>
              <a:t>().decode(___)</a:t>
            </a:r>
            <a:endParaRPr kumimoji="1" lang="ko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FD83C31-00B3-B811-76FF-5FA3757BC107}"/>
              </a:ext>
            </a:extLst>
          </p:cNvPr>
          <p:cNvCxnSpPr/>
          <p:nvPr/>
        </p:nvCxnSpPr>
        <p:spPr>
          <a:xfrm flipH="1">
            <a:off x="1394691" y="4281025"/>
            <a:ext cx="23691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9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744A8-EA20-E5F9-37D4-8739395FACA1}"/>
              </a:ext>
            </a:extLst>
          </p:cNvPr>
          <p:cNvSpPr txBox="1"/>
          <p:nvPr/>
        </p:nvSpPr>
        <p:spPr>
          <a:xfrm>
            <a:off x="199692" y="136634"/>
            <a:ext cx="123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Core Data</a:t>
            </a:r>
            <a:endParaRPr kumimoji="1"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91C0E-C3C7-DA64-6AB9-D85D48146F7F}"/>
              </a:ext>
            </a:extLst>
          </p:cNvPr>
          <p:cNvSpPr txBox="1"/>
          <p:nvPr/>
        </p:nvSpPr>
        <p:spPr>
          <a:xfrm>
            <a:off x="199692" y="1109022"/>
            <a:ext cx="542956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altLang="ko-KR" sz="1400" dirty="0"/>
          </a:p>
          <a:p>
            <a:pPr>
              <a:buFont typeface="+mj-lt"/>
              <a:buAutoNum type="arabicPeriod"/>
            </a:pPr>
            <a:r>
              <a:rPr lang="en" altLang="ko-KR" sz="1400" dirty="0" err="1">
                <a:effectLst/>
              </a:rPr>
              <a:t>NSManagerdObjectContext</a:t>
            </a:r>
            <a:r>
              <a:rPr lang="ko-KR" altLang="en-US" sz="1400" dirty="0">
                <a:effectLst/>
              </a:rPr>
              <a:t>로 </a:t>
            </a:r>
            <a:r>
              <a:rPr lang="en" altLang="ko-KR" sz="1400" dirty="0">
                <a:effectLst/>
              </a:rPr>
              <a:t>Persistent Container</a:t>
            </a:r>
            <a:r>
              <a:rPr lang="ko-KR" altLang="en-US" sz="1400" dirty="0" err="1">
                <a:effectLst/>
              </a:rPr>
              <a:t>를</a:t>
            </a:r>
            <a:r>
              <a:rPr lang="ko-KR" altLang="en-US" sz="1400" dirty="0">
                <a:effectLst/>
              </a:rPr>
              <a:t> 생성한다</a:t>
            </a:r>
            <a:r>
              <a:rPr lang="en-US" altLang="ko-KR" sz="1400" dirty="0">
                <a:effectLst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" altLang="ko-KR" sz="1400" dirty="0">
                <a:effectLst/>
              </a:rPr>
              <a:t>View Controller</a:t>
            </a:r>
            <a:r>
              <a:rPr lang="ko-KR" altLang="en-US" sz="1400" dirty="0" err="1">
                <a:effectLst/>
              </a:rPr>
              <a:t>에</a:t>
            </a:r>
            <a:r>
              <a:rPr lang="ko-KR" altLang="en-US" sz="1400" dirty="0">
                <a:effectLst/>
              </a:rPr>
              <a:t> 생성한 </a:t>
            </a:r>
            <a:r>
              <a:rPr lang="en" altLang="ko-KR" sz="1400" dirty="0">
                <a:effectLst/>
              </a:rPr>
              <a:t>Persistent Container</a:t>
            </a:r>
            <a:r>
              <a:rPr lang="ko-KR" altLang="en-US" sz="1400" dirty="0" err="1">
                <a:effectLst/>
              </a:rPr>
              <a:t>를</a:t>
            </a:r>
            <a:r>
              <a:rPr lang="ko-KR" altLang="en-US" sz="1400" dirty="0">
                <a:effectLst/>
              </a:rPr>
              <a:t> 전달한다</a:t>
            </a:r>
            <a:r>
              <a:rPr lang="en-US" altLang="ko-KR" sz="1400" dirty="0">
                <a:effectLst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" altLang="ko-KR" sz="1400" dirty="0">
                <a:effectLst/>
              </a:rPr>
              <a:t>Entity</a:t>
            </a:r>
            <a:r>
              <a:rPr lang="ko-KR" altLang="en-US" sz="1400" dirty="0" err="1">
                <a:effectLst/>
              </a:rPr>
              <a:t>를</a:t>
            </a:r>
            <a:r>
              <a:rPr lang="ko-KR" altLang="en-US" sz="1400" dirty="0">
                <a:effectLst/>
              </a:rPr>
              <a:t> 가지고 온다</a:t>
            </a:r>
            <a:r>
              <a:rPr lang="en-US" altLang="ko-KR" sz="1400" dirty="0">
                <a:effectLst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" altLang="ko-KR" sz="1400" dirty="0" err="1">
                <a:effectLst/>
              </a:rPr>
              <a:t>NSManagedObject</a:t>
            </a:r>
            <a:r>
              <a:rPr lang="ko-KR" altLang="en-US" sz="1400" dirty="0" err="1">
                <a:effectLst/>
              </a:rPr>
              <a:t>를</a:t>
            </a:r>
            <a:r>
              <a:rPr lang="ko-KR" altLang="en-US" sz="1400" dirty="0">
                <a:effectLst/>
              </a:rPr>
              <a:t> 만든다</a:t>
            </a:r>
          </a:p>
          <a:p>
            <a:pPr>
              <a:buFont typeface="+mj-lt"/>
              <a:buAutoNum type="arabicPeriod"/>
            </a:pPr>
            <a:r>
              <a:rPr lang="en" altLang="ko-KR" sz="1400" dirty="0" err="1">
                <a:effectLst/>
              </a:rPr>
              <a:t>NSManagedObjectContext</a:t>
            </a:r>
            <a:r>
              <a:rPr lang="ko-KR" altLang="en-US" sz="1400" dirty="0" err="1">
                <a:effectLst/>
              </a:rPr>
              <a:t>에</a:t>
            </a:r>
            <a:r>
              <a:rPr lang="ko-KR" altLang="en-US" sz="1400" dirty="0">
                <a:effectLst/>
              </a:rPr>
              <a:t> 저장한다</a:t>
            </a:r>
            <a:r>
              <a:rPr lang="en-US" altLang="ko-KR" sz="1400" dirty="0">
                <a:effectLst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>
                <a:effectLst/>
              </a:rPr>
              <a:t>잘 저장되었는지 앱을 종료하고 확인해본다</a:t>
            </a:r>
            <a:r>
              <a:rPr lang="en-US" altLang="ko-KR" sz="1400" dirty="0">
                <a:effectLst/>
              </a:rPr>
              <a:t>.</a:t>
            </a:r>
            <a:endParaRPr kumimoji="1"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9EA66-EC01-627D-E59F-E2889DFB06F6}"/>
              </a:ext>
            </a:extLst>
          </p:cNvPr>
          <p:cNvSpPr txBox="1"/>
          <p:nvPr/>
        </p:nvSpPr>
        <p:spPr>
          <a:xfrm>
            <a:off x="199692" y="585802"/>
            <a:ext cx="72072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Core Data </a:t>
            </a:r>
            <a:r>
              <a:rPr kumimoji="1" lang="ko-KR" altLang="en-US" sz="1400" dirty="0"/>
              <a:t>스택 생성하기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데이터베이스와 상호작용하기 위한 모든 구성요소 포함</a:t>
            </a:r>
            <a:endParaRPr kumimoji="1" lang="en-US" altLang="ko-KR" sz="1400" dirty="0">
              <a:sym typeface="Wingdings" pitchFamily="2" charset="2"/>
            </a:endParaRPr>
          </a:p>
          <a:p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 err="1">
                <a:sym typeface="Wingdings" pitchFamily="2" charset="2"/>
              </a:rPr>
              <a:t>AppDelegate</a:t>
            </a:r>
            <a:r>
              <a:rPr kumimoji="1" lang="ko-KR" altLang="en-US" sz="1400" dirty="0">
                <a:sym typeface="Wingdings" pitchFamily="2" charset="2"/>
              </a:rPr>
              <a:t> 또는 별도의 </a:t>
            </a:r>
            <a:r>
              <a:rPr kumimoji="1" lang="en-US" altLang="ko-KR" sz="1400" dirty="0">
                <a:sym typeface="Wingdings" pitchFamily="2" charset="2"/>
              </a:rPr>
              <a:t>Core Data </a:t>
            </a:r>
            <a:r>
              <a:rPr kumimoji="1" lang="ko-KR" altLang="en-US" sz="1400" dirty="0">
                <a:sym typeface="Wingdings" pitchFamily="2" charset="2"/>
              </a:rPr>
              <a:t>관리 클래스에서 </a:t>
            </a:r>
            <a:r>
              <a:rPr kumimoji="1" lang="en-US" altLang="ko-KR" sz="1400" dirty="0">
                <a:sym typeface="Wingdings" pitchFamily="2" charset="2"/>
              </a:rPr>
              <a:t>Core Data </a:t>
            </a:r>
            <a:r>
              <a:rPr kumimoji="1" lang="ko-KR" altLang="en-US" sz="1400" dirty="0">
                <a:sym typeface="Wingdings" pitchFamily="2" charset="2"/>
              </a:rPr>
              <a:t>스택을 설정합니다</a:t>
            </a:r>
            <a:r>
              <a:rPr kumimoji="1" lang="en-US" altLang="ko-KR" sz="1400" dirty="0">
                <a:sym typeface="Wingdings" pitchFamily="2" charset="2"/>
              </a:rPr>
              <a:t>.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3095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B5B8B-5210-F5C6-05FF-316CB273B763}"/>
              </a:ext>
            </a:extLst>
          </p:cNvPr>
          <p:cNvSpPr txBox="1"/>
          <p:nvPr/>
        </p:nvSpPr>
        <p:spPr>
          <a:xfrm>
            <a:off x="249381" y="942439"/>
            <a:ext cx="69088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100" b="1" dirty="0">
                <a:effectLst/>
                <a:latin typeface="Helvetica Neue" panose="02000503000000020004" pitchFamily="2" charset="0"/>
              </a:rPr>
              <a:t>import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Foundation</a:t>
            </a:r>
          </a:p>
          <a:p>
            <a:br>
              <a:rPr lang="en" altLang="ko-KR" sz="1100" dirty="0">
                <a:effectLst/>
                <a:latin typeface="Helvetica Neue" panose="02000503000000020004" pitchFamily="2" charset="0"/>
              </a:rPr>
            </a:b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b="1" dirty="0">
                <a:effectLst/>
                <a:latin typeface="Helvetica Neue" panose="02000503000000020004" pitchFamily="2" charset="0"/>
              </a:rPr>
              <a:t>struct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Question: Codable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text: String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//Multiple choice questions have multiple answers, an Array of Strings would work for our quiz data.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answers: [String]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//Look at the data in the quiz array, there is a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seperate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string that is the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correctAnswer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rightAnswer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String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//The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initialiser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needs to be updated to match the new multiple choice quiz data.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 err="1">
                <a:effectLst/>
                <a:latin typeface="Helvetica Neue" panose="02000503000000020004" pitchFamily="2" charset="0"/>
              </a:rPr>
              <a:t>init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(q: String, a: [String],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correctAnswer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String)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text = q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answers = a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rightAnswer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correctAnswer</a:t>
            </a:r>
            <a:endParaRPr lang="en" altLang="ko-KR" sz="11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}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}</a:t>
            </a:r>
          </a:p>
          <a:p>
            <a:endParaRPr kumimoji="1"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B826D-F983-D57B-A209-D74C40C0544E}"/>
              </a:ext>
            </a:extLst>
          </p:cNvPr>
          <p:cNvSpPr txBox="1"/>
          <p:nvPr/>
        </p:nvSpPr>
        <p:spPr>
          <a:xfrm>
            <a:off x="249381" y="387927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1)</a:t>
            </a:r>
            <a:r>
              <a:rPr kumimoji="1" lang="ko-KR" altLang="en-US" dirty="0"/>
              <a:t> 구조를 짜는데 </a:t>
            </a:r>
            <a:r>
              <a:rPr kumimoji="1" lang="en-US" altLang="ko-KR" dirty="0"/>
              <a:t>Codable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상속해 구현한다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82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BB5B8B-5210-F5C6-05FF-316CB273B763}"/>
              </a:ext>
            </a:extLst>
          </p:cNvPr>
          <p:cNvSpPr txBox="1"/>
          <p:nvPr/>
        </p:nvSpPr>
        <p:spPr>
          <a:xfrm>
            <a:off x="157017" y="1482952"/>
            <a:ext cx="69088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do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if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jsonData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try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?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JSONEncoder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().encode(quiz)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print("QUIZ : \(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jsonData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if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jsonString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String(data: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jsonData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, encoding: .utf8)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    print("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JSONString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: \(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jsonString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}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        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if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decodedData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=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try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?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JSONDecoder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().decode([Question].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self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, from: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jsonData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    print("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DecodedData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: \(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decodedData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)")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   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defaults.setValue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decodedData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[0].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rightAnswer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forKey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: "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firstAnswer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}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else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    print("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erorR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?!")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    }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    }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} </a:t>
            </a:r>
            <a:r>
              <a:rPr lang="en" altLang="ko-KR" sz="1100" b="1" dirty="0">
                <a:effectLst/>
                <a:latin typeface="Helvetica Neue" panose="02000503000000020004" pitchFamily="2" charset="0"/>
              </a:rPr>
              <a:t>catch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{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          print("encoded </a:t>
            </a:r>
            <a:r>
              <a:rPr lang="en" altLang="ko-KR" sz="1100" dirty="0" err="1">
                <a:effectLst/>
                <a:latin typeface="Helvetica Neue" panose="02000503000000020004" pitchFamily="2" charset="0"/>
              </a:rPr>
              <a:t>ereror</a:t>
            </a:r>
            <a:r>
              <a:rPr lang="en" altLang="ko-KR" sz="1100" dirty="0">
                <a:effectLst/>
                <a:latin typeface="Helvetica Neue" panose="02000503000000020004" pitchFamily="2" charset="0"/>
              </a:rPr>
              <a:t> \(error)")</a:t>
            </a:r>
          </a:p>
          <a:p>
            <a:r>
              <a:rPr lang="en" altLang="ko-KR" sz="1100" dirty="0">
                <a:effectLst/>
                <a:latin typeface="Helvetica Neue" panose="02000503000000020004" pitchFamily="2" charset="0"/>
              </a:rPr>
              <a:t>       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B826D-F983-D57B-A209-D74C40C0544E}"/>
              </a:ext>
            </a:extLst>
          </p:cNvPr>
          <p:cNvSpPr txBox="1"/>
          <p:nvPr/>
        </p:nvSpPr>
        <p:spPr>
          <a:xfrm>
            <a:off x="249381" y="387927"/>
            <a:ext cx="5118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2)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JSONEncoder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JSON </a:t>
            </a:r>
            <a:r>
              <a:rPr kumimoji="1" lang="ko-KR" altLang="en-US" dirty="0"/>
              <a:t>형태로 변경한다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8E83A-A3C2-C524-E2E8-AFBB570CAB2C}"/>
              </a:ext>
            </a:extLst>
          </p:cNvPr>
          <p:cNvSpPr txBox="1"/>
          <p:nvPr/>
        </p:nvSpPr>
        <p:spPr>
          <a:xfrm>
            <a:off x="249381" y="766250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3)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JSONDecoder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</a:t>
            </a:r>
            <a:r>
              <a:rPr kumimoji="1" lang="en-US" altLang="ko-KR" dirty="0"/>
              <a:t>struct </a:t>
            </a:r>
            <a:r>
              <a:rPr kumimoji="1" lang="ko-KR" altLang="en-US" dirty="0"/>
              <a:t>형태로 변경한다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8C9E7-5053-50CC-D9FC-B5F900BF2F2A}"/>
              </a:ext>
            </a:extLst>
          </p:cNvPr>
          <p:cNvSpPr txBox="1"/>
          <p:nvPr/>
        </p:nvSpPr>
        <p:spPr>
          <a:xfrm>
            <a:off x="358692" y="5375048"/>
            <a:ext cx="11474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프린트로 찍어내기 위해서 </a:t>
            </a:r>
            <a:r>
              <a:rPr kumimoji="1" lang="en-US" altLang="ko-KR" dirty="0" err="1"/>
              <a:t>JsonData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jsonString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만든것이고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기존 </a:t>
            </a:r>
            <a:r>
              <a:rPr kumimoji="1" lang="en-US" altLang="ko-KR" dirty="0"/>
              <a:t>quiz</a:t>
            </a:r>
            <a:r>
              <a:rPr kumimoji="1" lang="ko-KR" altLang="en-US" dirty="0"/>
              <a:t> 자체가 배열로 되어 있기 때문에</a:t>
            </a:r>
            <a:endParaRPr kumimoji="1" lang="en-US" altLang="ko-KR" dirty="0"/>
          </a:p>
          <a:p>
            <a:r>
              <a:rPr kumimoji="1" lang="ko-KR" altLang="en-US" dirty="0"/>
              <a:t>다시 디코딩 작업을 할 때는 </a:t>
            </a:r>
            <a:r>
              <a:rPr kumimoji="1" lang="en-US" altLang="ko-KR" dirty="0"/>
              <a:t>Question</a:t>
            </a:r>
            <a:r>
              <a:rPr kumimoji="1" lang="ko-KR" altLang="en-US" dirty="0"/>
              <a:t> 구조체의 배열 형태로 디코딩을 진행해야 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65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4313084C-FF8F-4519-C263-CE19D7E7C1B4}"/>
              </a:ext>
            </a:extLst>
          </p:cNvPr>
          <p:cNvSpPr/>
          <p:nvPr/>
        </p:nvSpPr>
        <p:spPr>
          <a:xfrm>
            <a:off x="339179" y="4470338"/>
            <a:ext cx="1003089" cy="10030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8C9E7-5053-50CC-D9FC-B5F900BF2F2A}"/>
              </a:ext>
            </a:extLst>
          </p:cNvPr>
          <p:cNvSpPr txBox="1"/>
          <p:nvPr/>
        </p:nvSpPr>
        <p:spPr>
          <a:xfrm>
            <a:off x="275566" y="21192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UserDefault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89845-0253-4A55-61EE-32136C82F881}"/>
              </a:ext>
            </a:extLst>
          </p:cNvPr>
          <p:cNvSpPr txBox="1"/>
          <p:nvPr/>
        </p:nvSpPr>
        <p:spPr>
          <a:xfrm>
            <a:off x="275566" y="794326"/>
            <a:ext cx="80169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앱이 삭제되지 않는 한 지속해서 남아있는 데이터로써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일종의 임시 저장소라고 생각하면 됩니다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endParaRPr kumimoji="1" lang="en-US" altLang="ko-KR" sz="1400" dirty="0"/>
          </a:p>
          <a:p>
            <a:r>
              <a:rPr kumimoji="1" lang="en-US" altLang="ko-KR" sz="1400" dirty="0"/>
              <a:t>Kotlin</a:t>
            </a:r>
            <a:r>
              <a:rPr kumimoji="1" lang="ko-KR" altLang="en-US" sz="1400" dirty="0"/>
              <a:t>에서는 </a:t>
            </a:r>
            <a:r>
              <a:rPr kumimoji="1" lang="en-US" altLang="ko-KR" sz="1400" dirty="0" err="1"/>
              <a:t>SharedPreference</a:t>
            </a:r>
            <a:r>
              <a:rPr kumimoji="1" lang="ko-KR" altLang="en-US" sz="1400" dirty="0"/>
              <a:t>가 비슷한 역할을 하고 있으며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Vue.js</a:t>
            </a:r>
            <a:r>
              <a:rPr kumimoji="1" lang="ko-KR" altLang="en-US" sz="1400" dirty="0"/>
              <a:t>로 비교하자면 </a:t>
            </a:r>
            <a:r>
              <a:rPr kumimoji="1" lang="en-US" altLang="ko-KR" sz="1400" dirty="0"/>
              <a:t>store </a:t>
            </a:r>
            <a:r>
              <a:rPr kumimoji="1" lang="ko-KR" altLang="en-US" sz="1400" dirty="0"/>
              <a:t>변수 </a:t>
            </a:r>
            <a:endParaRPr kumimoji="1" lang="en-US" altLang="ko-KR" sz="1400" dirty="0"/>
          </a:p>
          <a:p>
            <a:r>
              <a:rPr kumimoji="1" lang="ko-KR" altLang="en-US" sz="1400" dirty="0"/>
              <a:t>느낌이라 생각하면 됩니다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DDD6F-3897-11B7-2A14-5BA37BAC496E}"/>
              </a:ext>
            </a:extLst>
          </p:cNvPr>
          <p:cNvSpPr txBox="1"/>
          <p:nvPr/>
        </p:nvSpPr>
        <p:spPr>
          <a:xfrm>
            <a:off x="275566" y="2032000"/>
            <a:ext cx="6363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/>
              <a:t>사용법</a:t>
            </a:r>
            <a:endParaRPr kumimoji="1"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A4D93-2E53-097F-57DA-CDF85F9B8E16}"/>
              </a:ext>
            </a:extLst>
          </p:cNvPr>
          <p:cNvSpPr txBox="1"/>
          <p:nvPr/>
        </p:nvSpPr>
        <p:spPr>
          <a:xfrm>
            <a:off x="275566" y="2185506"/>
            <a:ext cx="49814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2400" dirty="0"/>
          </a:p>
          <a:p>
            <a:pPr marL="342900" indent="-342900">
              <a:buAutoNum type="arabicParenR"/>
            </a:pPr>
            <a:r>
              <a:rPr kumimoji="1" lang="en-US" altLang="ko-KR" sz="1400" dirty="0" err="1"/>
              <a:t>UserDefaults.standard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호출한다</a:t>
            </a:r>
            <a:endParaRPr kumimoji="1" lang="en-US" altLang="ko-KR" sz="1400" dirty="0"/>
          </a:p>
          <a:p>
            <a:pPr marL="342900" indent="-342900">
              <a:buAutoNum type="arabicParenR"/>
            </a:pPr>
            <a:r>
              <a:rPr kumimoji="1" lang="en-US" altLang="ko-KR" sz="1400" dirty="0"/>
              <a:t>.set(</a:t>
            </a:r>
            <a:r>
              <a:rPr kumimoji="1" lang="ko-KR" altLang="en-US" sz="1400" dirty="0"/>
              <a:t>값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forKey</a:t>
            </a:r>
            <a:r>
              <a:rPr kumimoji="1" lang="en-US" altLang="ko-KR" sz="1400" dirty="0"/>
              <a:t>: </a:t>
            </a:r>
            <a:r>
              <a:rPr kumimoji="1" lang="ko-KR" altLang="en-US" sz="1400" dirty="0"/>
              <a:t>키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형태로 정의한다</a:t>
            </a:r>
            <a:r>
              <a:rPr kumimoji="1" lang="en-US" altLang="ko-KR" sz="1400" dirty="0"/>
              <a:t>.</a:t>
            </a:r>
          </a:p>
          <a:p>
            <a:pPr marL="342900" indent="-342900">
              <a:buAutoNum type="arabicParenR"/>
            </a:pPr>
            <a:r>
              <a:rPr kumimoji="1" lang="en-US" altLang="ko-KR" sz="1400" dirty="0"/>
              <a:t>1</a:t>
            </a:r>
            <a:r>
              <a:rPr kumimoji="1" lang="ko-KR" altLang="en-US" sz="1400" dirty="0"/>
              <a:t>에서 정의한 값으로 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타입</a:t>
            </a:r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forKey</a:t>
            </a:r>
            <a:r>
              <a:rPr kumimoji="1" lang="en-US" altLang="ko-KR" sz="1400" dirty="0"/>
              <a:t>: </a:t>
            </a:r>
            <a:r>
              <a:rPr kumimoji="1" lang="ko-KR" altLang="en-US" sz="1400" dirty="0"/>
              <a:t>키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 형태로 가져온다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37848-6105-6FB0-D6B4-011C771A461A}"/>
              </a:ext>
            </a:extLst>
          </p:cNvPr>
          <p:cNvSpPr txBox="1"/>
          <p:nvPr/>
        </p:nvSpPr>
        <p:spPr>
          <a:xfrm>
            <a:off x="322694" y="2954948"/>
            <a:ext cx="49343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sz="2400" dirty="0"/>
          </a:p>
          <a:p>
            <a:r>
              <a:rPr kumimoji="1" lang="ko-KR" altLang="en-US" sz="1400" dirty="0"/>
              <a:t>타입은 문자열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정수형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딕셔너리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배열 객체 등등 다 됩니다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F94AB-0309-E95A-80ED-12FE7DE5E175}"/>
              </a:ext>
            </a:extLst>
          </p:cNvPr>
          <p:cNvSpPr txBox="1"/>
          <p:nvPr/>
        </p:nvSpPr>
        <p:spPr>
          <a:xfrm>
            <a:off x="517559" y="47872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예시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BADCC-F28B-E16B-85F1-5CF41F0599EC}"/>
              </a:ext>
            </a:extLst>
          </p:cNvPr>
          <p:cNvSpPr txBox="1"/>
          <p:nvPr/>
        </p:nvSpPr>
        <p:spPr>
          <a:xfrm>
            <a:off x="1520648" y="4614753"/>
            <a:ext cx="6285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effectLst/>
                <a:latin typeface="Helvetica Neue" panose="02000503000000020004" pitchFamily="2" charset="0"/>
              </a:rPr>
              <a:t>//</a:t>
            </a:r>
            <a:r>
              <a:rPr lang="ko-KR" altLang="en-US" sz="1400" b="1" dirty="0">
                <a:effectLst/>
                <a:latin typeface="Helvetica Neue" panose="02000503000000020004" pitchFamily="2" charset="0"/>
              </a:rPr>
              <a:t> 선언</a:t>
            </a:r>
            <a:endParaRPr lang="en" altLang="ko-KR" sz="1400" b="1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400" b="1" dirty="0">
                <a:effectLst/>
                <a:latin typeface="Helvetica Neue" panose="02000503000000020004" pitchFamily="2" charset="0"/>
              </a:rPr>
              <a:t>let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 defaults =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UserDefaults.standard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  //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앱이</a:t>
            </a:r>
            <a:r>
              <a:rPr lang="ko-KR" altLang="en-US" sz="1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제거되지</a:t>
            </a:r>
            <a:r>
              <a:rPr lang="ko-KR" altLang="en-US" sz="1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않는한</a:t>
            </a:r>
            <a:r>
              <a:rPr lang="ko-KR" altLang="en-US" sz="1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게속</a:t>
            </a:r>
            <a:r>
              <a:rPr lang="ko-KR" altLang="en-US" sz="1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저장하는</a:t>
            </a:r>
            <a:r>
              <a:rPr lang="ko-KR" altLang="en-US" sz="14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상태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 </a:t>
            </a:r>
          </a:p>
          <a:p>
            <a:endParaRPr lang="en" altLang="ko-KR" sz="1400" dirty="0">
              <a:effectLst/>
              <a:latin typeface="Helvetica Neue" panose="02000503000000020004" pitchFamily="2" charset="0"/>
            </a:endParaRPr>
          </a:p>
          <a:p>
            <a:r>
              <a:rPr lang="en-US" altLang="ko-KR" sz="1400" dirty="0">
                <a:latin typeface="Helvetica Neue" panose="02000503000000020004" pitchFamily="2" charset="0"/>
              </a:rPr>
              <a:t>//</a:t>
            </a:r>
            <a:r>
              <a:rPr lang="ko-KR" altLang="en-US" sz="1400" dirty="0">
                <a:latin typeface="Helvetica Neue" panose="02000503000000020004" pitchFamily="2" charset="0"/>
              </a:rPr>
              <a:t> 저장</a:t>
            </a:r>
            <a:endParaRPr lang="en" altLang="ko-KR" sz="1400" dirty="0">
              <a:latin typeface="Helvetica Neue" panose="02000503000000020004" pitchFamily="2" charset="0"/>
            </a:endParaRPr>
          </a:p>
          <a:p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defaults.setValue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decodedData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[0].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rightAnswer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forKey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: "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firstAnswer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")</a:t>
            </a:r>
          </a:p>
          <a:p>
            <a:endParaRPr lang="en" altLang="ko-KR" sz="1400" dirty="0">
              <a:effectLst/>
              <a:latin typeface="Helvetica Neue" panose="02000503000000020004" pitchFamily="2" charset="0"/>
            </a:endParaRPr>
          </a:p>
          <a:p>
            <a:r>
              <a:rPr lang="en-US" altLang="ko-KR" sz="1400" dirty="0">
                <a:latin typeface="Helvetica Neue" panose="02000503000000020004" pitchFamily="2" charset="0"/>
              </a:rPr>
              <a:t>//</a:t>
            </a:r>
            <a:r>
              <a:rPr lang="ko-KR" altLang="en-US" sz="1400" dirty="0">
                <a:latin typeface="Helvetica Neue" panose="02000503000000020004" pitchFamily="2" charset="0"/>
              </a:rPr>
              <a:t> 호출</a:t>
            </a:r>
            <a:endParaRPr lang="en" altLang="ko-KR" sz="1400" dirty="0">
              <a:latin typeface="Helvetica Neue" panose="02000503000000020004" pitchFamily="2" charset="0"/>
            </a:endParaRPr>
          </a:p>
          <a:p>
            <a:r>
              <a:rPr lang="en" altLang="ko-KR" sz="1400" dirty="0">
                <a:effectLst/>
                <a:latin typeface="Helvetica Neue" panose="02000503000000020004" pitchFamily="2" charset="0"/>
              </a:rPr>
              <a:t>print("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firstAnswer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 : \(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defaults.string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forKey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: "</a:t>
            </a:r>
            <a:r>
              <a:rPr lang="en" altLang="ko-KR" sz="1400" dirty="0" err="1">
                <a:effectLst/>
                <a:latin typeface="Helvetica Neue" panose="02000503000000020004" pitchFamily="2" charset="0"/>
              </a:rPr>
              <a:t>firstAnswer</a:t>
            </a:r>
            <a:r>
              <a:rPr lang="en" altLang="ko-KR" sz="1400" dirty="0">
                <a:effectLst/>
                <a:latin typeface="Helvetica Neue" panose="02000503000000020004" pitchFamily="2" charset="0"/>
              </a:rPr>
              <a:t>"))")</a:t>
            </a:r>
          </a:p>
          <a:p>
            <a:endParaRPr lang="en" altLang="ko-KR" sz="14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8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C8C9E7-5053-50CC-D9FC-B5F900BF2F2A}"/>
              </a:ext>
            </a:extLst>
          </p:cNvPr>
          <p:cNvSpPr txBox="1"/>
          <p:nvPr/>
        </p:nvSpPr>
        <p:spPr>
          <a:xfrm>
            <a:off x="275566" y="21192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내부 데이터베이스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89845-0253-4A55-61EE-32136C82F881}"/>
              </a:ext>
            </a:extLst>
          </p:cNvPr>
          <p:cNvSpPr txBox="1"/>
          <p:nvPr/>
        </p:nvSpPr>
        <p:spPr>
          <a:xfrm>
            <a:off x="277635" y="581254"/>
            <a:ext cx="13490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kumimoji="1" lang="en-US" altLang="ko-KR" sz="1400" dirty="0"/>
              <a:t>Core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Data</a:t>
            </a:r>
          </a:p>
          <a:p>
            <a:pPr marL="342900" indent="-342900">
              <a:buAutoNum type="arabicParenR"/>
            </a:pPr>
            <a:r>
              <a:rPr kumimoji="1" lang="en-US" altLang="ko-KR" sz="1400" dirty="0"/>
              <a:t>SQLite</a:t>
            </a:r>
          </a:p>
          <a:p>
            <a:pPr marL="342900" indent="-342900">
              <a:buAutoNum type="arabicParenR"/>
            </a:pPr>
            <a:r>
              <a:rPr kumimoji="1" lang="en-US" altLang="ko-KR" sz="1400" dirty="0"/>
              <a:t>Realm</a:t>
            </a:r>
            <a:endParaRPr kumimoji="1"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41C1C-F0C3-A130-5FE6-F12312C05CBD}"/>
              </a:ext>
            </a:extLst>
          </p:cNvPr>
          <p:cNvSpPr txBox="1"/>
          <p:nvPr/>
        </p:nvSpPr>
        <p:spPr>
          <a:xfrm>
            <a:off x="185272" y="1920649"/>
            <a:ext cx="137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Core Data 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21C47-DACC-359A-C896-06DF7193B98A}"/>
              </a:ext>
            </a:extLst>
          </p:cNvPr>
          <p:cNvSpPr txBox="1"/>
          <p:nvPr/>
        </p:nvSpPr>
        <p:spPr>
          <a:xfrm>
            <a:off x="178104" y="2289981"/>
            <a:ext cx="93562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1)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ios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플랫폼 단에서 지원하는 관계형 데이터베이스 라이브러리</a:t>
            </a:r>
            <a:endParaRPr kumimoji="1" lang="en-US" altLang="ko-KR" sz="1400" dirty="0"/>
          </a:p>
          <a:p>
            <a:r>
              <a:rPr kumimoji="1" lang="en-US" altLang="ko-KR" sz="1400" dirty="0"/>
              <a:t>2)</a:t>
            </a:r>
            <a:r>
              <a:rPr kumimoji="1" lang="ko-KR" altLang="en-US" sz="1400" dirty="0"/>
              <a:t> 객체 형식으로 저장하고 관리할 때 사용하기 좋음</a:t>
            </a:r>
            <a:endParaRPr kumimoji="1" lang="en-US" altLang="ko-KR" sz="1400" dirty="0"/>
          </a:p>
          <a:p>
            <a:r>
              <a:rPr kumimoji="1" lang="en-US" altLang="ko-KR" sz="1400" dirty="0"/>
              <a:t>3)</a:t>
            </a:r>
            <a:r>
              <a:rPr kumimoji="1" lang="ko-KR" altLang="en-US" sz="1400" dirty="0"/>
              <a:t> 스레드 안전화에 적합하지 않음</a:t>
            </a:r>
            <a:endParaRPr kumimoji="1" lang="en-US" altLang="ko-KR" sz="1400" dirty="0"/>
          </a:p>
          <a:p>
            <a:r>
              <a:rPr kumimoji="1" lang="en-US" altLang="ko-KR" sz="1400" dirty="0"/>
              <a:t>4)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@</a:t>
            </a:r>
            <a:r>
              <a:rPr kumimoji="1" lang="en-US" altLang="ko-KR" sz="1400" dirty="0" err="1"/>
              <a:t>FetchRequest</a:t>
            </a:r>
            <a:r>
              <a:rPr kumimoji="1" lang="ko-KR" altLang="en-US" sz="1400" dirty="0"/>
              <a:t>라는 </a:t>
            </a:r>
            <a:r>
              <a:rPr kumimoji="1" lang="en-US" altLang="ko-KR" sz="1400" dirty="0"/>
              <a:t>Property Wrapper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사용해서 쉽게 쓸 수 있음</a:t>
            </a:r>
            <a:endParaRPr kumimoji="1" lang="en-US" altLang="ko-KR" sz="1400" dirty="0"/>
          </a:p>
          <a:p>
            <a:r>
              <a:rPr kumimoji="1" lang="en-US" altLang="ko-KR" sz="1400" dirty="0"/>
              <a:t>5)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Widget </a:t>
            </a:r>
            <a:r>
              <a:rPr kumimoji="1" lang="ko-KR" altLang="en-US" sz="1400" dirty="0"/>
              <a:t>등을 개발할 때 데이터 연동이 편하다</a:t>
            </a:r>
            <a:endParaRPr kumimoji="1" lang="en-US" altLang="ko-KR" sz="1400" dirty="0"/>
          </a:p>
          <a:p>
            <a:endParaRPr kumimoji="1" lang="en-US" altLang="ko-KR" sz="1400" dirty="0"/>
          </a:p>
          <a:p>
            <a:r>
              <a:rPr kumimoji="1" lang="en-US" altLang="ko-KR" sz="1400" dirty="0">
                <a:sym typeface="Wingdings" pitchFamily="2" charset="2"/>
              </a:rPr>
              <a:t>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lang="en" altLang="ko-KR" sz="1400" dirty="0"/>
              <a:t>Core Data</a:t>
            </a:r>
            <a:r>
              <a:rPr lang="ko-KR" altLang="en-US" sz="1400" dirty="0"/>
              <a:t>는 </a:t>
            </a:r>
            <a:r>
              <a:rPr lang="en" altLang="ko-KR" sz="1400" dirty="0"/>
              <a:t>SQLite</a:t>
            </a:r>
            <a:r>
              <a:rPr lang="ko-KR" altLang="en-US" sz="1400" dirty="0"/>
              <a:t>와 같은 </a:t>
            </a:r>
            <a:r>
              <a:rPr lang="ko-KR" altLang="en-US" sz="1400" dirty="0" err="1"/>
              <a:t>백엔드</a:t>
            </a:r>
            <a:r>
              <a:rPr lang="ko-KR" altLang="en-US" sz="1400" dirty="0"/>
              <a:t> 데이터베이스를 </a:t>
            </a:r>
            <a:r>
              <a:rPr lang="ko-KR" altLang="en-US" sz="1400" dirty="0" err="1"/>
              <a:t>추상화하여</a:t>
            </a:r>
            <a:r>
              <a:rPr lang="ko-KR" altLang="en-US" sz="1400" dirty="0"/>
              <a:t> 객체 지향적으로 데이터를 다룰 수 있게 해준다</a:t>
            </a:r>
            <a:endParaRPr kumimoji="1" lang="en-US" altLang="ko-KR" sz="1400" dirty="0"/>
          </a:p>
          <a:p>
            <a:endParaRPr kumimoji="1"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58197-0FBF-9E78-CE1E-9E6E9E6936F8}"/>
              </a:ext>
            </a:extLst>
          </p:cNvPr>
          <p:cNvSpPr txBox="1"/>
          <p:nvPr/>
        </p:nvSpPr>
        <p:spPr>
          <a:xfrm>
            <a:off x="1332105" y="1974187"/>
            <a:ext cx="6894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&gt; </a:t>
            </a:r>
            <a:r>
              <a:rPr kumimoji="1" lang="ko-KR" altLang="en-US" sz="1200" dirty="0"/>
              <a:t>정확히는 앱 내 모델 계층 개체를 관리하는데 사용하는 </a:t>
            </a:r>
            <a:r>
              <a:rPr kumimoji="1" lang="ko-KR" altLang="en-US" sz="1200" dirty="0" err="1"/>
              <a:t>프레임워크이며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DB</a:t>
            </a:r>
            <a:r>
              <a:rPr kumimoji="1" lang="ko-KR" altLang="en-US" sz="1200" dirty="0"/>
              <a:t>와는 조금 다른 개념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4D2332-C1CA-97B8-A0FD-4844F94867F2}"/>
              </a:ext>
            </a:extLst>
          </p:cNvPr>
          <p:cNvGrpSpPr/>
          <p:nvPr/>
        </p:nvGrpSpPr>
        <p:grpSpPr>
          <a:xfrm>
            <a:off x="701833" y="4235669"/>
            <a:ext cx="8832487" cy="1953479"/>
            <a:chOff x="855483" y="3878317"/>
            <a:chExt cx="8832487" cy="1953479"/>
          </a:xfrm>
        </p:grpSpPr>
        <p:pic>
          <p:nvPicPr>
            <p:cNvPr id="8" name="그림 7" descr="텍스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C948CB83-7553-6B4D-681A-C663617E9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5483" y="3878317"/>
              <a:ext cx="2391643" cy="195347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66BB97-CA69-21EA-6338-4567213CD201}"/>
                </a:ext>
              </a:extLst>
            </p:cNvPr>
            <p:cNvSpPr txBox="1"/>
            <p:nvPr/>
          </p:nvSpPr>
          <p:spPr>
            <a:xfrm>
              <a:off x="3142588" y="3878317"/>
              <a:ext cx="1237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Core Data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A9AB21-AFF8-11ED-1A34-038972F477C7}"/>
                </a:ext>
              </a:extLst>
            </p:cNvPr>
            <p:cNvSpPr txBox="1"/>
            <p:nvPr/>
          </p:nvSpPr>
          <p:spPr>
            <a:xfrm>
              <a:off x="3142588" y="4247649"/>
              <a:ext cx="65453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/>
                <a:t>객체를 저장소에 매핑하는 세부 정보를 </a:t>
              </a:r>
              <a:r>
                <a:rPr kumimoji="1" lang="ko-KR" altLang="en-US" sz="1400" dirty="0" err="1"/>
                <a:t>추상화하여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/>
                <a:t>DB</a:t>
              </a:r>
              <a:r>
                <a:rPr kumimoji="1" lang="ko-KR" altLang="en-US" sz="1400" dirty="0" err="1"/>
                <a:t>를</a:t>
              </a:r>
              <a:r>
                <a:rPr kumimoji="1" lang="ko-KR" altLang="en-US" sz="1400" dirty="0"/>
                <a:t> 직접 관리하지 않고도</a:t>
              </a:r>
              <a:endParaRPr kumimoji="1" lang="en-US" altLang="ko-KR" sz="1400" dirty="0"/>
            </a:p>
            <a:p>
              <a:r>
                <a:rPr kumimoji="1" lang="en-US" altLang="ko-KR" sz="1400" dirty="0"/>
                <a:t>Swift </a:t>
              </a:r>
              <a:r>
                <a:rPr kumimoji="1" lang="ko-KR" altLang="en-US" sz="1400" dirty="0"/>
                <a:t>데이터를 쉽게 저장할 수 있음</a:t>
              </a:r>
              <a:endParaRPr kumimoji="1" lang="en-US" altLang="ko-KR" sz="1400" dirty="0"/>
            </a:p>
            <a:p>
              <a:r>
                <a:rPr kumimoji="1" lang="ko-KR" altLang="en-US" sz="1400" dirty="0"/>
                <a:t>앱이 영구 저장소에 데이터를 저장하고 데이터를 </a:t>
              </a:r>
              <a:r>
                <a:rPr kumimoji="1" lang="ko-KR" altLang="en-US" sz="1400" dirty="0" err="1"/>
                <a:t>로그하는</a:t>
              </a:r>
              <a:r>
                <a:rPr kumimoji="1" lang="ko-KR" altLang="en-US" sz="1400" dirty="0"/>
                <a:t> 과정</a:t>
              </a:r>
              <a:endParaRPr kumimoji="1"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8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744A8-EA20-E5F9-37D4-8739395FACA1}"/>
              </a:ext>
            </a:extLst>
          </p:cNvPr>
          <p:cNvSpPr txBox="1"/>
          <p:nvPr/>
        </p:nvSpPr>
        <p:spPr>
          <a:xfrm>
            <a:off x="199692" y="136634"/>
            <a:ext cx="123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Core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B9A1C-BE89-3100-CA15-63A207BBA24F}"/>
              </a:ext>
            </a:extLst>
          </p:cNvPr>
          <p:cNvSpPr txBox="1"/>
          <p:nvPr/>
        </p:nvSpPr>
        <p:spPr>
          <a:xfrm>
            <a:off x="199692" y="611070"/>
            <a:ext cx="8637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Core Data</a:t>
            </a:r>
            <a:r>
              <a:rPr kumimoji="1" lang="ko-KR" altLang="en-US" sz="1400" dirty="0"/>
              <a:t>의 실행 취소 관리자는 변경 사항을 추적하고 개별적으로나 그룹적으로 한 번에 </a:t>
            </a:r>
            <a:r>
              <a:rPr kumimoji="1" lang="ko-KR" altLang="en-US" sz="1400" dirty="0" err="1"/>
              <a:t>롤백할</a:t>
            </a:r>
            <a:r>
              <a:rPr kumimoji="1" lang="ko-KR" altLang="en-US" sz="1400" dirty="0"/>
              <a:t> 수 있음</a:t>
            </a:r>
            <a:endParaRPr kumimoji="1" lang="en-US" altLang="ko-KR" sz="1400" dirty="0"/>
          </a:p>
        </p:txBody>
      </p:sp>
      <p:pic>
        <p:nvPicPr>
          <p:cNvPr id="14" name="그림 13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0D7FA28B-83D1-B9BB-CA36-E7F94836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1" y="1023950"/>
            <a:ext cx="6336367" cy="251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5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744A8-EA20-E5F9-37D4-8739395FACA1}"/>
              </a:ext>
            </a:extLst>
          </p:cNvPr>
          <p:cNvSpPr txBox="1"/>
          <p:nvPr/>
        </p:nvSpPr>
        <p:spPr>
          <a:xfrm>
            <a:off x="199692" y="136634"/>
            <a:ext cx="123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Core Data</a:t>
            </a:r>
          </a:p>
        </p:txBody>
      </p:sp>
      <p:pic>
        <p:nvPicPr>
          <p:cNvPr id="3" name="그림 2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8D9966A-1C06-D9AD-4CB5-DF307D22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2" y="597556"/>
            <a:ext cx="4965700" cy="364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8F3611-5FFF-6729-6FF7-885B2EAF38FC}"/>
              </a:ext>
            </a:extLst>
          </p:cNvPr>
          <p:cNvSpPr txBox="1"/>
          <p:nvPr/>
        </p:nvSpPr>
        <p:spPr>
          <a:xfrm>
            <a:off x="199692" y="4334046"/>
            <a:ext cx="2502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Core Data </a:t>
            </a:r>
            <a:r>
              <a:rPr kumimoji="1" lang="ko-KR" altLang="en-US" dirty="0"/>
              <a:t>생성</a:t>
            </a:r>
            <a:br>
              <a:rPr kumimoji="1" lang="en-US" altLang="ko-KR" dirty="0"/>
            </a:b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Data Model </a:t>
            </a:r>
            <a:r>
              <a:rPr kumimoji="1" lang="ko-KR" altLang="en-US" dirty="0">
                <a:sym typeface="Wingdings" pitchFamily="2" charset="2"/>
              </a:rPr>
              <a:t>만들기</a:t>
            </a:r>
            <a:endParaRPr kumimoji="1" lang="en-US" altLang="ko-KR" dirty="0">
              <a:sym typeface="Wingdings" pitchFamily="2" charset="2"/>
            </a:endParaRPr>
          </a:p>
        </p:txBody>
      </p:sp>
      <p:pic>
        <p:nvPicPr>
          <p:cNvPr id="6" name="그림 5" descr="소프트웨어, 멀티미디어 소프트웨어, 텍스트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4C2C9DD5-22DD-D84B-D12A-05E3E49A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392" y="3666836"/>
            <a:ext cx="6910994" cy="3091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B191BE-9638-5D1D-189C-3D9FDC89CFBF}"/>
              </a:ext>
            </a:extLst>
          </p:cNvPr>
          <p:cNvSpPr txBox="1"/>
          <p:nvPr/>
        </p:nvSpPr>
        <p:spPr>
          <a:xfrm>
            <a:off x="5291954" y="2967335"/>
            <a:ext cx="3032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Add Entity </a:t>
            </a:r>
            <a:r>
              <a:rPr kumimoji="1" lang="en-US" altLang="ko-KR" dirty="0">
                <a:sym typeface="Wingdings" pitchFamily="2" charset="2"/>
              </a:rPr>
              <a:t> Table </a:t>
            </a:r>
            <a:r>
              <a:rPr kumimoji="1" lang="ko-KR" altLang="en-US" dirty="0">
                <a:sym typeface="Wingdings" pitchFamily="2" charset="2"/>
              </a:rPr>
              <a:t>생성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Add Attribute  </a:t>
            </a:r>
            <a:r>
              <a:rPr kumimoji="1" lang="ko-KR" altLang="en-US" dirty="0">
                <a:sym typeface="Wingdings" pitchFamily="2" charset="2"/>
              </a:rPr>
              <a:t>속성 생성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134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744A8-EA20-E5F9-37D4-8739395FACA1}"/>
              </a:ext>
            </a:extLst>
          </p:cNvPr>
          <p:cNvSpPr txBox="1"/>
          <p:nvPr/>
        </p:nvSpPr>
        <p:spPr>
          <a:xfrm>
            <a:off x="199692" y="136634"/>
            <a:ext cx="123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Core Data</a:t>
            </a:r>
            <a:endParaRPr kumimoji="1" lang="en-US" altLang="ko-KR" dirty="0"/>
          </a:p>
        </p:txBody>
      </p:sp>
      <p:pic>
        <p:nvPicPr>
          <p:cNvPr id="5" name="그림 4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B3689C2-173C-D6B4-4EF1-747B1021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2" y="605276"/>
            <a:ext cx="2695908" cy="6116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BC769D-B1B4-080E-0ADF-88425630756F}"/>
              </a:ext>
            </a:extLst>
          </p:cNvPr>
          <p:cNvSpPr txBox="1"/>
          <p:nvPr/>
        </p:nvSpPr>
        <p:spPr>
          <a:xfrm>
            <a:off x="3188677" y="762000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 err="1"/>
              <a:t>Codegen</a:t>
            </a:r>
            <a:endParaRPr kumimoji="1"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9FD21-11FD-CDDD-1557-C4B021B768C7}"/>
              </a:ext>
            </a:extLst>
          </p:cNvPr>
          <p:cNvSpPr txBox="1"/>
          <p:nvPr/>
        </p:nvSpPr>
        <p:spPr>
          <a:xfrm>
            <a:off x="3188676" y="140201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Manual/None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F8E88-4AE9-BF67-E6F0-EAF6D2FE7643}"/>
              </a:ext>
            </a:extLst>
          </p:cNvPr>
          <p:cNvSpPr txBox="1"/>
          <p:nvPr/>
        </p:nvSpPr>
        <p:spPr>
          <a:xfrm>
            <a:off x="3188676" y="1771343"/>
            <a:ext cx="420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- </a:t>
            </a:r>
            <a:r>
              <a:rPr kumimoji="1" lang="ko-KR" altLang="en-US" sz="1400" dirty="0"/>
              <a:t>관리 객체 하위 클래스의 프로퍼티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논리를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1965E6-9059-566E-037E-008E9C0C017C}"/>
              </a:ext>
            </a:extLst>
          </p:cNvPr>
          <p:cNvSpPr txBox="1"/>
          <p:nvPr/>
        </p:nvSpPr>
        <p:spPr>
          <a:xfrm>
            <a:off x="3188676" y="2140675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Class Definition</a:t>
            </a:r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822D52-A04E-EE89-793B-1AD6E680F200}"/>
              </a:ext>
            </a:extLst>
          </p:cNvPr>
          <p:cNvSpPr txBox="1"/>
          <p:nvPr/>
        </p:nvSpPr>
        <p:spPr>
          <a:xfrm>
            <a:off x="3188676" y="2510007"/>
            <a:ext cx="4950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- </a:t>
            </a:r>
            <a:r>
              <a:rPr kumimoji="1" lang="ko-KR" altLang="en-US" sz="1400" dirty="0"/>
              <a:t>생성된 논리나 프로퍼티를 편집할 필요가 없을 경우 선택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DEF7CB-27C9-F79E-6A8D-64FAC8FFA549}"/>
              </a:ext>
            </a:extLst>
          </p:cNvPr>
          <p:cNvSpPr txBox="1"/>
          <p:nvPr/>
        </p:nvSpPr>
        <p:spPr>
          <a:xfrm>
            <a:off x="3188676" y="2874397"/>
            <a:ext cx="221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Category/Extension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86B3CD-2407-0F33-F1B2-EBFB13734F22}"/>
              </a:ext>
            </a:extLst>
          </p:cNvPr>
          <p:cNvSpPr txBox="1"/>
          <p:nvPr/>
        </p:nvSpPr>
        <p:spPr>
          <a:xfrm>
            <a:off x="3188676" y="3243729"/>
            <a:ext cx="7354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 - </a:t>
            </a:r>
            <a:r>
              <a:rPr kumimoji="1" lang="ko-KR" altLang="en-US" sz="1400" dirty="0"/>
              <a:t>관리 객체 하위 클래스에 추가적인 메서드나 비즈니스 논리를 추가하고 싶은 경우 선택</a:t>
            </a:r>
          </a:p>
        </p:txBody>
      </p:sp>
    </p:spTree>
    <p:extLst>
      <p:ext uri="{BB962C8B-B14F-4D97-AF65-F5344CB8AC3E}">
        <p14:creationId xmlns:p14="http://schemas.microsoft.com/office/powerpoint/2010/main" val="102904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74744A8-EA20-E5F9-37D4-8739395FACA1}"/>
              </a:ext>
            </a:extLst>
          </p:cNvPr>
          <p:cNvSpPr txBox="1"/>
          <p:nvPr/>
        </p:nvSpPr>
        <p:spPr>
          <a:xfrm>
            <a:off x="199692" y="136634"/>
            <a:ext cx="123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Core Data</a:t>
            </a:r>
            <a:endParaRPr kumimoji="1" lang="en-US" altLang="ko-KR" dirty="0"/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6D6E6C8D-1DE9-1207-3EEE-F77B284ED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0" y="673100"/>
            <a:ext cx="3670300" cy="2755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0DD56E-BB87-2C8B-7ABD-9798AE8EF51C}"/>
              </a:ext>
            </a:extLst>
          </p:cNvPr>
          <p:cNvSpPr txBox="1"/>
          <p:nvPr/>
        </p:nvSpPr>
        <p:spPr>
          <a:xfrm>
            <a:off x="4127352" y="673100"/>
            <a:ext cx="393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NSManagedObject</a:t>
            </a:r>
            <a:r>
              <a:rPr kumimoji="1" lang="en-US" altLang="ko-KR" dirty="0"/>
              <a:t> </a:t>
            </a:r>
            <a:r>
              <a:rPr kumimoji="1" lang="ko-KR" altLang="en-US" dirty="0"/>
              <a:t>서브클래스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91C0E-C3C7-DA64-6AB9-D85D48146F7F}"/>
              </a:ext>
            </a:extLst>
          </p:cNvPr>
          <p:cNvSpPr txBox="1"/>
          <p:nvPr/>
        </p:nvSpPr>
        <p:spPr>
          <a:xfrm>
            <a:off x="4241806" y="1042432"/>
            <a:ext cx="7645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Core Data </a:t>
            </a:r>
            <a:r>
              <a:rPr kumimoji="1" lang="ko-KR" altLang="en-US" sz="1400" dirty="0" err="1"/>
              <a:t>엔터티를</a:t>
            </a:r>
            <a:r>
              <a:rPr kumimoji="1" lang="ko-KR" altLang="en-US" sz="1400" dirty="0"/>
              <a:t> 관리하기 위해서는 </a:t>
            </a:r>
            <a:r>
              <a:rPr kumimoji="1" lang="en-US" altLang="ko-KR" sz="1400" dirty="0" err="1"/>
              <a:t>NSManagedObject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상속하는 클래스를 </a:t>
            </a:r>
            <a:r>
              <a:rPr kumimoji="1" lang="ko-KR" altLang="en-US" sz="1400" dirty="0" err="1"/>
              <a:t>생성해야함</a:t>
            </a:r>
            <a:endParaRPr kumimoji="1" lang="ko-KR" altLang="en-US" sz="1400" dirty="0"/>
          </a:p>
        </p:txBody>
      </p:sp>
      <p:pic>
        <p:nvPicPr>
          <p:cNvPr id="12" name="그림 11" descr="텍스트, 스크린샷, 명함, 폰트이(가) 표시된 사진&#10;&#10;자동 생성된 설명">
            <a:extLst>
              <a:ext uri="{FF2B5EF4-FFF2-40B4-BE49-F238E27FC236}">
                <a16:creationId xmlns:a16="http://schemas.microsoft.com/office/drawing/2014/main" id="{5FED9795-4F4C-60BD-C604-51B77523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826" y="2257211"/>
            <a:ext cx="7772400" cy="39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9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722</Words>
  <Application>Microsoft Macintosh PowerPoint</Application>
  <PresentationFormat>와이드스크린</PresentationFormat>
  <Paragraphs>112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Apple SD Gothic Neo</vt:lpstr>
      <vt:lpstr>Arial</vt:lpstr>
      <vt:lpstr>Helvetica Neue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함성호</dc:creator>
  <cp:lastModifiedBy>함성호</cp:lastModifiedBy>
  <cp:revision>3</cp:revision>
  <dcterms:created xsi:type="dcterms:W3CDTF">2024-09-02T04:29:17Z</dcterms:created>
  <dcterms:modified xsi:type="dcterms:W3CDTF">2024-09-02T08:21:36Z</dcterms:modified>
</cp:coreProperties>
</file>