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5"/>
    <p:restoredTop sz="94724"/>
  </p:normalViewPr>
  <p:slideViewPr>
    <p:cSldViewPr snapToGrid="0">
      <p:cViewPr varScale="1">
        <p:scale>
          <a:sx n="138" d="100"/>
          <a:sy n="138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F265-941A-EF63-768E-853A8EE2C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4A9A6-DA5B-24F3-7F78-DCCD1485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0D381-5816-00FC-0BEE-74EC626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09B8F-EEAA-B6BD-E296-E9053D03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58023-DC45-1B0D-B4EA-393AA8A7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19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8048-1DC4-4BC5-3F35-84D81AEF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D200D-64F1-5897-C02B-3DBA3133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0D01C-56CA-4398-4665-EF31BD3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C58C2-D1D4-55B3-A590-379BB76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9618-E495-19E5-365B-01ECCBB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3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531D2-98B4-3129-34AF-1C483D9FE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2FDB8-AE7A-A3EC-253A-22364058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78D7D-F3BE-5DAF-F58C-A8381AB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A9FF3-1DCF-CDFF-0A84-6957A000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3BD4B-C642-E3A9-4ECD-A61693FC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1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5E29-BC85-EC70-6442-05E93454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C0FCC-57C5-6D8F-D56F-D9D4F567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236E-6634-1A8A-E49A-8A36883F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BC559-34E6-BFB5-1F05-16B90E5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C09D-9BF2-3C41-D70C-EB2A848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841B-3A73-7968-5939-3533439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FE55D-D59C-3E8E-89C6-0187CCB5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A7A73-B49B-7290-080F-14D53EDD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73FA6-47F6-9B99-FAFE-1D6E78E2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DEFA-7EB5-364B-A0F1-CE7763CB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08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513D0-0FDD-BFB7-E128-34E0A49C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9CB6A-285B-0103-B807-D014A338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8ADC2-2D27-C123-E688-C6FEE3FE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26172-97BB-5834-81A2-A6BEB32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125C0-0522-C999-C50D-5F5BEE0C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5AB25-9148-2E5E-B88D-0859C5A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9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9EE4-E17F-B0F7-F7D7-9EBDF06F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6AFF-0646-9527-FDF1-C3BAC2AE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0C92F-872F-B257-E611-36F6C394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884B9-FF9C-EB1F-0250-D2CD17DBB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75797-B295-906A-8040-15945AFA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71CDB-1248-F6A9-9473-93C1584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22D18-5926-9F0E-842C-66C923A0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660A9-DC0C-44EE-36BB-FA9C4C90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1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244F1-93C6-6C64-BF02-CF5B9E3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D9275-311E-A4AF-6C79-87C4C608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20600-284F-AC5D-A194-9E5790E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B0D8B-3456-721A-F878-41E81C20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8B74B-8EE6-C40E-25C6-1FF7F8E1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1D880B-E525-7DFC-C3C5-73D1ED1E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BC239-1226-A5E1-149B-CC8D23C7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2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CE2FB-B2F2-841F-E70D-5673DCA5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E3D9E-B09F-F21C-B0EC-4F5386EC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496F4-BE31-A5AC-2E29-FC1FABDE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E0F3-2064-6BC8-990E-01AD65E2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57D45-AC67-EB07-C200-CF818644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5AD1-A520-2102-F844-967FAE24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107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C002-D3AC-585F-6C15-A1A50DA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A1B418-4AD2-D118-2CB2-6B46514E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85C0E-0B05-99FD-E9BF-52BB0C6E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66742-2C67-B12D-A815-7D45FF0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61490-FFBA-E0B2-C376-B47889A1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57F70-D697-401D-120B-0294129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9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1D84A-772C-1A18-603B-0E20E180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0AF62-4B1C-E0DC-F2C0-8021FAD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2790-1524-BF04-63CB-7344D1352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355A0-B8CF-DF49-A33F-1886E769A95F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1415B-AE19-3366-1D9E-6C5F3EE7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FD7C-2E12-B2E9-DBFA-6D8AE29F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1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E9974D-2796-A7E2-B27C-E32EC96AD784}"/>
              </a:ext>
            </a:extLst>
          </p:cNvPr>
          <p:cNvSpPr txBox="1"/>
          <p:nvPr/>
        </p:nvSpPr>
        <p:spPr>
          <a:xfrm>
            <a:off x="157018" y="166255"/>
            <a:ext cx="263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Codable</a:t>
            </a:r>
            <a:endParaRPr kumimoji="1"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B46E7-7750-38EB-BA2E-48FCC170CE22}"/>
              </a:ext>
            </a:extLst>
          </p:cNvPr>
          <p:cNvSpPr txBox="1"/>
          <p:nvPr/>
        </p:nvSpPr>
        <p:spPr>
          <a:xfrm>
            <a:off x="157018" y="822036"/>
            <a:ext cx="721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Encoding &amp; Decoding </a:t>
            </a:r>
            <a:r>
              <a:rPr kumimoji="1" lang="ko-KR" altLang="en-US" sz="1600" dirty="0"/>
              <a:t>모두 가능하도록 만드는 객체 구조를 만드는 모듈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603EBD-A5D3-38D0-2932-B748558E53CC}"/>
              </a:ext>
            </a:extLst>
          </p:cNvPr>
          <p:cNvSpPr/>
          <p:nvPr/>
        </p:nvSpPr>
        <p:spPr>
          <a:xfrm>
            <a:off x="729673" y="1551709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구조체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86B385-FC15-3698-3C0E-5152B18C28F0}"/>
              </a:ext>
            </a:extLst>
          </p:cNvPr>
          <p:cNvSpPr/>
          <p:nvPr/>
        </p:nvSpPr>
        <p:spPr>
          <a:xfrm>
            <a:off x="429491" y="2516909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B64B72-ADDC-12BE-C9AA-A4BA34109F18}"/>
              </a:ext>
            </a:extLst>
          </p:cNvPr>
          <p:cNvSpPr/>
          <p:nvPr/>
        </p:nvSpPr>
        <p:spPr>
          <a:xfrm>
            <a:off x="1394691" y="2253672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열거형</a:t>
            </a: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BAB8EA4D-C9F1-C1D4-DC7B-8ED9ABB5FC2E}"/>
              </a:ext>
            </a:extLst>
          </p:cNvPr>
          <p:cNvSpPr/>
          <p:nvPr/>
        </p:nvSpPr>
        <p:spPr>
          <a:xfrm>
            <a:off x="2521527" y="1443182"/>
            <a:ext cx="166255" cy="1877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86A98E-C64A-0AEA-6905-E686919C88E1}"/>
              </a:ext>
            </a:extLst>
          </p:cNvPr>
          <p:cNvSpPr/>
          <p:nvPr/>
        </p:nvSpPr>
        <p:spPr>
          <a:xfrm>
            <a:off x="2983344" y="1473201"/>
            <a:ext cx="1847272" cy="184727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JSON</a:t>
            </a:r>
          </a:p>
          <a:p>
            <a:pPr algn="ctr"/>
            <a:r>
              <a:rPr kumimoji="1" lang="en-US" altLang="ko-KR" dirty="0"/>
              <a:t>Property List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4FEB8-B7E2-58F1-14D2-72F783CBD91C}"/>
              </a:ext>
            </a:extLst>
          </p:cNvPr>
          <p:cNvSpPr txBox="1"/>
          <p:nvPr/>
        </p:nvSpPr>
        <p:spPr>
          <a:xfrm>
            <a:off x="1302328" y="3697025"/>
            <a:ext cx="277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JSONEncoder</a:t>
            </a:r>
            <a:r>
              <a:rPr kumimoji="1" lang="en-US" altLang="ko-KR" sz="1600" dirty="0"/>
              <a:t>().encode(___)</a:t>
            </a:r>
            <a:endParaRPr kumimoji="1"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5E589A-7982-3D8F-9DCD-6197A302486E}"/>
              </a:ext>
            </a:extLst>
          </p:cNvPr>
          <p:cNvCxnSpPr/>
          <p:nvPr/>
        </p:nvCxnSpPr>
        <p:spPr>
          <a:xfrm>
            <a:off x="1634836" y="3603065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E30E73-22C2-8FBE-5265-4CA8BA9D5AB9}"/>
              </a:ext>
            </a:extLst>
          </p:cNvPr>
          <p:cNvSpPr txBox="1"/>
          <p:nvPr/>
        </p:nvSpPr>
        <p:spPr>
          <a:xfrm>
            <a:off x="1302328" y="4306966"/>
            <a:ext cx="277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JSONDecoder</a:t>
            </a:r>
            <a:r>
              <a:rPr kumimoji="1" lang="en-US" altLang="ko-KR" sz="1600" dirty="0"/>
              <a:t>().decode(___)</a:t>
            </a:r>
            <a:endParaRPr kumimoji="1"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D83C31-00B3-B811-76FF-5FA3757BC107}"/>
              </a:ext>
            </a:extLst>
          </p:cNvPr>
          <p:cNvCxnSpPr/>
          <p:nvPr/>
        </p:nvCxnSpPr>
        <p:spPr>
          <a:xfrm flipH="1">
            <a:off x="1394691" y="4281025"/>
            <a:ext cx="2369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9EA66-EC01-627D-E59F-E2889DFB06F6}"/>
              </a:ext>
            </a:extLst>
          </p:cNvPr>
          <p:cNvSpPr txBox="1"/>
          <p:nvPr/>
        </p:nvSpPr>
        <p:spPr>
          <a:xfrm>
            <a:off x="199692" y="585802"/>
            <a:ext cx="1124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 </a:t>
            </a:r>
            <a:r>
              <a:rPr kumimoji="1" lang="ko-KR" altLang="en-US" sz="1400" dirty="0"/>
              <a:t>스택 생성하기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데이터베이스와 상호작용하기 위한 모든 구성요소 포함</a:t>
            </a:r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AppDelegate</a:t>
            </a:r>
            <a:r>
              <a:rPr kumimoji="1" lang="ko-KR" altLang="en-US" sz="1400" dirty="0">
                <a:sym typeface="Wingdings" pitchFamily="2" charset="2"/>
              </a:rPr>
              <a:t> 또는 별도의 </a:t>
            </a:r>
            <a:r>
              <a:rPr kumimoji="1" lang="en-US" altLang="ko-KR" sz="1400" dirty="0">
                <a:sym typeface="Wingdings" pitchFamily="2" charset="2"/>
              </a:rPr>
              <a:t>Core Data </a:t>
            </a:r>
            <a:r>
              <a:rPr kumimoji="1" lang="ko-KR" altLang="en-US" sz="1400" dirty="0">
                <a:sym typeface="Wingdings" pitchFamily="2" charset="2"/>
              </a:rPr>
              <a:t>관리 클래스에서 </a:t>
            </a:r>
            <a:r>
              <a:rPr kumimoji="1" lang="en-US" altLang="ko-KR" sz="1400" dirty="0">
                <a:sym typeface="Wingdings" pitchFamily="2" charset="2"/>
              </a:rPr>
              <a:t>Core Data </a:t>
            </a:r>
            <a:r>
              <a:rPr kumimoji="1" lang="ko-KR" altLang="en-US" sz="1400" dirty="0">
                <a:sym typeface="Wingdings" pitchFamily="2" charset="2"/>
              </a:rPr>
              <a:t>스택을 설정합니다</a:t>
            </a:r>
            <a:r>
              <a:rPr kumimoji="1" lang="en-US" altLang="ko-KR" sz="1400" dirty="0">
                <a:sym typeface="Wingdings" pitchFamily="2" charset="2"/>
              </a:rPr>
              <a:t>.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ko-KR" altLang="en-US" sz="1400" dirty="0">
                <a:sym typeface="Wingdings" pitchFamily="2" charset="2"/>
              </a:rPr>
              <a:t>일반적으로 </a:t>
            </a:r>
            <a:r>
              <a:rPr kumimoji="1" lang="en-US" altLang="ko-KR" sz="1400" dirty="0" err="1">
                <a:sym typeface="Wingdings" pitchFamily="2" charset="2"/>
              </a:rPr>
              <a:t>AppDelegate</a:t>
            </a:r>
            <a:r>
              <a:rPr kumimoji="1" lang="ko-KR" altLang="en-US" sz="1400" dirty="0">
                <a:sym typeface="Wingdings" pitchFamily="2" charset="2"/>
              </a:rPr>
              <a:t>에서 하니 그대로 할 것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1A413-9899-EAC6-C617-BD5A6E32B188}"/>
              </a:ext>
            </a:extLst>
          </p:cNvPr>
          <p:cNvSpPr txBox="1"/>
          <p:nvPr/>
        </p:nvSpPr>
        <p:spPr>
          <a:xfrm>
            <a:off x="199692" y="1921916"/>
            <a:ext cx="12117420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lazy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var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persistentContainer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NSPersistentContainer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/*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The persistent container for the application. This implementation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creates and returns a container, having loaded the store for the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application to it. This property is optional since there are legitimate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error conditions that could cause the creation of the store to fail.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*/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container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NSPersistentContainer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(name: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CoreDataTest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container.loadPersistentStores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completionHandler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{ 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storeDescription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error)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in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error = error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NSError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// Replace this implementation with code to handle the error appropriately.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//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fatalError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 causes the application to generate a crash log and terminate. You should not use this function in a shipping application, although it may be useful during development.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/*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Typical reasons for an error here include: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* The parent directory does not exist, cannot be created, or disallows writing.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* The persistent store is not accessible, due to permissions or data protection when the device is locked.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* The device is out of space.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* The store could not be migrated to the current model version.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Check the error message to determine what the actual problem was.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 */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fatalError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("Unresolved error \(error),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error.userInfo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return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container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}()</a:t>
            </a:r>
          </a:p>
          <a:p>
            <a:endParaRPr kumimoji="1"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CA208-14FA-21E1-FAE1-E55A17420194}"/>
              </a:ext>
            </a:extLst>
          </p:cNvPr>
          <p:cNvSpPr txBox="1"/>
          <p:nvPr/>
        </p:nvSpPr>
        <p:spPr>
          <a:xfrm>
            <a:off x="199692" y="1399120"/>
            <a:ext cx="20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AppDelegate.swift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77537-C692-C20B-3F91-438EBEF6B87B}"/>
              </a:ext>
            </a:extLst>
          </p:cNvPr>
          <p:cNvSpPr/>
          <p:nvPr/>
        </p:nvSpPr>
        <p:spPr>
          <a:xfrm>
            <a:off x="5441690" y="4946623"/>
            <a:ext cx="6645207" cy="17915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</a:rPr>
              <a:t>NSPersistentContainer</a:t>
            </a:r>
            <a:br>
              <a:rPr kumimoji="1" lang="en-US" altLang="ko-KR" sz="1400" dirty="0">
                <a:solidFill>
                  <a:sysClr val="windowText" lastClr="000000"/>
                </a:solidFill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CoreData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스택을 캡슐화해서 관리하는 컨테이너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loadPersistentStores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 persistent stores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호출 완료 후에 해당 스레드를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블록한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채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핸들러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수행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실제 데이터를 저장하는 공간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&gt;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Load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5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7E136-0EDC-4EB6-C252-21DCE0AB9B04}"/>
              </a:ext>
            </a:extLst>
          </p:cNvPr>
          <p:cNvSpPr txBox="1"/>
          <p:nvPr/>
        </p:nvSpPr>
        <p:spPr>
          <a:xfrm>
            <a:off x="94589" y="148389"/>
            <a:ext cx="20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AppDelegate.swift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25F6F-528D-BB12-7766-F74A1FEB77D0}"/>
              </a:ext>
            </a:extLst>
          </p:cNvPr>
          <p:cNvSpPr txBox="1"/>
          <p:nvPr/>
        </p:nvSpPr>
        <p:spPr>
          <a:xfrm>
            <a:off x="94589" y="735725"/>
            <a:ext cx="13216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//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MARK: - Core Data Saving support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saveContext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()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context =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persistentContainer.viewContext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context.hasChanges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do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context.save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}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catch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// Replace this implementation with code to handle the error appropriately.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//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fatalError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causes the application to generate a crash log and terminate. You should not use this function in a shipping application, although it may be useful during development.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nserror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error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NSError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fatalError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("Unresolved error \(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nserror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), \(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nserror.userInfo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47405-BF30-4E71-72A9-3D883747CA1C}"/>
              </a:ext>
            </a:extLst>
          </p:cNvPr>
          <p:cNvSpPr/>
          <p:nvPr/>
        </p:nvSpPr>
        <p:spPr>
          <a:xfrm>
            <a:off x="136630" y="4116306"/>
            <a:ext cx="11834653" cy="13280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</a:rPr>
              <a:t>viewContext</a:t>
            </a:r>
            <a:br>
              <a:rPr kumimoji="1" lang="en-US" altLang="ko-KR" sz="1400" dirty="0">
                <a:solidFill>
                  <a:sysClr val="windowText" lastClr="000000"/>
                </a:solidFill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NSManagedObjectContext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달고 있는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Property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로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,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Application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의 메인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Queue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와 연계된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persistent Container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요소입니다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쉽게 말해서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Store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접근할 때 어느 컨텍스트에서 붙는지 관리하는 것입니다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예를 들어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,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위 코드는 현재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Store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접근할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Container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의 컨텍스트를 가지고 왔는데 기본적으로 메인 스레드에서 사용됩니다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현 컨텍스트에서 변경 사항을 체크한 후 있다면 변경 사항 저장하여 불필요한 저장 작업을 피하는 역할을 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41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7E136-0EDC-4EB6-C252-21DCE0AB9B04}"/>
              </a:ext>
            </a:extLst>
          </p:cNvPr>
          <p:cNvSpPr txBox="1"/>
          <p:nvPr/>
        </p:nvSpPr>
        <p:spPr>
          <a:xfrm>
            <a:off x="94589" y="1483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Modeling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47405-BF30-4E71-72A9-3D883747CA1C}"/>
              </a:ext>
            </a:extLst>
          </p:cNvPr>
          <p:cNvSpPr/>
          <p:nvPr/>
        </p:nvSpPr>
        <p:spPr>
          <a:xfrm>
            <a:off x="94589" y="721465"/>
            <a:ext cx="11834653" cy="13280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1) Entity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생성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–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테이블과 비슷한 개념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//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객체 유형 정의 및 속성 처리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2) Entity – Class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명칭 변경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B64406-9663-BA0D-75C2-07B989DCD57A}"/>
              </a:ext>
            </a:extLst>
          </p:cNvPr>
          <p:cNvSpPr/>
          <p:nvPr/>
        </p:nvSpPr>
        <p:spPr>
          <a:xfrm>
            <a:off x="94588" y="2246802"/>
            <a:ext cx="11834653" cy="148437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속성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1)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 name: Entities list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표시된 이름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2)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Abstract Entity: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추상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엔터티로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만들 경우 필요한 옵션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//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DB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는 기본적으로 구체적인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로 생성됩니다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3)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Parent Entity: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유사한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엔터티가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여러 개 있는 경우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Parent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정의하여 공통 속성을 정의하고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Child Entity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가 해당 속성을 상속하도록 한다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4)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Class name: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엔터티의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인스턴스를 만들 때 사용할 클래스 이름이며 기본적으로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엔터티의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이름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(1)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을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미러링함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5)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Module: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클래스가 있는 모듈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,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기본적으로 코어 데이터는 전역 네임스페이스에서 클래스 파일을 찾음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13ED6F-4601-6138-1E8E-16D378D811E7}"/>
              </a:ext>
            </a:extLst>
          </p:cNvPr>
          <p:cNvSpPr/>
          <p:nvPr/>
        </p:nvSpPr>
        <p:spPr>
          <a:xfrm>
            <a:off x="2506711" y="3915531"/>
            <a:ext cx="7951082" cy="1484370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Attribute 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Attribute Type: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데이터 형식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//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리스트에서 선택한 타입과 동일 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Optional: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해당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Attribute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의 필수 속성을 선택할 수 있음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Validation: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해당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Attribute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의 유효성 검사 옵션을 지정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Default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Value: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데이터가 생성되는 시점에 해당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Attribute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의 기본값을 지정할 수 있음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08F69B-4E88-7B57-55B8-EC8D7650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" y="3915143"/>
            <a:ext cx="2259724" cy="27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7E136-0EDC-4EB6-C252-21DCE0AB9B04}"/>
              </a:ext>
            </a:extLst>
          </p:cNvPr>
          <p:cNvSpPr txBox="1"/>
          <p:nvPr/>
        </p:nvSpPr>
        <p:spPr>
          <a:xfrm>
            <a:off x="94589" y="1483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Modeling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47405-BF30-4E71-72A9-3D883747CA1C}"/>
              </a:ext>
            </a:extLst>
          </p:cNvPr>
          <p:cNvSpPr/>
          <p:nvPr/>
        </p:nvSpPr>
        <p:spPr>
          <a:xfrm>
            <a:off x="94589" y="721464"/>
            <a:ext cx="11834653" cy="159081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RelationShip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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엔터티가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두 개 이상인 경우 관계 추가가 가능합니다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Optional: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해당 관계의 필수 속성을 선택할 수 있음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Destination: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관계를 설정할 대상이 되는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선택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Delete Rule: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코어 데이터가 원본 인스턴스를 삭제할 때 변경 내용이 관계간에 전파되는 방식을 지정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Type: Relationship 1:1 or 1:N</a:t>
            </a:r>
          </a:p>
          <a:p>
            <a:pPr marL="342900" indent="-342900">
              <a:buAutoNum type="arabicParenR"/>
            </a:pP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05AE3B-2BE5-4540-F9EC-63BBC6C81109}"/>
              </a:ext>
            </a:extLst>
          </p:cNvPr>
          <p:cNvSpPr/>
          <p:nvPr/>
        </p:nvSpPr>
        <p:spPr>
          <a:xfrm>
            <a:off x="4645568" y="3615777"/>
            <a:ext cx="6884275" cy="21123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Core Data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사용하기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MVC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기준으로 본다면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사용하고자하는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뷰컨트롤러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파일 코드에서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AppDelegate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정의된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persistentController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접근할 것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Editor &gt; Create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NSManagedObject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 Subclass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선택하여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구현하는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extension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을 만들거나 자동 생성된 것을 활용합니다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fetchRequest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는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접근하는 오브젝트로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ViewController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에서 선언한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persistentController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통해 호출될 것입니다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8ED753-177A-EF83-5951-01DF24CF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" y="2414970"/>
            <a:ext cx="4646376" cy="101403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E1AE25C-E03A-5C7B-DAED-028E75D7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9" y="3479800"/>
            <a:ext cx="4406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7E136-0EDC-4EB6-C252-21DCE0AB9B04}"/>
              </a:ext>
            </a:extLst>
          </p:cNvPr>
          <p:cNvSpPr txBox="1"/>
          <p:nvPr/>
        </p:nvSpPr>
        <p:spPr>
          <a:xfrm>
            <a:off x="94589" y="1483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Modeling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47405-BF30-4E71-72A9-3D883747CA1C}"/>
              </a:ext>
            </a:extLst>
          </p:cNvPr>
          <p:cNvSpPr/>
          <p:nvPr/>
        </p:nvSpPr>
        <p:spPr>
          <a:xfrm>
            <a:off x="94589" y="721464"/>
            <a:ext cx="11834653" cy="159081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fetchRequest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()</a:t>
            </a: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: Core Data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에서 데이터를 검색하기 위한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NSFetchRequest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객체를 생성하는 역할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Core Data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영구 저장소에서 특정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와 데이터를 가져오도록 설정된 요청을 정의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특정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Entity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해당하는 모든 레코드를 가져오고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싶을때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05AE3B-2BE5-4540-F9EC-63BBC6C81109}"/>
              </a:ext>
            </a:extLst>
          </p:cNvPr>
          <p:cNvSpPr/>
          <p:nvPr/>
        </p:nvSpPr>
        <p:spPr>
          <a:xfrm>
            <a:off x="4073119" y="2992584"/>
            <a:ext cx="7585597" cy="216130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arenR"/>
            </a:pP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viewContext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가지고와서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현재 컨텍스트에서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persistentContainer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작업 수행할 것임을 인지시킨다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 err="1">
                <a:solidFill>
                  <a:sysClr val="windowText" lastClr="000000"/>
                </a:solidFill>
                <a:sym typeface="Wingdings" pitchFamily="2" charset="2"/>
              </a:rPr>
              <a:t>fetchRequest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엔터티로부터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가지고 온다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  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이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엔터티의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레코드에 접근을 시작한다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가져온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request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는 컨텍스트에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fetch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하여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객체를 생성한다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엔터티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객체를 통해 레코드를 접근할 수 있고 조건을 달아서 조회도 가능하며 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수정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/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삭제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/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갱신 등 모두 가능합니다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 </a:t>
            </a:r>
          </a:p>
          <a:p>
            <a:pPr marL="342900" indent="-342900">
              <a:buAutoNum type="arabicParenR"/>
            </a:pP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레코드에 변경이 가하는 것에 대해서는 컨텍스트의 변화를 감지하여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save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를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진행해야합니다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.   (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단순 조회는 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save </a:t>
            </a:r>
            <a:r>
              <a:rPr kumimoji="1" lang="ko-KR" altLang="en-US" sz="1400" dirty="0">
                <a:solidFill>
                  <a:sysClr val="windowText" lastClr="000000"/>
                </a:solidFill>
                <a:sym typeface="Wingdings" pitchFamily="2" charset="2"/>
              </a:rPr>
              <a:t>할 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sym typeface="Wingdings" pitchFamily="2" charset="2"/>
              </a:rPr>
              <a:t>필요없음</a:t>
            </a:r>
            <a: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  <a:t>)</a:t>
            </a:r>
            <a:br>
              <a:rPr kumimoji="1" lang="en-US" altLang="ko-KR" sz="1400" dirty="0">
                <a:solidFill>
                  <a:sysClr val="windowText" lastClr="000000"/>
                </a:solidFill>
                <a:sym typeface="Wingdings" pitchFamily="2" charset="2"/>
              </a:rPr>
            </a:b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endParaRPr kumimoji="1" lang="en-US" altLang="ko-KR" sz="1400" dirty="0">
              <a:solidFill>
                <a:sysClr val="windowText" lastClr="000000"/>
              </a:solidFill>
              <a:sym typeface="Wingdings" pitchFamily="2" charset="2"/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1952BCB-2F36-57F6-0012-562E94B2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" y="2361861"/>
            <a:ext cx="3848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5B8B-5210-F5C6-05FF-316CB273B763}"/>
              </a:ext>
            </a:extLst>
          </p:cNvPr>
          <p:cNvSpPr txBox="1"/>
          <p:nvPr/>
        </p:nvSpPr>
        <p:spPr>
          <a:xfrm>
            <a:off x="249381" y="942439"/>
            <a:ext cx="69088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import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Foundation</a:t>
            </a:r>
          </a:p>
          <a:p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struct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Question: Codable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text: String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//Multiple choice questions have multiple answers, an Array of Strings would work for our quiz data.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answers: [String]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//Look at the data in the quiz array, there is a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seperate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string that is the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//The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initialiser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needs to be updated to match the new multiple choice quiz data.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init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(q: String, a: [String],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String)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text = q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answers = a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}</a:t>
            </a:r>
          </a:p>
          <a:p>
            <a:endParaRPr kumimoji="1"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B826D-F983-D57B-A209-D74C40C0544E}"/>
              </a:ext>
            </a:extLst>
          </p:cNvPr>
          <p:cNvSpPr txBox="1"/>
          <p:nvPr/>
        </p:nvSpPr>
        <p:spPr>
          <a:xfrm>
            <a:off x="249381" y="387927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1)</a:t>
            </a:r>
            <a:r>
              <a:rPr kumimoji="1" lang="ko-KR" altLang="en-US" dirty="0"/>
              <a:t> 구조를 짜는데 </a:t>
            </a:r>
            <a:r>
              <a:rPr kumimoji="1" lang="en-US" altLang="ko-KR" dirty="0"/>
              <a:t>Codable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상속해 구현한다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2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5B8B-5210-F5C6-05FF-316CB273B763}"/>
              </a:ext>
            </a:extLst>
          </p:cNvPr>
          <p:cNvSpPr txBox="1"/>
          <p:nvPr/>
        </p:nvSpPr>
        <p:spPr>
          <a:xfrm>
            <a:off x="157017" y="1482952"/>
            <a:ext cx="69088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do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JSONEncoder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().encode(quiz)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print("QUIZ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String(data: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encoding: .utf8)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JSONDecoder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().decode([Question].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from: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defaults.setValue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[0].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erorR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?!")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catch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print("encoded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ereror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\(error)")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B826D-F983-D57B-A209-D74C40C0544E}"/>
              </a:ext>
            </a:extLst>
          </p:cNvPr>
          <p:cNvSpPr txBox="1"/>
          <p:nvPr/>
        </p:nvSpPr>
        <p:spPr>
          <a:xfrm>
            <a:off x="249381" y="38792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JSONEncoder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형태로 변경한다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E83A-A3C2-C524-E2E8-AFBB570CAB2C}"/>
              </a:ext>
            </a:extLst>
          </p:cNvPr>
          <p:cNvSpPr txBox="1"/>
          <p:nvPr/>
        </p:nvSpPr>
        <p:spPr>
          <a:xfrm>
            <a:off x="249381" y="76625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JSONDecoder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struct </a:t>
            </a:r>
            <a:r>
              <a:rPr kumimoji="1" lang="ko-KR" altLang="en-US" dirty="0"/>
              <a:t>형태로 변경한다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358692" y="5375048"/>
            <a:ext cx="1147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프린트로 찍어내기 위해서 </a:t>
            </a:r>
            <a:r>
              <a:rPr kumimoji="1" lang="en-US" altLang="ko-KR" dirty="0" err="1"/>
              <a:t>JsonData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jsonString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만든것이고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</a:t>
            </a:r>
            <a:r>
              <a:rPr kumimoji="1" lang="en-US" altLang="ko-KR" dirty="0"/>
              <a:t>quiz</a:t>
            </a:r>
            <a:r>
              <a:rPr kumimoji="1" lang="ko-KR" altLang="en-US" dirty="0"/>
              <a:t> 자체가 배열로 되어 있기 때문에</a:t>
            </a:r>
            <a:endParaRPr kumimoji="1" lang="en-US" altLang="ko-KR" dirty="0"/>
          </a:p>
          <a:p>
            <a:r>
              <a:rPr kumimoji="1" lang="ko-KR" altLang="en-US" dirty="0"/>
              <a:t>다시 디코딩 작업을 할 때는 </a:t>
            </a:r>
            <a:r>
              <a:rPr kumimoji="1" lang="en-US" altLang="ko-KR" dirty="0"/>
              <a:t>Question</a:t>
            </a:r>
            <a:r>
              <a:rPr kumimoji="1" lang="ko-KR" altLang="en-US" dirty="0"/>
              <a:t> 구조체의 배열 형태로 디코딩을 진행해야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6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313084C-FF8F-4519-C263-CE19D7E7C1B4}"/>
              </a:ext>
            </a:extLst>
          </p:cNvPr>
          <p:cNvSpPr/>
          <p:nvPr/>
        </p:nvSpPr>
        <p:spPr>
          <a:xfrm>
            <a:off x="339179" y="4470338"/>
            <a:ext cx="1003089" cy="1003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275566" y="21192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UserDefault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9845-0253-4A55-61EE-32136C82F881}"/>
              </a:ext>
            </a:extLst>
          </p:cNvPr>
          <p:cNvSpPr txBox="1"/>
          <p:nvPr/>
        </p:nvSpPr>
        <p:spPr>
          <a:xfrm>
            <a:off x="275566" y="794326"/>
            <a:ext cx="8016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앱이 삭제되지 않는 한 지속해서 남아있는 데이터로써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일종의 임시 저장소라고 생각하면 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en-US" altLang="ko-KR" sz="1400" dirty="0"/>
              <a:t>Kotlin</a:t>
            </a:r>
            <a:r>
              <a:rPr kumimoji="1" lang="ko-KR" altLang="en-US" sz="1400" dirty="0"/>
              <a:t>에서는 </a:t>
            </a:r>
            <a:r>
              <a:rPr kumimoji="1" lang="en-US" altLang="ko-KR" sz="1400" dirty="0" err="1"/>
              <a:t>SharedPreference</a:t>
            </a:r>
            <a:r>
              <a:rPr kumimoji="1" lang="ko-KR" altLang="en-US" sz="1400" dirty="0"/>
              <a:t>가 비슷한 역할을 하고 있으며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Vue.js</a:t>
            </a:r>
            <a:r>
              <a:rPr kumimoji="1" lang="ko-KR" altLang="en-US" sz="1400" dirty="0"/>
              <a:t>로 비교하자면 </a:t>
            </a:r>
            <a:r>
              <a:rPr kumimoji="1" lang="en-US" altLang="ko-KR" sz="1400" dirty="0"/>
              <a:t>store </a:t>
            </a:r>
            <a:r>
              <a:rPr kumimoji="1" lang="ko-KR" altLang="en-US" sz="1400" dirty="0"/>
              <a:t>변수 </a:t>
            </a:r>
            <a:endParaRPr kumimoji="1" lang="en-US" altLang="ko-KR" sz="1400" dirty="0"/>
          </a:p>
          <a:p>
            <a:r>
              <a:rPr kumimoji="1" lang="ko-KR" altLang="en-US" sz="1400" dirty="0"/>
              <a:t>느낌이라 생각하면 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DDD6F-3897-11B7-2A14-5BA37BAC496E}"/>
              </a:ext>
            </a:extLst>
          </p:cNvPr>
          <p:cNvSpPr txBox="1"/>
          <p:nvPr/>
        </p:nvSpPr>
        <p:spPr>
          <a:xfrm>
            <a:off x="275566" y="2032000"/>
            <a:ext cx="636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사용법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A4D93-2E53-097F-57DA-CDF85F9B8E16}"/>
              </a:ext>
            </a:extLst>
          </p:cNvPr>
          <p:cNvSpPr txBox="1"/>
          <p:nvPr/>
        </p:nvSpPr>
        <p:spPr>
          <a:xfrm>
            <a:off x="275566" y="2185506"/>
            <a:ext cx="4981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pPr marL="342900" indent="-342900">
              <a:buAutoNum type="arabicParenR"/>
            </a:pPr>
            <a:r>
              <a:rPr kumimoji="1" lang="en-US" altLang="ko-KR" sz="1400" dirty="0" err="1"/>
              <a:t>UserDefaults.standard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호출한다</a:t>
            </a:r>
            <a:endParaRPr kumimoji="1" lang="en-US" altLang="ko-KR" sz="1400" dirty="0"/>
          </a:p>
          <a:p>
            <a:pPr marL="342900" indent="-342900">
              <a:buAutoNum type="arabicParenR"/>
            </a:pPr>
            <a:r>
              <a:rPr kumimoji="1" lang="en-US" altLang="ko-KR" sz="1400" dirty="0"/>
              <a:t>.set(</a:t>
            </a:r>
            <a:r>
              <a:rPr kumimoji="1" lang="ko-KR" altLang="en-US" sz="1400" dirty="0"/>
              <a:t>값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forKey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형태로 정의한다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1</a:t>
            </a:r>
            <a:r>
              <a:rPr kumimoji="1" lang="ko-KR" altLang="en-US" sz="1400" dirty="0"/>
              <a:t>에서 정의한 값으로 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타입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forKey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형태로 가져온다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37848-6105-6FB0-D6B4-011C771A461A}"/>
              </a:ext>
            </a:extLst>
          </p:cNvPr>
          <p:cNvSpPr txBox="1"/>
          <p:nvPr/>
        </p:nvSpPr>
        <p:spPr>
          <a:xfrm>
            <a:off x="322694" y="2954948"/>
            <a:ext cx="49343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ko-KR" altLang="en-US" sz="1400" dirty="0"/>
              <a:t>타입은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정수형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딕셔너리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배열 객체 등등 다 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F94AB-0309-E95A-80ED-12FE7DE5E175}"/>
              </a:ext>
            </a:extLst>
          </p:cNvPr>
          <p:cNvSpPr txBox="1"/>
          <p:nvPr/>
        </p:nvSpPr>
        <p:spPr>
          <a:xfrm>
            <a:off x="517559" y="4787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ADCC-F28B-E16B-85F1-5CF41F0599EC}"/>
              </a:ext>
            </a:extLst>
          </p:cNvPr>
          <p:cNvSpPr txBox="1"/>
          <p:nvPr/>
        </p:nvSpPr>
        <p:spPr>
          <a:xfrm>
            <a:off x="1520648" y="4614753"/>
            <a:ext cx="6285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/>
                <a:latin typeface="Helvetica Neue" panose="02000503000000020004" pitchFamily="2" charset="0"/>
              </a:rPr>
              <a:t>//</a:t>
            </a:r>
            <a:r>
              <a:rPr lang="ko-KR" altLang="en-US" sz="1400" b="1" dirty="0">
                <a:effectLst/>
                <a:latin typeface="Helvetica Neue" panose="02000503000000020004" pitchFamily="2" charset="0"/>
              </a:rPr>
              <a:t> 선언</a:t>
            </a:r>
            <a:endParaRPr lang="en" altLang="ko-KR" sz="1400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4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 defaults =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UserDefaults.standard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  //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앱이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제거되지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않는한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게속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저장하는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400" dirty="0">
                <a:latin typeface="Helvetica Neue" panose="02000503000000020004" pitchFamily="2" charset="0"/>
              </a:rPr>
              <a:t>//</a:t>
            </a:r>
            <a:r>
              <a:rPr lang="ko-KR" altLang="en-US" sz="1400" dirty="0">
                <a:latin typeface="Helvetica Neue" panose="02000503000000020004" pitchFamily="2" charset="0"/>
              </a:rPr>
              <a:t> 저장</a:t>
            </a:r>
            <a:endParaRPr lang="en" altLang="ko-KR" sz="1400" dirty="0">
              <a:latin typeface="Helvetica Neue" panose="02000503000000020004" pitchFamily="2" charset="0"/>
            </a:endParaRPr>
          </a:p>
          <a:p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defaults.setValue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[0].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")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400" dirty="0">
                <a:latin typeface="Helvetica Neue" panose="02000503000000020004" pitchFamily="2" charset="0"/>
              </a:rPr>
              <a:t>//</a:t>
            </a:r>
            <a:r>
              <a:rPr lang="ko-KR" altLang="en-US" sz="1400" dirty="0">
                <a:latin typeface="Helvetica Neue" panose="02000503000000020004" pitchFamily="2" charset="0"/>
              </a:rPr>
              <a:t> 호출</a:t>
            </a:r>
            <a:endParaRPr lang="en" altLang="ko-KR" sz="1400" dirty="0">
              <a:latin typeface="Helvetica Neue" panose="02000503000000020004" pitchFamily="2" charset="0"/>
            </a:endParaRP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print("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defaults.string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"))")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8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275566" y="21192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내부 데이터베이스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9845-0253-4A55-61EE-32136C82F881}"/>
              </a:ext>
            </a:extLst>
          </p:cNvPr>
          <p:cNvSpPr txBox="1"/>
          <p:nvPr/>
        </p:nvSpPr>
        <p:spPr>
          <a:xfrm>
            <a:off x="277635" y="581254"/>
            <a:ext cx="1349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400" dirty="0"/>
              <a:t>Core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SQLite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Realm</a:t>
            </a:r>
            <a:endParaRPr kumimoji="1"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1C1C-F0C3-A130-5FE6-F12312C05CBD}"/>
              </a:ext>
            </a:extLst>
          </p:cNvPr>
          <p:cNvSpPr txBox="1"/>
          <p:nvPr/>
        </p:nvSpPr>
        <p:spPr>
          <a:xfrm>
            <a:off x="185272" y="1920649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 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1C47-DACC-359A-C896-06DF7193B98A}"/>
              </a:ext>
            </a:extLst>
          </p:cNvPr>
          <p:cNvSpPr txBox="1"/>
          <p:nvPr/>
        </p:nvSpPr>
        <p:spPr>
          <a:xfrm>
            <a:off x="178104" y="2289981"/>
            <a:ext cx="9356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ios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플랫폼 단에서 지원하는 관계형 데이터베이스 라이브러리</a:t>
            </a:r>
            <a:endParaRPr kumimoji="1" lang="en-US" altLang="ko-KR" sz="1400" dirty="0"/>
          </a:p>
          <a:p>
            <a:r>
              <a:rPr kumimoji="1" lang="en-US" altLang="ko-KR" sz="1400" dirty="0"/>
              <a:t>2)</a:t>
            </a:r>
            <a:r>
              <a:rPr kumimoji="1" lang="ko-KR" altLang="en-US" sz="1400" dirty="0"/>
              <a:t> 객체 형식으로 저장하고 관리할 때 사용하기 좋음</a:t>
            </a:r>
            <a:endParaRPr kumimoji="1" lang="en-US" altLang="ko-KR" sz="1400" dirty="0"/>
          </a:p>
          <a:p>
            <a:r>
              <a:rPr kumimoji="1" lang="en-US" altLang="ko-KR" sz="1400" dirty="0"/>
              <a:t>3)</a:t>
            </a:r>
            <a:r>
              <a:rPr kumimoji="1" lang="ko-KR" altLang="en-US" sz="1400" dirty="0"/>
              <a:t> 스레드 안전화에 적합하지 않음</a:t>
            </a:r>
            <a:endParaRPr kumimoji="1" lang="en-US" altLang="ko-KR" sz="1400" dirty="0"/>
          </a:p>
          <a:p>
            <a:r>
              <a:rPr kumimoji="1" lang="en-US" altLang="ko-KR" sz="1400" dirty="0"/>
              <a:t>4)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FetchRequest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Property Wrapper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사용해서 쉽게 쓸 수 있음</a:t>
            </a:r>
            <a:endParaRPr kumimoji="1" lang="en-US" altLang="ko-KR" sz="1400" dirty="0"/>
          </a:p>
          <a:p>
            <a:r>
              <a:rPr kumimoji="1" lang="en-US" altLang="ko-KR" sz="1400" dirty="0"/>
              <a:t>5)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Widget </a:t>
            </a:r>
            <a:r>
              <a:rPr kumimoji="1" lang="ko-KR" altLang="en-US" sz="1400" dirty="0"/>
              <a:t>등을 개발할 때 데이터 연동이 편하다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en" altLang="ko-KR" sz="1400" dirty="0"/>
              <a:t>Core Data</a:t>
            </a:r>
            <a:r>
              <a:rPr lang="ko-KR" altLang="en-US" sz="1400" dirty="0"/>
              <a:t>는 </a:t>
            </a:r>
            <a:r>
              <a:rPr lang="en" altLang="ko-KR" sz="1400" dirty="0"/>
              <a:t>SQLite</a:t>
            </a:r>
            <a:r>
              <a:rPr lang="ko-KR" altLang="en-US" sz="1400" dirty="0"/>
              <a:t>와 같은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데이터베이스를 </a:t>
            </a:r>
            <a:r>
              <a:rPr lang="ko-KR" altLang="en-US" sz="1400" dirty="0" err="1"/>
              <a:t>추상화하여</a:t>
            </a:r>
            <a:r>
              <a:rPr lang="ko-KR" altLang="en-US" sz="1400" dirty="0"/>
              <a:t> 객체 지향적으로 데이터를 다룰 수 있게 해준다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58197-0FBF-9E78-CE1E-9E6E9E6936F8}"/>
              </a:ext>
            </a:extLst>
          </p:cNvPr>
          <p:cNvSpPr txBox="1"/>
          <p:nvPr/>
        </p:nvSpPr>
        <p:spPr>
          <a:xfrm>
            <a:off x="1332105" y="1974187"/>
            <a:ext cx="689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&gt; </a:t>
            </a:r>
            <a:r>
              <a:rPr kumimoji="1" lang="ko-KR" altLang="en-US" sz="1200" dirty="0"/>
              <a:t>정확히는 앱 내 모델 계층 개체를 관리하는데 사용하는 </a:t>
            </a:r>
            <a:r>
              <a:rPr kumimoji="1" lang="ko-KR" altLang="en-US" sz="1200" dirty="0" err="1"/>
              <a:t>프레임워크이며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DB</a:t>
            </a:r>
            <a:r>
              <a:rPr kumimoji="1" lang="ko-KR" altLang="en-US" sz="1200" dirty="0"/>
              <a:t>와는 조금 다른 개념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4D2332-C1CA-97B8-A0FD-4844F94867F2}"/>
              </a:ext>
            </a:extLst>
          </p:cNvPr>
          <p:cNvGrpSpPr/>
          <p:nvPr/>
        </p:nvGrpSpPr>
        <p:grpSpPr>
          <a:xfrm>
            <a:off x="701833" y="4235669"/>
            <a:ext cx="8832487" cy="1953479"/>
            <a:chOff x="855483" y="3878317"/>
            <a:chExt cx="8832487" cy="1953479"/>
          </a:xfrm>
        </p:grpSpPr>
        <p:pic>
          <p:nvPicPr>
            <p:cNvPr id="8" name="그림 7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948CB83-7553-6B4D-681A-C663617E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83" y="3878317"/>
              <a:ext cx="2391643" cy="19534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66BB97-CA69-21EA-6338-4567213CD201}"/>
                </a:ext>
              </a:extLst>
            </p:cNvPr>
            <p:cNvSpPr txBox="1"/>
            <p:nvPr/>
          </p:nvSpPr>
          <p:spPr>
            <a:xfrm>
              <a:off x="3142588" y="3878317"/>
              <a:ext cx="123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Core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A9AB21-AFF8-11ED-1A34-038972F477C7}"/>
                </a:ext>
              </a:extLst>
            </p:cNvPr>
            <p:cNvSpPr txBox="1"/>
            <p:nvPr/>
          </p:nvSpPr>
          <p:spPr>
            <a:xfrm>
              <a:off x="3142588" y="4247649"/>
              <a:ext cx="65453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객체를 저장소에 매핑하는 세부 정보를 </a:t>
              </a:r>
              <a:r>
                <a:rPr kumimoji="1" lang="ko-KR" altLang="en-US" sz="1400" dirty="0" err="1"/>
                <a:t>추상화하여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DB</a:t>
              </a:r>
              <a:r>
                <a:rPr kumimoji="1" lang="ko-KR" altLang="en-US" sz="1400" dirty="0" err="1"/>
                <a:t>를</a:t>
              </a:r>
              <a:r>
                <a:rPr kumimoji="1" lang="ko-KR" altLang="en-US" sz="1400" dirty="0"/>
                <a:t> 직접 관리하지 않고도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Swift </a:t>
              </a:r>
              <a:r>
                <a:rPr kumimoji="1" lang="ko-KR" altLang="en-US" sz="1400" dirty="0"/>
                <a:t>데이터를 쉽게 저장할 수 있음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앱이 영구 저장소에 데이터를 저장하고 데이터를 </a:t>
              </a:r>
              <a:r>
                <a:rPr kumimoji="1" lang="ko-KR" altLang="en-US" sz="1400" dirty="0" err="1"/>
                <a:t>로그하는</a:t>
              </a:r>
              <a:r>
                <a:rPr kumimoji="1" lang="ko-KR" altLang="en-US" sz="1400" dirty="0"/>
                <a:t> 과정</a:t>
              </a:r>
              <a:endParaRPr kumimoji="1"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9A1C-BE89-3100-CA15-63A207BBA24F}"/>
              </a:ext>
            </a:extLst>
          </p:cNvPr>
          <p:cNvSpPr txBox="1"/>
          <p:nvPr/>
        </p:nvSpPr>
        <p:spPr>
          <a:xfrm>
            <a:off x="199692" y="611070"/>
            <a:ext cx="8637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</a:t>
            </a:r>
            <a:r>
              <a:rPr kumimoji="1" lang="ko-KR" altLang="en-US" sz="1400" dirty="0"/>
              <a:t>의 실행 취소 관리자는 변경 사항을 추적하고 개별적으로나 그룹적으로 한 번에 </a:t>
            </a:r>
            <a:r>
              <a:rPr kumimoji="1" lang="ko-KR" altLang="en-US" sz="1400" dirty="0" err="1"/>
              <a:t>롤백할</a:t>
            </a:r>
            <a:r>
              <a:rPr kumimoji="1" lang="ko-KR" altLang="en-US" sz="1400" dirty="0"/>
              <a:t> 수 있음</a:t>
            </a:r>
            <a:endParaRPr kumimoji="1" lang="en-US" altLang="ko-KR" sz="1400" dirty="0"/>
          </a:p>
        </p:txBody>
      </p:sp>
      <p:pic>
        <p:nvPicPr>
          <p:cNvPr id="14" name="그림 1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D7FA28B-83D1-B9BB-CA36-E7F94836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1" y="1023950"/>
            <a:ext cx="6336367" cy="25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</a:t>
            </a: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8D9966A-1C06-D9AD-4CB5-DF307D22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597556"/>
            <a:ext cx="49657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F3611-5FFF-6729-6FF7-885B2EAF38FC}"/>
              </a:ext>
            </a:extLst>
          </p:cNvPr>
          <p:cNvSpPr txBox="1"/>
          <p:nvPr/>
        </p:nvSpPr>
        <p:spPr>
          <a:xfrm>
            <a:off x="199692" y="4334046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 </a:t>
            </a:r>
            <a:r>
              <a:rPr kumimoji="1" lang="ko-KR" altLang="en-US" dirty="0"/>
              <a:t>생성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Data Model </a:t>
            </a:r>
            <a:r>
              <a:rPr kumimoji="1" lang="ko-KR" altLang="en-US" dirty="0">
                <a:sym typeface="Wingdings" pitchFamily="2" charset="2"/>
              </a:rPr>
              <a:t>만들기</a:t>
            </a: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6" name="그림 5" descr="소프트웨어, 멀티미디어 소프트웨어, 텍스트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C2C9DD5-22DD-D84B-D12A-05E3E49A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92" y="3666836"/>
            <a:ext cx="6910994" cy="3091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191BE-9638-5D1D-189C-3D9FDC89CFBF}"/>
              </a:ext>
            </a:extLst>
          </p:cNvPr>
          <p:cNvSpPr txBox="1"/>
          <p:nvPr/>
        </p:nvSpPr>
        <p:spPr>
          <a:xfrm>
            <a:off x="5291954" y="2967335"/>
            <a:ext cx="303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Entity </a:t>
            </a:r>
            <a:r>
              <a:rPr kumimoji="1" lang="en-US" altLang="ko-KR" dirty="0">
                <a:sym typeface="Wingdings" pitchFamily="2" charset="2"/>
              </a:rPr>
              <a:t> Table </a:t>
            </a:r>
            <a:r>
              <a:rPr kumimoji="1" lang="ko-KR" altLang="en-US" dirty="0">
                <a:sym typeface="Wingdings" pitchFamily="2" charset="2"/>
              </a:rPr>
              <a:t>생성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Add Attribute  </a:t>
            </a:r>
            <a:r>
              <a:rPr kumimoji="1" lang="ko-KR" altLang="en-US" dirty="0">
                <a:sym typeface="Wingdings" pitchFamily="2" charset="2"/>
              </a:rPr>
              <a:t>속성 생성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134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B3689C2-173C-D6B4-4EF1-747B1021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605276"/>
            <a:ext cx="2695908" cy="6116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BC769D-B1B4-080E-0ADF-88425630756F}"/>
              </a:ext>
            </a:extLst>
          </p:cNvPr>
          <p:cNvSpPr txBox="1"/>
          <p:nvPr/>
        </p:nvSpPr>
        <p:spPr>
          <a:xfrm>
            <a:off x="3188677" y="762000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Codegen</a:t>
            </a:r>
            <a:endParaRPr kumimoji="1"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9FD21-11FD-CDDD-1557-C4B021B768C7}"/>
              </a:ext>
            </a:extLst>
          </p:cNvPr>
          <p:cNvSpPr txBox="1"/>
          <p:nvPr/>
        </p:nvSpPr>
        <p:spPr>
          <a:xfrm>
            <a:off x="3188676" y="140201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Manual/None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F8E88-4AE9-BF67-E6F0-EAF6D2FE7643}"/>
              </a:ext>
            </a:extLst>
          </p:cNvPr>
          <p:cNvSpPr txBox="1"/>
          <p:nvPr/>
        </p:nvSpPr>
        <p:spPr>
          <a:xfrm>
            <a:off x="3188676" y="1771343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관리 객체 하위 클래스의 프로퍼티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논리를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965E6-9059-566E-037E-008E9C0C017C}"/>
              </a:ext>
            </a:extLst>
          </p:cNvPr>
          <p:cNvSpPr txBox="1"/>
          <p:nvPr/>
        </p:nvSpPr>
        <p:spPr>
          <a:xfrm>
            <a:off x="3188676" y="214067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 Definition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22D52-A04E-EE89-793B-1AD6E680F200}"/>
              </a:ext>
            </a:extLst>
          </p:cNvPr>
          <p:cNvSpPr txBox="1"/>
          <p:nvPr/>
        </p:nvSpPr>
        <p:spPr>
          <a:xfrm>
            <a:off x="3188676" y="2510007"/>
            <a:ext cx="495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생성된 논리나 프로퍼티를 편집할 필요가 없을 경우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DEF7CB-27C9-F79E-6A8D-64FAC8FFA549}"/>
              </a:ext>
            </a:extLst>
          </p:cNvPr>
          <p:cNvSpPr txBox="1"/>
          <p:nvPr/>
        </p:nvSpPr>
        <p:spPr>
          <a:xfrm>
            <a:off x="3188676" y="2874397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Category/Extension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86B3CD-2407-0F33-F1B2-EBFB13734F22}"/>
              </a:ext>
            </a:extLst>
          </p:cNvPr>
          <p:cNvSpPr txBox="1"/>
          <p:nvPr/>
        </p:nvSpPr>
        <p:spPr>
          <a:xfrm>
            <a:off x="3188676" y="3243729"/>
            <a:ext cx="73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관리 객체 하위 클래스에 추가적인 메서드나 비즈니스 논리를 추가하고 싶은 경우 선택</a:t>
            </a:r>
          </a:p>
        </p:txBody>
      </p:sp>
    </p:spTree>
    <p:extLst>
      <p:ext uri="{BB962C8B-B14F-4D97-AF65-F5344CB8AC3E}">
        <p14:creationId xmlns:p14="http://schemas.microsoft.com/office/powerpoint/2010/main" val="10290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D6E6C8D-1DE9-1207-3EEE-F77B284E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0" y="673100"/>
            <a:ext cx="3670300" cy="275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DD56E-BB87-2C8B-7ABD-9798AE8EF51C}"/>
              </a:ext>
            </a:extLst>
          </p:cNvPr>
          <p:cNvSpPr txBox="1"/>
          <p:nvPr/>
        </p:nvSpPr>
        <p:spPr>
          <a:xfrm>
            <a:off x="4127352" y="673100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NSManagedObject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서브클래스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91C0E-C3C7-DA64-6AB9-D85D48146F7F}"/>
              </a:ext>
            </a:extLst>
          </p:cNvPr>
          <p:cNvSpPr txBox="1"/>
          <p:nvPr/>
        </p:nvSpPr>
        <p:spPr>
          <a:xfrm>
            <a:off x="4241806" y="1042432"/>
            <a:ext cx="7645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 </a:t>
            </a:r>
            <a:r>
              <a:rPr kumimoji="1" lang="ko-KR" altLang="en-US" sz="1400" dirty="0" err="1"/>
              <a:t>엔터티를</a:t>
            </a:r>
            <a:r>
              <a:rPr kumimoji="1" lang="ko-KR" altLang="en-US" sz="1400" dirty="0"/>
              <a:t> 관리하기 위해서는 </a:t>
            </a:r>
            <a:r>
              <a:rPr kumimoji="1" lang="en-US" altLang="ko-KR" sz="1400" dirty="0" err="1"/>
              <a:t>NSManagedObject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상속하는 클래스를 </a:t>
            </a:r>
            <a:r>
              <a:rPr kumimoji="1" lang="ko-KR" altLang="en-US" sz="1400" dirty="0" err="1"/>
              <a:t>생성해야함</a:t>
            </a:r>
            <a:endParaRPr kumimoji="1" lang="ko-KR" altLang="en-US" sz="1400" dirty="0"/>
          </a:p>
        </p:txBody>
      </p:sp>
      <p:pic>
        <p:nvPicPr>
          <p:cNvPr id="12" name="그림 11" descr="텍스트, 스크린샷, 명함, 폰트이(가) 표시된 사진&#10;&#10;자동 생성된 설명">
            <a:extLst>
              <a:ext uri="{FF2B5EF4-FFF2-40B4-BE49-F238E27FC236}">
                <a16:creationId xmlns:a16="http://schemas.microsoft.com/office/drawing/2014/main" id="{5FED9795-4F4C-60BD-C604-51B77523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26" y="2257211"/>
            <a:ext cx="7772400" cy="39276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947F092-E3BD-7222-F360-8BBF317ADAC7}"/>
              </a:ext>
            </a:extLst>
          </p:cNvPr>
          <p:cNvSpPr/>
          <p:nvPr/>
        </p:nvSpPr>
        <p:spPr>
          <a:xfrm>
            <a:off x="91073" y="5029200"/>
            <a:ext cx="6004927" cy="786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R" sz="1400" dirty="0" err="1"/>
              <a:t>NSManagedObjectModel</a:t>
            </a:r>
            <a:br>
              <a:rPr kumimoji="1" lang="en-US" altLang="ko-KR" sz="1400" dirty="0"/>
            </a:br>
            <a:r>
              <a:rPr kumimoji="1" lang="en-US" altLang="ko-KR" sz="1400" dirty="0"/>
              <a:t>&gt; </a:t>
            </a:r>
            <a:r>
              <a:rPr kumimoji="1" lang="ko-KR" altLang="en-US" sz="1400" dirty="0"/>
              <a:t>애플리케이션 데이터 모델을 정의하는 객체</a:t>
            </a:r>
            <a:endParaRPr kumimoji="1" lang="en-US" altLang="ko-KR" sz="1400" dirty="0"/>
          </a:p>
          <a:p>
            <a:r>
              <a:rPr kumimoji="1" lang="en-US" altLang="ko-KR" sz="1400" dirty="0"/>
              <a:t>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Entity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Attribute</a:t>
            </a:r>
            <a:r>
              <a:rPr kumimoji="1" lang="ko-KR" altLang="en-US" sz="1400" dirty="0"/>
              <a:t> 정의 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 스키마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A29D5E-7F95-F336-4FDA-79262278FD8F}"/>
              </a:ext>
            </a:extLst>
          </p:cNvPr>
          <p:cNvSpPr/>
          <p:nvPr/>
        </p:nvSpPr>
        <p:spPr>
          <a:xfrm>
            <a:off x="91073" y="5871535"/>
            <a:ext cx="6004927" cy="7863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</a:rPr>
              <a:t>NSManagedObjectContext</a:t>
            </a:r>
            <a:br>
              <a:rPr kumimoji="1" lang="en-US" altLang="ko-KR" sz="1400" dirty="0">
                <a:solidFill>
                  <a:sysClr val="windowText" lastClr="000000"/>
                </a:solidFill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</a:rPr>
              <a:t>&gt; 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애플리케이션의 데이터를 가져오거나 수정하는데 사용하는 객체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주로 메모리에서 데이터를 관리하고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DB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와 상호작용함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  <a:p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22C52B-20CC-E936-6CAC-17389A2769E6}"/>
              </a:ext>
            </a:extLst>
          </p:cNvPr>
          <p:cNvSpPr/>
          <p:nvPr/>
        </p:nvSpPr>
        <p:spPr>
          <a:xfrm>
            <a:off x="6187073" y="6022562"/>
            <a:ext cx="6004927" cy="7863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 err="1">
                <a:solidFill>
                  <a:sysClr val="windowText" lastClr="000000"/>
                </a:solidFill>
              </a:rPr>
              <a:t>NSPersistentStoreCoordinator</a:t>
            </a:r>
            <a:br>
              <a:rPr kumimoji="1" lang="en-US" altLang="ko-KR" sz="1400" dirty="0">
                <a:solidFill>
                  <a:sysClr val="windowText" lastClr="000000"/>
                </a:solidFill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영구 저장소를 관리하고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DB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와 통신하는 객체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SQLite, XML, Binary 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등 다양한 데이터 저장소 유형과의 연결을 관리</a:t>
            </a:r>
            <a:endParaRPr kumimoji="1" lang="en-US" altLang="ko-KR" sz="1400" dirty="0">
              <a:solidFill>
                <a:sysClr val="windowText" lastClr="000000"/>
              </a:solidFill>
            </a:endParaRPr>
          </a:p>
          <a:p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E67E1D-26B2-1EF8-F53F-6D1371A8AB64}"/>
              </a:ext>
            </a:extLst>
          </p:cNvPr>
          <p:cNvSpPr/>
          <p:nvPr/>
        </p:nvSpPr>
        <p:spPr>
          <a:xfrm>
            <a:off x="4701939" y="1528800"/>
            <a:ext cx="6004927" cy="786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Persistent Store - </a:t>
            </a:r>
            <a:r>
              <a:rPr kumimoji="1" lang="en-US" altLang="ko-KR" sz="1400" dirty="0" err="1">
                <a:solidFill>
                  <a:sysClr val="windowText" lastClr="000000"/>
                </a:solidFill>
              </a:rPr>
              <a:t>NSPersistentStore</a:t>
            </a:r>
            <a:br>
              <a:rPr kumimoji="1" lang="en-US" altLang="ko-KR" sz="1400" dirty="0">
                <a:solidFill>
                  <a:sysClr val="windowText" lastClr="000000"/>
                </a:solidFill>
              </a:rPr>
            </a:b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데이터를 영구적으로 저장하는데 사용되는 데이터베이스 파일 또는 다른 형태의 저장소</a:t>
            </a:r>
          </a:p>
        </p:txBody>
      </p:sp>
    </p:spTree>
    <p:extLst>
      <p:ext uri="{BB962C8B-B14F-4D97-AF65-F5344CB8AC3E}">
        <p14:creationId xmlns:p14="http://schemas.microsoft.com/office/powerpoint/2010/main" val="19275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1621</Words>
  <Application>Microsoft Macintosh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Apple SD Gothic Neo</vt:lpstr>
      <vt:lpstr>Arial</vt:lpstr>
      <vt:lpstr>Helvetica Neue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함성호</dc:creator>
  <cp:lastModifiedBy>함성호</cp:lastModifiedBy>
  <cp:revision>4</cp:revision>
  <dcterms:created xsi:type="dcterms:W3CDTF">2024-09-02T04:29:17Z</dcterms:created>
  <dcterms:modified xsi:type="dcterms:W3CDTF">2024-09-04T05:31:57Z</dcterms:modified>
</cp:coreProperties>
</file>