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/>
    <p:restoredTop sz="94694"/>
  </p:normalViewPr>
  <p:slideViewPr>
    <p:cSldViewPr snapToGrid="0">
      <p:cViewPr varScale="1">
        <p:scale>
          <a:sx n="121" d="100"/>
          <a:sy n="121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0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3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9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6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2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5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8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9/25/24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0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10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0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b="0" kern="1200" spc="5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ame 6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2477EE-FBE5-4DB7-8438-DE1CAC61A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0">
            <a:extLst>
              <a:ext uri="{FF2B5EF4-FFF2-40B4-BE49-F238E27FC236}">
                <a16:creationId xmlns:a16="http://schemas.microsoft.com/office/drawing/2014/main" id="{867912E0-7B70-4D65-A41A-20F748530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12">
            <a:extLst>
              <a:ext uri="{FF2B5EF4-FFF2-40B4-BE49-F238E27FC236}">
                <a16:creationId xmlns:a16="http://schemas.microsoft.com/office/drawing/2014/main" id="{CE6B9D43-B85C-4BE1-B5D0-75845C578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14">
            <a:extLst>
              <a:ext uri="{FF2B5EF4-FFF2-40B4-BE49-F238E27FC236}">
                <a16:creationId xmlns:a16="http://schemas.microsoft.com/office/drawing/2014/main" id="{8F5204B0-55EE-43DD-B2F3-3C09DC1B9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E8F944-5DE8-41DF-A94C-AD0EB2860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100000">
                <a:schemeClr val="accent5">
                  <a:alpha val="3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0E5B461-7974-4932-8439-DFC1B0AB2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99000">
                <a:schemeClr val="accent5">
                  <a:alpha val="3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" name="Picture 1" descr="채색된 빛 사진 효과">
            <a:extLst>
              <a:ext uri="{FF2B5EF4-FFF2-40B4-BE49-F238E27FC236}">
                <a16:creationId xmlns:a16="http://schemas.microsoft.com/office/drawing/2014/main" id="{EB88FC22-D666-6E51-7706-FD97677D51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979" r="-1" b="13729"/>
          <a:stretch/>
        </p:blipFill>
        <p:spPr>
          <a:xfrm>
            <a:off x="20" y="663"/>
            <a:ext cx="1218893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B9D7AF-7B34-0B1E-655C-A19F016D5050}"/>
              </a:ext>
            </a:extLst>
          </p:cNvPr>
          <p:cNvSpPr txBox="1"/>
          <p:nvPr/>
        </p:nvSpPr>
        <p:spPr>
          <a:xfrm>
            <a:off x="5311559" y="3105834"/>
            <a:ext cx="2455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solidFill>
                  <a:schemeClr val="bg1"/>
                </a:solidFill>
              </a:rPr>
              <a:t>HTTP</a:t>
            </a:r>
            <a:r>
              <a:rPr kumimoji="1" lang="ko-KR" altLang="en-US" sz="3600" dirty="0">
                <a:solidFill>
                  <a:schemeClr val="bg1"/>
                </a:solidFill>
              </a:rPr>
              <a:t> 통신</a:t>
            </a:r>
          </a:p>
        </p:txBody>
      </p:sp>
    </p:spTree>
    <p:extLst>
      <p:ext uri="{BB962C8B-B14F-4D97-AF65-F5344CB8AC3E}">
        <p14:creationId xmlns:p14="http://schemas.microsoft.com/office/powerpoint/2010/main" val="81378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A1C1DD-AC43-89E4-92E5-7BE4AF3ED09C}"/>
              </a:ext>
            </a:extLst>
          </p:cNvPr>
          <p:cNvSpPr txBox="1"/>
          <p:nvPr/>
        </p:nvSpPr>
        <p:spPr>
          <a:xfrm>
            <a:off x="861848" y="725214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Http </a:t>
            </a:r>
            <a:r>
              <a:rPr kumimoji="1" lang="ko-KR" altLang="en-US" dirty="0"/>
              <a:t>통신 방식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42F482-10FB-10CC-7231-729ED74CC688}"/>
              </a:ext>
            </a:extLst>
          </p:cNvPr>
          <p:cNvSpPr txBox="1"/>
          <p:nvPr/>
        </p:nvSpPr>
        <p:spPr>
          <a:xfrm>
            <a:off x="861848" y="1234965"/>
            <a:ext cx="2520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1.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URLSession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&amp;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URLRequest</a:t>
            </a:r>
            <a:endParaRPr kumimoji="1"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C46B03-726C-81D4-AAB3-AD372B43C1E5}"/>
              </a:ext>
            </a:extLst>
          </p:cNvPr>
          <p:cNvSpPr txBox="1"/>
          <p:nvPr/>
        </p:nvSpPr>
        <p:spPr>
          <a:xfrm>
            <a:off x="861848" y="1604297"/>
            <a:ext cx="1152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2.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Alamofire</a:t>
            </a:r>
            <a:endParaRPr kumimoji="1" lang="ko-KR" altLang="en-US" sz="1400" dirty="0"/>
          </a:p>
        </p:txBody>
      </p:sp>
      <p:pic>
        <p:nvPicPr>
          <p:cNvPr id="8" name="그림 7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38A46230-AEB3-3EBC-9D8F-1924D303D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889" y="2304809"/>
            <a:ext cx="7772400" cy="40907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742FCE-F84F-63EF-74BD-A8F5AA5BADBD}"/>
              </a:ext>
            </a:extLst>
          </p:cNvPr>
          <p:cNvSpPr txBox="1"/>
          <p:nvPr/>
        </p:nvSpPr>
        <p:spPr>
          <a:xfrm>
            <a:off x="3951889" y="1912074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/>
              <a:t>pInfo.list</a:t>
            </a:r>
            <a:r>
              <a:rPr kumimoji="1" lang="ko-KR" altLang="en-US" sz="1400" dirty="0" err="1"/>
              <a:t>에</a:t>
            </a:r>
            <a:r>
              <a:rPr kumimoji="1" lang="ko-KR" altLang="en-US" sz="1400" dirty="0"/>
              <a:t> 설정관리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39785B-16FD-03E8-0BA9-C60188AEB294}"/>
              </a:ext>
            </a:extLst>
          </p:cNvPr>
          <p:cNvSpPr txBox="1"/>
          <p:nvPr/>
        </p:nvSpPr>
        <p:spPr>
          <a:xfrm>
            <a:off x="718540" y="3222559"/>
            <a:ext cx="25923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&gt;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Localhost</a:t>
            </a:r>
            <a:r>
              <a:rPr kumimoji="1" lang="ko-KR" altLang="en-US" sz="1400" dirty="0"/>
              <a:t>에서 서버 구성할 것</a:t>
            </a:r>
            <a:endParaRPr kumimoji="1" lang="en-US" altLang="ko-KR" sz="1400" dirty="0"/>
          </a:p>
          <a:p>
            <a:r>
              <a:rPr kumimoji="1" lang="en-US" altLang="ko-KR" sz="1400" dirty="0"/>
              <a:t>&gt;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Http Insecure load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허용</a:t>
            </a:r>
            <a:endParaRPr kumimoji="1" lang="en-US" altLang="ko-KR" sz="1400" dirty="0"/>
          </a:p>
          <a:p>
            <a:r>
              <a:rPr kumimoji="1" lang="en-US" altLang="ko-KR" sz="1400" dirty="0"/>
              <a:t>(</a:t>
            </a:r>
            <a:r>
              <a:rPr kumimoji="1" lang="ko-KR" altLang="en-US" sz="1400" dirty="0"/>
              <a:t>운영때는 당연히 </a:t>
            </a:r>
            <a:r>
              <a:rPr kumimoji="1" lang="en-US" altLang="ko-KR" sz="1400" dirty="0"/>
              <a:t>NO!)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542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BE3153-81BC-DBA7-A4C8-592E4385D4CC}"/>
              </a:ext>
            </a:extLst>
          </p:cNvPr>
          <p:cNvSpPr txBox="1"/>
          <p:nvPr/>
        </p:nvSpPr>
        <p:spPr>
          <a:xfrm>
            <a:off x="672662" y="716719"/>
            <a:ext cx="6096000" cy="542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050" b="1" dirty="0" err="1">
                <a:effectLst/>
                <a:latin typeface="Helvetica Neue" panose="02000503000000020004" pitchFamily="2" charset="0"/>
              </a:rPr>
              <a:t>func</a:t>
            </a:r>
            <a:r>
              <a:rPr lang="en" altLang="ko-KR" sz="105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050" dirty="0" err="1">
                <a:effectLst/>
                <a:latin typeface="Helvetica Neue" panose="02000503000000020004" pitchFamily="2" charset="0"/>
              </a:rPr>
              <a:t>requestGet</a:t>
            </a:r>
            <a:r>
              <a:rPr lang="en" altLang="ko-KR" sz="105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050" dirty="0" err="1">
                <a:effectLst/>
                <a:latin typeface="Helvetica Neue" panose="02000503000000020004" pitchFamily="2" charset="0"/>
              </a:rPr>
              <a:t>url</a:t>
            </a:r>
            <a:r>
              <a:rPr lang="en" altLang="ko-KR" sz="1050" dirty="0">
                <a:effectLst/>
                <a:latin typeface="Helvetica Neue" panose="02000503000000020004" pitchFamily="2" charset="0"/>
              </a:rPr>
              <a:t>: String, </a:t>
            </a:r>
            <a:r>
              <a:rPr lang="en" altLang="ko-KR" sz="1050" dirty="0" err="1">
                <a:effectLst/>
                <a:latin typeface="Helvetica Neue" panose="02000503000000020004" pitchFamily="2" charset="0"/>
              </a:rPr>
              <a:t>completionHandler</a:t>
            </a:r>
            <a:r>
              <a:rPr lang="en" altLang="ko-KR" sz="1050" dirty="0">
                <a:effectLst/>
                <a:latin typeface="Helvetica Neue" panose="02000503000000020004" pitchFamily="2" charset="0"/>
              </a:rPr>
              <a:t>: </a:t>
            </a:r>
            <a:r>
              <a:rPr lang="en" altLang="ko-KR" sz="1050" b="1" dirty="0">
                <a:effectLst/>
                <a:latin typeface="Helvetica Neue" panose="02000503000000020004" pitchFamily="2" charset="0"/>
              </a:rPr>
              <a:t>@escaping</a:t>
            </a:r>
            <a:r>
              <a:rPr lang="en" altLang="ko-KR" sz="1050" dirty="0">
                <a:effectLst/>
                <a:latin typeface="Helvetica Neue" panose="02000503000000020004" pitchFamily="2" charset="0"/>
              </a:rPr>
              <a:t>(Bool, </a:t>
            </a:r>
            <a:r>
              <a:rPr lang="en" altLang="ko-KR" sz="1050" b="1" dirty="0">
                <a:effectLst/>
                <a:latin typeface="Helvetica Neue" panose="02000503000000020004" pitchFamily="2" charset="0"/>
              </a:rPr>
              <a:t>Any</a:t>
            </a:r>
            <a:r>
              <a:rPr lang="en" altLang="ko-KR" sz="1050" dirty="0">
                <a:effectLst/>
                <a:latin typeface="Helvetica Neue" panose="02000503000000020004" pitchFamily="2" charset="0"/>
              </a:rPr>
              <a:t>) -&gt; Void){</a:t>
            </a:r>
          </a:p>
          <a:p>
            <a:r>
              <a:rPr lang="en" altLang="ko-KR" sz="1050" dirty="0">
                <a:effectLst/>
                <a:latin typeface="Helvetica Neue" panose="02000503000000020004" pitchFamily="2" charset="0"/>
              </a:rPr>
              <a:t>    </a:t>
            </a:r>
            <a:r>
              <a:rPr lang="en" altLang="ko-KR" sz="1050" b="1" dirty="0">
                <a:effectLst/>
                <a:latin typeface="Helvetica Neue" panose="02000503000000020004" pitchFamily="2" charset="0"/>
              </a:rPr>
              <a:t>guard</a:t>
            </a:r>
            <a:r>
              <a:rPr lang="en" altLang="ko-KR" sz="105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05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05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050" dirty="0" err="1">
                <a:effectLst/>
                <a:latin typeface="Helvetica Neue" panose="02000503000000020004" pitchFamily="2" charset="0"/>
              </a:rPr>
              <a:t>url</a:t>
            </a:r>
            <a:r>
              <a:rPr lang="en" altLang="ko-KR" sz="1050" dirty="0">
                <a:effectLst/>
                <a:latin typeface="Helvetica Neue" panose="02000503000000020004" pitchFamily="2" charset="0"/>
              </a:rPr>
              <a:t> = URL(string: </a:t>
            </a:r>
            <a:r>
              <a:rPr lang="en" altLang="ko-KR" sz="1050" dirty="0" err="1">
                <a:effectLst/>
                <a:latin typeface="Helvetica Neue" panose="02000503000000020004" pitchFamily="2" charset="0"/>
              </a:rPr>
              <a:t>url</a:t>
            </a:r>
            <a:r>
              <a:rPr lang="en" altLang="ko-KR" sz="1050" dirty="0">
                <a:effectLst/>
                <a:latin typeface="Helvetica Neue" panose="02000503000000020004" pitchFamily="2" charset="0"/>
              </a:rPr>
              <a:t>) </a:t>
            </a:r>
            <a:r>
              <a:rPr lang="en" altLang="ko-KR" sz="1050" b="1" dirty="0">
                <a:effectLst/>
                <a:latin typeface="Helvetica Neue" panose="02000503000000020004" pitchFamily="2" charset="0"/>
              </a:rPr>
              <a:t>else</a:t>
            </a:r>
            <a:r>
              <a:rPr lang="en" altLang="ko-KR" sz="1050" dirty="0">
                <a:effectLst/>
                <a:latin typeface="Helvetica Neue" panose="02000503000000020004" pitchFamily="2" charset="0"/>
              </a:rPr>
              <a:t> {</a:t>
            </a:r>
          </a:p>
          <a:p>
            <a:r>
              <a:rPr lang="en" altLang="ko-KR" sz="1050" dirty="0">
                <a:effectLst/>
                <a:latin typeface="Helvetica Neue" panose="02000503000000020004" pitchFamily="2" charset="0"/>
              </a:rPr>
              <a:t>        print("Error: URL </a:t>
            </a:r>
            <a:r>
              <a:rPr lang="ko-KR" altLang="en-US" sz="1050" dirty="0">
                <a:effectLst/>
                <a:latin typeface="Helvetica Neue" panose="02000503000000020004" pitchFamily="2" charset="0"/>
              </a:rPr>
              <a:t>확인불가</a:t>
            </a:r>
            <a:r>
              <a:rPr lang="en-US" altLang="ko-KR" sz="1050" dirty="0">
                <a:effectLst/>
                <a:latin typeface="Helvetica Neue" panose="02000503000000020004" pitchFamily="2" charset="0"/>
              </a:rPr>
              <a:t>")</a:t>
            </a:r>
          </a:p>
          <a:p>
            <a:r>
              <a:rPr lang="en-US" altLang="ko-KR" sz="105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050" b="1" dirty="0">
                <a:effectLst/>
                <a:latin typeface="Helvetica Neue" panose="02000503000000020004" pitchFamily="2" charset="0"/>
              </a:rPr>
              <a:t>return</a:t>
            </a:r>
            <a:endParaRPr lang="en" altLang="ko-KR" sz="105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050" dirty="0">
                <a:effectLst/>
                <a:latin typeface="Helvetica Neue" panose="02000503000000020004" pitchFamily="2" charset="0"/>
              </a:rPr>
              <a:t>    }</a:t>
            </a:r>
          </a:p>
          <a:p>
            <a:r>
              <a:rPr lang="en" altLang="ko-KR" sz="1050" dirty="0">
                <a:effectLst/>
                <a:latin typeface="Helvetica Neue" panose="02000503000000020004" pitchFamily="2" charset="0"/>
              </a:rPr>
              <a:t>    </a:t>
            </a:r>
          </a:p>
          <a:p>
            <a:r>
              <a:rPr lang="en" altLang="ko-KR" sz="1050" dirty="0">
                <a:effectLst/>
                <a:latin typeface="Helvetica Neue" panose="02000503000000020004" pitchFamily="2" charset="0"/>
              </a:rPr>
              <a:t>    </a:t>
            </a:r>
            <a:r>
              <a:rPr lang="en" altLang="ko-KR" sz="1050" b="1" dirty="0">
                <a:effectLst/>
                <a:latin typeface="Helvetica Neue" panose="02000503000000020004" pitchFamily="2" charset="0"/>
              </a:rPr>
              <a:t>var</a:t>
            </a:r>
            <a:r>
              <a:rPr lang="en" altLang="ko-KR" sz="1050" dirty="0">
                <a:effectLst/>
                <a:latin typeface="Helvetica Neue" panose="02000503000000020004" pitchFamily="2" charset="0"/>
              </a:rPr>
              <a:t> request = </a:t>
            </a:r>
            <a:r>
              <a:rPr lang="en" altLang="ko-KR" sz="1050" dirty="0" err="1">
                <a:effectLst/>
                <a:latin typeface="Helvetica Neue" panose="02000503000000020004" pitchFamily="2" charset="0"/>
              </a:rPr>
              <a:t>URLRequest</a:t>
            </a:r>
            <a:r>
              <a:rPr lang="en" altLang="ko-KR" sz="105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050" dirty="0" err="1">
                <a:effectLst/>
                <a:latin typeface="Helvetica Neue" panose="02000503000000020004" pitchFamily="2" charset="0"/>
              </a:rPr>
              <a:t>url</a:t>
            </a:r>
            <a:r>
              <a:rPr lang="en" altLang="ko-KR" sz="1050" dirty="0">
                <a:effectLst/>
                <a:latin typeface="Helvetica Neue" panose="02000503000000020004" pitchFamily="2" charset="0"/>
              </a:rPr>
              <a:t>: </a:t>
            </a:r>
            <a:r>
              <a:rPr lang="en" altLang="ko-KR" sz="1050" dirty="0" err="1">
                <a:effectLst/>
                <a:latin typeface="Helvetica Neue" panose="02000503000000020004" pitchFamily="2" charset="0"/>
              </a:rPr>
              <a:t>url</a:t>
            </a:r>
            <a:r>
              <a:rPr lang="en" altLang="ko-KR" sz="1050" dirty="0">
                <a:effectLst/>
                <a:latin typeface="Helvetica Neue" panose="02000503000000020004" pitchFamily="2" charset="0"/>
              </a:rPr>
              <a:t>)</a:t>
            </a:r>
          </a:p>
          <a:p>
            <a:r>
              <a:rPr lang="en" altLang="ko-KR" sz="1050" dirty="0">
                <a:effectLst/>
                <a:latin typeface="Helvetica Neue" panose="02000503000000020004" pitchFamily="2" charset="0"/>
              </a:rPr>
              <a:t>    </a:t>
            </a:r>
            <a:r>
              <a:rPr lang="en" altLang="ko-KR" sz="1050" dirty="0" err="1">
                <a:effectLst/>
                <a:latin typeface="Helvetica Neue" panose="02000503000000020004" pitchFamily="2" charset="0"/>
              </a:rPr>
              <a:t>request.httpMethod</a:t>
            </a:r>
            <a:r>
              <a:rPr lang="en" altLang="ko-KR" sz="1050" dirty="0">
                <a:effectLst/>
                <a:latin typeface="Helvetica Neue" panose="02000503000000020004" pitchFamily="2" charset="0"/>
              </a:rPr>
              <a:t> = "GET"</a:t>
            </a:r>
          </a:p>
          <a:p>
            <a:r>
              <a:rPr lang="en" altLang="ko-KR" sz="1050" dirty="0">
                <a:effectLst/>
                <a:latin typeface="Helvetica Neue" panose="02000503000000020004" pitchFamily="2" charset="0"/>
              </a:rPr>
              <a:t>    </a:t>
            </a:r>
          </a:p>
          <a:p>
            <a:r>
              <a:rPr lang="en" altLang="ko-KR" sz="1050" dirty="0">
                <a:effectLst/>
                <a:latin typeface="Helvetica Neue" panose="02000503000000020004" pitchFamily="2" charset="0"/>
              </a:rPr>
              <a:t>    </a:t>
            </a:r>
            <a:r>
              <a:rPr lang="en" altLang="ko-KR" sz="1050" dirty="0" err="1">
                <a:effectLst/>
                <a:latin typeface="Helvetica Neue" panose="02000503000000020004" pitchFamily="2" charset="0"/>
              </a:rPr>
              <a:t>URLSession.shared.dataTask</a:t>
            </a:r>
            <a:r>
              <a:rPr lang="en" altLang="ko-KR" sz="1050" dirty="0">
                <a:effectLst/>
                <a:latin typeface="Helvetica Neue" panose="02000503000000020004" pitchFamily="2" charset="0"/>
              </a:rPr>
              <a:t>(with: request) { data, response, error </a:t>
            </a:r>
            <a:r>
              <a:rPr lang="en" altLang="ko-KR" sz="1050" b="1" dirty="0">
                <a:effectLst/>
                <a:latin typeface="Helvetica Neue" panose="02000503000000020004" pitchFamily="2" charset="0"/>
              </a:rPr>
              <a:t>in</a:t>
            </a:r>
            <a:endParaRPr lang="en" altLang="ko-KR" sz="105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05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050" b="1" dirty="0">
                <a:effectLst/>
                <a:latin typeface="Helvetica Neue" panose="02000503000000020004" pitchFamily="2" charset="0"/>
              </a:rPr>
              <a:t>guard</a:t>
            </a:r>
            <a:r>
              <a:rPr lang="en" altLang="ko-KR" sz="1050" dirty="0">
                <a:effectLst/>
                <a:latin typeface="Helvetica Neue" panose="02000503000000020004" pitchFamily="2" charset="0"/>
              </a:rPr>
              <a:t> error == </a:t>
            </a:r>
            <a:r>
              <a:rPr lang="en" altLang="ko-KR" sz="1050" b="1" dirty="0">
                <a:effectLst/>
                <a:latin typeface="Helvetica Neue" panose="02000503000000020004" pitchFamily="2" charset="0"/>
              </a:rPr>
              <a:t>nil</a:t>
            </a:r>
            <a:r>
              <a:rPr lang="en" altLang="ko-KR" sz="105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050" b="1" dirty="0">
                <a:effectLst/>
                <a:latin typeface="Helvetica Neue" panose="02000503000000020004" pitchFamily="2" charset="0"/>
              </a:rPr>
              <a:t>else</a:t>
            </a:r>
            <a:r>
              <a:rPr lang="en" altLang="ko-KR" sz="1050" dirty="0">
                <a:effectLst/>
                <a:latin typeface="Helvetica Neue" panose="02000503000000020004" pitchFamily="2" charset="0"/>
              </a:rPr>
              <a:t> {</a:t>
            </a:r>
          </a:p>
          <a:p>
            <a:r>
              <a:rPr lang="en" altLang="ko-KR" sz="1050" dirty="0">
                <a:effectLst/>
                <a:latin typeface="Helvetica Neue" panose="02000503000000020004" pitchFamily="2" charset="0"/>
              </a:rPr>
              <a:t>            print("Error: GET </a:t>
            </a:r>
            <a:r>
              <a:rPr lang="ko-KR" altLang="en-US" sz="1050" dirty="0">
                <a:effectLst/>
                <a:latin typeface="Helvetica Neue" panose="02000503000000020004" pitchFamily="2" charset="0"/>
              </a:rPr>
              <a:t>메소드 호출 이슈</a:t>
            </a:r>
            <a:r>
              <a:rPr lang="en-US" altLang="ko-KR" sz="1050" dirty="0">
                <a:effectLst/>
                <a:latin typeface="Helvetica Neue" panose="02000503000000020004" pitchFamily="2" charset="0"/>
              </a:rPr>
              <a:t>")</a:t>
            </a:r>
          </a:p>
          <a:p>
            <a:r>
              <a:rPr lang="en-US" altLang="ko-KR" sz="1050" dirty="0">
                <a:effectLst/>
                <a:latin typeface="Helvetica Neue" panose="02000503000000020004" pitchFamily="2" charset="0"/>
              </a:rPr>
              <a:t>            </a:t>
            </a:r>
            <a:r>
              <a:rPr lang="en" altLang="ko-KR" sz="1050" dirty="0">
                <a:effectLst/>
                <a:latin typeface="Helvetica Neue" panose="02000503000000020004" pitchFamily="2" charset="0"/>
              </a:rPr>
              <a:t>print(error!)</a:t>
            </a:r>
          </a:p>
          <a:p>
            <a:r>
              <a:rPr lang="en" altLang="ko-KR" sz="1050" dirty="0">
                <a:effectLst/>
                <a:latin typeface="Helvetica Neue" panose="02000503000000020004" pitchFamily="2" charset="0"/>
              </a:rPr>
              <a:t>            </a:t>
            </a:r>
            <a:r>
              <a:rPr lang="en" altLang="ko-KR" sz="1050" b="1" dirty="0">
                <a:effectLst/>
                <a:latin typeface="Helvetica Neue" panose="02000503000000020004" pitchFamily="2" charset="0"/>
              </a:rPr>
              <a:t>return</a:t>
            </a:r>
            <a:endParaRPr lang="en" altLang="ko-KR" sz="105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050" dirty="0">
                <a:effectLst/>
                <a:latin typeface="Helvetica Neue" panose="02000503000000020004" pitchFamily="2" charset="0"/>
              </a:rPr>
              <a:t>        }</a:t>
            </a:r>
          </a:p>
          <a:p>
            <a:r>
              <a:rPr lang="en" altLang="ko-KR" sz="105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050" b="1" dirty="0">
                <a:effectLst/>
                <a:latin typeface="Helvetica Neue" panose="02000503000000020004" pitchFamily="2" charset="0"/>
              </a:rPr>
              <a:t>guard</a:t>
            </a:r>
            <a:r>
              <a:rPr lang="en" altLang="ko-KR" sz="105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05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050" dirty="0">
                <a:effectLst/>
                <a:latin typeface="Helvetica Neue" panose="02000503000000020004" pitchFamily="2" charset="0"/>
              </a:rPr>
              <a:t> data = data </a:t>
            </a:r>
            <a:r>
              <a:rPr lang="en" altLang="ko-KR" sz="1050" b="1" dirty="0">
                <a:effectLst/>
                <a:latin typeface="Helvetica Neue" panose="02000503000000020004" pitchFamily="2" charset="0"/>
              </a:rPr>
              <a:t>else</a:t>
            </a:r>
            <a:r>
              <a:rPr lang="en" altLang="ko-KR" sz="1050" dirty="0">
                <a:effectLst/>
                <a:latin typeface="Helvetica Neue" panose="02000503000000020004" pitchFamily="2" charset="0"/>
              </a:rPr>
              <a:t> {</a:t>
            </a:r>
          </a:p>
          <a:p>
            <a:r>
              <a:rPr lang="en" altLang="ko-KR" sz="1050" dirty="0">
                <a:effectLst/>
                <a:latin typeface="Helvetica Neue" panose="02000503000000020004" pitchFamily="2" charset="0"/>
              </a:rPr>
              <a:t>            print("Error: </a:t>
            </a:r>
            <a:r>
              <a:rPr lang="ko-KR" altLang="en-US" sz="1050" dirty="0">
                <a:effectLst/>
                <a:latin typeface="Helvetica Neue" panose="02000503000000020004" pitchFamily="2" charset="0"/>
              </a:rPr>
              <a:t>데이터 받기 실패</a:t>
            </a:r>
            <a:r>
              <a:rPr lang="en-US" altLang="ko-KR" sz="1050" dirty="0">
                <a:effectLst/>
                <a:latin typeface="Helvetica Neue" panose="02000503000000020004" pitchFamily="2" charset="0"/>
              </a:rPr>
              <a:t>")</a:t>
            </a:r>
          </a:p>
          <a:p>
            <a:r>
              <a:rPr lang="en-US" altLang="ko-KR" sz="1050" dirty="0">
                <a:effectLst/>
                <a:latin typeface="Helvetica Neue" panose="02000503000000020004" pitchFamily="2" charset="0"/>
              </a:rPr>
              <a:t>            </a:t>
            </a:r>
            <a:r>
              <a:rPr lang="en" altLang="ko-KR" sz="1050" b="1" dirty="0">
                <a:effectLst/>
                <a:latin typeface="Helvetica Neue" panose="02000503000000020004" pitchFamily="2" charset="0"/>
              </a:rPr>
              <a:t>return</a:t>
            </a:r>
            <a:endParaRPr lang="en" altLang="ko-KR" sz="105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050" dirty="0">
                <a:effectLst/>
                <a:latin typeface="Helvetica Neue" panose="02000503000000020004" pitchFamily="2" charset="0"/>
              </a:rPr>
              <a:t>        }</a:t>
            </a:r>
          </a:p>
          <a:p>
            <a:r>
              <a:rPr lang="en" altLang="ko-KR" sz="1050" dirty="0">
                <a:effectLst/>
                <a:latin typeface="Helvetica Neue" panose="02000503000000020004" pitchFamily="2" charset="0"/>
              </a:rPr>
              <a:t>        print(data)</a:t>
            </a:r>
          </a:p>
          <a:p>
            <a:r>
              <a:rPr lang="en" altLang="ko-KR" sz="105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050" b="1" dirty="0">
                <a:effectLst/>
                <a:latin typeface="Helvetica Neue" panose="02000503000000020004" pitchFamily="2" charset="0"/>
              </a:rPr>
              <a:t>guard</a:t>
            </a:r>
            <a:r>
              <a:rPr lang="en" altLang="ko-KR" sz="105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05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050" dirty="0">
                <a:effectLst/>
                <a:latin typeface="Helvetica Neue" panose="02000503000000020004" pitchFamily="2" charset="0"/>
              </a:rPr>
              <a:t> response = response </a:t>
            </a:r>
            <a:r>
              <a:rPr lang="en" altLang="ko-KR" sz="1050" b="1" dirty="0">
                <a:effectLst/>
                <a:latin typeface="Helvetica Neue" panose="02000503000000020004" pitchFamily="2" charset="0"/>
              </a:rPr>
              <a:t>as</a:t>
            </a:r>
            <a:r>
              <a:rPr lang="en" altLang="ko-KR" sz="1050" dirty="0">
                <a:effectLst/>
                <a:latin typeface="Helvetica Neue" panose="02000503000000020004" pitchFamily="2" charset="0"/>
              </a:rPr>
              <a:t>? </a:t>
            </a:r>
            <a:r>
              <a:rPr lang="en" altLang="ko-KR" sz="1050" dirty="0" err="1">
                <a:effectLst/>
                <a:latin typeface="Helvetica Neue" panose="02000503000000020004" pitchFamily="2" charset="0"/>
              </a:rPr>
              <a:t>HTTPURLResponse</a:t>
            </a:r>
            <a:r>
              <a:rPr lang="en" altLang="ko-KR" sz="1050" dirty="0">
                <a:effectLst/>
                <a:latin typeface="Helvetica Neue" panose="02000503000000020004" pitchFamily="2" charset="0"/>
              </a:rPr>
              <a:t>, (200 ..&lt; 300) ~= </a:t>
            </a:r>
            <a:r>
              <a:rPr lang="en" altLang="ko-KR" sz="1050" dirty="0" err="1">
                <a:effectLst/>
                <a:latin typeface="Helvetica Neue" panose="02000503000000020004" pitchFamily="2" charset="0"/>
              </a:rPr>
              <a:t>response.statusCode</a:t>
            </a:r>
            <a:r>
              <a:rPr lang="en" altLang="ko-KR" sz="105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050" b="1" dirty="0">
                <a:effectLst/>
                <a:latin typeface="Helvetica Neue" panose="02000503000000020004" pitchFamily="2" charset="0"/>
              </a:rPr>
              <a:t>else</a:t>
            </a:r>
            <a:r>
              <a:rPr lang="en" altLang="ko-KR" sz="1050" dirty="0">
                <a:effectLst/>
                <a:latin typeface="Helvetica Neue" panose="02000503000000020004" pitchFamily="2" charset="0"/>
              </a:rPr>
              <a:t> {</a:t>
            </a:r>
          </a:p>
          <a:p>
            <a:r>
              <a:rPr lang="en" altLang="ko-KR" sz="1050" dirty="0">
                <a:effectLst/>
                <a:latin typeface="Helvetica Neue" panose="02000503000000020004" pitchFamily="2" charset="0"/>
              </a:rPr>
              <a:t>            print("Error: Http request failed")</a:t>
            </a:r>
          </a:p>
          <a:p>
            <a:r>
              <a:rPr lang="en" altLang="ko-KR" sz="1050" dirty="0">
                <a:effectLst/>
                <a:latin typeface="Helvetica Neue" panose="02000503000000020004" pitchFamily="2" charset="0"/>
              </a:rPr>
              <a:t>            </a:t>
            </a:r>
            <a:r>
              <a:rPr lang="en" altLang="ko-KR" sz="1050" b="1" dirty="0">
                <a:effectLst/>
                <a:latin typeface="Helvetica Neue" panose="02000503000000020004" pitchFamily="2" charset="0"/>
              </a:rPr>
              <a:t>return</a:t>
            </a:r>
            <a:endParaRPr lang="en" altLang="ko-KR" sz="105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050" dirty="0">
                <a:effectLst/>
                <a:latin typeface="Helvetica Neue" panose="02000503000000020004" pitchFamily="2" charset="0"/>
              </a:rPr>
              <a:t>        }</a:t>
            </a:r>
          </a:p>
          <a:p>
            <a:r>
              <a:rPr lang="en" altLang="ko-KR" sz="105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050" b="1" dirty="0">
                <a:effectLst/>
                <a:latin typeface="Helvetica Neue" panose="02000503000000020004" pitchFamily="2" charset="0"/>
              </a:rPr>
              <a:t>guard</a:t>
            </a:r>
            <a:r>
              <a:rPr lang="en" altLang="ko-KR" sz="105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05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050" dirty="0">
                <a:effectLst/>
                <a:latin typeface="Helvetica Neue" panose="02000503000000020004" pitchFamily="2" charset="0"/>
              </a:rPr>
              <a:t> output = </a:t>
            </a:r>
            <a:r>
              <a:rPr lang="en" altLang="ko-KR" sz="1050" b="1" dirty="0">
                <a:effectLst/>
                <a:latin typeface="Helvetica Neue" panose="02000503000000020004" pitchFamily="2" charset="0"/>
              </a:rPr>
              <a:t>try</a:t>
            </a:r>
            <a:r>
              <a:rPr lang="en" altLang="ko-KR" sz="1050" dirty="0">
                <a:effectLst/>
                <a:latin typeface="Helvetica Neue" panose="02000503000000020004" pitchFamily="2" charset="0"/>
              </a:rPr>
              <a:t>? </a:t>
            </a:r>
            <a:r>
              <a:rPr lang="en" altLang="ko-KR" sz="1050" dirty="0" err="1">
                <a:effectLst/>
                <a:latin typeface="Helvetica Neue" panose="02000503000000020004" pitchFamily="2" charset="0"/>
              </a:rPr>
              <a:t>JSONDecoder</a:t>
            </a:r>
            <a:r>
              <a:rPr lang="en" altLang="ko-KR" sz="1050" dirty="0">
                <a:effectLst/>
                <a:latin typeface="Helvetica Neue" panose="02000503000000020004" pitchFamily="2" charset="0"/>
              </a:rPr>
              <a:t>().decode(</a:t>
            </a:r>
            <a:r>
              <a:rPr lang="en" altLang="ko-KR" sz="1050" dirty="0" err="1">
                <a:effectLst/>
                <a:latin typeface="Helvetica Neue" panose="02000503000000020004" pitchFamily="2" charset="0"/>
              </a:rPr>
              <a:t>Response.</a:t>
            </a:r>
            <a:r>
              <a:rPr lang="en" altLang="ko-KR" sz="1050" b="1" dirty="0" err="1">
                <a:effectLst/>
                <a:latin typeface="Helvetica Neue" panose="02000503000000020004" pitchFamily="2" charset="0"/>
              </a:rPr>
              <a:t>self</a:t>
            </a:r>
            <a:r>
              <a:rPr lang="en" altLang="ko-KR" sz="1050" dirty="0">
                <a:effectLst/>
                <a:latin typeface="Helvetica Neue" panose="02000503000000020004" pitchFamily="2" charset="0"/>
              </a:rPr>
              <a:t>, from: data) </a:t>
            </a:r>
            <a:r>
              <a:rPr lang="en" altLang="ko-KR" sz="1050" b="1" dirty="0">
                <a:effectLst/>
                <a:latin typeface="Helvetica Neue" panose="02000503000000020004" pitchFamily="2" charset="0"/>
              </a:rPr>
              <a:t>else</a:t>
            </a:r>
            <a:r>
              <a:rPr lang="en" altLang="ko-KR" sz="1050" dirty="0">
                <a:effectLst/>
                <a:latin typeface="Helvetica Neue" panose="02000503000000020004" pitchFamily="2" charset="0"/>
              </a:rPr>
              <a:t> {</a:t>
            </a:r>
          </a:p>
          <a:p>
            <a:r>
              <a:rPr lang="en" altLang="ko-KR" sz="1050" dirty="0">
                <a:effectLst/>
                <a:latin typeface="Helvetica Neue" panose="02000503000000020004" pitchFamily="2" charset="0"/>
              </a:rPr>
              <a:t>            print("Error: JSON Data </a:t>
            </a:r>
            <a:r>
              <a:rPr lang="ko-KR" altLang="en-US" sz="1050" dirty="0">
                <a:effectLst/>
                <a:latin typeface="Helvetica Neue" panose="02000503000000020004" pitchFamily="2" charset="0"/>
              </a:rPr>
              <a:t>파싱 오류</a:t>
            </a:r>
            <a:r>
              <a:rPr lang="en-US" altLang="ko-KR" sz="1050" dirty="0">
                <a:effectLst/>
                <a:latin typeface="Helvetica Neue" panose="02000503000000020004" pitchFamily="2" charset="0"/>
              </a:rPr>
              <a:t>")</a:t>
            </a:r>
          </a:p>
          <a:p>
            <a:r>
              <a:rPr lang="en-US" altLang="ko-KR" sz="1050" dirty="0">
                <a:effectLst/>
                <a:latin typeface="Helvetica Neue" panose="02000503000000020004" pitchFamily="2" charset="0"/>
              </a:rPr>
              <a:t>            </a:t>
            </a:r>
            <a:r>
              <a:rPr lang="en" altLang="ko-KR" sz="1050" b="1" dirty="0">
                <a:effectLst/>
                <a:latin typeface="Helvetica Neue" panose="02000503000000020004" pitchFamily="2" charset="0"/>
              </a:rPr>
              <a:t>return</a:t>
            </a:r>
            <a:endParaRPr lang="en" altLang="ko-KR" sz="105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050" dirty="0">
                <a:effectLst/>
                <a:latin typeface="Helvetica Neue" panose="02000503000000020004" pitchFamily="2" charset="0"/>
              </a:rPr>
              <a:t>        }</a:t>
            </a:r>
          </a:p>
          <a:p>
            <a:r>
              <a:rPr lang="en" altLang="ko-KR" sz="1050" dirty="0">
                <a:effectLst/>
                <a:latin typeface="Helvetica Neue" panose="02000503000000020004" pitchFamily="2" charset="0"/>
              </a:rPr>
              <a:t>        </a:t>
            </a:r>
          </a:p>
          <a:p>
            <a:r>
              <a:rPr lang="en" altLang="ko-KR" sz="105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050" dirty="0" err="1">
                <a:effectLst/>
                <a:latin typeface="Helvetica Neue" panose="02000503000000020004" pitchFamily="2" charset="0"/>
              </a:rPr>
              <a:t>completionHandler</a:t>
            </a:r>
            <a:r>
              <a:rPr lang="en" altLang="ko-KR" sz="105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050" b="1" dirty="0">
                <a:effectLst/>
                <a:latin typeface="Helvetica Neue" panose="02000503000000020004" pitchFamily="2" charset="0"/>
              </a:rPr>
              <a:t>true</a:t>
            </a:r>
            <a:r>
              <a:rPr lang="en" altLang="ko-KR" sz="1050" dirty="0">
                <a:effectLst/>
                <a:latin typeface="Helvetica Neue" panose="02000503000000020004" pitchFamily="2" charset="0"/>
              </a:rPr>
              <a:t>, output)</a:t>
            </a:r>
          </a:p>
          <a:p>
            <a:r>
              <a:rPr lang="en" altLang="ko-KR" sz="1050" dirty="0">
                <a:effectLst/>
                <a:latin typeface="Helvetica Neue" panose="02000503000000020004" pitchFamily="2" charset="0"/>
              </a:rPr>
              <a:t>    }.resume()</a:t>
            </a:r>
          </a:p>
          <a:p>
            <a:r>
              <a:rPr lang="en" altLang="ko-KR" sz="1050" dirty="0">
                <a:effectLst/>
                <a:latin typeface="Helvetica Neue" panose="02000503000000020004" pitchFamily="2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031A36-C924-495E-C761-56D2E397C3C2}"/>
              </a:ext>
            </a:extLst>
          </p:cNvPr>
          <p:cNvSpPr txBox="1"/>
          <p:nvPr/>
        </p:nvSpPr>
        <p:spPr>
          <a:xfrm>
            <a:off x="6288657" y="854015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URLRequest</a:t>
            </a:r>
            <a:endParaRPr kumimoji="1"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889017-5CAD-9BCC-5EC4-E01C323551F0}"/>
              </a:ext>
            </a:extLst>
          </p:cNvPr>
          <p:cNvSpPr txBox="1"/>
          <p:nvPr/>
        </p:nvSpPr>
        <p:spPr>
          <a:xfrm>
            <a:off x="6288657" y="1223347"/>
            <a:ext cx="54104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Http</a:t>
            </a:r>
            <a:r>
              <a:rPr kumimoji="1" lang="ko-KR" altLang="en-US" sz="1100" dirty="0"/>
              <a:t> 통신에 대한 요청을 만드는 객체</a:t>
            </a:r>
            <a:endParaRPr kumimoji="1" lang="en-US" altLang="ko-KR" sz="1100" dirty="0"/>
          </a:p>
          <a:p>
            <a:r>
              <a:rPr kumimoji="1" lang="en-US" altLang="ko-KR" sz="1100" dirty="0"/>
              <a:t>–</a:t>
            </a:r>
            <a:r>
              <a:rPr kumimoji="1" lang="ko-KR" altLang="en-US" sz="1100" dirty="0"/>
              <a:t> </a:t>
            </a:r>
            <a:r>
              <a:rPr kumimoji="1" lang="ko-KR" altLang="en-US" sz="1100" dirty="0" err="1"/>
              <a:t>초기화할때</a:t>
            </a:r>
            <a:r>
              <a:rPr kumimoji="1" lang="ko-KR" altLang="en-US" sz="1100" dirty="0"/>
              <a:t> </a:t>
            </a:r>
            <a:r>
              <a:rPr kumimoji="1" lang="en-US" altLang="ko-KR" sz="1100" dirty="0" err="1"/>
              <a:t>url</a:t>
            </a:r>
            <a:r>
              <a:rPr kumimoji="1" lang="ko-KR" altLang="en-US" sz="1100" dirty="0"/>
              <a:t>과 </a:t>
            </a:r>
            <a:r>
              <a:rPr kumimoji="1" lang="en-US" altLang="ko-KR" sz="1100" dirty="0"/>
              <a:t>cache </a:t>
            </a:r>
            <a:r>
              <a:rPr kumimoji="1" lang="ko-KR" altLang="en-US" sz="1100" dirty="0"/>
              <a:t>정책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타임아웃 설정해서 정의할 수 있고 </a:t>
            </a:r>
            <a:r>
              <a:rPr kumimoji="1" lang="en-US" altLang="ko-KR" sz="1100" dirty="0" err="1"/>
              <a:t>url</a:t>
            </a:r>
            <a:r>
              <a:rPr kumimoji="1" lang="ko-KR" altLang="en-US" sz="1100" dirty="0"/>
              <a:t>만 해서 보낼 수 있음</a:t>
            </a:r>
            <a:endParaRPr kumimoji="1" lang="en-US" altLang="ko-KR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81AEA3-F39D-EB99-38B6-D7D740F3ECD3}"/>
              </a:ext>
            </a:extLst>
          </p:cNvPr>
          <p:cNvSpPr txBox="1"/>
          <p:nvPr/>
        </p:nvSpPr>
        <p:spPr>
          <a:xfrm>
            <a:off x="6288657" y="1774166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URLSession</a:t>
            </a:r>
            <a:endParaRPr kumimoji="1"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30A14E-27BB-5FE1-44A0-B8CE3FD7B7A1}"/>
              </a:ext>
            </a:extLst>
          </p:cNvPr>
          <p:cNvSpPr txBox="1"/>
          <p:nvPr/>
        </p:nvSpPr>
        <p:spPr>
          <a:xfrm>
            <a:off x="6288657" y="2143498"/>
            <a:ext cx="532229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URLs</a:t>
            </a:r>
            <a:r>
              <a:rPr kumimoji="1" lang="ko-KR" altLang="en-US" sz="1100" dirty="0" err="1"/>
              <a:t>에</a:t>
            </a:r>
            <a:r>
              <a:rPr kumimoji="1" lang="ko-KR" altLang="en-US" sz="1100" dirty="0"/>
              <a:t> 의해 표현되는 </a:t>
            </a:r>
            <a:r>
              <a:rPr kumimoji="1" lang="ko-KR" altLang="en-US" sz="1100" dirty="0" err="1"/>
              <a:t>엔드포인트에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Http</a:t>
            </a:r>
            <a:r>
              <a:rPr kumimoji="1" lang="ko-KR" altLang="en-US" sz="1100" dirty="0"/>
              <a:t> 통신을 통해 데이터를 업로드하거나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다운로드</a:t>
            </a:r>
            <a:endParaRPr kumimoji="1" lang="en-US" altLang="ko-KR" sz="1100" dirty="0"/>
          </a:p>
          <a:p>
            <a:r>
              <a:rPr kumimoji="1" lang="ko-KR" altLang="en-US" sz="1100" dirty="0"/>
              <a:t>하는 </a:t>
            </a:r>
            <a:r>
              <a:rPr kumimoji="1" lang="en-US" altLang="ko-KR" sz="1100" dirty="0"/>
              <a:t>API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제공한다</a:t>
            </a:r>
            <a:r>
              <a:rPr kumimoji="1" lang="en-US" altLang="ko-KR" sz="1100" dirty="0"/>
              <a:t>.</a:t>
            </a:r>
          </a:p>
          <a:p>
            <a:r>
              <a:rPr kumimoji="1" lang="ko-KR" altLang="en-US" sz="1100" dirty="0"/>
              <a:t>백그라운드에서도 처리가 가능합니다</a:t>
            </a:r>
            <a:r>
              <a:rPr kumimoji="1" lang="en-US" altLang="ko-KR" sz="1100" dirty="0"/>
              <a:t>.</a:t>
            </a:r>
          </a:p>
          <a:p>
            <a:endParaRPr kumimoji="1" lang="en-US" altLang="ko-KR" sz="1100" dirty="0"/>
          </a:p>
          <a:p>
            <a:r>
              <a:rPr kumimoji="1" lang="en-US" altLang="ko-KR" sz="1100" dirty="0"/>
              <a:t>URL</a:t>
            </a:r>
            <a:r>
              <a:rPr kumimoji="1" lang="ko-KR" altLang="en-US" sz="1100" dirty="0"/>
              <a:t> 로딩 시스템은 </a:t>
            </a:r>
            <a:r>
              <a:rPr kumimoji="1" lang="en-US" altLang="ko-KR" sz="1100" dirty="0"/>
              <a:t>http/https</a:t>
            </a:r>
            <a:r>
              <a:rPr kumimoji="1" lang="ko-KR" altLang="en-US" sz="1100" dirty="0"/>
              <a:t> 와 같은 표준 인터넷 프로토콜을 사용하며 </a:t>
            </a:r>
            <a:r>
              <a:rPr kumimoji="1" lang="en-US" altLang="ko-KR" sz="1100" dirty="0"/>
              <a:t>URL </a:t>
            </a:r>
            <a:r>
              <a:rPr kumimoji="1" lang="ko-KR" altLang="en-US" sz="1100" dirty="0"/>
              <a:t>자원에</a:t>
            </a:r>
            <a:endParaRPr kumimoji="1" lang="en-US" altLang="ko-KR" sz="1100" dirty="0"/>
          </a:p>
          <a:p>
            <a:r>
              <a:rPr kumimoji="1" lang="ko-KR" altLang="en-US" sz="1100" dirty="0"/>
              <a:t>접근하도록 하는데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비동기적으로 처리하기 때문에 앱은 항상 반응성을 유지해야 합니다</a:t>
            </a:r>
            <a:r>
              <a:rPr kumimoji="1" lang="en-US" altLang="ko-KR" sz="1100" dirty="0"/>
              <a:t>.</a:t>
            </a:r>
          </a:p>
          <a:p>
            <a:endParaRPr kumimoji="1" lang="en-US" altLang="ko-KR" sz="1100" dirty="0"/>
          </a:p>
          <a:p>
            <a:r>
              <a:rPr kumimoji="1" lang="ko-KR" altLang="en-US" sz="1100" dirty="0"/>
              <a:t>따라서 </a:t>
            </a:r>
            <a:r>
              <a:rPr kumimoji="1" lang="en-US" altLang="ko-KR" sz="1100" dirty="0" err="1"/>
              <a:t>URLSession</a:t>
            </a:r>
            <a:r>
              <a:rPr kumimoji="1" lang="ko-KR" altLang="en-US" sz="1100" dirty="0" err="1"/>
              <a:t>으로</a:t>
            </a:r>
            <a:r>
              <a:rPr kumimoji="1" lang="ko-KR" altLang="en-US" sz="1100" dirty="0"/>
              <a:t> </a:t>
            </a:r>
            <a:r>
              <a:rPr kumimoji="1" lang="en-US" altLang="ko-KR" sz="1100" dirty="0" err="1"/>
              <a:t>URLSessionTask</a:t>
            </a:r>
            <a:r>
              <a:rPr kumimoji="1" lang="en-US" altLang="ko-KR" sz="1100" dirty="0"/>
              <a:t> </a:t>
            </a:r>
            <a:r>
              <a:rPr kumimoji="1" lang="ko-KR" altLang="en-US" sz="1100" dirty="0"/>
              <a:t>인스턴스를 만들어서 요청 올 데이터를</a:t>
            </a:r>
            <a:endParaRPr kumimoji="1" lang="en-US" altLang="ko-KR" sz="1100" dirty="0"/>
          </a:p>
          <a:p>
            <a:r>
              <a:rPr kumimoji="1" lang="ko-KR" altLang="en-US" sz="1100" dirty="0"/>
              <a:t>가져오거나 업로드하고 다운로드 하는 역할을 합니다</a:t>
            </a:r>
            <a:r>
              <a:rPr kumimoji="1" lang="en-US" altLang="ko-KR" sz="1100" dirty="0"/>
              <a:t>.</a:t>
            </a:r>
          </a:p>
          <a:p>
            <a:endParaRPr kumimoji="1"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69333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495A74E7-44AB-CD2E-021F-96879C1B5691}"/>
              </a:ext>
            </a:extLst>
          </p:cNvPr>
          <p:cNvGrpSpPr/>
          <p:nvPr/>
        </p:nvGrpSpPr>
        <p:grpSpPr>
          <a:xfrm>
            <a:off x="789710" y="947448"/>
            <a:ext cx="6978769" cy="2691442"/>
            <a:chOff x="457201" y="948905"/>
            <a:chExt cx="6978769" cy="269144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4B67FC2-991C-4F3E-C695-1223A10E8C54}"/>
                </a:ext>
              </a:extLst>
            </p:cNvPr>
            <p:cNvSpPr/>
            <p:nvPr/>
          </p:nvSpPr>
          <p:spPr>
            <a:xfrm>
              <a:off x="457201" y="948905"/>
              <a:ext cx="6978769" cy="269144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5B6DB6-D277-13D3-2D78-15ED9CD62C7C}"/>
                </a:ext>
              </a:extLst>
            </p:cNvPr>
            <p:cNvSpPr txBox="1"/>
            <p:nvPr/>
          </p:nvSpPr>
          <p:spPr>
            <a:xfrm>
              <a:off x="3045124" y="1052423"/>
              <a:ext cx="1518250" cy="379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err="1"/>
                <a:t>URLSession</a:t>
              </a:r>
              <a:endParaRPr kumimoji="1"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EBDA4EC-F704-0F67-7B7B-EE18FA765A42}"/>
                </a:ext>
              </a:extLst>
            </p:cNvPr>
            <p:cNvSpPr/>
            <p:nvPr/>
          </p:nvSpPr>
          <p:spPr>
            <a:xfrm>
              <a:off x="897147" y="1431985"/>
              <a:ext cx="5969479" cy="170803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9" name="그래픽 8" descr="데이터베이스 단색으로 채워진">
              <a:extLst>
                <a:ext uri="{FF2B5EF4-FFF2-40B4-BE49-F238E27FC236}">
                  <a16:creationId xmlns:a16="http://schemas.microsoft.com/office/drawing/2014/main" id="{9A2566B2-FFC4-C9C5-E336-B5AD80B5D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16764" y="1627517"/>
              <a:ext cx="914400" cy="914400"/>
            </a:xfrm>
            <a:prstGeom prst="rect">
              <a:avLst/>
            </a:prstGeom>
          </p:spPr>
        </p:pic>
        <p:pic>
          <p:nvPicPr>
            <p:cNvPr id="10" name="그래픽 9" descr="데이터베이스 단색으로 채워진">
              <a:extLst>
                <a:ext uri="{FF2B5EF4-FFF2-40B4-BE49-F238E27FC236}">
                  <a16:creationId xmlns:a16="http://schemas.microsoft.com/office/drawing/2014/main" id="{33ED72D0-F244-3D8B-408A-F0AB2ED63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93937" y="1627517"/>
              <a:ext cx="914400" cy="91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4DC309-F794-68E7-DBFE-4E971E07C0C2}"/>
                </a:ext>
              </a:extLst>
            </p:cNvPr>
            <p:cNvSpPr txBox="1"/>
            <p:nvPr/>
          </p:nvSpPr>
          <p:spPr>
            <a:xfrm>
              <a:off x="1366133" y="1986849"/>
              <a:ext cx="3099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dirty="0" err="1"/>
                <a:t>URLSessionConfiguration</a:t>
              </a:r>
              <a:endParaRPr kumimoji="1" lang="ko-KR" alt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4E2418-4C17-42B4-3EF9-88D623793CCC}"/>
                </a:ext>
              </a:extLst>
            </p:cNvPr>
            <p:cNvSpPr txBox="1"/>
            <p:nvPr/>
          </p:nvSpPr>
          <p:spPr>
            <a:xfrm>
              <a:off x="4059459" y="1503770"/>
              <a:ext cx="1163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dirty="0"/>
                <a:t>캐시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CE72AE-01FD-4F1C-2AA9-42B7092D870B}"/>
                </a:ext>
              </a:extLst>
            </p:cNvPr>
            <p:cNvSpPr txBox="1"/>
            <p:nvPr/>
          </p:nvSpPr>
          <p:spPr>
            <a:xfrm>
              <a:off x="4059459" y="1870646"/>
              <a:ext cx="1163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dirty="0"/>
                <a:t>쿠키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238E0B-AD9A-A267-17C6-87F823DCD58B}"/>
                </a:ext>
              </a:extLst>
            </p:cNvPr>
            <p:cNvSpPr txBox="1"/>
            <p:nvPr/>
          </p:nvSpPr>
          <p:spPr>
            <a:xfrm>
              <a:off x="4059459" y="2230203"/>
              <a:ext cx="1163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dirty="0"/>
                <a:t>프로토콜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A83DE0-5C3A-2CC0-270D-D906EB933863}"/>
                </a:ext>
              </a:extLst>
            </p:cNvPr>
            <p:cNvSpPr txBox="1"/>
            <p:nvPr/>
          </p:nvSpPr>
          <p:spPr>
            <a:xfrm>
              <a:off x="4059459" y="2587304"/>
              <a:ext cx="1163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dirty="0"/>
                <a:t>옵션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B4F33DE-510D-8BED-60FB-B8DD14EA013F}"/>
                </a:ext>
              </a:extLst>
            </p:cNvPr>
            <p:cNvSpPr/>
            <p:nvPr/>
          </p:nvSpPr>
          <p:spPr>
            <a:xfrm>
              <a:off x="897147" y="3306618"/>
              <a:ext cx="5969479" cy="33372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Delegate</a:t>
              </a:r>
              <a:endParaRPr kumimoji="1" lang="ko-KR" altLang="en-US" dirty="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45C43C-6C99-1CDC-1B01-21FD28902478}"/>
              </a:ext>
            </a:extLst>
          </p:cNvPr>
          <p:cNvSpPr/>
          <p:nvPr/>
        </p:nvSpPr>
        <p:spPr>
          <a:xfrm>
            <a:off x="1144461" y="4643030"/>
            <a:ext cx="979054" cy="6742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440388-7E32-C71E-13E2-3ED19F331801}"/>
              </a:ext>
            </a:extLst>
          </p:cNvPr>
          <p:cNvSpPr/>
          <p:nvPr/>
        </p:nvSpPr>
        <p:spPr>
          <a:xfrm>
            <a:off x="6096000" y="4643030"/>
            <a:ext cx="979054" cy="6742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E1465F2-5791-4D70-2B9C-4553510699CA}"/>
              </a:ext>
            </a:extLst>
          </p:cNvPr>
          <p:cNvSpPr/>
          <p:nvPr/>
        </p:nvSpPr>
        <p:spPr>
          <a:xfrm>
            <a:off x="3662218" y="4643029"/>
            <a:ext cx="979054" cy="6742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오른쪽 중괄호[R] 18">
            <a:extLst>
              <a:ext uri="{FF2B5EF4-FFF2-40B4-BE49-F238E27FC236}">
                <a16:creationId xmlns:a16="http://schemas.microsoft.com/office/drawing/2014/main" id="{372C0996-51F6-D087-117B-D04079B464AB}"/>
              </a:ext>
            </a:extLst>
          </p:cNvPr>
          <p:cNvSpPr/>
          <p:nvPr/>
        </p:nvSpPr>
        <p:spPr>
          <a:xfrm rot="16200000">
            <a:off x="3647939" y="1681206"/>
            <a:ext cx="1007612" cy="49229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FEE6B4-2F11-37F9-78BE-0A179E1B8B3B}"/>
              </a:ext>
            </a:extLst>
          </p:cNvPr>
          <p:cNvSpPr txBox="1"/>
          <p:nvPr/>
        </p:nvSpPr>
        <p:spPr>
          <a:xfrm>
            <a:off x="3330757" y="5650642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URLSessionTask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17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5C16ED-D9D8-9B19-234E-8FE973A1020C}"/>
              </a:ext>
            </a:extLst>
          </p:cNvPr>
          <p:cNvSpPr txBox="1"/>
          <p:nvPr/>
        </p:nvSpPr>
        <p:spPr>
          <a:xfrm>
            <a:off x="683873" y="61899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Alamofire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94BFE3-8904-AEAA-9673-73CBE32383DB}"/>
              </a:ext>
            </a:extLst>
          </p:cNvPr>
          <p:cNvSpPr txBox="1"/>
          <p:nvPr/>
        </p:nvSpPr>
        <p:spPr>
          <a:xfrm>
            <a:off x="695022" y="1099127"/>
            <a:ext cx="3754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Swift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기반으로 한 </a:t>
            </a:r>
            <a:r>
              <a:rPr kumimoji="1" lang="en-US" altLang="ko-KR" sz="1400" dirty="0"/>
              <a:t>HTTP</a:t>
            </a:r>
            <a:r>
              <a:rPr kumimoji="1" lang="ko-KR" altLang="en-US" sz="1400" dirty="0"/>
              <a:t> 네트워킹 라이브러리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CB000-7036-3281-55B2-316B938AE9CD}"/>
              </a:ext>
            </a:extLst>
          </p:cNvPr>
          <p:cNvSpPr txBox="1"/>
          <p:nvPr/>
        </p:nvSpPr>
        <p:spPr>
          <a:xfrm>
            <a:off x="695022" y="1363821"/>
            <a:ext cx="6386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/>
              <a:t>URLSession</a:t>
            </a:r>
            <a:r>
              <a:rPr kumimoji="1" lang="ko-KR" altLang="en-US" sz="1400" dirty="0"/>
              <a:t>이 내재되어 있음</a:t>
            </a:r>
            <a:endParaRPr kumimoji="1" lang="en-US" altLang="ko-KR" sz="1400" dirty="0"/>
          </a:p>
          <a:p>
            <a:r>
              <a:rPr kumimoji="1" lang="en-US" altLang="ko-KR" sz="1400" dirty="0"/>
              <a:t>JSON, Codable Decoding</a:t>
            </a:r>
            <a:r>
              <a:rPr kumimoji="1" lang="ko-KR" altLang="en-US" sz="1400" dirty="0"/>
              <a:t>이 모두 되어 있어서 별도로 디코딩 작업을 할 필요가 없음</a:t>
            </a:r>
          </a:p>
        </p:txBody>
      </p:sp>
      <p:pic>
        <p:nvPicPr>
          <p:cNvPr id="8" name="그림 7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02F23E5C-7315-A794-A2F0-A8DC365E1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17" y="2011998"/>
            <a:ext cx="4681352" cy="33912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520D63-2108-5A92-6719-93043A9BED17}"/>
              </a:ext>
            </a:extLst>
          </p:cNvPr>
          <p:cNvSpPr txBox="1"/>
          <p:nvPr/>
        </p:nvSpPr>
        <p:spPr>
          <a:xfrm>
            <a:off x="5447969" y="2013235"/>
            <a:ext cx="21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1)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Pod ’</a:t>
            </a:r>
            <a:r>
              <a:rPr kumimoji="1" lang="en-US" altLang="ko-KR" sz="1200" dirty="0" err="1"/>
              <a:t>Alamofire</a:t>
            </a:r>
            <a:r>
              <a:rPr kumimoji="1" lang="en-US" altLang="ko-KR" sz="1200" dirty="0"/>
              <a:t>’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통해 설치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8C674-600C-C104-4175-864FD8C7142C}"/>
              </a:ext>
            </a:extLst>
          </p:cNvPr>
          <p:cNvSpPr txBox="1"/>
          <p:nvPr/>
        </p:nvSpPr>
        <p:spPr>
          <a:xfrm>
            <a:off x="5447969" y="2290234"/>
            <a:ext cx="1818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2)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Alamofire</a:t>
            </a:r>
            <a:r>
              <a:rPr kumimoji="1" lang="en-US" altLang="ko-KR" sz="1200" dirty="0"/>
              <a:t> import</a:t>
            </a:r>
            <a:r>
              <a:rPr kumimoji="1" lang="ko-KR" altLang="en-US" sz="1200" dirty="0"/>
              <a:t>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4DEF30-E602-F817-DC09-1EF45D6963C0}"/>
              </a:ext>
            </a:extLst>
          </p:cNvPr>
          <p:cNvSpPr txBox="1"/>
          <p:nvPr/>
        </p:nvSpPr>
        <p:spPr>
          <a:xfrm>
            <a:off x="5883564" y="295194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2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url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= "http://54.180.108.12:2721/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api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/get/v2"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AF.request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url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, method: .get, encoding: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URLEncoding.default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,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                  headers: ["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Content-Type":"application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/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json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", "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Accept":"application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/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json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"]).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responseJSON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() { response </a:t>
            </a:r>
            <a:r>
              <a:rPr lang="en" altLang="ko-KR" sz="1200" b="1" dirty="0">
                <a:effectLst/>
                <a:latin typeface="Helvetica Neue" panose="02000503000000020004" pitchFamily="2" charset="0"/>
              </a:rPr>
              <a:t>in</a:t>
            </a:r>
            <a:endParaRPr lang="en" altLang="ko-KR" sz="120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    </a:t>
            </a:r>
            <a:r>
              <a:rPr lang="en" altLang="ko-KR" sz="1200" b="1" dirty="0">
                <a:effectLst/>
                <a:latin typeface="Helvetica Neue" panose="02000503000000020004" pitchFamily="2" charset="0"/>
              </a:rPr>
              <a:t>switch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response.result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{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    </a:t>
            </a:r>
            <a:r>
              <a:rPr lang="en" altLang="ko-KR" sz="1200" b="1" dirty="0">
                <a:effectLst/>
                <a:latin typeface="Helvetica Neue" panose="02000503000000020004" pitchFamily="2" charset="0"/>
              </a:rPr>
              <a:t>case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.success: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      </a:t>
            </a:r>
            <a:r>
              <a:rPr lang="en" altLang="ko-KR" sz="1200" b="1" dirty="0">
                <a:effectLst/>
                <a:latin typeface="Helvetica Neue" panose="02000503000000020004" pitchFamily="2" charset="0"/>
              </a:rPr>
              <a:t>if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2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data = </a:t>
            </a:r>
            <a:r>
              <a:rPr lang="en" altLang="ko-KR" sz="1200" b="1" dirty="0">
                <a:effectLst/>
                <a:latin typeface="Helvetica Neue" panose="02000503000000020004" pitchFamily="2" charset="0"/>
              </a:rPr>
              <a:t>try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!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response.result.get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() </a:t>
            </a:r>
            <a:r>
              <a:rPr lang="en" altLang="ko-KR" sz="1200" b="1" dirty="0">
                <a:effectLst/>
                <a:latin typeface="Helvetica Neue" panose="02000503000000020004" pitchFamily="2" charset="0"/>
              </a:rPr>
              <a:t>as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? [String: </a:t>
            </a:r>
            <a:r>
              <a:rPr lang="en" altLang="ko-KR" sz="1200" b="1" dirty="0">
                <a:effectLst/>
                <a:latin typeface="Helvetica Neue" panose="02000503000000020004" pitchFamily="2" charset="0"/>
              </a:rPr>
              <a:t>Any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] {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        print(data)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      }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    </a:t>
            </a:r>
            <a:r>
              <a:rPr lang="en" altLang="ko-KR" sz="1200" b="1" dirty="0">
                <a:effectLst/>
                <a:latin typeface="Helvetica Neue" panose="02000503000000020004" pitchFamily="2" charset="0"/>
              </a:rPr>
              <a:t>case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.failure(</a:t>
            </a:r>
            <a:r>
              <a:rPr lang="en" altLang="ko-KR" sz="12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error):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      print("Error: \(error)")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      </a:t>
            </a:r>
            <a:r>
              <a:rPr lang="en" altLang="ko-KR" sz="1200" b="1" dirty="0">
                <a:effectLst/>
                <a:latin typeface="Helvetica Neue" panose="02000503000000020004" pitchFamily="2" charset="0"/>
              </a:rPr>
              <a:t>return</a:t>
            </a:r>
            <a:endParaRPr lang="en" altLang="ko-KR" sz="120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    }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456E99-047C-501E-D20C-5E6CB98D19F7}"/>
              </a:ext>
            </a:extLst>
          </p:cNvPr>
          <p:cNvSpPr txBox="1"/>
          <p:nvPr/>
        </p:nvSpPr>
        <p:spPr>
          <a:xfrm>
            <a:off x="5542663" y="5829637"/>
            <a:ext cx="3078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3)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AF </a:t>
            </a:r>
            <a:r>
              <a:rPr kumimoji="1" lang="ko-KR" altLang="en-US" sz="1200" dirty="0"/>
              <a:t>지시어를 통한 접근</a:t>
            </a:r>
            <a:br>
              <a:rPr kumimoji="1" lang="en-US" altLang="ko-KR" sz="1200" dirty="0"/>
            </a:br>
            <a:r>
              <a:rPr kumimoji="1" lang="en-US" altLang="ko-KR" sz="1200" dirty="0"/>
              <a:t>(</a:t>
            </a:r>
            <a:r>
              <a:rPr kumimoji="1" lang="en-US" altLang="ko-KR" sz="1200" dirty="0" err="1"/>
              <a:t>url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method,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encoding</a:t>
            </a:r>
            <a:r>
              <a:rPr kumimoji="1" lang="ko-KR" altLang="en-US" sz="1200" dirty="0"/>
              <a:t> 방식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headers </a:t>
            </a:r>
            <a:r>
              <a:rPr kumimoji="1" lang="ko-KR" altLang="en-US" sz="1200" dirty="0"/>
              <a:t>설정</a:t>
            </a:r>
            <a:r>
              <a:rPr kumimoji="1" lang="en-US" altLang="ko-KR" sz="1200" dirty="0"/>
              <a:t>)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0854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380928-FE55-8433-7274-7CFB33DE1E37}"/>
              </a:ext>
            </a:extLst>
          </p:cNvPr>
          <p:cNvSpPr txBox="1"/>
          <p:nvPr/>
        </p:nvSpPr>
        <p:spPr>
          <a:xfrm>
            <a:off x="683491" y="753836"/>
            <a:ext cx="60960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2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url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= "http://54.180.108.12:2721/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api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/post/v2"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200" b="1" dirty="0">
                <a:effectLst/>
                <a:latin typeface="Helvetica Neue" panose="02000503000000020004" pitchFamily="2" charset="0"/>
              </a:rPr>
              <a:t>var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param: [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String:</a:t>
            </a:r>
            <a:r>
              <a:rPr lang="en" altLang="ko-KR" sz="1200" b="1" dirty="0" err="1">
                <a:effectLst/>
                <a:latin typeface="Helvetica Neue" panose="02000503000000020004" pitchFamily="2" charset="0"/>
              </a:rPr>
              <a:t>Any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] = [:]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param["name"] = "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seongho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"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param["age"] = 32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AF.request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url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, method: .post, parameters: param,  encoding: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JSONEncoding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(options: []),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                  headers: ["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Content-Type":"application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/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json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", "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Accept":"application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/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json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"]).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responseJSON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() { response </a:t>
            </a:r>
            <a:r>
              <a:rPr lang="en" altLang="ko-KR" sz="1200" b="1" dirty="0">
                <a:effectLst/>
                <a:latin typeface="Helvetica Neue" panose="02000503000000020004" pitchFamily="2" charset="0"/>
              </a:rPr>
              <a:t>in</a:t>
            </a:r>
            <a:endParaRPr lang="en" altLang="ko-KR" sz="120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    </a:t>
            </a:r>
            <a:r>
              <a:rPr lang="en" altLang="ko-KR" sz="1200" b="1" dirty="0">
                <a:effectLst/>
                <a:latin typeface="Helvetica Neue" panose="02000503000000020004" pitchFamily="2" charset="0"/>
              </a:rPr>
              <a:t>switch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response.result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{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    </a:t>
            </a:r>
            <a:r>
              <a:rPr lang="en" altLang="ko-KR" sz="1200" b="1" dirty="0">
                <a:effectLst/>
                <a:latin typeface="Helvetica Neue" panose="02000503000000020004" pitchFamily="2" charset="0"/>
              </a:rPr>
              <a:t>case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.success: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      </a:t>
            </a:r>
            <a:r>
              <a:rPr lang="en" altLang="ko-KR" sz="1200" b="1" dirty="0">
                <a:effectLst/>
                <a:latin typeface="Helvetica Neue" panose="02000503000000020004" pitchFamily="2" charset="0"/>
              </a:rPr>
              <a:t>if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2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data = </a:t>
            </a:r>
            <a:r>
              <a:rPr lang="en" altLang="ko-KR" sz="1200" b="1" dirty="0">
                <a:effectLst/>
                <a:latin typeface="Helvetica Neue" panose="02000503000000020004" pitchFamily="2" charset="0"/>
              </a:rPr>
              <a:t>try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!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response.result.get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() </a:t>
            </a:r>
            <a:r>
              <a:rPr lang="en" altLang="ko-KR" sz="1200" b="1" dirty="0">
                <a:effectLst/>
                <a:latin typeface="Helvetica Neue" panose="02000503000000020004" pitchFamily="2" charset="0"/>
              </a:rPr>
              <a:t>as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? [String: </a:t>
            </a:r>
            <a:r>
              <a:rPr lang="en" altLang="ko-KR" sz="1200" b="1" dirty="0">
                <a:effectLst/>
                <a:latin typeface="Helvetica Neue" panose="02000503000000020004" pitchFamily="2" charset="0"/>
              </a:rPr>
              <a:t>Any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] {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        print(data)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      }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    </a:t>
            </a:r>
            <a:r>
              <a:rPr lang="en" altLang="ko-KR" sz="1200" b="1" dirty="0">
                <a:effectLst/>
                <a:latin typeface="Helvetica Neue" panose="02000503000000020004" pitchFamily="2" charset="0"/>
              </a:rPr>
              <a:t>case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.failure(</a:t>
            </a:r>
            <a:r>
              <a:rPr lang="en" altLang="ko-KR" sz="12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error):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      print("Error: \(error)")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      </a:t>
            </a:r>
            <a:r>
              <a:rPr lang="en" altLang="ko-KR" sz="1200" b="1" dirty="0">
                <a:effectLst/>
                <a:latin typeface="Helvetica Neue" panose="02000503000000020004" pitchFamily="2" charset="0"/>
              </a:rPr>
              <a:t>return</a:t>
            </a:r>
            <a:endParaRPr lang="en" altLang="ko-KR" sz="120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    }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}</a:t>
            </a:r>
          </a:p>
          <a:p>
            <a:endParaRPr lang="en" altLang="ko-KR" sz="12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C561E-A7FE-31F7-8328-4C0219077470}"/>
              </a:ext>
            </a:extLst>
          </p:cNvPr>
          <p:cNvSpPr txBox="1"/>
          <p:nvPr/>
        </p:nvSpPr>
        <p:spPr>
          <a:xfrm>
            <a:off x="6096000" y="869252"/>
            <a:ext cx="5245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4)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Request</a:t>
            </a:r>
            <a:r>
              <a:rPr kumimoji="1" lang="ko-KR" altLang="en-US" sz="1200" dirty="0"/>
              <a:t>요청에 대한 응답은 </a:t>
            </a:r>
            <a:r>
              <a:rPr kumimoji="1" lang="en-US" altLang="ko-KR" sz="1200" dirty="0"/>
              <a:t>response()</a:t>
            </a:r>
            <a:r>
              <a:rPr kumimoji="1" lang="ko-KR" altLang="en-US" sz="1200" dirty="0"/>
              <a:t>로 받아도 되지만 이는 문자열 형태로</a:t>
            </a:r>
            <a:br>
              <a:rPr kumimoji="1" lang="en-US" altLang="ko-KR" sz="1200" dirty="0"/>
            </a:br>
            <a:r>
              <a:rPr kumimoji="1" lang="ko-KR" altLang="en-US" sz="1200" dirty="0"/>
              <a:t>오는 </a:t>
            </a:r>
            <a:r>
              <a:rPr kumimoji="1" lang="ko-KR" altLang="en-US" sz="1200" dirty="0" err="1"/>
              <a:t>경우고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JSON</a:t>
            </a:r>
            <a:r>
              <a:rPr kumimoji="1" lang="ko-KR" altLang="en-US" sz="1200" dirty="0"/>
              <a:t> 형태로 주로 오기 때문에 </a:t>
            </a:r>
            <a:r>
              <a:rPr kumimoji="1" lang="en-US" altLang="ko-KR" sz="1200" dirty="0"/>
              <a:t>.</a:t>
            </a:r>
            <a:r>
              <a:rPr kumimoji="1" lang="en-US" altLang="ko-KR" sz="1200" dirty="0" err="1"/>
              <a:t>responseJSON</a:t>
            </a:r>
            <a:r>
              <a:rPr kumimoji="1" lang="ko-KR" altLang="en-US" sz="1200" dirty="0" err="1"/>
              <a:t>으로</a:t>
            </a:r>
            <a:r>
              <a:rPr kumimoji="1" lang="ko-KR" altLang="en-US" sz="1200" dirty="0"/>
              <a:t> 응답</a:t>
            </a:r>
            <a:br>
              <a:rPr kumimoji="1" lang="en-US" altLang="ko-KR" sz="1200" dirty="0"/>
            </a:br>
            <a:r>
              <a:rPr kumimoji="1" lang="ko-KR" altLang="en-US" sz="1200" dirty="0" err="1"/>
              <a:t>받을걸</a:t>
            </a:r>
            <a:r>
              <a:rPr kumimoji="1" lang="ko-KR" altLang="en-US" sz="1200" dirty="0"/>
              <a:t> 설정한다</a:t>
            </a:r>
            <a:r>
              <a:rPr kumimoji="1" lang="en-US" altLang="ko-KR" sz="1200" dirty="0"/>
              <a:t>.</a:t>
            </a:r>
            <a:endParaRPr kumimoji="1"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24CE83-149F-9599-131C-0C77BD96D45A}"/>
              </a:ext>
            </a:extLst>
          </p:cNvPr>
          <p:cNvSpPr txBox="1"/>
          <p:nvPr/>
        </p:nvSpPr>
        <p:spPr>
          <a:xfrm>
            <a:off x="6096000" y="1636092"/>
            <a:ext cx="3584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5) </a:t>
            </a:r>
            <a:r>
              <a:rPr kumimoji="1" lang="en-US" altLang="ko-KR" sz="1200" dirty="0" err="1"/>
              <a:t>response.result</a:t>
            </a:r>
            <a:r>
              <a:rPr kumimoji="1" lang="ko-KR" altLang="en-US" sz="1200" dirty="0"/>
              <a:t>에서 성공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실패를 체크한 후 </a:t>
            </a:r>
            <a:br>
              <a:rPr kumimoji="1" lang="en-US" altLang="ko-KR" sz="1200" dirty="0"/>
            </a:b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response.result.get</a:t>
            </a:r>
            <a:r>
              <a:rPr kumimoji="1" lang="en-US" altLang="ko-KR" sz="1200" dirty="0"/>
              <a:t>() -&gt; </a:t>
            </a:r>
            <a:r>
              <a:rPr kumimoji="1" lang="ko-KR" altLang="en-US" sz="1200" dirty="0"/>
              <a:t>성공할 때 데이터 가져오기</a:t>
            </a:r>
          </a:p>
        </p:txBody>
      </p:sp>
    </p:spTree>
    <p:extLst>
      <p:ext uri="{BB962C8B-B14F-4D97-AF65-F5344CB8AC3E}">
        <p14:creationId xmlns:p14="http://schemas.microsoft.com/office/powerpoint/2010/main" val="1932038099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LightSeedLeftStep">
      <a:dk1>
        <a:srgbClr val="000000"/>
      </a:dk1>
      <a:lt1>
        <a:srgbClr val="FFFFFF"/>
      </a:lt1>
      <a:dk2>
        <a:srgbClr val="213B33"/>
      </a:dk2>
      <a:lt2>
        <a:srgbClr val="E8E3E2"/>
      </a:lt2>
      <a:accent1>
        <a:srgbClr val="4EAFBA"/>
      </a:accent1>
      <a:accent2>
        <a:srgbClr val="4DB392"/>
      </a:accent2>
      <a:accent3>
        <a:srgbClr val="4FB369"/>
      </a:accent3>
      <a:accent4>
        <a:srgbClr val="5DB54E"/>
      </a:accent4>
      <a:accent5>
        <a:srgbClr val="89AA5D"/>
      </a:accent5>
      <a:accent6>
        <a:srgbClr val="A3A546"/>
      </a:accent6>
      <a:hlink>
        <a:srgbClr val="AE7069"/>
      </a:hlink>
      <a:folHlink>
        <a:srgbClr val="7F7F7F"/>
      </a:folHlink>
    </a:clrScheme>
    <a:fontScheme name="Custom 51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722</Words>
  <Application>Microsoft Macintosh PowerPoint</Application>
  <PresentationFormat>와이드스크린</PresentationFormat>
  <Paragraphs>99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Microsoft GothicNeo</vt:lpstr>
      <vt:lpstr>Arial</vt:lpstr>
      <vt:lpstr>Helvetica Neue</vt:lpstr>
      <vt:lpstr>Menlo</vt:lpstr>
      <vt:lpstr>Wingdings</vt:lpstr>
      <vt:lpstr>LuminousVTI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함성호</dc:creator>
  <cp:lastModifiedBy>함성호</cp:lastModifiedBy>
  <cp:revision>2</cp:revision>
  <dcterms:created xsi:type="dcterms:W3CDTF">2024-09-25T00:06:36Z</dcterms:created>
  <dcterms:modified xsi:type="dcterms:W3CDTF">2024-09-25T09:14:10Z</dcterms:modified>
</cp:coreProperties>
</file>