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</p:sldIdLst>
  <p:sldSz cx="9753600" cy="73152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lacial Indifference" panose="020B0604020202020204" charset="0"/>
      <p:regular r:id="rId11"/>
    </p:embeddedFont>
    <p:embeddedFont>
      <p:font typeface="Glacial Indifference Bold" panose="020B0604020202020204" charset="0"/>
      <p:regular r:id="rId12"/>
    </p:embeddedFont>
    <p:embeddedFont>
      <p:font typeface="Horizon" panose="020B0604020202020204" charset="0"/>
      <p:regular r:id="rId13"/>
    </p:embeddedFont>
    <p:embeddedFont>
      <p:font typeface="Montserrat Light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152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8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emf"/><Relationship Id="rId4" Type="http://schemas.openxmlformats.org/officeDocument/2006/relationships/image" Target="../media/image9.svg"/><Relationship Id="rId9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465835" y="2569795"/>
            <a:ext cx="5230407" cy="4260404"/>
          </a:xfrm>
          <a:custGeom>
            <a:avLst/>
            <a:gdLst/>
            <a:ahLst/>
            <a:cxnLst/>
            <a:rect l="l" t="t" r="r" b="b"/>
            <a:pathLst>
              <a:path w="5230407" h="4260404">
                <a:moveTo>
                  <a:pt x="0" y="0"/>
                </a:moveTo>
                <a:lnTo>
                  <a:pt x="5230407" y="0"/>
                </a:lnTo>
                <a:lnTo>
                  <a:pt x="5230407" y="4260404"/>
                </a:lnTo>
                <a:lnTo>
                  <a:pt x="0" y="4260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458074" y="-1456117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4" y="0"/>
                </a:lnTo>
                <a:lnTo>
                  <a:pt x="2706504" y="4034084"/>
                </a:lnTo>
                <a:lnTo>
                  <a:pt x="0" y="4034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12219" y="715633"/>
            <a:ext cx="7349518" cy="2831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6"/>
              </a:lnSpc>
            </a:pPr>
            <a:r>
              <a:rPr lang="en-ID" sz="3600" dirty="0" err="1">
                <a:solidFill>
                  <a:schemeClr val="bg1"/>
                </a:solidFill>
                <a:latin typeface="Horizon" panose="020B0604020202020204" charset="0"/>
              </a:rPr>
              <a:t>Analisis</a:t>
            </a:r>
            <a:r>
              <a:rPr lang="en-ID" sz="3600" dirty="0">
                <a:solidFill>
                  <a:schemeClr val="bg1"/>
                </a:solidFill>
                <a:latin typeface="Horizon" panose="020B0604020202020204" charset="0"/>
              </a:rPr>
              <a:t> </a:t>
            </a:r>
            <a:r>
              <a:rPr lang="en-ID" sz="3600" dirty="0" err="1">
                <a:solidFill>
                  <a:schemeClr val="bg1"/>
                </a:solidFill>
                <a:latin typeface="Horizon" panose="020B0604020202020204" charset="0"/>
              </a:rPr>
              <a:t>Pengeluaran</a:t>
            </a:r>
            <a:r>
              <a:rPr lang="en-ID" sz="3600" dirty="0">
                <a:solidFill>
                  <a:schemeClr val="bg1"/>
                </a:solidFill>
                <a:latin typeface="Horizon" panose="020B0604020202020204" charset="0"/>
              </a:rPr>
              <a:t> </a:t>
            </a:r>
            <a:r>
              <a:rPr lang="en-ID" sz="3600" dirty="0" err="1">
                <a:solidFill>
                  <a:schemeClr val="bg1"/>
                </a:solidFill>
                <a:latin typeface="Horizon" panose="020B0604020202020204" charset="0"/>
              </a:rPr>
              <a:t>Pelanggan</a:t>
            </a:r>
            <a:r>
              <a:rPr lang="en-ID" sz="3600" dirty="0">
                <a:solidFill>
                  <a:schemeClr val="bg1"/>
                </a:solidFill>
                <a:latin typeface="Horizon" panose="020B0604020202020204" charset="0"/>
              </a:rPr>
              <a:t> Wholesale</a:t>
            </a:r>
            <a:endParaRPr lang="en-US" sz="3600" spc="126" dirty="0">
              <a:solidFill>
                <a:schemeClr val="bg1"/>
              </a:solidFill>
              <a:latin typeface="Horizon" panose="020B0604020202020204" charset="0"/>
              <a:ea typeface="Horizon"/>
              <a:cs typeface="Horizon"/>
              <a:sym typeface="Horizo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4602412"/>
            <a:ext cx="636126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1"/>
              </a:lnSpc>
            </a:pPr>
            <a:r>
              <a:rPr lang="en-US" sz="2136" spc="256" dirty="0" err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Tujuan</a:t>
            </a:r>
            <a:r>
              <a:rPr lang="en-US" sz="2136" spc="256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lang="en-US" sz="2136" spc="256" dirty="0" err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identifikasi</a:t>
            </a:r>
            <a:r>
              <a:rPr lang="en-US" sz="2136" spc="256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136" spc="256" dirty="0" err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tren</a:t>
            </a:r>
            <a:r>
              <a:rPr lang="en-US" sz="2136" spc="256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136" spc="256" dirty="0" err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produk</a:t>
            </a:r>
            <a:r>
              <a:rPr lang="en-US" sz="2136" spc="256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di pasar dan </a:t>
            </a:r>
            <a:r>
              <a:rPr lang="en-US" sz="2136" spc="256" dirty="0" err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optimalisasi</a:t>
            </a:r>
            <a:r>
              <a:rPr lang="en-US" sz="2136" spc="256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136" spc="256" dirty="0" err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strategi</a:t>
            </a:r>
            <a:r>
              <a:rPr lang="en-US" sz="2136" spc="256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2136" spc="256" dirty="0" err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pemasaran</a:t>
            </a:r>
            <a:endParaRPr lang="en-US" sz="2136" spc="256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" name="Freeform 7"/>
          <p:cNvSpPr/>
          <p:nvPr/>
        </p:nvSpPr>
        <p:spPr>
          <a:xfrm rot="-5400000">
            <a:off x="1035986" y="5073251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3"/>
                </a:lnTo>
                <a:lnTo>
                  <a:pt x="0" y="4034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5739531" y="-2638773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3"/>
                </a:lnTo>
                <a:lnTo>
                  <a:pt x="0" y="4034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80F8727-01DB-4869-9960-910CF9503E28}"/>
              </a:ext>
            </a:extLst>
          </p:cNvPr>
          <p:cNvSpPr/>
          <p:nvPr/>
        </p:nvSpPr>
        <p:spPr>
          <a:xfrm>
            <a:off x="1921619" y="6171552"/>
            <a:ext cx="990600" cy="923330"/>
          </a:xfrm>
          <a:prstGeom prst="actionButtonForwardNex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5400000">
            <a:off x="-1883678" y="-53976"/>
            <a:ext cx="5230407" cy="4260404"/>
          </a:xfrm>
          <a:custGeom>
            <a:avLst/>
            <a:gdLst/>
            <a:ahLst/>
            <a:cxnLst/>
            <a:rect l="l" t="t" r="r" b="b"/>
            <a:pathLst>
              <a:path w="5230407" h="4260404">
                <a:moveTo>
                  <a:pt x="0" y="0"/>
                </a:moveTo>
                <a:lnTo>
                  <a:pt x="5230406" y="0"/>
                </a:lnTo>
                <a:lnTo>
                  <a:pt x="5230406" y="4260404"/>
                </a:lnTo>
                <a:lnTo>
                  <a:pt x="0" y="4260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23394" y="-3341702"/>
            <a:ext cx="3760753" cy="5605458"/>
          </a:xfrm>
          <a:custGeom>
            <a:avLst/>
            <a:gdLst/>
            <a:ahLst/>
            <a:cxnLst/>
            <a:rect l="l" t="t" r="r" b="b"/>
            <a:pathLst>
              <a:path w="3760753" h="5605458">
                <a:moveTo>
                  <a:pt x="0" y="0"/>
                </a:moveTo>
                <a:lnTo>
                  <a:pt x="3760753" y="0"/>
                </a:lnTo>
                <a:lnTo>
                  <a:pt x="3760753" y="5605458"/>
                </a:lnTo>
                <a:lnTo>
                  <a:pt x="0" y="5605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24200" y="5867400"/>
            <a:ext cx="2346760" cy="3497881"/>
          </a:xfrm>
          <a:custGeom>
            <a:avLst/>
            <a:gdLst/>
            <a:ahLst/>
            <a:cxnLst/>
            <a:rect l="l" t="t" r="r" b="b"/>
            <a:pathLst>
              <a:path w="2346760" h="3497881">
                <a:moveTo>
                  <a:pt x="0" y="0"/>
                </a:moveTo>
                <a:lnTo>
                  <a:pt x="2346761" y="0"/>
                </a:lnTo>
                <a:lnTo>
                  <a:pt x="2346761" y="3497881"/>
                </a:lnTo>
                <a:lnTo>
                  <a:pt x="0" y="3497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97846" y="1976050"/>
            <a:ext cx="6557908" cy="3674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Saya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mencoba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menganalisis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data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bernama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‘Wholesale customers data.csv’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mengetahui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saluran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distribusi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wilayah,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banyak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pada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setiap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kategori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dan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tertinggi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pada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setiap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kategori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sebagai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tabel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utama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Lalu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saya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menghitung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rerata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pada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setiap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kategori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penjualan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tertinggi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pada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setiap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kategori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dipecah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tabel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kecil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</a:p>
          <a:p>
            <a:pPr algn="l">
              <a:lnSpc>
                <a:spcPts val="2380"/>
              </a:lnSpc>
            </a:pPr>
            <a:endParaRPr lang="en-US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2380"/>
              </a:lnSpc>
            </a:pP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Tabel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utama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diblok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semua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kemudian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dijadikan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sebagai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pivot table pada sheet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baru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Sheet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baru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tersebut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menampilkan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pivot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dari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tabel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utama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Pivot table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itu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digunakan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menentukan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grafik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pelanggan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dan diagram </a:t>
            </a:r>
            <a:r>
              <a:rPr lang="en-US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segmentasi</a:t>
            </a:r>
            <a:r>
              <a:rPr lang="en-US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C14E114-2FF3-401A-AD98-8F5AA5B2A06B}"/>
              </a:ext>
            </a:extLst>
          </p:cNvPr>
          <p:cNvSpPr txBox="1"/>
          <p:nvPr/>
        </p:nvSpPr>
        <p:spPr>
          <a:xfrm>
            <a:off x="2329977" y="541020"/>
            <a:ext cx="5423788" cy="106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200" b="1" spc="95" dirty="0" err="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Ringkasan</a:t>
            </a:r>
            <a:r>
              <a:rPr lang="en-US" sz="3200" b="1" spc="95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data</a:t>
            </a:r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1081A4A-C443-4B63-92B0-F1A738296112}"/>
              </a:ext>
            </a:extLst>
          </p:cNvPr>
          <p:cNvSpPr/>
          <p:nvPr/>
        </p:nvSpPr>
        <p:spPr>
          <a:xfrm>
            <a:off x="1921619" y="6171552"/>
            <a:ext cx="990600" cy="923330"/>
          </a:xfrm>
          <a:prstGeom prst="actionButtonForwardNex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ction Button: Go Back or Previous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95D0F65-7EF6-4794-9A10-9A877B7B388F}"/>
              </a:ext>
            </a:extLst>
          </p:cNvPr>
          <p:cNvSpPr/>
          <p:nvPr/>
        </p:nvSpPr>
        <p:spPr>
          <a:xfrm>
            <a:off x="838200" y="6171552"/>
            <a:ext cx="990600" cy="923330"/>
          </a:xfrm>
          <a:prstGeom prst="actionButtonBackPrevious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ction Button: Go Home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AECF00E-E611-47D7-8A90-3A34269300E9}"/>
              </a:ext>
            </a:extLst>
          </p:cNvPr>
          <p:cNvSpPr/>
          <p:nvPr/>
        </p:nvSpPr>
        <p:spPr>
          <a:xfrm>
            <a:off x="8229600" y="6171552"/>
            <a:ext cx="990600" cy="923330"/>
          </a:xfrm>
          <a:prstGeom prst="actionButtonHom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5608688">
            <a:off x="-1171772" y="-356186"/>
            <a:ext cx="5230407" cy="4260404"/>
          </a:xfrm>
          <a:custGeom>
            <a:avLst/>
            <a:gdLst/>
            <a:ahLst/>
            <a:cxnLst/>
            <a:rect l="l" t="t" r="r" b="b"/>
            <a:pathLst>
              <a:path w="5230407" h="4260404">
                <a:moveTo>
                  <a:pt x="0" y="0"/>
                </a:moveTo>
                <a:lnTo>
                  <a:pt x="5230407" y="0"/>
                </a:lnTo>
                <a:lnTo>
                  <a:pt x="5230407" y="4260404"/>
                </a:lnTo>
                <a:lnTo>
                  <a:pt x="0" y="4260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394960" y="-1285522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4" y="0"/>
                </a:lnTo>
                <a:lnTo>
                  <a:pt x="2706504" y="4034084"/>
                </a:lnTo>
                <a:lnTo>
                  <a:pt x="0" y="4034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75478">
            <a:off x="3315282" y="5352003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3"/>
                </a:lnTo>
                <a:lnTo>
                  <a:pt x="0" y="4034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AF9E6F8-059E-421E-B043-9FE2C1918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546337"/>
              </p:ext>
            </p:extLst>
          </p:nvPr>
        </p:nvGraphicFramePr>
        <p:xfrm>
          <a:off x="2463771" y="2499537"/>
          <a:ext cx="5156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7" imgW="5156151" imgH="2743200" progId="Excel.Sheet.12">
                  <p:embed/>
                </p:oleObj>
              </mc:Choice>
              <mc:Fallback>
                <p:oleObj name="Worksheet" r:id="rId7" imgW="5156151" imgH="274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3771" y="2499537"/>
                        <a:ext cx="51562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D8DA730C-33D2-4FEB-850F-0E89D2726412}"/>
              </a:ext>
            </a:extLst>
          </p:cNvPr>
          <p:cNvSpPr txBox="1"/>
          <p:nvPr/>
        </p:nvSpPr>
        <p:spPr>
          <a:xfrm>
            <a:off x="2329977" y="541020"/>
            <a:ext cx="5423788" cy="16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200" b="1" spc="95" dirty="0" err="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Grafik</a:t>
            </a:r>
            <a:r>
              <a:rPr lang="en-US" sz="3200" b="1" spc="95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</a:t>
            </a:r>
            <a:r>
              <a:rPr lang="en-US" sz="3200" b="1" spc="95" dirty="0" err="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Pengeluaran</a:t>
            </a:r>
            <a:r>
              <a:rPr lang="en-US" sz="3200" b="1" spc="95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</a:t>
            </a:r>
            <a:r>
              <a:rPr lang="en-US" sz="3200" b="1" spc="95" dirty="0" err="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Pelanggan</a:t>
            </a:r>
            <a:endParaRPr lang="en-US" sz="3200" b="1" spc="95" dirty="0">
              <a:solidFill>
                <a:srgbClr val="FFFFFF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C59302-EEDC-42AA-98BF-D506D6C4047B}"/>
              </a:ext>
            </a:extLst>
          </p:cNvPr>
          <p:cNvSpPr/>
          <p:nvPr/>
        </p:nvSpPr>
        <p:spPr>
          <a:xfrm>
            <a:off x="1921619" y="6171552"/>
            <a:ext cx="990600" cy="923330"/>
          </a:xfrm>
          <a:prstGeom prst="actionButtonForwardNex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Action Button: Go Back or Previous 3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3E24D0F-0A90-4363-935E-4B134E0169FC}"/>
              </a:ext>
            </a:extLst>
          </p:cNvPr>
          <p:cNvSpPr/>
          <p:nvPr/>
        </p:nvSpPr>
        <p:spPr>
          <a:xfrm>
            <a:off x="838200" y="6171552"/>
            <a:ext cx="990600" cy="923330"/>
          </a:xfrm>
          <a:prstGeom prst="actionButtonBackPrevious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Action Button: Go Home 3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A5EC41A-121E-4E1B-BCCB-611BACB156AC}"/>
              </a:ext>
            </a:extLst>
          </p:cNvPr>
          <p:cNvSpPr/>
          <p:nvPr/>
        </p:nvSpPr>
        <p:spPr>
          <a:xfrm>
            <a:off x="8229600" y="6171552"/>
            <a:ext cx="990600" cy="923330"/>
          </a:xfrm>
          <a:prstGeom prst="actionButtonHom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25771" y="-1105952"/>
            <a:ext cx="3514583" cy="3674944"/>
          </a:xfrm>
          <a:custGeom>
            <a:avLst/>
            <a:gdLst/>
            <a:ahLst/>
            <a:cxnLst/>
            <a:rect l="l" t="t" r="r" b="b"/>
            <a:pathLst>
              <a:path w="3514583" h="3674944">
                <a:moveTo>
                  <a:pt x="0" y="0"/>
                </a:moveTo>
                <a:lnTo>
                  <a:pt x="3514582" y="0"/>
                </a:lnTo>
                <a:lnTo>
                  <a:pt x="3514582" y="3674944"/>
                </a:lnTo>
                <a:lnTo>
                  <a:pt x="0" y="3674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3152602" y="5298158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4"/>
                </a:lnTo>
                <a:lnTo>
                  <a:pt x="0" y="4034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29977" y="541020"/>
            <a:ext cx="5423788" cy="10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600" b="1" spc="95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Diagram </a:t>
            </a:r>
            <a:r>
              <a:rPr lang="en-US" sz="3600" b="1" spc="95" dirty="0" err="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Segmentasi</a:t>
            </a:r>
            <a:endParaRPr lang="en-US" sz="3600" b="1" spc="95" dirty="0">
              <a:solidFill>
                <a:srgbClr val="FFFFFF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sp>
        <p:nvSpPr>
          <p:cNvPr id="13" name="Freeform 13"/>
          <p:cNvSpPr/>
          <p:nvPr/>
        </p:nvSpPr>
        <p:spPr>
          <a:xfrm rot="-5400000">
            <a:off x="8931688" y="-1917958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4"/>
                </a:lnTo>
                <a:lnTo>
                  <a:pt x="0" y="4034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B6AC88B-FDB8-46BE-AAB7-6D60F7474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55301"/>
              </p:ext>
            </p:extLst>
          </p:nvPr>
        </p:nvGraphicFramePr>
        <p:xfrm>
          <a:off x="561351" y="3048000"/>
          <a:ext cx="4036467" cy="270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7" imgW="4952951" imgH="3321006" progId="Excel.Sheet.12">
                  <p:embed/>
                </p:oleObj>
              </mc:Choice>
              <mc:Fallback>
                <p:oleObj name="Worksheet" r:id="rId7" imgW="4952951" imgH="33210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351" y="3048000"/>
                        <a:ext cx="4036467" cy="270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23">
            <a:extLst>
              <a:ext uri="{FF2B5EF4-FFF2-40B4-BE49-F238E27FC236}">
                <a16:creationId xmlns:a16="http://schemas.microsoft.com/office/drawing/2014/main" id="{7AE95EF7-68ED-48B4-BE1F-9D086339B3DF}"/>
              </a:ext>
            </a:extLst>
          </p:cNvPr>
          <p:cNvSpPr txBox="1"/>
          <p:nvPr/>
        </p:nvSpPr>
        <p:spPr>
          <a:xfrm>
            <a:off x="1038763" y="2704936"/>
            <a:ext cx="3001614" cy="2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berdasarkan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Region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6016656-E932-4A1A-A70F-4EB09E337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00504"/>
              </p:ext>
            </p:extLst>
          </p:nvPr>
        </p:nvGraphicFramePr>
        <p:xfrm>
          <a:off x="4876800" y="3048000"/>
          <a:ext cx="446195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9" imgW="5753125" imgH="3041562" progId="Excel.Sheet.12">
                  <p:embed/>
                </p:oleObj>
              </mc:Choice>
              <mc:Fallback>
                <p:oleObj name="Worksheet" r:id="rId9" imgW="5753125" imgH="30415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3048000"/>
                        <a:ext cx="446195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23">
            <a:extLst>
              <a:ext uri="{FF2B5EF4-FFF2-40B4-BE49-F238E27FC236}">
                <a16:creationId xmlns:a16="http://schemas.microsoft.com/office/drawing/2014/main" id="{2E7D61A2-ADC7-4B8C-A468-719CF0FC3144}"/>
              </a:ext>
            </a:extLst>
          </p:cNvPr>
          <p:cNvSpPr txBox="1"/>
          <p:nvPr/>
        </p:nvSpPr>
        <p:spPr>
          <a:xfrm>
            <a:off x="5377362" y="2677689"/>
            <a:ext cx="3460830" cy="250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berdasarkan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Saluran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Distribusi</a:t>
            </a:r>
            <a:endParaRPr lang="en-US" sz="1508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51FA9C1-9D69-41DC-A728-532AB397C410}"/>
              </a:ext>
            </a:extLst>
          </p:cNvPr>
          <p:cNvSpPr/>
          <p:nvPr/>
        </p:nvSpPr>
        <p:spPr>
          <a:xfrm>
            <a:off x="1921619" y="6171552"/>
            <a:ext cx="990600" cy="923330"/>
          </a:xfrm>
          <a:prstGeom prst="actionButtonForwardNex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ction Button: Go Back or Previous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C84E040-9874-4AA3-9F04-0C9489B7F884}"/>
              </a:ext>
            </a:extLst>
          </p:cNvPr>
          <p:cNvSpPr/>
          <p:nvPr/>
        </p:nvSpPr>
        <p:spPr>
          <a:xfrm>
            <a:off x="838200" y="6171552"/>
            <a:ext cx="990600" cy="923330"/>
          </a:xfrm>
          <a:prstGeom prst="actionButtonBackPrevious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ction Button: Go Home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E6DC918-9BE5-4A57-ABC4-4D9C4B48E6FC}"/>
              </a:ext>
            </a:extLst>
          </p:cNvPr>
          <p:cNvSpPr/>
          <p:nvPr/>
        </p:nvSpPr>
        <p:spPr>
          <a:xfrm>
            <a:off x="8229600" y="6171552"/>
            <a:ext cx="990600" cy="923330"/>
          </a:xfrm>
          <a:prstGeom prst="actionButtonHom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152602" y="5298158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4"/>
                </a:lnTo>
                <a:lnTo>
                  <a:pt x="0" y="4034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8062892" y="-1285522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4"/>
                </a:lnTo>
                <a:lnTo>
                  <a:pt x="0" y="4034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401062" y="978073"/>
            <a:ext cx="2706503" cy="4034083"/>
          </a:xfrm>
          <a:custGeom>
            <a:avLst/>
            <a:gdLst/>
            <a:ahLst/>
            <a:cxnLst/>
            <a:rect l="l" t="t" r="r" b="b"/>
            <a:pathLst>
              <a:path w="2706503" h="4034083">
                <a:moveTo>
                  <a:pt x="0" y="0"/>
                </a:moveTo>
                <a:lnTo>
                  <a:pt x="2706503" y="0"/>
                </a:lnTo>
                <a:lnTo>
                  <a:pt x="2706503" y="4034083"/>
                </a:lnTo>
                <a:lnTo>
                  <a:pt x="0" y="40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72482" y="2995114"/>
            <a:ext cx="3393499" cy="2966834"/>
            <a:chOff x="0" y="0"/>
            <a:chExt cx="1256852" cy="10988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6852" cy="1098827"/>
            </a:xfrm>
            <a:custGeom>
              <a:avLst/>
              <a:gdLst/>
              <a:ahLst/>
              <a:cxnLst/>
              <a:rect l="l" t="t" r="r" b="b"/>
              <a:pathLst>
                <a:path w="1256852" h="1098827">
                  <a:moveTo>
                    <a:pt x="82130" y="0"/>
                  </a:moveTo>
                  <a:lnTo>
                    <a:pt x="1174721" y="0"/>
                  </a:lnTo>
                  <a:cubicBezTo>
                    <a:pt x="1220081" y="0"/>
                    <a:pt x="1256852" y="36771"/>
                    <a:pt x="1256852" y="82130"/>
                  </a:cubicBezTo>
                  <a:lnTo>
                    <a:pt x="1256852" y="1016697"/>
                  </a:lnTo>
                  <a:cubicBezTo>
                    <a:pt x="1256852" y="1038479"/>
                    <a:pt x="1248199" y="1059370"/>
                    <a:pt x="1232796" y="1074772"/>
                  </a:cubicBezTo>
                  <a:cubicBezTo>
                    <a:pt x="1217394" y="1090174"/>
                    <a:pt x="1196504" y="1098827"/>
                    <a:pt x="1174721" y="1098827"/>
                  </a:cubicBezTo>
                  <a:lnTo>
                    <a:pt x="82130" y="1098827"/>
                  </a:lnTo>
                  <a:cubicBezTo>
                    <a:pt x="36771" y="1098827"/>
                    <a:pt x="0" y="1062056"/>
                    <a:pt x="0" y="1016697"/>
                  </a:cubicBezTo>
                  <a:lnTo>
                    <a:pt x="0" y="82130"/>
                  </a:lnTo>
                  <a:cubicBezTo>
                    <a:pt x="0" y="36771"/>
                    <a:pt x="36771" y="0"/>
                    <a:pt x="82130" y="0"/>
                  </a:cubicBezTo>
                  <a:close/>
                </a:path>
              </a:pathLst>
            </a:custGeom>
            <a:solidFill>
              <a:srgbClr val="891F1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56852" cy="1117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17762" y="2995114"/>
            <a:ext cx="3393499" cy="2966834"/>
            <a:chOff x="0" y="0"/>
            <a:chExt cx="1256852" cy="10988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6852" cy="1098827"/>
            </a:xfrm>
            <a:custGeom>
              <a:avLst/>
              <a:gdLst/>
              <a:ahLst/>
              <a:cxnLst/>
              <a:rect l="l" t="t" r="r" b="b"/>
              <a:pathLst>
                <a:path w="1256852" h="1098827">
                  <a:moveTo>
                    <a:pt x="82130" y="0"/>
                  </a:moveTo>
                  <a:lnTo>
                    <a:pt x="1174721" y="0"/>
                  </a:lnTo>
                  <a:cubicBezTo>
                    <a:pt x="1220081" y="0"/>
                    <a:pt x="1256852" y="36771"/>
                    <a:pt x="1256852" y="82130"/>
                  </a:cubicBezTo>
                  <a:lnTo>
                    <a:pt x="1256852" y="1016697"/>
                  </a:lnTo>
                  <a:cubicBezTo>
                    <a:pt x="1256852" y="1038479"/>
                    <a:pt x="1248199" y="1059370"/>
                    <a:pt x="1232796" y="1074772"/>
                  </a:cubicBezTo>
                  <a:cubicBezTo>
                    <a:pt x="1217394" y="1090174"/>
                    <a:pt x="1196504" y="1098827"/>
                    <a:pt x="1174721" y="1098827"/>
                  </a:cubicBezTo>
                  <a:lnTo>
                    <a:pt x="82130" y="1098827"/>
                  </a:lnTo>
                  <a:cubicBezTo>
                    <a:pt x="36771" y="1098827"/>
                    <a:pt x="0" y="1062056"/>
                    <a:pt x="0" y="1016697"/>
                  </a:cubicBezTo>
                  <a:lnTo>
                    <a:pt x="0" y="82130"/>
                  </a:lnTo>
                  <a:cubicBezTo>
                    <a:pt x="0" y="36771"/>
                    <a:pt x="36771" y="0"/>
                    <a:pt x="82130" y="0"/>
                  </a:cubicBezTo>
                  <a:close/>
                </a:path>
              </a:pathLst>
            </a:custGeom>
            <a:solidFill>
              <a:srgbClr val="891F1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256852" cy="1117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37022" y="1759933"/>
            <a:ext cx="1864417" cy="186441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4E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82303" y="1744436"/>
            <a:ext cx="1864417" cy="186441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4E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04239" y="2471081"/>
            <a:ext cx="2938033" cy="403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000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KESIMPULAN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04239" y="3632782"/>
            <a:ext cx="3001614" cy="2131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Pada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grafik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pelanggan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Fresh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menjadi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kategori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dengan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terbanyak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Di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bagian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segmentasi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region, 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terbanyak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terletak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pada region 3,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sedangkan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segmentasi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channel,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bagian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Horeca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lah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yang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memiliki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pengeluaran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terbanyak</a:t>
            </a:r>
            <a:r>
              <a:rPr lang="en-US" sz="1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28940" y="3618585"/>
            <a:ext cx="3001614" cy="1596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Pemerataan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penjualan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barang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di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setiap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wilayah pada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setiap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kategori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sebaiknya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dilakukan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agar wilayah lain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mendapatkan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pemasukan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yang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seimbang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dibandingkan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508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dengan</a:t>
            </a:r>
            <a:r>
              <a:rPr lang="en-US" sz="150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wilayah lain. 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09295547-4BF6-4585-B0BB-D0D1D8911432}"/>
              </a:ext>
            </a:extLst>
          </p:cNvPr>
          <p:cNvSpPr txBox="1"/>
          <p:nvPr/>
        </p:nvSpPr>
        <p:spPr>
          <a:xfrm>
            <a:off x="1999835" y="694257"/>
            <a:ext cx="6046885" cy="1065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200" b="1" spc="95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Kesimpulan dan </a:t>
            </a:r>
            <a:r>
              <a:rPr lang="en-US" sz="3200" b="1" spc="95" dirty="0" err="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rekomendasi</a:t>
            </a:r>
            <a:endParaRPr lang="en-US" sz="3200" b="1" spc="95" dirty="0">
              <a:solidFill>
                <a:srgbClr val="FFFFFF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87576A75-96B5-4E66-A085-A71004E115BE}"/>
              </a:ext>
            </a:extLst>
          </p:cNvPr>
          <p:cNvSpPr txBox="1"/>
          <p:nvPr/>
        </p:nvSpPr>
        <p:spPr>
          <a:xfrm>
            <a:off x="6054580" y="2471421"/>
            <a:ext cx="215033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REKOMENDASI</a:t>
            </a:r>
          </a:p>
        </p:txBody>
      </p:sp>
      <p:sp>
        <p:nvSpPr>
          <p:cNvPr id="27" name="Action Button: Go Back or Previous 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99E8451-0152-4473-A885-9E7CD8A7DC05}"/>
              </a:ext>
            </a:extLst>
          </p:cNvPr>
          <p:cNvSpPr/>
          <p:nvPr/>
        </p:nvSpPr>
        <p:spPr>
          <a:xfrm>
            <a:off x="838200" y="6171552"/>
            <a:ext cx="990600" cy="923330"/>
          </a:xfrm>
          <a:prstGeom prst="actionButtonBackPrevious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ction Button: Go Home 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DAEAC3A-F7CF-4937-ADE5-8EAB1084BCF8}"/>
              </a:ext>
            </a:extLst>
          </p:cNvPr>
          <p:cNvSpPr/>
          <p:nvPr/>
        </p:nvSpPr>
        <p:spPr>
          <a:xfrm>
            <a:off x="8229600" y="6171552"/>
            <a:ext cx="990600" cy="923330"/>
          </a:xfrm>
          <a:prstGeom prst="actionButtonHom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192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Glacial Indifference Bold</vt:lpstr>
      <vt:lpstr>Arial</vt:lpstr>
      <vt:lpstr>Glacial Indifference</vt:lpstr>
      <vt:lpstr>Horizon</vt:lpstr>
      <vt:lpstr>Montserrat Light</vt:lpstr>
      <vt:lpstr>Calibri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Putih Merah Modern Proposal Bisnis Presentasi</dc:title>
  <dc:creator>Rayhan</dc:creator>
  <cp:lastModifiedBy>Rayhan Akira</cp:lastModifiedBy>
  <cp:revision>3</cp:revision>
  <dcterms:created xsi:type="dcterms:W3CDTF">2006-08-16T00:00:00Z</dcterms:created>
  <dcterms:modified xsi:type="dcterms:W3CDTF">2024-12-19T12:47:25Z</dcterms:modified>
  <dc:identifier>DAGZuKowKyI</dc:identifier>
</cp:coreProperties>
</file>