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7" r:id="rId1"/>
  </p:sldMasterIdLst>
  <p:notesMasterIdLst>
    <p:notesMasterId r:id="rId22"/>
  </p:notesMasterIdLst>
  <p:sldIdLst>
    <p:sldId id="256" r:id="rId2"/>
    <p:sldId id="257" r:id="rId3"/>
    <p:sldId id="277" r:id="rId4"/>
    <p:sldId id="278" r:id="rId5"/>
    <p:sldId id="282" r:id="rId6"/>
    <p:sldId id="273" r:id="rId7"/>
    <p:sldId id="261" r:id="rId8"/>
    <p:sldId id="262" r:id="rId9"/>
    <p:sldId id="258" r:id="rId10"/>
    <p:sldId id="259" r:id="rId11"/>
    <p:sldId id="272" r:id="rId12"/>
    <p:sldId id="276" r:id="rId13"/>
    <p:sldId id="284" r:id="rId14"/>
    <p:sldId id="265" r:id="rId15"/>
    <p:sldId id="274" r:id="rId16"/>
    <p:sldId id="283" r:id="rId17"/>
    <p:sldId id="275" r:id="rId18"/>
    <p:sldId id="280" r:id="rId19"/>
    <p:sldId id="281" r:id="rId20"/>
    <p:sldId id="279"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D85DE1-76EF-4AA7-ADFE-AB29E178B39B}">
  <a:tblStyle styleId="{E8D85DE1-76EF-4AA7-ADFE-AB29E178B3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D47D7-B8BF-47D0-8B98-871AE5EC500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B4F793B-F8C8-4BF6-9643-053DD77866B6}">
      <dgm:prSet/>
      <dgm:spPr/>
      <dgm:t>
        <a:bodyPr/>
        <a:lstStyle/>
        <a:p>
          <a:r>
            <a:rPr lang="en-US" b="0" i="0" dirty="0"/>
            <a:t>Kotlin - A big hurdle for us to cross as none of our group members had any prior experience - Kotlin doc references, lab sessions helped us in being efficient in Kotlin.</a:t>
          </a:r>
          <a:endParaRPr lang="en-US" dirty="0"/>
        </a:p>
      </dgm:t>
    </dgm:pt>
    <dgm:pt modelId="{10133E71-3CDC-4609-ABDB-CF2F3D81A0E9}" type="parTrans" cxnId="{EFBBA269-8FEF-4C28-9571-1EC60BD31D73}">
      <dgm:prSet/>
      <dgm:spPr/>
      <dgm:t>
        <a:bodyPr/>
        <a:lstStyle/>
        <a:p>
          <a:endParaRPr lang="en-US"/>
        </a:p>
      </dgm:t>
    </dgm:pt>
    <dgm:pt modelId="{8A4C55CF-B6C3-4515-8626-4E5D17F7855C}" type="sibTrans" cxnId="{EFBBA269-8FEF-4C28-9571-1EC60BD31D73}">
      <dgm:prSet/>
      <dgm:spPr/>
      <dgm:t>
        <a:bodyPr/>
        <a:lstStyle/>
        <a:p>
          <a:endParaRPr lang="en-US"/>
        </a:p>
      </dgm:t>
    </dgm:pt>
    <dgm:pt modelId="{60BBEFB9-4440-4117-801B-86EEC13BE6C6}">
      <dgm:prSet/>
      <dgm:spPr/>
      <dgm:t>
        <a:bodyPr/>
        <a:lstStyle/>
        <a:p>
          <a:r>
            <a:rPr lang="en-US" b="0" i="0" dirty="0"/>
            <a:t>Firebase - Configuring Firebase in Kotlin along with understanding json response was challenging - Several Firebase documentation and tutorials helped to connect the application with database and host it.</a:t>
          </a:r>
          <a:endParaRPr lang="en-US" dirty="0"/>
        </a:p>
      </dgm:t>
    </dgm:pt>
    <dgm:pt modelId="{839C81A5-1337-4CCB-9194-1343F76CE494}" type="parTrans" cxnId="{3BD936B8-E697-4F64-BDA9-CCADF0F28E64}">
      <dgm:prSet/>
      <dgm:spPr/>
      <dgm:t>
        <a:bodyPr/>
        <a:lstStyle/>
        <a:p>
          <a:endParaRPr lang="en-US"/>
        </a:p>
      </dgm:t>
    </dgm:pt>
    <dgm:pt modelId="{00128E16-1109-4F13-BECC-117CAB8E53EA}" type="sibTrans" cxnId="{3BD936B8-E697-4F64-BDA9-CCADF0F28E64}">
      <dgm:prSet/>
      <dgm:spPr/>
      <dgm:t>
        <a:bodyPr/>
        <a:lstStyle/>
        <a:p>
          <a:endParaRPr lang="en-US"/>
        </a:p>
      </dgm:t>
    </dgm:pt>
    <dgm:pt modelId="{10DE960D-0BC3-4686-B7EE-3150EC178EE6}">
      <dgm:prSet/>
      <dgm:spPr/>
      <dgm:t>
        <a:bodyPr/>
        <a:lstStyle/>
        <a:p>
          <a:r>
            <a:rPr lang="en-US" b="0" i="0"/>
            <a:t>Git - Conflicts while merging the code to the master branch. Git as a source code repository was a new tool for everyone to have worked on - Took us a while to resolve the conflicts.</a:t>
          </a:r>
          <a:endParaRPr lang="en-US"/>
        </a:p>
      </dgm:t>
    </dgm:pt>
    <dgm:pt modelId="{27A2258A-5AF7-46C4-B5F2-755DB9F621B9}" type="parTrans" cxnId="{6A3F1D1A-2E6F-4197-AF86-A2A7CF64D388}">
      <dgm:prSet/>
      <dgm:spPr/>
      <dgm:t>
        <a:bodyPr/>
        <a:lstStyle/>
        <a:p>
          <a:endParaRPr lang="en-US"/>
        </a:p>
      </dgm:t>
    </dgm:pt>
    <dgm:pt modelId="{CC4FA233-23FD-45E5-8932-7204210F191F}" type="sibTrans" cxnId="{6A3F1D1A-2E6F-4197-AF86-A2A7CF64D388}">
      <dgm:prSet/>
      <dgm:spPr/>
      <dgm:t>
        <a:bodyPr/>
        <a:lstStyle/>
        <a:p>
          <a:endParaRPr lang="en-US"/>
        </a:p>
      </dgm:t>
    </dgm:pt>
    <dgm:pt modelId="{A873F3B1-34F1-484D-9756-D331BFE437DF}" type="pres">
      <dgm:prSet presAssocID="{5DCD47D7-B8BF-47D0-8B98-871AE5EC500C}" presName="root" presStyleCnt="0">
        <dgm:presLayoutVars>
          <dgm:dir/>
          <dgm:resizeHandles val="exact"/>
        </dgm:presLayoutVars>
      </dgm:prSet>
      <dgm:spPr/>
    </dgm:pt>
    <dgm:pt modelId="{3CB8813C-BF10-475E-8914-FA24478388D8}" type="pres">
      <dgm:prSet presAssocID="{8B4F793B-F8C8-4BF6-9643-053DD77866B6}" presName="compNode" presStyleCnt="0"/>
      <dgm:spPr/>
    </dgm:pt>
    <dgm:pt modelId="{75F82DC9-8D3C-4C4D-8284-89B8B30B1BEB}" type="pres">
      <dgm:prSet presAssocID="{8B4F793B-F8C8-4BF6-9643-053DD77866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tialArts"/>
        </a:ext>
      </dgm:extLst>
    </dgm:pt>
    <dgm:pt modelId="{7EDBD7AB-A29D-41E5-B1B8-1A6DDE586EF6}" type="pres">
      <dgm:prSet presAssocID="{8B4F793B-F8C8-4BF6-9643-053DD77866B6}" presName="spaceRect" presStyleCnt="0"/>
      <dgm:spPr/>
    </dgm:pt>
    <dgm:pt modelId="{0A2A626C-1C52-47B0-8B25-E2CA3AE871FC}" type="pres">
      <dgm:prSet presAssocID="{8B4F793B-F8C8-4BF6-9643-053DD77866B6}" presName="textRect" presStyleLbl="revTx" presStyleIdx="0" presStyleCnt="3">
        <dgm:presLayoutVars>
          <dgm:chMax val="1"/>
          <dgm:chPref val="1"/>
        </dgm:presLayoutVars>
      </dgm:prSet>
      <dgm:spPr/>
    </dgm:pt>
    <dgm:pt modelId="{5055B32A-4882-4909-AC3D-D944A64149A4}" type="pres">
      <dgm:prSet presAssocID="{8A4C55CF-B6C3-4515-8626-4E5D17F7855C}" presName="sibTrans" presStyleCnt="0"/>
      <dgm:spPr/>
    </dgm:pt>
    <dgm:pt modelId="{22C93741-E332-4E7A-AC09-104D53A9A2CD}" type="pres">
      <dgm:prSet presAssocID="{60BBEFB9-4440-4117-801B-86EEC13BE6C6}" presName="compNode" presStyleCnt="0"/>
      <dgm:spPr/>
    </dgm:pt>
    <dgm:pt modelId="{8E24CFDF-1321-4FDC-8BE9-42A09AF13CFE}" type="pres">
      <dgm:prSet presAssocID="{60BBEFB9-4440-4117-801B-86EEC13BE6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D67763DB-153D-43EF-9AAD-0B4AD66DE866}" type="pres">
      <dgm:prSet presAssocID="{60BBEFB9-4440-4117-801B-86EEC13BE6C6}" presName="spaceRect" presStyleCnt="0"/>
      <dgm:spPr/>
    </dgm:pt>
    <dgm:pt modelId="{F2437912-AF1D-4D7D-9183-621D3F16878C}" type="pres">
      <dgm:prSet presAssocID="{60BBEFB9-4440-4117-801B-86EEC13BE6C6}" presName="textRect" presStyleLbl="revTx" presStyleIdx="1" presStyleCnt="3">
        <dgm:presLayoutVars>
          <dgm:chMax val="1"/>
          <dgm:chPref val="1"/>
        </dgm:presLayoutVars>
      </dgm:prSet>
      <dgm:spPr/>
    </dgm:pt>
    <dgm:pt modelId="{4D067A41-D44C-4952-8D65-4000C5D6864F}" type="pres">
      <dgm:prSet presAssocID="{00128E16-1109-4F13-BECC-117CAB8E53EA}" presName="sibTrans" presStyleCnt="0"/>
      <dgm:spPr/>
    </dgm:pt>
    <dgm:pt modelId="{90AD3ECB-2A0E-422B-9E17-696BC57D33E6}" type="pres">
      <dgm:prSet presAssocID="{10DE960D-0BC3-4686-B7EE-3150EC178EE6}" presName="compNode" presStyleCnt="0"/>
      <dgm:spPr/>
    </dgm:pt>
    <dgm:pt modelId="{3723A084-BD4E-4FD6-BD5C-A4C86CE665F5}" type="pres">
      <dgm:prSet presAssocID="{10DE960D-0BC3-4686-B7EE-3150EC178E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8651DE7-0C75-469C-A1C8-220692074711}" type="pres">
      <dgm:prSet presAssocID="{10DE960D-0BC3-4686-B7EE-3150EC178EE6}" presName="spaceRect" presStyleCnt="0"/>
      <dgm:spPr/>
    </dgm:pt>
    <dgm:pt modelId="{00041D7B-3B2C-458F-A38B-64073A24EDA0}" type="pres">
      <dgm:prSet presAssocID="{10DE960D-0BC3-4686-B7EE-3150EC178EE6}" presName="textRect" presStyleLbl="revTx" presStyleIdx="2" presStyleCnt="3">
        <dgm:presLayoutVars>
          <dgm:chMax val="1"/>
          <dgm:chPref val="1"/>
        </dgm:presLayoutVars>
      </dgm:prSet>
      <dgm:spPr/>
    </dgm:pt>
  </dgm:ptLst>
  <dgm:cxnLst>
    <dgm:cxn modelId="{EEE3F615-670B-44C7-953C-2576E6CF18CB}" type="presOf" srcId="{5DCD47D7-B8BF-47D0-8B98-871AE5EC500C}" destId="{A873F3B1-34F1-484D-9756-D331BFE437DF}" srcOrd="0" destOrd="0" presId="urn:microsoft.com/office/officeart/2018/2/layout/IconLabelList"/>
    <dgm:cxn modelId="{50A00D18-ACC5-4FB0-8E78-A4C4CB3CB359}" type="presOf" srcId="{60BBEFB9-4440-4117-801B-86EEC13BE6C6}" destId="{F2437912-AF1D-4D7D-9183-621D3F16878C}" srcOrd="0" destOrd="0" presId="urn:microsoft.com/office/officeart/2018/2/layout/IconLabelList"/>
    <dgm:cxn modelId="{6A3F1D1A-2E6F-4197-AF86-A2A7CF64D388}" srcId="{5DCD47D7-B8BF-47D0-8B98-871AE5EC500C}" destId="{10DE960D-0BC3-4686-B7EE-3150EC178EE6}" srcOrd="2" destOrd="0" parTransId="{27A2258A-5AF7-46C4-B5F2-755DB9F621B9}" sibTransId="{CC4FA233-23FD-45E5-8932-7204210F191F}"/>
    <dgm:cxn modelId="{90B44823-5C5E-483E-A60B-93E838559C47}" type="presOf" srcId="{8B4F793B-F8C8-4BF6-9643-053DD77866B6}" destId="{0A2A626C-1C52-47B0-8B25-E2CA3AE871FC}" srcOrd="0" destOrd="0" presId="urn:microsoft.com/office/officeart/2018/2/layout/IconLabelList"/>
    <dgm:cxn modelId="{EFBBA269-8FEF-4C28-9571-1EC60BD31D73}" srcId="{5DCD47D7-B8BF-47D0-8B98-871AE5EC500C}" destId="{8B4F793B-F8C8-4BF6-9643-053DD77866B6}" srcOrd="0" destOrd="0" parTransId="{10133E71-3CDC-4609-ABDB-CF2F3D81A0E9}" sibTransId="{8A4C55CF-B6C3-4515-8626-4E5D17F7855C}"/>
    <dgm:cxn modelId="{3BD936B8-E697-4F64-BDA9-CCADF0F28E64}" srcId="{5DCD47D7-B8BF-47D0-8B98-871AE5EC500C}" destId="{60BBEFB9-4440-4117-801B-86EEC13BE6C6}" srcOrd="1" destOrd="0" parTransId="{839C81A5-1337-4CCB-9194-1343F76CE494}" sibTransId="{00128E16-1109-4F13-BECC-117CAB8E53EA}"/>
    <dgm:cxn modelId="{DBA912CD-E8CC-402C-867C-E76F423CF1E0}" type="presOf" srcId="{10DE960D-0BC3-4686-B7EE-3150EC178EE6}" destId="{00041D7B-3B2C-458F-A38B-64073A24EDA0}" srcOrd="0" destOrd="0" presId="urn:microsoft.com/office/officeart/2018/2/layout/IconLabelList"/>
    <dgm:cxn modelId="{898325ED-B23B-4163-9510-FE3EA9913A55}" type="presParOf" srcId="{A873F3B1-34F1-484D-9756-D331BFE437DF}" destId="{3CB8813C-BF10-475E-8914-FA24478388D8}" srcOrd="0" destOrd="0" presId="urn:microsoft.com/office/officeart/2018/2/layout/IconLabelList"/>
    <dgm:cxn modelId="{451008C9-9F0C-49A2-8F9F-8F60985FFF95}" type="presParOf" srcId="{3CB8813C-BF10-475E-8914-FA24478388D8}" destId="{75F82DC9-8D3C-4C4D-8284-89B8B30B1BEB}" srcOrd="0" destOrd="0" presId="urn:microsoft.com/office/officeart/2018/2/layout/IconLabelList"/>
    <dgm:cxn modelId="{A8B45D6C-945D-450E-8859-59B90C01EB6C}" type="presParOf" srcId="{3CB8813C-BF10-475E-8914-FA24478388D8}" destId="{7EDBD7AB-A29D-41E5-B1B8-1A6DDE586EF6}" srcOrd="1" destOrd="0" presId="urn:microsoft.com/office/officeart/2018/2/layout/IconLabelList"/>
    <dgm:cxn modelId="{8DAC01AA-3E01-47F2-BD11-6FA1E9EE7E4B}" type="presParOf" srcId="{3CB8813C-BF10-475E-8914-FA24478388D8}" destId="{0A2A626C-1C52-47B0-8B25-E2CA3AE871FC}" srcOrd="2" destOrd="0" presId="urn:microsoft.com/office/officeart/2018/2/layout/IconLabelList"/>
    <dgm:cxn modelId="{27606BC0-60D9-48D3-BFF3-C73710D71ADD}" type="presParOf" srcId="{A873F3B1-34F1-484D-9756-D331BFE437DF}" destId="{5055B32A-4882-4909-AC3D-D944A64149A4}" srcOrd="1" destOrd="0" presId="urn:microsoft.com/office/officeart/2018/2/layout/IconLabelList"/>
    <dgm:cxn modelId="{8EE753CD-3BC8-44F1-B203-3742BF66A317}" type="presParOf" srcId="{A873F3B1-34F1-484D-9756-D331BFE437DF}" destId="{22C93741-E332-4E7A-AC09-104D53A9A2CD}" srcOrd="2" destOrd="0" presId="urn:microsoft.com/office/officeart/2018/2/layout/IconLabelList"/>
    <dgm:cxn modelId="{72A06839-885B-490B-A9A5-5F381FD01E4B}" type="presParOf" srcId="{22C93741-E332-4E7A-AC09-104D53A9A2CD}" destId="{8E24CFDF-1321-4FDC-8BE9-42A09AF13CFE}" srcOrd="0" destOrd="0" presId="urn:microsoft.com/office/officeart/2018/2/layout/IconLabelList"/>
    <dgm:cxn modelId="{56F650CC-1146-4B6E-8270-7699235513C9}" type="presParOf" srcId="{22C93741-E332-4E7A-AC09-104D53A9A2CD}" destId="{D67763DB-153D-43EF-9AAD-0B4AD66DE866}" srcOrd="1" destOrd="0" presId="urn:microsoft.com/office/officeart/2018/2/layout/IconLabelList"/>
    <dgm:cxn modelId="{88FBD177-FF60-4DF1-9FD0-1FAFB406065E}" type="presParOf" srcId="{22C93741-E332-4E7A-AC09-104D53A9A2CD}" destId="{F2437912-AF1D-4D7D-9183-621D3F16878C}" srcOrd="2" destOrd="0" presId="urn:microsoft.com/office/officeart/2018/2/layout/IconLabelList"/>
    <dgm:cxn modelId="{A6C10A06-4670-4947-B234-2FD12798104A}" type="presParOf" srcId="{A873F3B1-34F1-484D-9756-D331BFE437DF}" destId="{4D067A41-D44C-4952-8D65-4000C5D6864F}" srcOrd="3" destOrd="0" presId="urn:microsoft.com/office/officeart/2018/2/layout/IconLabelList"/>
    <dgm:cxn modelId="{45B6C420-3E9C-4FA3-859A-606032E1C667}" type="presParOf" srcId="{A873F3B1-34F1-484D-9756-D331BFE437DF}" destId="{90AD3ECB-2A0E-422B-9E17-696BC57D33E6}" srcOrd="4" destOrd="0" presId="urn:microsoft.com/office/officeart/2018/2/layout/IconLabelList"/>
    <dgm:cxn modelId="{C2ADF44B-F0C7-4172-92E3-A2FF0E5C6A47}" type="presParOf" srcId="{90AD3ECB-2A0E-422B-9E17-696BC57D33E6}" destId="{3723A084-BD4E-4FD6-BD5C-A4C86CE665F5}" srcOrd="0" destOrd="0" presId="urn:microsoft.com/office/officeart/2018/2/layout/IconLabelList"/>
    <dgm:cxn modelId="{5C612A7B-A463-4375-AA48-0C3393CF9F51}" type="presParOf" srcId="{90AD3ECB-2A0E-422B-9E17-696BC57D33E6}" destId="{B8651DE7-0C75-469C-A1C8-220692074711}" srcOrd="1" destOrd="0" presId="urn:microsoft.com/office/officeart/2018/2/layout/IconLabelList"/>
    <dgm:cxn modelId="{879E8746-494A-4427-9513-46AEAED1D22A}" type="presParOf" srcId="{90AD3ECB-2A0E-422B-9E17-696BC57D33E6}" destId="{00041D7B-3B2C-458F-A38B-64073A24EDA0}"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82DC9-8D3C-4C4D-8284-89B8B30B1BEB}">
      <dsp:nvSpPr>
        <dsp:cNvPr id="0" name=""/>
        <dsp:cNvSpPr/>
      </dsp:nvSpPr>
      <dsp:spPr>
        <a:xfrm>
          <a:off x="1944748" y="163245"/>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2A626C-1C52-47B0-8B25-E2CA3AE871FC}">
      <dsp:nvSpPr>
        <dsp:cNvPr id="0" name=""/>
        <dsp:cNvSpPr/>
      </dsp:nvSpPr>
      <dsp:spPr>
        <a:xfrm>
          <a:off x="1524191" y="1185640"/>
          <a:ext cx="1529296" cy="1204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Kotlin - A big hurdle for us to cross as none of our group members had any prior experience - Kotlin doc references, lab sessions helped us in being efficient in Kotlin.</a:t>
          </a:r>
          <a:endParaRPr lang="en-US" sz="1100" kern="1200" dirty="0"/>
        </a:p>
      </dsp:txBody>
      <dsp:txXfrm>
        <a:off x="1524191" y="1185640"/>
        <a:ext cx="1529296" cy="1204321"/>
      </dsp:txXfrm>
    </dsp:sp>
    <dsp:sp modelId="{8E24CFDF-1321-4FDC-8BE9-42A09AF13CFE}">
      <dsp:nvSpPr>
        <dsp:cNvPr id="0" name=""/>
        <dsp:cNvSpPr/>
      </dsp:nvSpPr>
      <dsp:spPr>
        <a:xfrm>
          <a:off x="3741672" y="163245"/>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437912-AF1D-4D7D-9183-621D3F16878C}">
      <dsp:nvSpPr>
        <dsp:cNvPr id="0" name=""/>
        <dsp:cNvSpPr/>
      </dsp:nvSpPr>
      <dsp:spPr>
        <a:xfrm>
          <a:off x="3321115" y="1185640"/>
          <a:ext cx="1529296" cy="1204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Firebase - Configuring Firebase in Kotlin along with understanding json response was challenging - Several Firebase documentation and tutorials helped to connect the application with database and host it.</a:t>
          </a:r>
          <a:endParaRPr lang="en-US" sz="1100" kern="1200" dirty="0"/>
        </a:p>
      </dsp:txBody>
      <dsp:txXfrm>
        <a:off x="3321115" y="1185640"/>
        <a:ext cx="1529296" cy="1204321"/>
      </dsp:txXfrm>
    </dsp:sp>
    <dsp:sp modelId="{3723A084-BD4E-4FD6-BD5C-A4C86CE665F5}">
      <dsp:nvSpPr>
        <dsp:cNvPr id="0" name=""/>
        <dsp:cNvSpPr/>
      </dsp:nvSpPr>
      <dsp:spPr>
        <a:xfrm>
          <a:off x="5538596" y="163245"/>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041D7B-3B2C-458F-A38B-64073A24EDA0}">
      <dsp:nvSpPr>
        <dsp:cNvPr id="0" name=""/>
        <dsp:cNvSpPr/>
      </dsp:nvSpPr>
      <dsp:spPr>
        <a:xfrm>
          <a:off x="5118039" y="1185640"/>
          <a:ext cx="1529296" cy="12043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Git - Conflicts while merging the code to the master branch. Git as a source code repository was a new tool for everyone to have worked on - Took us a while to resolve the conflicts.</a:t>
          </a:r>
          <a:endParaRPr lang="en-US" sz="1100" kern="1200"/>
        </a:p>
      </dsp:txBody>
      <dsp:txXfrm>
        <a:off x="5118039" y="1185640"/>
        <a:ext cx="1529296" cy="120432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2cd31fde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2cd31fde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289fa54af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289fa54a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986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289fa54af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289fa54a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205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289fa54af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289fa54a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529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2cd31fde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2cd31fde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2cd31fde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2cd31fde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355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2cd31fde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2cd31fde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390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2cd31fde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2cd31fde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489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2cd31fde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2cd31fde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438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2cd31fde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2cd31fde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03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2cd31fd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2cd31fd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2cd31fde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2cd31fde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23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2cd31fd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2cd31fd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69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2cd31fd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2cd31fd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222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2cd31fd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2cd31fd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99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2cd31fde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2cd31fde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37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289fa54a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289fa54a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289fa54af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289fa54a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2cd31fde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2cd31fde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70523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46519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75310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2268568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00141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61220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20636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45929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695248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84523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0539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82896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39203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66304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94046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0777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376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4/3/2020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08281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33790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B61BEF0D-F0BB-DE4B-95CE-6DB70DBA9567}" type="datetimeFigureOut">
              <a:rPr lang="en-US" smtClean="0"/>
              <a:pPr/>
              <a:t>4/3/2020</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581643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notesSlide" Target="../notesSlides/notesSlide11.xml"/><Relationship Id="rId16" Type="http://schemas.openxmlformats.org/officeDocument/2006/relationships/image" Target="../media/image8.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20.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59" name="Picture 5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1" name="Picture 6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3" name="Oval 6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5" name="Picture 6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67" name="Picture 6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69" name="Rectangle 6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1" name="Rectangle 7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54" name="Google Shape;54;p13"/>
          <p:cNvSpPr txBox="1">
            <a:spLocks noGrp="1"/>
          </p:cNvSpPr>
          <p:nvPr>
            <p:ph type="ctrTitle"/>
          </p:nvPr>
        </p:nvSpPr>
        <p:spPr>
          <a:xfrm>
            <a:off x="486697" y="471950"/>
            <a:ext cx="6939116" cy="762490"/>
          </a:xfrm>
          <a:prstGeom prst="rect">
            <a:avLst/>
          </a:prstGeom>
        </p:spPr>
        <p:txBody>
          <a:bodyPr spcFirstLastPara="1" vert="horz" lIns="91440" tIns="45720" rIns="91440" bIns="45720" rtlCol="0" anchor="t" anchorCtr="0">
            <a:normAutofit/>
          </a:bodyPr>
          <a:lstStyle/>
          <a:p>
            <a:pPr marL="0" lvl="0" indent="0" defTabSz="457200">
              <a:spcAft>
                <a:spcPts val="0"/>
              </a:spcAft>
            </a:pPr>
            <a:r>
              <a:rPr lang="en-US" sz="4200" b="0" i="0" kern="1200">
                <a:solidFill>
                  <a:srgbClr val="EBEBEB"/>
                </a:solidFill>
                <a:latin typeface="+mj-lt"/>
                <a:ea typeface="+mj-ea"/>
                <a:cs typeface="+mj-cs"/>
              </a:rPr>
              <a:t>RentHvn</a:t>
            </a:r>
          </a:p>
        </p:txBody>
      </p:sp>
      <p:sp useBgFill="1">
        <p:nvSpPr>
          <p:cNvPr id="77" name="Freeform: Shape 7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7" name="Google Shape;54;p13">
            <a:extLst>
              <a:ext uri="{FF2B5EF4-FFF2-40B4-BE49-F238E27FC236}">
                <a16:creationId xmlns:a16="http://schemas.microsoft.com/office/drawing/2014/main" id="{B6E172EB-D25B-4CAA-8ED4-7E646E793604}"/>
              </a:ext>
            </a:extLst>
          </p:cNvPr>
          <p:cNvSpPr txBox="1">
            <a:spLocks/>
          </p:cNvSpPr>
          <p:nvPr/>
        </p:nvSpPr>
        <p:spPr>
          <a:xfrm>
            <a:off x="486697" y="2158801"/>
            <a:ext cx="3841954" cy="2744017"/>
          </a:xfrm>
          <a:prstGeom prst="rect">
            <a:avLst/>
          </a:prstGeom>
        </p:spPr>
        <p:txBody>
          <a:bodyPr spcFirstLastPara="1" vert="horz" lIns="91440" tIns="45720" rIns="91440" bIns="45720" rtlCol="0" anchorCtr="0">
            <a:normAutofit/>
          </a:bodyPr>
          <a:lstStyle>
            <a:lvl1pPr algn="l" defTabSz="342900" rtl="0" eaLnBrk="1" latinLnBrk="0" hangingPunct="1">
              <a:spcBef>
                <a:spcPct val="0"/>
              </a:spcBef>
              <a:buNone/>
              <a:defRPr sz="5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57200">
              <a:lnSpc>
                <a:spcPct val="90000"/>
              </a:lnSpc>
              <a:spcBef>
                <a:spcPts val="1000"/>
              </a:spcBef>
              <a:buClr>
                <a:schemeClr val="bg2">
                  <a:lumMod val="40000"/>
                  <a:lumOff val="60000"/>
                </a:schemeClr>
              </a:buClr>
              <a:buSzPct val="80000"/>
              <a:buFont typeface="Wingdings 3" charset="2"/>
              <a:buChar char=""/>
            </a:pPr>
            <a:r>
              <a:rPr lang="en-US" sz="1400" dirty="0">
                <a:solidFill>
                  <a:schemeClr val="tx1"/>
                </a:solidFill>
              </a:rPr>
              <a:t>Harpreet Singh Sodhi (B00833691)</a:t>
            </a:r>
          </a:p>
          <a:p>
            <a:pPr algn="ctr" defTabSz="457200">
              <a:lnSpc>
                <a:spcPct val="90000"/>
              </a:lnSpc>
              <a:spcBef>
                <a:spcPts val="1000"/>
              </a:spcBef>
              <a:buClr>
                <a:schemeClr val="bg2">
                  <a:lumMod val="40000"/>
                  <a:lumOff val="60000"/>
                </a:schemeClr>
              </a:buClr>
              <a:buSzPct val="80000"/>
              <a:buFont typeface="Wingdings 3" charset="2"/>
              <a:buChar char=""/>
            </a:pPr>
            <a:r>
              <a:rPr lang="en-US" sz="1400" dirty="0">
                <a:solidFill>
                  <a:schemeClr val="tx1"/>
                </a:solidFill>
              </a:rPr>
              <a:t>Aditya Patel (B00843467)</a:t>
            </a:r>
          </a:p>
          <a:p>
            <a:pPr algn="ctr" defTabSz="457200">
              <a:lnSpc>
                <a:spcPct val="90000"/>
              </a:lnSpc>
              <a:spcBef>
                <a:spcPts val="1000"/>
              </a:spcBef>
              <a:buClr>
                <a:schemeClr val="bg2">
                  <a:lumMod val="40000"/>
                  <a:lumOff val="60000"/>
                </a:schemeClr>
              </a:buClr>
              <a:buSzPct val="80000"/>
              <a:buFont typeface="Wingdings 3" charset="2"/>
              <a:buChar char=""/>
            </a:pPr>
            <a:r>
              <a:rPr lang="en-US" sz="1400" dirty="0">
                <a:solidFill>
                  <a:schemeClr val="tx1"/>
                </a:solidFill>
              </a:rPr>
              <a:t>Tejasvi Vig (B00833705)</a:t>
            </a:r>
          </a:p>
          <a:p>
            <a:pPr algn="ctr" defTabSz="457200">
              <a:lnSpc>
                <a:spcPct val="90000"/>
              </a:lnSpc>
              <a:spcBef>
                <a:spcPts val="1000"/>
              </a:spcBef>
              <a:buClr>
                <a:schemeClr val="bg2">
                  <a:lumMod val="40000"/>
                  <a:lumOff val="60000"/>
                </a:schemeClr>
              </a:buClr>
              <a:buSzPct val="80000"/>
              <a:buFont typeface="Wingdings 3" charset="2"/>
              <a:buChar char=""/>
            </a:pPr>
            <a:r>
              <a:rPr lang="en-US" sz="1400" dirty="0">
                <a:solidFill>
                  <a:schemeClr val="tx1"/>
                </a:solidFill>
              </a:rPr>
              <a:t>Haard Prashant Shah (B00827531)</a:t>
            </a:r>
          </a:p>
          <a:p>
            <a:pPr algn="ctr" defTabSz="457200">
              <a:lnSpc>
                <a:spcPct val="90000"/>
              </a:lnSpc>
              <a:spcBef>
                <a:spcPts val="1000"/>
              </a:spcBef>
              <a:buClr>
                <a:schemeClr val="bg2">
                  <a:lumMod val="40000"/>
                  <a:lumOff val="60000"/>
                </a:schemeClr>
              </a:buClr>
              <a:buSzPct val="80000"/>
              <a:buFont typeface="Wingdings 3" charset="2"/>
              <a:buChar char=""/>
            </a:pPr>
            <a:r>
              <a:rPr lang="en-US" sz="1400" dirty="0">
                <a:solidFill>
                  <a:schemeClr val="tx1"/>
                </a:solidFill>
              </a:rPr>
              <a:t>Shrey Rameshbhai Vaghela (B00834792)</a:t>
            </a:r>
          </a:p>
        </p:txBody>
      </p:sp>
      <p:pic>
        <p:nvPicPr>
          <p:cNvPr id="5" name="Picture 4" descr="A close up of a sign&#10;&#10;Description automatically generated">
            <a:extLst>
              <a:ext uri="{FF2B5EF4-FFF2-40B4-BE49-F238E27FC236}">
                <a16:creationId xmlns:a16="http://schemas.microsoft.com/office/drawing/2014/main" id="{0B1CD72A-AFB5-4087-8C49-38BCED5C2F69}"/>
              </a:ext>
            </a:extLst>
          </p:cNvPr>
          <p:cNvPicPr>
            <a:picLocks noChangeAspect="1"/>
          </p:cNvPicPr>
          <p:nvPr/>
        </p:nvPicPr>
        <p:blipFill>
          <a:blip r:embed="rId7"/>
          <a:stretch>
            <a:fillRect/>
          </a:stretch>
        </p:blipFill>
        <p:spPr>
          <a:xfrm>
            <a:off x="5108358" y="1911210"/>
            <a:ext cx="3009878" cy="2746514"/>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pic>
        <p:nvPicPr>
          <p:cNvPr id="78" name="Picture 7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0" name="Picture 7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82" name="Oval 8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4" name="Picture 8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6" name="Picture 8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88" name="Rectangle 8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2" name="Rectangle 9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6" name="Freeform: Shape 9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71" name="Google Shape;71;p16"/>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a:solidFill>
                  <a:srgbClr val="FFFFFF"/>
                </a:solidFill>
                <a:latin typeface="+mj-lt"/>
                <a:ea typeface="+mj-ea"/>
                <a:cs typeface="+mj-cs"/>
              </a:rPr>
              <a:t>Business Model</a:t>
            </a:r>
          </a:p>
        </p:txBody>
      </p:sp>
      <p:sp>
        <p:nvSpPr>
          <p:cNvPr id="73" name="Google Shape;73;p16"/>
          <p:cNvSpPr txBox="1">
            <a:spLocks noGrp="1"/>
          </p:cNvSpPr>
          <p:nvPr>
            <p:ph type="body" idx="2"/>
          </p:nvPr>
        </p:nvSpPr>
        <p:spPr>
          <a:xfrm>
            <a:off x="-140385" y="1959888"/>
            <a:ext cx="6709905" cy="2613659"/>
          </a:xfrm>
          <a:prstGeom prst="rect">
            <a:avLst/>
          </a:prstGeom>
        </p:spPr>
        <p:txBody>
          <a:bodyPr spcFirstLastPara="1" vert="horz" lIns="91440" tIns="45720" rIns="91440" bIns="45720" rtlCol="0" anchorCtr="0">
            <a:normAutofit/>
          </a:bodyPr>
          <a:lstStyle/>
          <a:p>
            <a:pPr marL="457200" lvl="0" indent="-317500" defTabSz="457200">
              <a:spcBef>
                <a:spcPts val="1000"/>
              </a:spcBef>
              <a:buSzPct val="80000"/>
              <a:buFont typeface="Wingdings 3" charset="2"/>
              <a:buChar char=""/>
            </a:pPr>
            <a:r>
              <a:rPr lang="en-US" sz="1200" dirty="0"/>
              <a:t>How you can get it? – Application is available on GitLab</a:t>
            </a:r>
          </a:p>
          <a:p>
            <a:pPr marL="139700" lvl="0" indent="0" defTabSz="457200">
              <a:spcBef>
                <a:spcPts val="1000"/>
              </a:spcBef>
              <a:buSzPct val="80000"/>
              <a:buNone/>
            </a:pPr>
            <a:endParaRPr lang="en-US" sz="1200" dirty="0"/>
          </a:p>
          <a:p>
            <a:pPr marL="457200" lvl="0" indent="-317500" defTabSz="457200">
              <a:spcBef>
                <a:spcPts val="1000"/>
              </a:spcBef>
              <a:buSzPct val="80000"/>
              <a:buFont typeface="Wingdings 3" charset="2"/>
              <a:buChar char=""/>
            </a:pPr>
            <a:r>
              <a:rPr lang="en-US" sz="1200" dirty="0"/>
              <a:t>What is the cost? - Free to use</a:t>
            </a:r>
          </a:p>
          <a:p>
            <a:pPr marL="457200" lvl="0" indent="-317500" defTabSz="457200">
              <a:spcBef>
                <a:spcPts val="1000"/>
              </a:spcBef>
              <a:buSzPct val="80000"/>
              <a:buFont typeface="Wingdings 3" charset="2"/>
              <a:buChar char=""/>
            </a:pPr>
            <a:endParaRPr lang="en-US" sz="1200" dirty="0"/>
          </a:p>
          <a:p>
            <a:pPr marL="457200" lvl="0" indent="-317500" defTabSz="457200">
              <a:spcBef>
                <a:spcPts val="1000"/>
              </a:spcBef>
              <a:buSzPct val="80000"/>
              <a:buFont typeface="Wingdings 3" charset="2"/>
              <a:buChar char=""/>
            </a:pPr>
            <a:r>
              <a:rPr lang="en-US" sz="1200" dirty="0"/>
              <a:t>How it will generate revenue? - The revenue will be generated from customers who will rent our dresses</a:t>
            </a:r>
          </a:p>
        </p:txBody>
      </p:sp>
      <p:pic>
        <p:nvPicPr>
          <p:cNvPr id="16" name="Google Shape;74;p16">
            <a:extLst>
              <a:ext uri="{FF2B5EF4-FFF2-40B4-BE49-F238E27FC236}">
                <a16:creationId xmlns:a16="http://schemas.microsoft.com/office/drawing/2014/main" id="{6603D4CD-AADE-4B63-A9C7-1823C21A55A0}"/>
              </a:ext>
            </a:extLst>
          </p:cNvPr>
          <p:cNvPicPr preferRelativeResize="0"/>
          <p:nvPr/>
        </p:nvPicPr>
        <p:blipFill>
          <a:blip r:embed="rId7">
            <a:alphaModFix/>
          </a:blip>
          <a:stretch>
            <a:fillRect/>
          </a:stretch>
        </p:blipFill>
        <p:spPr>
          <a:xfrm>
            <a:off x="6345624" y="2352959"/>
            <a:ext cx="2574793" cy="1955062"/>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pic>
        <p:nvPicPr>
          <p:cNvPr id="101" name="Picture 10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3" name="Picture 10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5" name="Oval 10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7" name="Picture 10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9" name="Picture 10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11" name="Rectangle 11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5" name="Rectangle 11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19" name="Freeform: Shape 11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4" name="Google Shape;94;p19"/>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dirty="0">
                <a:solidFill>
                  <a:srgbClr val="FFFFFF"/>
                </a:solidFill>
                <a:latin typeface="+mj-lt"/>
                <a:ea typeface="+mj-ea"/>
                <a:cs typeface="+mj-cs"/>
              </a:rPr>
              <a:t>Activities</a:t>
            </a:r>
          </a:p>
        </p:txBody>
      </p:sp>
      <p:pic>
        <p:nvPicPr>
          <p:cNvPr id="24" name="Google Shape;115;p21">
            <a:extLst>
              <a:ext uri="{FF2B5EF4-FFF2-40B4-BE49-F238E27FC236}">
                <a16:creationId xmlns:a16="http://schemas.microsoft.com/office/drawing/2014/main" id="{364BC295-A163-412B-B63A-C23065AEFFD6}"/>
              </a:ext>
            </a:extLst>
          </p:cNvPr>
          <p:cNvPicPr preferRelativeResize="0"/>
          <p:nvPr/>
        </p:nvPicPr>
        <p:blipFill>
          <a:blip r:embed="rId7">
            <a:alphaModFix/>
          </a:blip>
          <a:stretch>
            <a:fillRect/>
          </a:stretch>
        </p:blipFill>
        <p:spPr>
          <a:xfrm>
            <a:off x="236425" y="3114625"/>
            <a:ext cx="678912" cy="505625"/>
          </a:xfrm>
          <a:prstGeom prst="rect">
            <a:avLst/>
          </a:prstGeom>
          <a:noFill/>
          <a:ln>
            <a:noFill/>
          </a:ln>
        </p:spPr>
      </p:pic>
      <p:pic>
        <p:nvPicPr>
          <p:cNvPr id="25" name="Google Shape;116;p21">
            <a:extLst>
              <a:ext uri="{FF2B5EF4-FFF2-40B4-BE49-F238E27FC236}">
                <a16:creationId xmlns:a16="http://schemas.microsoft.com/office/drawing/2014/main" id="{3F4BB3F8-C215-421C-96D6-6B6D0B5226EE}"/>
              </a:ext>
            </a:extLst>
          </p:cNvPr>
          <p:cNvPicPr preferRelativeResize="0"/>
          <p:nvPr/>
        </p:nvPicPr>
        <p:blipFill>
          <a:blip r:embed="rId8">
            <a:alphaModFix/>
          </a:blip>
          <a:stretch>
            <a:fillRect/>
          </a:stretch>
        </p:blipFill>
        <p:spPr>
          <a:xfrm>
            <a:off x="1483961" y="2253913"/>
            <a:ext cx="678900" cy="552849"/>
          </a:xfrm>
          <a:prstGeom prst="rect">
            <a:avLst/>
          </a:prstGeom>
          <a:noFill/>
          <a:ln>
            <a:noFill/>
          </a:ln>
        </p:spPr>
      </p:pic>
      <p:pic>
        <p:nvPicPr>
          <p:cNvPr id="26" name="Google Shape;117;p21">
            <a:extLst>
              <a:ext uri="{FF2B5EF4-FFF2-40B4-BE49-F238E27FC236}">
                <a16:creationId xmlns:a16="http://schemas.microsoft.com/office/drawing/2014/main" id="{FED6CE91-9F6E-426F-A735-633E59737A5C}"/>
              </a:ext>
            </a:extLst>
          </p:cNvPr>
          <p:cNvPicPr preferRelativeResize="0"/>
          <p:nvPr/>
        </p:nvPicPr>
        <p:blipFill>
          <a:blip r:embed="rId9">
            <a:alphaModFix/>
          </a:blip>
          <a:stretch>
            <a:fillRect/>
          </a:stretch>
        </p:blipFill>
        <p:spPr>
          <a:xfrm>
            <a:off x="1539562" y="4042950"/>
            <a:ext cx="567725" cy="505635"/>
          </a:xfrm>
          <a:prstGeom prst="rect">
            <a:avLst/>
          </a:prstGeom>
          <a:noFill/>
          <a:ln>
            <a:noFill/>
          </a:ln>
        </p:spPr>
      </p:pic>
      <p:pic>
        <p:nvPicPr>
          <p:cNvPr id="27" name="Google Shape;118;p21">
            <a:extLst>
              <a:ext uri="{FF2B5EF4-FFF2-40B4-BE49-F238E27FC236}">
                <a16:creationId xmlns:a16="http://schemas.microsoft.com/office/drawing/2014/main" id="{EC3DBB3D-A063-48C3-ABB3-84181CB30C4F}"/>
              </a:ext>
            </a:extLst>
          </p:cNvPr>
          <p:cNvPicPr preferRelativeResize="0"/>
          <p:nvPr/>
        </p:nvPicPr>
        <p:blipFill>
          <a:blip r:embed="rId10">
            <a:alphaModFix/>
          </a:blip>
          <a:stretch>
            <a:fillRect/>
          </a:stretch>
        </p:blipFill>
        <p:spPr>
          <a:xfrm>
            <a:off x="4288138" y="2100125"/>
            <a:ext cx="567729" cy="572700"/>
          </a:xfrm>
          <a:prstGeom prst="rect">
            <a:avLst/>
          </a:prstGeom>
          <a:noFill/>
          <a:ln>
            <a:noFill/>
          </a:ln>
        </p:spPr>
      </p:pic>
      <p:pic>
        <p:nvPicPr>
          <p:cNvPr id="28" name="Google Shape;119;p21">
            <a:extLst>
              <a:ext uri="{FF2B5EF4-FFF2-40B4-BE49-F238E27FC236}">
                <a16:creationId xmlns:a16="http://schemas.microsoft.com/office/drawing/2014/main" id="{3306D389-9831-48A0-A3EA-BF07D6587070}"/>
              </a:ext>
            </a:extLst>
          </p:cNvPr>
          <p:cNvPicPr preferRelativeResize="0"/>
          <p:nvPr/>
        </p:nvPicPr>
        <p:blipFill>
          <a:blip r:embed="rId11">
            <a:alphaModFix/>
          </a:blip>
          <a:stretch>
            <a:fillRect/>
          </a:stretch>
        </p:blipFill>
        <p:spPr>
          <a:xfrm>
            <a:off x="5808491" y="3685169"/>
            <a:ext cx="1058100" cy="991672"/>
          </a:xfrm>
          <a:prstGeom prst="rect">
            <a:avLst/>
          </a:prstGeom>
          <a:noFill/>
          <a:ln>
            <a:noFill/>
          </a:ln>
        </p:spPr>
      </p:pic>
      <p:pic>
        <p:nvPicPr>
          <p:cNvPr id="29" name="Google Shape;120;p21">
            <a:extLst>
              <a:ext uri="{FF2B5EF4-FFF2-40B4-BE49-F238E27FC236}">
                <a16:creationId xmlns:a16="http://schemas.microsoft.com/office/drawing/2014/main" id="{3C53C2AB-353A-4D89-8682-0DF04006C669}"/>
              </a:ext>
            </a:extLst>
          </p:cNvPr>
          <p:cNvPicPr preferRelativeResize="0"/>
          <p:nvPr/>
        </p:nvPicPr>
        <p:blipFill>
          <a:blip r:embed="rId12">
            <a:alphaModFix/>
          </a:blip>
          <a:stretch>
            <a:fillRect/>
          </a:stretch>
        </p:blipFill>
        <p:spPr>
          <a:xfrm>
            <a:off x="2616800" y="3001163"/>
            <a:ext cx="567725" cy="732548"/>
          </a:xfrm>
          <a:prstGeom prst="rect">
            <a:avLst/>
          </a:prstGeom>
          <a:noFill/>
          <a:ln>
            <a:noFill/>
          </a:ln>
        </p:spPr>
      </p:pic>
      <p:pic>
        <p:nvPicPr>
          <p:cNvPr id="30" name="Google Shape;121;p21">
            <a:extLst>
              <a:ext uri="{FF2B5EF4-FFF2-40B4-BE49-F238E27FC236}">
                <a16:creationId xmlns:a16="http://schemas.microsoft.com/office/drawing/2014/main" id="{A365FB77-77BA-4E8F-8369-DF65B2A49BEA}"/>
              </a:ext>
            </a:extLst>
          </p:cNvPr>
          <p:cNvPicPr preferRelativeResize="0"/>
          <p:nvPr/>
        </p:nvPicPr>
        <p:blipFill>
          <a:blip r:embed="rId13">
            <a:alphaModFix/>
          </a:blip>
          <a:stretch>
            <a:fillRect/>
          </a:stretch>
        </p:blipFill>
        <p:spPr>
          <a:xfrm>
            <a:off x="4438795" y="3872937"/>
            <a:ext cx="567725" cy="664520"/>
          </a:xfrm>
          <a:prstGeom prst="rect">
            <a:avLst/>
          </a:prstGeom>
          <a:noFill/>
          <a:ln>
            <a:noFill/>
          </a:ln>
        </p:spPr>
      </p:pic>
      <p:pic>
        <p:nvPicPr>
          <p:cNvPr id="31" name="Google Shape;122;p21">
            <a:extLst>
              <a:ext uri="{FF2B5EF4-FFF2-40B4-BE49-F238E27FC236}">
                <a16:creationId xmlns:a16="http://schemas.microsoft.com/office/drawing/2014/main" id="{FC86BA14-92BB-4E8A-B478-D96C8C125610}"/>
              </a:ext>
            </a:extLst>
          </p:cNvPr>
          <p:cNvPicPr preferRelativeResize="0"/>
          <p:nvPr/>
        </p:nvPicPr>
        <p:blipFill>
          <a:blip r:embed="rId14">
            <a:alphaModFix/>
          </a:blip>
          <a:stretch>
            <a:fillRect/>
          </a:stretch>
        </p:blipFill>
        <p:spPr>
          <a:xfrm>
            <a:off x="7316576" y="3959338"/>
            <a:ext cx="678900" cy="672861"/>
          </a:xfrm>
          <a:prstGeom prst="rect">
            <a:avLst/>
          </a:prstGeom>
          <a:noFill/>
          <a:ln>
            <a:noFill/>
          </a:ln>
        </p:spPr>
      </p:pic>
      <p:pic>
        <p:nvPicPr>
          <p:cNvPr id="32" name="Google Shape;123;p21">
            <a:extLst>
              <a:ext uri="{FF2B5EF4-FFF2-40B4-BE49-F238E27FC236}">
                <a16:creationId xmlns:a16="http://schemas.microsoft.com/office/drawing/2014/main" id="{EC8B6DBF-DE97-4C90-9D66-4813AB390E39}"/>
              </a:ext>
            </a:extLst>
          </p:cNvPr>
          <p:cNvPicPr preferRelativeResize="0"/>
          <p:nvPr/>
        </p:nvPicPr>
        <p:blipFill>
          <a:blip r:embed="rId15">
            <a:alphaModFix/>
          </a:blip>
          <a:stretch>
            <a:fillRect/>
          </a:stretch>
        </p:blipFill>
        <p:spPr>
          <a:xfrm>
            <a:off x="5855923" y="1917300"/>
            <a:ext cx="678900" cy="654448"/>
          </a:xfrm>
          <a:prstGeom prst="rect">
            <a:avLst/>
          </a:prstGeom>
          <a:noFill/>
          <a:ln>
            <a:noFill/>
          </a:ln>
        </p:spPr>
      </p:pic>
      <p:pic>
        <p:nvPicPr>
          <p:cNvPr id="33" name="Google Shape;124;p21">
            <a:extLst>
              <a:ext uri="{FF2B5EF4-FFF2-40B4-BE49-F238E27FC236}">
                <a16:creationId xmlns:a16="http://schemas.microsoft.com/office/drawing/2014/main" id="{ED570C9A-058F-412B-A056-1219E4ED4A3D}"/>
              </a:ext>
            </a:extLst>
          </p:cNvPr>
          <p:cNvPicPr preferRelativeResize="0"/>
          <p:nvPr/>
        </p:nvPicPr>
        <p:blipFill>
          <a:blip r:embed="rId16">
            <a:alphaModFix/>
          </a:blip>
          <a:stretch>
            <a:fillRect/>
          </a:stretch>
        </p:blipFill>
        <p:spPr>
          <a:xfrm>
            <a:off x="7296888" y="1940113"/>
            <a:ext cx="567725" cy="608828"/>
          </a:xfrm>
          <a:prstGeom prst="rect">
            <a:avLst/>
          </a:prstGeom>
          <a:noFill/>
          <a:ln>
            <a:noFill/>
          </a:ln>
        </p:spPr>
      </p:pic>
      <p:cxnSp>
        <p:nvCxnSpPr>
          <p:cNvPr id="34" name="Google Shape;125;p21">
            <a:extLst>
              <a:ext uri="{FF2B5EF4-FFF2-40B4-BE49-F238E27FC236}">
                <a16:creationId xmlns:a16="http://schemas.microsoft.com/office/drawing/2014/main" id="{65A0EC04-0702-472B-B460-B614470E44DC}"/>
              </a:ext>
            </a:extLst>
          </p:cNvPr>
          <p:cNvCxnSpPr>
            <a:endCxn id="25" idx="1"/>
          </p:cNvCxnSpPr>
          <p:nvPr/>
        </p:nvCxnSpPr>
        <p:spPr>
          <a:xfrm rot="10800000" flipH="1">
            <a:off x="752561" y="2530337"/>
            <a:ext cx="731400" cy="342600"/>
          </a:xfrm>
          <a:prstGeom prst="straightConnector1">
            <a:avLst/>
          </a:prstGeom>
          <a:noFill/>
          <a:ln w="9525" cap="flat" cmpd="sng">
            <a:solidFill>
              <a:schemeClr val="dk2"/>
            </a:solidFill>
            <a:prstDash val="solid"/>
            <a:round/>
            <a:headEnd type="none" w="med" len="med"/>
            <a:tailEnd type="triangle" w="med" len="med"/>
          </a:ln>
        </p:spPr>
      </p:cxnSp>
      <p:cxnSp>
        <p:nvCxnSpPr>
          <p:cNvPr id="35" name="Google Shape;126;p21">
            <a:extLst>
              <a:ext uri="{FF2B5EF4-FFF2-40B4-BE49-F238E27FC236}">
                <a16:creationId xmlns:a16="http://schemas.microsoft.com/office/drawing/2014/main" id="{84F38E07-D740-4229-86EF-10329B17C2BB}"/>
              </a:ext>
            </a:extLst>
          </p:cNvPr>
          <p:cNvCxnSpPr>
            <a:stCxn id="24" idx="2"/>
          </p:cNvCxnSpPr>
          <p:nvPr/>
        </p:nvCxnSpPr>
        <p:spPr>
          <a:xfrm>
            <a:off x="575881" y="3620250"/>
            <a:ext cx="741300" cy="557400"/>
          </a:xfrm>
          <a:prstGeom prst="straightConnector1">
            <a:avLst/>
          </a:prstGeom>
          <a:noFill/>
          <a:ln w="9525" cap="flat" cmpd="sng">
            <a:solidFill>
              <a:schemeClr val="dk2"/>
            </a:solidFill>
            <a:prstDash val="solid"/>
            <a:round/>
            <a:headEnd type="none" w="med" len="med"/>
            <a:tailEnd type="triangle" w="med" len="med"/>
          </a:ln>
        </p:spPr>
      </p:cxnSp>
      <p:cxnSp>
        <p:nvCxnSpPr>
          <p:cNvPr id="36" name="Google Shape;127;p21">
            <a:extLst>
              <a:ext uri="{FF2B5EF4-FFF2-40B4-BE49-F238E27FC236}">
                <a16:creationId xmlns:a16="http://schemas.microsoft.com/office/drawing/2014/main" id="{5914AC51-356C-4FF4-9105-53263F447D2F}"/>
              </a:ext>
            </a:extLst>
          </p:cNvPr>
          <p:cNvCxnSpPr>
            <a:stCxn id="25" idx="3"/>
            <a:endCxn id="29" idx="0"/>
          </p:cNvCxnSpPr>
          <p:nvPr/>
        </p:nvCxnSpPr>
        <p:spPr>
          <a:xfrm>
            <a:off x="2162861" y="2530337"/>
            <a:ext cx="737700" cy="470700"/>
          </a:xfrm>
          <a:prstGeom prst="straightConnector1">
            <a:avLst/>
          </a:prstGeom>
          <a:noFill/>
          <a:ln w="9525" cap="flat" cmpd="sng">
            <a:solidFill>
              <a:schemeClr val="dk2"/>
            </a:solidFill>
            <a:prstDash val="solid"/>
            <a:round/>
            <a:headEnd type="none" w="med" len="med"/>
            <a:tailEnd type="triangle" w="med" len="med"/>
          </a:ln>
        </p:spPr>
      </p:cxnSp>
      <p:cxnSp>
        <p:nvCxnSpPr>
          <p:cNvPr id="37" name="Google Shape;128;p21">
            <a:extLst>
              <a:ext uri="{FF2B5EF4-FFF2-40B4-BE49-F238E27FC236}">
                <a16:creationId xmlns:a16="http://schemas.microsoft.com/office/drawing/2014/main" id="{4D4FDF59-1697-4053-8563-CCBAFCB83844}"/>
              </a:ext>
            </a:extLst>
          </p:cNvPr>
          <p:cNvCxnSpPr>
            <a:stCxn id="26" idx="3"/>
          </p:cNvCxnSpPr>
          <p:nvPr/>
        </p:nvCxnSpPr>
        <p:spPr>
          <a:xfrm rot="10800000" flipH="1">
            <a:off x="2107287" y="3750968"/>
            <a:ext cx="514500" cy="544800"/>
          </a:xfrm>
          <a:prstGeom prst="straightConnector1">
            <a:avLst/>
          </a:prstGeom>
          <a:noFill/>
          <a:ln w="9525" cap="flat" cmpd="sng">
            <a:solidFill>
              <a:schemeClr val="dk2"/>
            </a:solidFill>
            <a:prstDash val="solid"/>
            <a:round/>
            <a:headEnd type="none" w="med" len="med"/>
            <a:tailEnd type="triangle" w="med" len="med"/>
          </a:ln>
        </p:spPr>
      </p:cxnSp>
      <p:cxnSp>
        <p:nvCxnSpPr>
          <p:cNvPr id="38" name="Google Shape;129;p21">
            <a:extLst>
              <a:ext uri="{FF2B5EF4-FFF2-40B4-BE49-F238E27FC236}">
                <a16:creationId xmlns:a16="http://schemas.microsoft.com/office/drawing/2014/main" id="{FA823754-0C81-489C-9D53-60835EF1E6BA}"/>
              </a:ext>
            </a:extLst>
          </p:cNvPr>
          <p:cNvCxnSpPr>
            <a:endCxn id="27" idx="1"/>
          </p:cNvCxnSpPr>
          <p:nvPr/>
        </p:nvCxnSpPr>
        <p:spPr>
          <a:xfrm rot="10800000" flipH="1">
            <a:off x="3249238" y="2386475"/>
            <a:ext cx="1038900" cy="586800"/>
          </a:xfrm>
          <a:prstGeom prst="straightConnector1">
            <a:avLst/>
          </a:prstGeom>
          <a:noFill/>
          <a:ln w="9525" cap="flat" cmpd="sng">
            <a:solidFill>
              <a:schemeClr val="dk2"/>
            </a:solidFill>
            <a:prstDash val="solid"/>
            <a:round/>
            <a:headEnd type="none" w="med" len="med"/>
            <a:tailEnd type="triangle" w="med" len="med"/>
          </a:ln>
        </p:spPr>
      </p:cxnSp>
      <p:cxnSp>
        <p:nvCxnSpPr>
          <p:cNvPr id="39" name="Google Shape;130;p21">
            <a:extLst>
              <a:ext uri="{FF2B5EF4-FFF2-40B4-BE49-F238E27FC236}">
                <a16:creationId xmlns:a16="http://schemas.microsoft.com/office/drawing/2014/main" id="{BAE62927-FA0E-4430-A664-5BA229C6394A}"/>
              </a:ext>
            </a:extLst>
          </p:cNvPr>
          <p:cNvCxnSpPr>
            <a:cxnSpLocks/>
            <a:stCxn id="29" idx="3"/>
            <a:endCxn id="30" idx="1"/>
          </p:cNvCxnSpPr>
          <p:nvPr/>
        </p:nvCxnSpPr>
        <p:spPr>
          <a:xfrm>
            <a:off x="3184525" y="3367437"/>
            <a:ext cx="1254270" cy="837760"/>
          </a:xfrm>
          <a:prstGeom prst="straightConnector1">
            <a:avLst/>
          </a:prstGeom>
          <a:noFill/>
          <a:ln w="9525" cap="flat" cmpd="sng">
            <a:solidFill>
              <a:schemeClr val="dk2"/>
            </a:solidFill>
            <a:prstDash val="solid"/>
            <a:round/>
            <a:headEnd type="none" w="med" len="med"/>
            <a:tailEnd type="triangle" w="med" len="med"/>
          </a:ln>
        </p:spPr>
      </p:cxnSp>
      <p:cxnSp>
        <p:nvCxnSpPr>
          <p:cNvPr id="40" name="Google Shape;131;p21">
            <a:extLst>
              <a:ext uri="{FF2B5EF4-FFF2-40B4-BE49-F238E27FC236}">
                <a16:creationId xmlns:a16="http://schemas.microsoft.com/office/drawing/2014/main" id="{E0AED67C-E0AE-4EDB-800C-8D122E04D731}"/>
              </a:ext>
            </a:extLst>
          </p:cNvPr>
          <p:cNvCxnSpPr>
            <a:stCxn id="27" idx="3"/>
            <a:endCxn id="32" idx="1"/>
          </p:cNvCxnSpPr>
          <p:nvPr/>
        </p:nvCxnSpPr>
        <p:spPr>
          <a:xfrm rot="10800000" flipH="1">
            <a:off x="4855866" y="2244575"/>
            <a:ext cx="1000200" cy="141900"/>
          </a:xfrm>
          <a:prstGeom prst="straightConnector1">
            <a:avLst/>
          </a:prstGeom>
          <a:noFill/>
          <a:ln w="9525" cap="flat" cmpd="sng">
            <a:solidFill>
              <a:schemeClr val="dk2"/>
            </a:solidFill>
            <a:prstDash val="solid"/>
            <a:round/>
            <a:headEnd type="none" w="med" len="med"/>
            <a:tailEnd type="triangle" w="med" len="med"/>
          </a:ln>
        </p:spPr>
      </p:cxnSp>
      <p:cxnSp>
        <p:nvCxnSpPr>
          <p:cNvPr id="41" name="Google Shape;132;p21">
            <a:extLst>
              <a:ext uri="{FF2B5EF4-FFF2-40B4-BE49-F238E27FC236}">
                <a16:creationId xmlns:a16="http://schemas.microsoft.com/office/drawing/2014/main" id="{9DE880DC-E522-4453-A391-554C5508C771}"/>
              </a:ext>
            </a:extLst>
          </p:cNvPr>
          <p:cNvCxnSpPr>
            <a:endCxn id="33" idx="1"/>
          </p:cNvCxnSpPr>
          <p:nvPr/>
        </p:nvCxnSpPr>
        <p:spPr>
          <a:xfrm>
            <a:off x="6534888" y="2244526"/>
            <a:ext cx="762000" cy="0"/>
          </a:xfrm>
          <a:prstGeom prst="straightConnector1">
            <a:avLst/>
          </a:prstGeom>
          <a:noFill/>
          <a:ln w="9525" cap="flat" cmpd="sng">
            <a:solidFill>
              <a:schemeClr val="dk2"/>
            </a:solidFill>
            <a:prstDash val="solid"/>
            <a:round/>
            <a:headEnd type="none" w="med" len="med"/>
            <a:tailEnd type="triangle" w="med" len="med"/>
          </a:ln>
        </p:spPr>
      </p:cxnSp>
      <p:cxnSp>
        <p:nvCxnSpPr>
          <p:cNvPr id="42" name="Google Shape;133;p21">
            <a:extLst>
              <a:ext uri="{FF2B5EF4-FFF2-40B4-BE49-F238E27FC236}">
                <a16:creationId xmlns:a16="http://schemas.microsoft.com/office/drawing/2014/main" id="{4BBB9A49-2A7B-4A86-8BCE-03CA230BF639}"/>
              </a:ext>
            </a:extLst>
          </p:cNvPr>
          <p:cNvCxnSpPr>
            <a:cxnSpLocks/>
          </p:cNvCxnSpPr>
          <p:nvPr/>
        </p:nvCxnSpPr>
        <p:spPr>
          <a:xfrm flipV="1">
            <a:off x="4969325" y="4315582"/>
            <a:ext cx="939425" cy="39333"/>
          </a:xfrm>
          <a:prstGeom prst="straightConnector1">
            <a:avLst/>
          </a:prstGeom>
          <a:noFill/>
          <a:ln w="9525" cap="flat" cmpd="sng">
            <a:solidFill>
              <a:schemeClr val="dk2"/>
            </a:solidFill>
            <a:prstDash val="solid"/>
            <a:round/>
            <a:headEnd type="none" w="med" len="med"/>
            <a:tailEnd type="triangle" w="med" len="med"/>
          </a:ln>
        </p:spPr>
      </p:cxnSp>
      <p:cxnSp>
        <p:nvCxnSpPr>
          <p:cNvPr id="43" name="Google Shape;134;p21">
            <a:extLst>
              <a:ext uri="{FF2B5EF4-FFF2-40B4-BE49-F238E27FC236}">
                <a16:creationId xmlns:a16="http://schemas.microsoft.com/office/drawing/2014/main" id="{52F40E91-E5C8-4ED9-894A-C5B982EB9615}"/>
              </a:ext>
            </a:extLst>
          </p:cNvPr>
          <p:cNvCxnSpPr>
            <a:cxnSpLocks/>
            <a:endCxn id="31" idx="1"/>
          </p:cNvCxnSpPr>
          <p:nvPr/>
        </p:nvCxnSpPr>
        <p:spPr>
          <a:xfrm flipV="1">
            <a:off x="6710721" y="4295769"/>
            <a:ext cx="605855" cy="59146"/>
          </a:xfrm>
          <a:prstGeom prst="straightConnector1">
            <a:avLst/>
          </a:prstGeom>
          <a:noFill/>
          <a:ln w="9525" cap="flat" cmpd="sng">
            <a:solidFill>
              <a:schemeClr val="dk2"/>
            </a:solidFill>
            <a:prstDash val="solid"/>
            <a:round/>
            <a:headEnd type="none" w="med" len="med"/>
            <a:tailEnd type="triangle" w="med" len="med"/>
          </a:ln>
        </p:spPr>
      </p:cxnSp>
      <p:sp>
        <p:nvSpPr>
          <p:cNvPr id="44" name="Google Shape;135;p21">
            <a:extLst>
              <a:ext uri="{FF2B5EF4-FFF2-40B4-BE49-F238E27FC236}">
                <a16:creationId xmlns:a16="http://schemas.microsoft.com/office/drawing/2014/main" id="{45BE16DC-E5E0-4FF8-AABE-D43EE8819EB3}"/>
              </a:ext>
            </a:extLst>
          </p:cNvPr>
          <p:cNvSpPr txBox="1"/>
          <p:nvPr/>
        </p:nvSpPr>
        <p:spPr>
          <a:xfrm>
            <a:off x="236425" y="3700800"/>
            <a:ext cx="780875" cy="2425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User</a:t>
            </a:r>
            <a:endParaRPr sz="1100" dirty="0"/>
          </a:p>
        </p:txBody>
      </p:sp>
      <p:sp>
        <p:nvSpPr>
          <p:cNvPr id="45" name="Google Shape;136;p21">
            <a:extLst>
              <a:ext uri="{FF2B5EF4-FFF2-40B4-BE49-F238E27FC236}">
                <a16:creationId xmlns:a16="http://schemas.microsoft.com/office/drawing/2014/main" id="{EDBCADF9-5777-46E1-8EB1-6E543C3F74B2}"/>
              </a:ext>
            </a:extLst>
          </p:cNvPr>
          <p:cNvSpPr txBox="1"/>
          <p:nvPr/>
        </p:nvSpPr>
        <p:spPr>
          <a:xfrm>
            <a:off x="1480325" y="2872825"/>
            <a:ext cx="706500" cy="1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Login</a:t>
            </a:r>
            <a:endParaRPr sz="1100" dirty="0"/>
          </a:p>
        </p:txBody>
      </p:sp>
      <p:sp>
        <p:nvSpPr>
          <p:cNvPr id="46" name="Google Shape;137;p21">
            <a:extLst>
              <a:ext uri="{FF2B5EF4-FFF2-40B4-BE49-F238E27FC236}">
                <a16:creationId xmlns:a16="http://schemas.microsoft.com/office/drawing/2014/main" id="{0158FD71-FFCD-462F-9FB4-BDCEE6651A46}"/>
              </a:ext>
            </a:extLst>
          </p:cNvPr>
          <p:cNvSpPr txBox="1"/>
          <p:nvPr/>
        </p:nvSpPr>
        <p:spPr>
          <a:xfrm>
            <a:off x="1365725" y="4513625"/>
            <a:ext cx="935700" cy="1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Sign-up</a:t>
            </a:r>
            <a:endParaRPr sz="1100" dirty="0"/>
          </a:p>
        </p:txBody>
      </p:sp>
      <p:sp>
        <p:nvSpPr>
          <p:cNvPr id="47" name="Google Shape;138;p21">
            <a:extLst>
              <a:ext uri="{FF2B5EF4-FFF2-40B4-BE49-F238E27FC236}">
                <a16:creationId xmlns:a16="http://schemas.microsoft.com/office/drawing/2014/main" id="{E9A8B17F-F2D2-4790-82CE-4C5F2175139D}"/>
              </a:ext>
            </a:extLst>
          </p:cNvPr>
          <p:cNvSpPr txBox="1"/>
          <p:nvPr/>
        </p:nvSpPr>
        <p:spPr>
          <a:xfrm>
            <a:off x="2519663" y="3763800"/>
            <a:ext cx="762000" cy="2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Home</a:t>
            </a:r>
            <a:endParaRPr sz="1100" dirty="0"/>
          </a:p>
        </p:txBody>
      </p:sp>
      <p:sp>
        <p:nvSpPr>
          <p:cNvPr id="48" name="Google Shape;139;p21">
            <a:extLst>
              <a:ext uri="{FF2B5EF4-FFF2-40B4-BE49-F238E27FC236}">
                <a16:creationId xmlns:a16="http://schemas.microsoft.com/office/drawing/2014/main" id="{84EC146F-AE3E-48F7-9B25-B07FB7C35DE2}"/>
              </a:ext>
            </a:extLst>
          </p:cNvPr>
          <p:cNvSpPr txBox="1"/>
          <p:nvPr/>
        </p:nvSpPr>
        <p:spPr>
          <a:xfrm>
            <a:off x="4290425" y="2709750"/>
            <a:ext cx="678900" cy="4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Rent</a:t>
            </a:r>
            <a:endParaRPr sz="1100" dirty="0"/>
          </a:p>
        </p:txBody>
      </p:sp>
      <p:sp>
        <p:nvSpPr>
          <p:cNvPr id="49" name="Google Shape;140;p21">
            <a:extLst>
              <a:ext uri="{FF2B5EF4-FFF2-40B4-BE49-F238E27FC236}">
                <a16:creationId xmlns:a16="http://schemas.microsoft.com/office/drawing/2014/main" id="{F9E40439-F224-461F-9462-089D05076CA0}"/>
              </a:ext>
            </a:extLst>
          </p:cNvPr>
          <p:cNvSpPr txBox="1"/>
          <p:nvPr/>
        </p:nvSpPr>
        <p:spPr>
          <a:xfrm>
            <a:off x="6024279" y="4535393"/>
            <a:ext cx="832200" cy="2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Donate</a:t>
            </a:r>
            <a:endParaRPr sz="1100" dirty="0"/>
          </a:p>
        </p:txBody>
      </p:sp>
      <p:sp>
        <p:nvSpPr>
          <p:cNvPr id="50" name="Google Shape;141;p21">
            <a:extLst>
              <a:ext uri="{FF2B5EF4-FFF2-40B4-BE49-F238E27FC236}">
                <a16:creationId xmlns:a16="http://schemas.microsoft.com/office/drawing/2014/main" id="{7115E9B6-FE50-419E-BEF1-AC1884FAA4B0}"/>
              </a:ext>
            </a:extLst>
          </p:cNvPr>
          <p:cNvSpPr txBox="1"/>
          <p:nvPr/>
        </p:nvSpPr>
        <p:spPr>
          <a:xfrm>
            <a:off x="5908750" y="2659575"/>
            <a:ext cx="878100" cy="1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Add t</a:t>
            </a:r>
            <a:r>
              <a:rPr lang="en-US" sz="1100" dirty="0"/>
              <a:t>o </a:t>
            </a:r>
            <a:r>
              <a:rPr lang="en" sz="1100" dirty="0"/>
              <a:t>Cart</a:t>
            </a:r>
            <a:endParaRPr sz="1100" dirty="0"/>
          </a:p>
        </p:txBody>
      </p:sp>
      <p:sp>
        <p:nvSpPr>
          <p:cNvPr id="51" name="Google Shape;142;p21">
            <a:extLst>
              <a:ext uri="{FF2B5EF4-FFF2-40B4-BE49-F238E27FC236}">
                <a16:creationId xmlns:a16="http://schemas.microsoft.com/office/drawing/2014/main" id="{12CD6714-607C-46EA-B1FB-177BD76BD6B5}"/>
              </a:ext>
            </a:extLst>
          </p:cNvPr>
          <p:cNvSpPr txBox="1"/>
          <p:nvPr/>
        </p:nvSpPr>
        <p:spPr>
          <a:xfrm>
            <a:off x="4169056" y="4551171"/>
            <a:ext cx="1226912" cy="1620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Take photo</a:t>
            </a:r>
            <a:endParaRPr sz="1100" dirty="0"/>
          </a:p>
        </p:txBody>
      </p:sp>
      <p:sp>
        <p:nvSpPr>
          <p:cNvPr id="52" name="Google Shape;143;p21">
            <a:extLst>
              <a:ext uri="{FF2B5EF4-FFF2-40B4-BE49-F238E27FC236}">
                <a16:creationId xmlns:a16="http://schemas.microsoft.com/office/drawing/2014/main" id="{18BA6FBA-53ED-46B7-86BA-F719A4384E17}"/>
              </a:ext>
            </a:extLst>
          </p:cNvPr>
          <p:cNvSpPr txBox="1"/>
          <p:nvPr/>
        </p:nvSpPr>
        <p:spPr>
          <a:xfrm>
            <a:off x="7288725" y="2583450"/>
            <a:ext cx="935700" cy="1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Payment</a:t>
            </a:r>
            <a:endParaRPr sz="1200" dirty="0"/>
          </a:p>
        </p:txBody>
      </p:sp>
      <p:sp>
        <p:nvSpPr>
          <p:cNvPr id="53" name="Google Shape;144;p21">
            <a:extLst>
              <a:ext uri="{FF2B5EF4-FFF2-40B4-BE49-F238E27FC236}">
                <a16:creationId xmlns:a16="http://schemas.microsoft.com/office/drawing/2014/main" id="{EE34C2EA-CA20-46E8-92BD-4BAF993F3796}"/>
              </a:ext>
            </a:extLst>
          </p:cNvPr>
          <p:cNvSpPr txBox="1"/>
          <p:nvPr/>
        </p:nvSpPr>
        <p:spPr>
          <a:xfrm>
            <a:off x="7161725" y="4541325"/>
            <a:ext cx="1480200" cy="2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Ready for Pick-up</a:t>
            </a:r>
            <a:endParaRPr sz="1100" dirty="0"/>
          </a:p>
        </p:txBody>
      </p:sp>
    </p:spTree>
    <p:extLst>
      <p:ext uri="{BB962C8B-B14F-4D97-AF65-F5344CB8AC3E}">
        <p14:creationId xmlns:p14="http://schemas.microsoft.com/office/powerpoint/2010/main" val="69234809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pic>
        <p:nvPicPr>
          <p:cNvPr id="101" name="Picture 10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3" name="Picture 10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5" name="Oval 10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7" name="Picture 10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9" name="Picture 10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11" name="Rectangle 11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5" name="Rectangle 11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19" name="Freeform: Shape 11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4" name="Google Shape;94;p19"/>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Autofit/>
          </a:bodyPr>
          <a:lstStyle/>
          <a:p>
            <a:pPr marL="0" lvl="0" indent="0" defTabSz="457200">
              <a:spcBef>
                <a:spcPct val="0"/>
              </a:spcBef>
              <a:spcAft>
                <a:spcPts val="0"/>
              </a:spcAft>
            </a:pPr>
            <a:r>
              <a:rPr lang="en-US" sz="2000" b="0" i="0" kern="1200" dirty="0">
                <a:solidFill>
                  <a:srgbClr val="FFFFFF"/>
                </a:solidFill>
                <a:latin typeface="+mj-lt"/>
                <a:ea typeface="+mj-ea"/>
                <a:cs typeface="+mj-cs"/>
              </a:rPr>
              <a:t>Unified Modelling Language (Use Case Diagram)</a:t>
            </a:r>
          </a:p>
        </p:txBody>
      </p:sp>
      <p:pic>
        <p:nvPicPr>
          <p:cNvPr id="54" name="Picture 53">
            <a:extLst>
              <a:ext uri="{FF2B5EF4-FFF2-40B4-BE49-F238E27FC236}">
                <a16:creationId xmlns:a16="http://schemas.microsoft.com/office/drawing/2014/main" id="{3478F286-3903-45F7-BFD0-0BD0B20F75D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557656" y="1792635"/>
            <a:ext cx="3617151" cy="3350865"/>
          </a:xfrm>
          <a:prstGeom prst="rect">
            <a:avLst/>
          </a:prstGeom>
          <a:noFill/>
          <a:ln>
            <a:noFill/>
          </a:ln>
        </p:spPr>
      </p:pic>
    </p:spTree>
    <p:extLst>
      <p:ext uri="{BB962C8B-B14F-4D97-AF65-F5344CB8AC3E}">
        <p14:creationId xmlns:p14="http://schemas.microsoft.com/office/powerpoint/2010/main" val="228673953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pic>
        <p:nvPicPr>
          <p:cNvPr id="101" name="Picture 10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3" name="Picture 10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5" name="Oval 10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7" name="Picture 10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9" name="Picture 10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11" name="Rectangle 11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5" name="Rectangle 11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19" name="Freeform: Shape 11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4" name="Google Shape;94;p19"/>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Autofit/>
          </a:bodyPr>
          <a:lstStyle/>
          <a:p>
            <a:pPr marL="0" lvl="0" indent="0" defTabSz="457200">
              <a:spcBef>
                <a:spcPct val="0"/>
              </a:spcBef>
              <a:spcAft>
                <a:spcPts val="0"/>
              </a:spcAft>
            </a:pPr>
            <a:r>
              <a:rPr lang="en-US" sz="2000" b="0" i="0" kern="1200" dirty="0">
                <a:solidFill>
                  <a:srgbClr val="FFFFFF"/>
                </a:solidFill>
                <a:latin typeface="+mj-lt"/>
                <a:ea typeface="+mj-ea"/>
                <a:cs typeface="+mj-cs"/>
              </a:rPr>
              <a:t>Sitemap</a:t>
            </a:r>
          </a:p>
        </p:txBody>
      </p:sp>
      <p:pic>
        <p:nvPicPr>
          <p:cNvPr id="3" name="Picture 2" descr="A picture containing screenshot, drawing, clock&#10;&#10;Description automatically generated">
            <a:extLst>
              <a:ext uri="{FF2B5EF4-FFF2-40B4-BE49-F238E27FC236}">
                <a16:creationId xmlns:a16="http://schemas.microsoft.com/office/drawing/2014/main" id="{EDFFBEF4-9CCC-4D86-B752-0B6B7EA89EC2}"/>
              </a:ext>
            </a:extLst>
          </p:cNvPr>
          <p:cNvPicPr>
            <a:picLocks noChangeAspect="1"/>
          </p:cNvPicPr>
          <p:nvPr/>
        </p:nvPicPr>
        <p:blipFill>
          <a:blip r:embed="rId7"/>
          <a:stretch>
            <a:fillRect/>
          </a:stretch>
        </p:blipFill>
        <p:spPr>
          <a:xfrm>
            <a:off x="1370639" y="1940999"/>
            <a:ext cx="6927825" cy="2990980"/>
          </a:xfrm>
          <a:prstGeom prst="rect">
            <a:avLst/>
          </a:prstGeom>
        </p:spPr>
      </p:pic>
    </p:spTree>
    <p:extLst>
      <p:ext uri="{BB962C8B-B14F-4D97-AF65-F5344CB8AC3E}">
        <p14:creationId xmlns:p14="http://schemas.microsoft.com/office/powerpoint/2010/main" val="46602571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pic>
        <p:nvPicPr>
          <p:cNvPr id="93" name="Picture 9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5" name="Picture 9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7" name="Oval 9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9" name="Picture 9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1" name="Picture 10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7"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0" name="Google Shape;150;p22"/>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Autofit/>
          </a:bodyPr>
          <a:lstStyle/>
          <a:p>
            <a:pPr marL="0" lvl="0" indent="0" defTabSz="457200">
              <a:spcBef>
                <a:spcPct val="0"/>
              </a:spcBef>
              <a:spcAft>
                <a:spcPts val="0"/>
              </a:spcAft>
            </a:pPr>
            <a:r>
              <a:rPr lang="en-US" sz="2400" dirty="0">
                <a:solidFill>
                  <a:srgbClr val="EBEBEB"/>
                </a:solidFill>
              </a:rPr>
              <a:t>Issues Faced During Development</a:t>
            </a:r>
          </a:p>
        </p:txBody>
      </p:sp>
      <p:sp>
        <p:nvSpPr>
          <p:cNvPr id="109" name="Rectangle 10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Freeform: Shape 11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52" name="Google Shape;149;p22">
            <a:extLst>
              <a:ext uri="{FF2B5EF4-FFF2-40B4-BE49-F238E27FC236}">
                <a16:creationId xmlns:a16="http://schemas.microsoft.com/office/drawing/2014/main" id="{F9740FDE-1849-46CA-9111-4A271816C94A}"/>
              </a:ext>
            </a:extLst>
          </p:cNvPr>
          <p:cNvGraphicFramePr/>
          <p:nvPr>
            <p:extLst>
              <p:ext uri="{D42A27DB-BD31-4B8C-83A1-F6EECF244321}">
                <p14:modId xmlns:p14="http://schemas.microsoft.com/office/powerpoint/2010/main" val="2389459678"/>
              </p:ext>
            </p:extLst>
          </p:nvPr>
        </p:nvGraphicFramePr>
        <p:xfrm>
          <a:off x="486697" y="1857662"/>
          <a:ext cx="8171528" cy="25532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pic>
        <p:nvPicPr>
          <p:cNvPr id="93" name="Picture 9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5" name="Picture 9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7" name="Oval 9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9" name="Picture 9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1" name="Picture 10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7"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0" name="Google Shape;150;p22"/>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4200" dirty="0">
                <a:solidFill>
                  <a:srgbClr val="EBEBEB"/>
                </a:solidFill>
              </a:rPr>
              <a:t>Work Done</a:t>
            </a:r>
          </a:p>
        </p:txBody>
      </p:sp>
      <p:sp>
        <p:nvSpPr>
          <p:cNvPr id="109" name="Rectangle 10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Freeform: Shape 11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4" name="Google Shape;81;p17">
            <a:extLst>
              <a:ext uri="{FF2B5EF4-FFF2-40B4-BE49-F238E27FC236}">
                <a16:creationId xmlns:a16="http://schemas.microsoft.com/office/drawing/2014/main" id="{D24CE5A9-F92E-4C5E-A84E-8EF5B39E1346}"/>
              </a:ext>
            </a:extLst>
          </p:cNvPr>
          <p:cNvSpPr txBox="1">
            <a:spLocks/>
          </p:cNvSpPr>
          <p:nvPr/>
        </p:nvSpPr>
        <p:spPr>
          <a:xfrm>
            <a:off x="4323178" y="3572881"/>
            <a:ext cx="4555302" cy="1559166"/>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114300" indent="0">
              <a:spcBef>
                <a:spcPts val="0"/>
              </a:spcBef>
              <a:buClr>
                <a:srgbClr val="000000"/>
              </a:buClr>
              <a:buSzPts val="1800"/>
              <a:buNone/>
            </a:pPr>
            <a:r>
              <a:rPr lang="en-US" dirty="0"/>
              <a:t>	Commits:  25 commits </a:t>
            </a:r>
          </a:p>
          <a:p>
            <a:pPr marL="114300" indent="0">
              <a:spcBef>
                <a:spcPts val="0"/>
              </a:spcBef>
              <a:buClr>
                <a:srgbClr val="000000"/>
              </a:buClr>
              <a:buSzPts val="1800"/>
              <a:buNone/>
            </a:pPr>
            <a:r>
              <a:rPr lang="en-US" dirty="0">
                <a:solidFill>
                  <a:srgbClr val="000000"/>
                </a:solidFill>
              </a:rPr>
              <a:t> </a:t>
            </a:r>
          </a:p>
          <a:p>
            <a:pPr marL="114300" indent="0">
              <a:spcBef>
                <a:spcPts val="0"/>
              </a:spcBef>
              <a:buClr>
                <a:srgbClr val="000000"/>
              </a:buClr>
              <a:buSzPts val="1800"/>
              <a:buNone/>
            </a:pPr>
            <a:r>
              <a:rPr lang="en-US" dirty="0">
                <a:solidFill>
                  <a:srgbClr val="000000"/>
                </a:solidFill>
              </a:rPr>
              <a:t>     Branches:  7 branches</a:t>
            </a:r>
          </a:p>
        </p:txBody>
      </p:sp>
      <p:pic>
        <p:nvPicPr>
          <p:cNvPr id="3" name="Picture 2" descr="A screenshot of a cell phone&#10;&#10;Description automatically generated">
            <a:extLst>
              <a:ext uri="{FF2B5EF4-FFF2-40B4-BE49-F238E27FC236}">
                <a16:creationId xmlns:a16="http://schemas.microsoft.com/office/drawing/2014/main" id="{97DD88FF-4C20-4878-94BE-6308CC0CEE40}"/>
              </a:ext>
            </a:extLst>
          </p:cNvPr>
          <p:cNvPicPr>
            <a:picLocks noChangeAspect="1"/>
          </p:cNvPicPr>
          <p:nvPr/>
        </p:nvPicPr>
        <p:blipFill>
          <a:blip r:embed="rId7"/>
          <a:stretch>
            <a:fillRect/>
          </a:stretch>
        </p:blipFill>
        <p:spPr>
          <a:xfrm>
            <a:off x="272982" y="1971788"/>
            <a:ext cx="6320388" cy="1355134"/>
          </a:xfrm>
          <a:prstGeom prst="rect">
            <a:avLst/>
          </a:prstGeom>
        </p:spPr>
      </p:pic>
    </p:spTree>
    <p:extLst>
      <p:ext uri="{BB962C8B-B14F-4D97-AF65-F5344CB8AC3E}">
        <p14:creationId xmlns:p14="http://schemas.microsoft.com/office/powerpoint/2010/main" val="117260098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pic>
        <p:nvPicPr>
          <p:cNvPr id="93" name="Picture 9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5" name="Picture 9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7" name="Oval 9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9" name="Picture 9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1" name="Picture 10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7"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0" name="Google Shape;150;p22"/>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Autofit/>
          </a:bodyPr>
          <a:lstStyle/>
          <a:p>
            <a:pPr marL="0" lvl="0" indent="0" defTabSz="457200">
              <a:spcBef>
                <a:spcPct val="0"/>
              </a:spcBef>
              <a:spcAft>
                <a:spcPts val="0"/>
              </a:spcAft>
            </a:pPr>
            <a:r>
              <a:rPr lang="en-US" sz="2800" dirty="0">
                <a:solidFill>
                  <a:srgbClr val="EBEBEB"/>
                </a:solidFill>
              </a:rPr>
              <a:t>Quality Assurance(Testing and Review)</a:t>
            </a:r>
          </a:p>
        </p:txBody>
      </p:sp>
      <p:sp>
        <p:nvSpPr>
          <p:cNvPr id="109" name="Rectangle 10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Freeform: Shape 11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5" name="Google Shape;96;p19">
            <a:extLst>
              <a:ext uri="{FF2B5EF4-FFF2-40B4-BE49-F238E27FC236}">
                <a16:creationId xmlns:a16="http://schemas.microsoft.com/office/drawing/2014/main" id="{8441C733-3F5C-4EC8-BB89-7400EACB96FA}"/>
              </a:ext>
            </a:extLst>
          </p:cNvPr>
          <p:cNvSpPr txBox="1">
            <a:spLocks/>
          </p:cNvSpPr>
          <p:nvPr/>
        </p:nvSpPr>
        <p:spPr>
          <a:xfrm>
            <a:off x="0" y="1671533"/>
            <a:ext cx="8492997" cy="3313150"/>
          </a:xfrm>
          <a:prstGeom prst="rect">
            <a:avLst/>
          </a:prstGeom>
        </p:spPr>
        <p:txBody>
          <a:bodyPr spcFirstLastPara="1" vert="horz" lIns="91440" tIns="45720" rIns="91440" bIns="45720" rtlCol="0" anchorCtr="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457200" indent="-355600" algn="ctr" defTabSz="457200">
              <a:spcBef>
                <a:spcPts val="1000"/>
              </a:spcBef>
            </a:pPr>
            <a:r>
              <a:rPr lang="en-US" dirty="0"/>
              <a:t>Bug Reporting</a:t>
            </a:r>
          </a:p>
          <a:p>
            <a:pPr marL="457200" indent="-355600" algn="ctr" defTabSz="457200">
              <a:spcBef>
                <a:spcPts val="1000"/>
              </a:spcBef>
            </a:pPr>
            <a:endParaRPr lang="en-US" dirty="0"/>
          </a:p>
        </p:txBody>
      </p:sp>
      <p:graphicFrame>
        <p:nvGraphicFramePr>
          <p:cNvPr id="4" name="Table 4">
            <a:extLst>
              <a:ext uri="{FF2B5EF4-FFF2-40B4-BE49-F238E27FC236}">
                <a16:creationId xmlns:a16="http://schemas.microsoft.com/office/drawing/2014/main" id="{64E49B69-7926-4BA1-8E89-FAF3B51580B7}"/>
              </a:ext>
            </a:extLst>
          </p:cNvPr>
          <p:cNvGraphicFramePr>
            <a:graphicFrameLocks noGrp="1"/>
          </p:cNvGraphicFramePr>
          <p:nvPr>
            <p:extLst>
              <p:ext uri="{D42A27DB-BD31-4B8C-83A1-F6EECF244321}">
                <p14:modId xmlns:p14="http://schemas.microsoft.com/office/powerpoint/2010/main" val="1508511111"/>
              </p:ext>
            </p:extLst>
          </p:nvPr>
        </p:nvGraphicFramePr>
        <p:xfrm>
          <a:off x="780247" y="2169261"/>
          <a:ext cx="7581124" cy="2755110"/>
        </p:xfrm>
        <a:graphic>
          <a:graphicData uri="http://schemas.openxmlformats.org/drawingml/2006/table">
            <a:tbl>
              <a:tblPr firstRow="1" bandRow="1">
                <a:tableStyleId>{E8D85DE1-76EF-4AA7-ADFE-AB29E178B39B}</a:tableStyleId>
              </a:tblPr>
              <a:tblGrid>
                <a:gridCol w="1895281">
                  <a:extLst>
                    <a:ext uri="{9D8B030D-6E8A-4147-A177-3AD203B41FA5}">
                      <a16:colId xmlns:a16="http://schemas.microsoft.com/office/drawing/2014/main" val="1047568777"/>
                    </a:ext>
                  </a:extLst>
                </a:gridCol>
                <a:gridCol w="1895281">
                  <a:extLst>
                    <a:ext uri="{9D8B030D-6E8A-4147-A177-3AD203B41FA5}">
                      <a16:colId xmlns:a16="http://schemas.microsoft.com/office/drawing/2014/main" val="249884153"/>
                    </a:ext>
                  </a:extLst>
                </a:gridCol>
                <a:gridCol w="1895281">
                  <a:extLst>
                    <a:ext uri="{9D8B030D-6E8A-4147-A177-3AD203B41FA5}">
                      <a16:colId xmlns:a16="http://schemas.microsoft.com/office/drawing/2014/main" val="3453735147"/>
                    </a:ext>
                  </a:extLst>
                </a:gridCol>
                <a:gridCol w="1895281">
                  <a:extLst>
                    <a:ext uri="{9D8B030D-6E8A-4147-A177-3AD203B41FA5}">
                      <a16:colId xmlns:a16="http://schemas.microsoft.com/office/drawing/2014/main" val="3537212920"/>
                    </a:ext>
                  </a:extLst>
                </a:gridCol>
              </a:tblGrid>
              <a:tr h="218461">
                <a:tc>
                  <a:txBody>
                    <a:bodyPr/>
                    <a:lstStyle/>
                    <a:p>
                      <a:r>
                        <a:rPr lang="en-US" sz="1000" dirty="0"/>
                        <a:t>Bug</a:t>
                      </a:r>
                    </a:p>
                  </a:txBody>
                  <a:tcPr/>
                </a:tc>
                <a:tc>
                  <a:txBody>
                    <a:bodyPr/>
                    <a:lstStyle/>
                    <a:p>
                      <a:r>
                        <a:rPr lang="en-US" sz="1000" dirty="0"/>
                        <a:t>Risk</a:t>
                      </a:r>
                    </a:p>
                  </a:txBody>
                  <a:tcPr/>
                </a:tc>
                <a:tc>
                  <a:txBody>
                    <a:bodyPr/>
                    <a:lstStyle/>
                    <a:p>
                      <a:r>
                        <a:rPr lang="en-US" sz="1000" dirty="0"/>
                        <a:t>Status </a:t>
                      </a:r>
                    </a:p>
                  </a:txBody>
                  <a:tcPr/>
                </a:tc>
                <a:tc>
                  <a:txBody>
                    <a:bodyPr/>
                    <a:lstStyle/>
                    <a:p>
                      <a:r>
                        <a:rPr lang="en-US" sz="1000" dirty="0"/>
                        <a:t>Comments</a:t>
                      </a:r>
                    </a:p>
                  </a:txBody>
                  <a:tcPr/>
                </a:tc>
                <a:extLst>
                  <a:ext uri="{0D108BD9-81ED-4DB2-BD59-A6C34878D82A}">
                    <a16:rowId xmlns:a16="http://schemas.microsoft.com/office/drawing/2014/main" val="1040599578"/>
                  </a:ext>
                </a:extLst>
              </a:tr>
              <a:tr h="628075">
                <a:tc>
                  <a:txBody>
                    <a:bodyPr/>
                    <a:lstStyle/>
                    <a:p>
                      <a:r>
                        <a:rPr lang="en-US" sz="1000" dirty="0"/>
                        <a:t>Navigation Bar/Hamburger on home screen</a:t>
                      </a:r>
                    </a:p>
                    <a:p>
                      <a:endParaRPr lang="en-US" sz="1000" dirty="0"/>
                    </a:p>
                    <a:p>
                      <a:endParaRPr lang="en-US" sz="1000" dirty="0"/>
                    </a:p>
                  </a:txBody>
                  <a:tcPr/>
                </a:tc>
                <a:tc>
                  <a:txBody>
                    <a:bodyPr/>
                    <a:lstStyle/>
                    <a:p>
                      <a:r>
                        <a:rPr lang="en-US" sz="1000" dirty="0"/>
                        <a:t>Minor</a:t>
                      </a:r>
                    </a:p>
                  </a:txBody>
                  <a:tcPr/>
                </a:tc>
                <a:tc>
                  <a:txBody>
                    <a:bodyPr/>
                    <a:lstStyle/>
                    <a:p>
                      <a:r>
                        <a:rPr lang="en-US" sz="1000" dirty="0"/>
                        <a:t>Resolved</a:t>
                      </a:r>
                    </a:p>
                  </a:txBody>
                  <a:tcPr/>
                </a:tc>
                <a:tc>
                  <a:txBody>
                    <a:bodyPr/>
                    <a:lstStyle/>
                    <a:p>
                      <a:r>
                        <a:rPr lang="en-US" sz="1000" dirty="0"/>
                        <a:t>Navigation Bar/Hamburger was distorting the layout of the home screen</a:t>
                      </a:r>
                    </a:p>
                  </a:txBody>
                  <a:tcPr/>
                </a:tc>
                <a:extLst>
                  <a:ext uri="{0D108BD9-81ED-4DB2-BD59-A6C34878D82A}">
                    <a16:rowId xmlns:a16="http://schemas.microsoft.com/office/drawing/2014/main" val="3076538070"/>
                  </a:ext>
                </a:extLst>
              </a:tr>
              <a:tr h="516070">
                <a:tc>
                  <a:txBody>
                    <a:bodyPr/>
                    <a:lstStyle/>
                    <a:p>
                      <a:r>
                        <a:rPr lang="en-US" sz="1000" dirty="0"/>
                        <a:t>Cart</a:t>
                      </a:r>
                    </a:p>
                  </a:txBody>
                  <a:tcPr/>
                </a:tc>
                <a:tc>
                  <a:txBody>
                    <a:bodyPr/>
                    <a:lstStyle/>
                    <a:p>
                      <a:r>
                        <a:rPr lang="en-US" sz="1000" dirty="0"/>
                        <a:t>Minor</a:t>
                      </a:r>
                    </a:p>
                  </a:txBody>
                  <a:tcPr/>
                </a:tc>
                <a:tc>
                  <a:txBody>
                    <a:bodyPr/>
                    <a:lstStyle/>
                    <a:p>
                      <a:r>
                        <a:rPr lang="en-US" sz="1000" dirty="0"/>
                        <a:t>Resolved</a:t>
                      </a:r>
                    </a:p>
                  </a:txBody>
                  <a:tcPr/>
                </a:tc>
                <a:tc>
                  <a:txBody>
                    <a:bodyPr/>
                    <a:lstStyle/>
                    <a:p>
                      <a:r>
                        <a:rPr lang="en-US" sz="1000" dirty="0"/>
                        <a:t>The page was going to payment despite an empty cart</a:t>
                      </a:r>
                    </a:p>
                  </a:txBody>
                  <a:tcPr/>
                </a:tc>
                <a:extLst>
                  <a:ext uri="{0D108BD9-81ED-4DB2-BD59-A6C34878D82A}">
                    <a16:rowId xmlns:a16="http://schemas.microsoft.com/office/drawing/2014/main" val="1746529311"/>
                  </a:ext>
                </a:extLst>
              </a:tr>
              <a:tr h="630795">
                <a:tc>
                  <a:txBody>
                    <a:bodyPr/>
                    <a:lstStyle/>
                    <a:p>
                      <a:r>
                        <a:rPr lang="en-US" sz="1000" dirty="0"/>
                        <a:t>Payment</a:t>
                      </a:r>
                    </a:p>
                  </a:txBody>
                  <a:tcPr/>
                </a:tc>
                <a:tc>
                  <a:txBody>
                    <a:bodyPr/>
                    <a:lstStyle/>
                    <a:p>
                      <a:r>
                        <a:rPr lang="en-US" sz="1000" dirty="0"/>
                        <a:t>Major</a:t>
                      </a:r>
                    </a:p>
                  </a:txBody>
                  <a:tcPr/>
                </a:tc>
                <a:tc>
                  <a:txBody>
                    <a:bodyPr/>
                    <a:lstStyle/>
                    <a:p>
                      <a:r>
                        <a:rPr lang="en-US" sz="1000" dirty="0"/>
                        <a:t>Resolved</a:t>
                      </a:r>
                    </a:p>
                  </a:txBody>
                  <a:tcPr/>
                </a:tc>
                <a:tc>
                  <a:txBody>
                    <a:bodyPr/>
                    <a:lstStyle/>
                    <a:p>
                      <a:r>
                        <a:rPr lang="en-US" sz="1000" dirty="0"/>
                        <a:t>After payment, user was coming back to the cart page with same cart state</a:t>
                      </a:r>
                    </a:p>
                  </a:txBody>
                  <a:tcPr/>
                </a:tc>
                <a:extLst>
                  <a:ext uri="{0D108BD9-81ED-4DB2-BD59-A6C34878D82A}">
                    <a16:rowId xmlns:a16="http://schemas.microsoft.com/office/drawing/2014/main" val="3802430661"/>
                  </a:ext>
                </a:extLst>
              </a:tr>
              <a:tr h="630795">
                <a:tc>
                  <a:txBody>
                    <a:bodyPr/>
                    <a:lstStyle/>
                    <a:p>
                      <a:r>
                        <a:rPr lang="en-US" sz="1000" dirty="0"/>
                        <a:t>Back Button</a:t>
                      </a:r>
                    </a:p>
                  </a:txBody>
                  <a:tcPr/>
                </a:tc>
                <a:tc>
                  <a:txBody>
                    <a:bodyPr/>
                    <a:lstStyle/>
                    <a:p>
                      <a:r>
                        <a:rPr lang="en-US" sz="1000" dirty="0"/>
                        <a:t>Catastrophic</a:t>
                      </a:r>
                    </a:p>
                  </a:txBody>
                  <a:tcPr/>
                </a:tc>
                <a:tc>
                  <a:txBody>
                    <a:bodyPr/>
                    <a:lstStyle/>
                    <a:p>
                      <a:r>
                        <a:rPr lang="en-US" sz="1000" dirty="0"/>
                        <a:t>Resolved</a:t>
                      </a:r>
                    </a:p>
                  </a:txBody>
                  <a:tcPr/>
                </a:tc>
                <a:tc>
                  <a:txBody>
                    <a:bodyPr/>
                    <a:lstStyle/>
                    <a:p>
                      <a:r>
                        <a:rPr lang="en-US" sz="1000" dirty="0"/>
                        <a:t>The user was coming back to the main screen after logout</a:t>
                      </a:r>
                    </a:p>
                  </a:txBody>
                  <a:tcPr/>
                </a:tc>
                <a:extLst>
                  <a:ext uri="{0D108BD9-81ED-4DB2-BD59-A6C34878D82A}">
                    <a16:rowId xmlns:a16="http://schemas.microsoft.com/office/drawing/2014/main" val="82123575"/>
                  </a:ext>
                </a:extLst>
              </a:tr>
            </a:tbl>
          </a:graphicData>
        </a:graphic>
      </p:graphicFrame>
    </p:spTree>
    <p:extLst>
      <p:ext uri="{BB962C8B-B14F-4D97-AF65-F5344CB8AC3E}">
        <p14:creationId xmlns:p14="http://schemas.microsoft.com/office/powerpoint/2010/main" val="90567494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pic>
        <p:nvPicPr>
          <p:cNvPr id="93" name="Picture 9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5" name="Picture 9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7" name="Oval 9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9" name="Picture 9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1" name="Picture 10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7"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0" name="Google Shape;150;p22"/>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Autofit/>
          </a:bodyPr>
          <a:lstStyle/>
          <a:p>
            <a:pPr marL="0" lvl="0" indent="0" defTabSz="457200">
              <a:spcBef>
                <a:spcPct val="0"/>
              </a:spcBef>
              <a:spcAft>
                <a:spcPts val="0"/>
              </a:spcAft>
            </a:pPr>
            <a:r>
              <a:rPr lang="en-US" sz="2800" dirty="0">
                <a:solidFill>
                  <a:srgbClr val="EBEBEB"/>
                </a:solidFill>
              </a:rPr>
              <a:t>Quality Assurance(Testing and Review)</a:t>
            </a:r>
          </a:p>
        </p:txBody>
      </p:sp>
      <p:sp>
        <p:nvSpPr>
          <p:cNvPr id="109" name="Rectangle 10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Freeform: Shape 11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5" name="Google Shape;96;p19">
            <a:extLst>
              <a:ext uri="{FF2B5EF4-FFF2-40B4-BE49-F238E27FC236}">
                <a16:creationId xmlns:a16="http://schemas.microsoft.com/office/drawing/2014/main" id="{8441C733-3F5C-4EC8-BB89-7400EACB96FA}"/>
              </a:ext>
            </a:extLst>
          </p:cNvPr>
          <p:cNvSpPr txBox="1">
            <a:spLocks/>
          </p:cNvSpPr>
          <p:nvPr/>
        </p:nvSpPr>
        <p:spPr>
          <a:xfrm>
            <a:off x="0" y="1671533"/>
            <a:ext cx="8492997" cy="3313150"/>
          </a:xfrm>
          <a:prstGeom prst="rect">
            <a:avLst/>
          </a:prstGeom>
        </p:spPr>
        <p:txBody>
          <a:bodyPr spcFirstLastPara="1" vert="horz" lIns="91440" tIns="45720" rIns="91440" bIns="45720" rtlCol="0" anchorCtr="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457200" indent="-355600" algn="ctr" defTabSz="457200">
              <a:spcBef>
                <a:spcPts val="1000"/>
              </a:spcBef>
            </a:pPr>
            <a:r>
              <a:rPr lang="en-US" dirty="0"/>
              <a:t>UI Testing</a:t>
            </a:r>
          </a:p>
          <a:p>
            <a:pPr marL="457200" indent="-355600" algn="ctr" defTabSz="457200">
              <a:spcBef>
                <a:spcPts val="1000"/>
              </a:spcBef>
            </a:pPr>
            <a:endParaRPr lang="en-US" dirty="0"/>
          </a:p>
        </p:txBody>
      </p:sp>
      <p:graphicFrame>
        <p:nvGraphicFramePr>
          <p:cNvPr id="4" name="Table 4">
            <a:extLst>
              <a:ext uri="{FF2B5EF4-FFF2-40B4-BE49-F238E27FC236}">
                <a16:creationId xmlns:a16="http://schemas.microsoft.com/office/drawing/2014/main" id="{64E49B69-7926-4BA1-8E89-FAF3B51580B7}"/>
              </a:ext>
            </a:extLst>
          </p:cNvPr>
          <p:cNvGraphicFramePr>
            <a:graphicFrameLocks noGrp="1"/>
          </p:cNvGraphicFramePr>
          <p:nvPr>
            <p:extLst>
              <p:ext uri="{D42A27DB-BD31-4B8C-83A1-F6EECF244321}">
                <p14:modId xmlns:p14="http://schemas.microsoft.com/office/powerpoint/2010/main" val="3206609620"/>
              </p:ext>
            </p:extLst>
          </p:nvPr>
        </p:nvGraphicFramePr>
        <p:xfrm>
          <a:off x="691343" y="2262536"/>
          <a:ext cx="7727916" cy="2568652"/>
        </p:xfrm>
        <a:graphic>
          <a:graphicData uri="http://schemas.openxmlformats.org/drawingml/2006/table">
            <a:tbl>
              <a:tblPr firstRow="1" bandRow="1">
                <a:tableStyleId>{E8D85DE1-76EF-4AA7-ADFE-AB29E178B39B}</a:tableStyleId>
              </a:tblPr>
              <a:tblGrid>
                <a:gridCol w="2575972">
                  <a:extLst>
                    <a:ext uri="{9D8B030D-6E8A-4147-A177-3AD203B41FA5}">
                      <a16:colId xmlns:a16="http://schemas.microsoft.com/office/drawing/2014/main" val="1047568777"/>
                    </a:ext>
                  </a:extLst>
                </a:gridCol>
                <a:gridCol w="2575972">
                  <a:extLst>
                    <a:ext uri="{9D8B030D-6E8A-4147-A177-3AD203B41FA5}">
                      <a16:colId xmlns:a16="http://schemas.microsoft.com/office/drawing/2014/main" val="249884153"/>
                    </a:ext>
                  </a:extLst>
                </a:gridCol>
                <a:gridCol w="2575972">
                  <a:extLst>
                    <a:ext uri="{9D8B030D-6E8A-4147-A177-3AD203B41FA5}">
                      <a16:colId xmlns:a16="http://schemas.microsoft.com/office/drawing/2014/main" val="3453735147"/>
                    </a:ext>
                  </a:extLst>
                </a:gridCol>
              </a:tblGrid>
              <a:tr h="287148">
                <a:tc>
                  <a:txBody>
                    <a:bodyPr/>
                    <a:lstStyle/>
                    <a:p>
                      <a:r>
                        <a:rPr lang="en-US" sz="1000" dirty="0"/>
                        <a:t>Test Case</a:t>
                      </a:r>
                    </a:p>
                  </a:txBody>
                  <a:tcPr/>
                </a:tc>
                <a:tc>
                  <a:txBody>
                    <a:bodyPr/>
                    <a:lstStyle/>
                    <a:p>
                      <a:r>
                        <a:rPr lang="en-US" sz="1000" dirty="0"/>
                        <a:t>Description</a:t>
                      </a:r>
                    </a:p>
                  </a:txBody>
                  <a:tcPr/>
                </a:tc>
                <a:tc>
                  <a:txBody>
                    <a:bodyPr/>
                    <a:lstStyle/>
                    <a:p>
                      <a:r>
                        <a:rPr lang="en-US" sz="1000" dirty="0"/>
                        <a:t>Result</a:t>
                      </a:r>
                    </a:p>
                  </a:txBody>
                  <a:tcPr/>
                </a:tc>
                <a:extLst>
                  <a:ext uri="{0D108BD9-81ED-4DB2-BD59-A6C34878D82A}">
                    <a16:rowId xmlns:a16="http://schemas.microsoft.com/office/drawing/2014/main" val="1040599578"/>
                  </a:ext>
                </a:extLst>
              </a:tr>
              <a:tr h="708035">
                <a:tc>
                  <a:txBody>
                    <a:bodyPr/>
                    <a:lstStyle/>
                    <a:p>
                      <a:r>
                        <a:rPr lang="en-US" sz="1000" dirty="0"/>
                        <a:t>Validation Error Messages</a:t>
                      </a:r>
                    </a:p>
                    <a:p>
                      <a:endParaRPr lang="en-US" sz="1000" dirty="0"/>
                    </a:p>
                    <a:p>
                      <a:endParaRPr lang="en-US" sz="1000" dirty="0"/>
                    </a:p>
                  </a:txBody>
                  <a:tcPr/>
                </a:tc>
                <a:tc>
                  <a:txBody>
                    <a:bodyPr/>
                    <a:lstStyle/>
                    <a:p>
                      <a:r>
                        <a:rPr lang="en-US" sz="1000" dirty="0"/>
                        <a:t>We did a thorough check to see if the error messages are displayed to the user are easily read and understandable</a:t>
                      </a:r>
                    </a:p>
                  </a:txBody>
                  <a:tcPr/>
                </a:tc>
                <a:tc>
                  <a:txBody>
                    <a:bodyPr/>
                    <a:lstStyle/>
                    <a:p>
                      <a:r>
                        <a:rPr lang="en-US" sz="1000" dirty="0"/>
                        <a:t>All the error messages are easily readable and meaningful</a:t>
                      </a:r>
                    </a:p>
                  </a:txBody>
                  <a:tcPr/>
                </a:tc>
                <a:extLst>
                  <a:ext uri="{0D108BD9-81ED-4DB2-BD59-A6C34878D82A}">
                    <a16:rowId xmlns:a16="http://schemas.microsoft.com/office/drawing/2014/main" val="3076538070"/>
                  </a:ext>
                </a:extLst>
              </a:tr>
              <a:tr h="708035">
                <a:tc>
                  <a:txBody>
                    <a:bodyPr/>
                    <a:lstStyle/>
                    <a:p>
                      <a:r>
                        <a:rPr lang="en-US" sz="1000" dirty="0"/>
                        <a:t>Inconsistencies</a:t>
                      </a:r>
                    </a:p>
                  </a:txBody>
                  <a:tcPr/>
                </a:tc>
                <a:tc>
                  <a:txBody>
                    <a:bodyPr/>
                    <a:lstStyle/>
                    <a:p>
                      <a:r>
                        <a:rPr lang="en-US" sz="1000" dirty="0"/>
                        <a:t>We did a thorough check to see if there are inconsistencies in the design and color of all the screens</a:t>
                      </a:r>
                    </a:p>
                  </a:txBody>
                  <a:tcPr/>
                </a:tc>
                <a:tc>
                  <a:txBody>
                    <a:bodyPr/>
                    <a:lstStyle/>
                    <a:p>
                      <a:r>
                        <a:rPr lang="en-US" sz="1000" dirty="0"/>
                        <a:t>All the screens were consistent throughout the application </a:t>
                      </a:r>
                    </a:p>
                  </a:txBody>
                  <a:tcPr/>
                </a:tc>
                <a:extLst>
                  <a:ext uri="{0D108BD9-81ED-4DB2-BD59-A6C34878D82A}">
                    <a16:rowId xmlns:a16="http://schemas.microsoft.com/office/drawing/2014/main" val="1746529311"/>
                  </a:ext>
                </a:extLst>
              </a:tr>
              <a:tr h="865434">
                <a:tc>
                  <a:txBody>
                    <a:bodyPr/>
                    <a:lstStyle/>
                    <a:p>
                      <a:r>
                        <a:rPr lang="en-US" sz="1000" dirty="0"/>
                        <a:t>Compatibility</a:t>
                      </a:r>
                    </a:p>
                  </a:txBody>
                  <a:tcPr/>
                </a:tc>
                <a:tc>
                  <a:txBody>
                    <a:bodyPr/>
                    <a:lstStyle/>
                    <a:p>
                      <a:r>
                        <a:rPr lang="en-US" sz="1000" dirty="0"/>
                        <a:t>We checked if the application was compatible on different devices by running on emulator and on devices like One Plus 6, Moto 1, </a:t>
                      </a:r>
                      <a:r>
                        <a:rPr lang="en-US" sz="1000" dirty="0" err="1"/>
                        <a:t>etc</a:t>
                      </a:r>
                      <a:endParaRPr lang="en-US" sz="1000" dirty="0"/>
                    </a:p>
                  </a:txBody>
                  <a:tcPr/>
                </a:tc>
                <a:tc>
                  <a:txBody>
                    <a:bodyPr/>
                    <a:lstStyle/>
                    <a:p>
                      <a:r>
                        <a:rPr lang="en-US" sz="1000" dirty="0"/>
                        <a:t>Layout doesn’t change across different devices</a:t>
                      </a:r>
                    </a:p>
                  </a:txBody>
                  <a:tcPr/>
                </a:tc>
                <a:extLst>
                  <a:ext uri="{0D108BD9-81ED-4DB2-BD59-A6C34878D82A}">
                    <a16:rowId xmlns:a16="http://schemas.microsoft.com/office/drawing/2014/main" val="3802430661"/>
                  </a:ext>
                </a:extLst>
              </a:tr>
            </a:tbl>
          </a:graphicData>
        </a:graphic>
      </p:graphicFrame>
    </p:spTree>
    <p:extLst>
      <p:ext uri="{BB962C8B-B14F-4D97-AF65-F5344CB8AC3E}">
        <p14:creationId xmlns:p14="http://schemas.microsoft.com/office/powerpoint/2010/main" val="99473596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pic>
        <p:nvPicPr>
          <p:cNvPr id="93" name="Picture 9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5" name="Picture 9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7" name="Oval 9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9" name="Picture 9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1" name="Picture 10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7"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0" name="Google Shape;150;p22"/>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Autofit/>
          </a:bodyPr>
          <a:lstStyle/>
          <a:p>
            <a:pPr marL="0" lvl="0" indent="0" defTabSz="457200">
              <a:spcBef>
                <a:spcPct val="0"/>
              </a:spcBef>
              <a:spcAft>
                <a:spcPts val="0"/>
              </a:spcAft>
            </a:pPr>
            <a:r>
              <a:rPr lang="en-US" sz="2800" dirty="0">
                <a:solidFill>
                  <a:srgbClr val="EBEBEB"/>
                </a:solidFill>
              </a:rPr>
              <a:t>Quality Assurance(Testing and Review)</a:t>
            </a:r>
          </a:p>
        </p:txBody>
      </p:sp>
      <p:sp>
        <p:nvSpPr>
          <p:cNvPr id="109" name="Rectangle 10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Freeform: Shape 11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5" name="Google Shape;96;p19">
            <a:extLst>
              <a:ext uri="{FF2B5EF4-FFF2-40B4-BE49-F238E27FC236}">
                <a16:creationId xmlns:a16="http://schemas.microsoft.com/office/drawing/2014/main" id="{8441C733-3F5C-4EC8-BB89-7400EACB96FA}"/>
              </a:ext>
            </a:extLst>
          </p:cNvPr>
          <p:cNvSpPr txBox="1">
            <a:spLocks/>
          </p:cNvSpPr>
          <p:nvPr/>
        </p:nvSpPr>
        <p:spPr>
          <a:xfrm>
            <a:off x="0" y="1671533"/>
            <a:ext cx="8492997" cy="3313150"/>
          </a:xfrm>
          <a:prstGeom prst="rect">
            <a:avLst/>
          </a:prstGeom>
        </p:spPr>
        <p:txBody>
          <a:bodyPr spcFirstLastPara="1" vert="horz" lIns="91440" tIns="45720" rIns="91440" bIns="45720" rtlCol="0" anchorCtr="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101600" indent="0" algn="ctr" defTabSz="457200">
              <a:spcBef>
                <a:spcPts val="1000"/>
              </a:spcBef>
              <a:buNone/>
            </a:pPr>
            <a:r>
              <a:rPr lang="en-US" dirty="0"/>
              <a:t>	 Testing</a:t>
            </a:r>
          </a:p>
          <a:p>
            <a:pPr marL="457200" indent="-355600" algn="ctr" defTabSz="457200">
              <a:spcBef>
                <a:spcPts val="1000"/>
              </a:spcBef>
            </a:pPr>
            <a:endParaRPr lang="en-US" dirty="0"/>
          </a:p>
        </p:txBody>
      </p:sp>
      <p:graphicFrame>
        <p:nvGraphicFramePr>
          <p:cNvPr id="4" name="Table 4">
            <a:extLst>
              <a:ext uri="{FF2B5EF4-FFF2-40B4-BE49-F238E27FC236}">
                <a16:creationId xmlns:a16="http://schemas.microsoft.com/office/drawing/2014/main" id="{64E49B69-7926-4BA1-8E89-FAF3B51580B7}"/>
              </a:ext>
            </a:extLst>
          </p:cNvPr>
          <p:cNvGraphicFramePr>
            <a:graphicFrameLocks noGrp="1"/>
          </p:cNvGraphicFramePr>
          <p:nvPr>
            <p:extLst>
              <p:ext uri="{D42A27DB-BD31-4B8C-83A1-F6EECF244321}">
                <p14:modId xmlns:p14="http://schemas.microsoft.com/office/powerpoint/2010/main" val="1448514984"/>
              </p:ext>
            </p:extLst>
          </p:nvPr>
        </p:nvGraphicFramePr>
        <p:xfrm>
          <a:off x="691343" y="2262536"/>
          <a:ext cx="7727916" cy="2568652"/>
        </p:xfrm>
        <a:graphic>
          <a:graphicData uri="http://schemas.openxmlformats.org/drawingml/2006/table">
            <a:tbl>
              <a:tblPr firstRow="1" bandRow="1">
                <a:tableStyleId>{E8D85DE1-76EF-4AA7-ADFE-AB29E178B39B}</a:tableStyleId>
              </a:tblPr>
              <a:tblGrid>
                <a:gridCol w="2575972">
                  <a:extLst>
                    <a:ext uri="{9D8B030D-6E8A-4147-A177-3AD203B41FA5}">
                      <a16:colId xmlns:a16="http://schemas.microsoft.com/office/drawing/2014/main" val="1047568777"/>
                    </a:ext>
                  </a:extLst>
                </a:gridCol>
                <a:gridCol w="2575972">
                  <a:extLst>
                    <a:ext uri="{9D8B030D-6E8A-4147-A177-3AD203B41FA5}">
                      <a16:colId xmlns:a16="http://schemas.microsoft.com/office/drawing/2014/main" val="249884153"/>
                    </a:ext>
                  </a:extLst>
                </a:gridCol>
                <a:gridCol w="2575972">
                  <a:extLst>
                    <a:ext uri="{9D8B030D-6E8A-4147-A177-3AD203B41FA5}">
                      <a16:colId xmlns:a16="http://schemas.microsoft.com/office/drawing/2014/main" val="3453735147"/>
                    </a:ext>
                  </a:extLst>
                </a:gridCol>
              </a:tblGrid>
              <a:tr h="287148">
                <a:tc>
                  <a:txBody>
                    <a:bodyPr/>
                    <a:lstStyle/>
                    <a:p>
                      <a:r>
                        <a:rPr lang="en-US" sz="1000" dirty="0"/>
                        <a:t>Test Case</a:t>
                      </a:r>
                    </a:p>
                  </a:txBody>
                  <a:tcPr/>
                </a:tc>
                <a:tc>
                  <a:txBody>
                    <a:bodyPr/>
                    <a:lstStyle/>
                    <a:p>
                      <a:r>
                        <a:rPr lang="en-US" sz="1000" dirty="0"/>
                        <a:t>Description</a:t>
                      </a:r>
                    </a:p>
                  </a:txBody>
                  <a:tcPr/>
                </a:tc>
                <a:tc>
                  <a:txBody>
                    <a:bodyPr/>
                    <a:lstStyle/>
                    <a:p>
                      <a:r>
                        <a:rPr lang="en-US" sz="1000" dirty="0"/>
                        <a:t>Result</a:t>
                      </a:r>
                    </a:p>
                  </a:txBody>
                  <a:tcPr/>
                </a:tc>
                <a:extLst>
                  <a:ext uri="{0D108BD9-81ED-4DB2-BD59-A6C34878D82A}">
                    <a16:rowId xmlns:a16="http://schemas.microsoft.com/office/drawing/2014/main" val="1040599578"/>
                  </a:ext>
                </a:extLst>
              </a:tr>
              <a:tr h="708035">
                <a:tc>
                  <a:txBody>
                    <a:bodyPr/>
                    <a:lstStyle/>
                    <a:p>
                      <a:endParaRPr lang="en-US" sz="1000" dirty="0"/>
                    </a:p>
                    <a:p>
                      <a:r>
                        <a:rPr lang="en-US" sz="1000" dirty="0"/>
                        <a:t>Form Validation</a:t>
                      </a:r>
                    </a:p>
                    <a:p>
                      <a:endParaRPr lang="en-US" sz="1000" dirty="0"/>
                    </a:p>
                  </a:txBody>
                  <a:tcPr/>
                </a:tc>
                <a:tc>
                  <a:txBody>
                    <a:bodyPr/>
                    <a:lstStyle/>
                    <a:p>
                      <a:r>
                        <a:rPr lang="en-US" sz="1000" dirty="0"/>
                        <a:t>We validated the forms on login/sign-up, donation and add to cart page</a:t>
                      </a:r>
                    </a:p>
                  </a:txBody>
                  <a:tcPr/>
                </a:tc>
                <a:tc>
                  <a:txBody>
                    <a:bodyPr/>
                    <a:lstStyle/>
                    <a:p>
                      <a:r>
                        <a:rPr lang="en-US" sz="1000" dirty="0"/>
                        <a:t>The validations were successful</a:t>
                      </a:r>
                    </a:p>
                  </a:txBody>
                  <a:tcPr/>
                </a:tc>
                <a:extLst>
                  <a:ext uri="{0D108BD9-81ED-4DB2-BD59-A6C34878D82A}">
                    <a16:rowId xmlns:a16="http://schemas.microsoft.com/office/drawing/2014/main" val="3076538070"/>
                  </a:ext>
                </a:extLst>
              </a:tr>
              <a:tr h="708035">
                <a:tc>
                  <a:txBody>
                    <a:bodyPr/>
                    <a:lstStyle/>
                    <a:p>
                      <a:r>
                        <a:rPr lang="en-US" sz="1000" dirty="0"/>
                        <a:t>Cart Handling</a:t>
                      </a:r>
                    </a:p>
                  </a:txBody>
                  <a:tcPr/>
                </a:tc>
                <a:tc>
                  <a:txBody>
                    <a:bodyPr/>
                    <a:lstStyle/>
                    <a:p>
                      <a:r>
                        <a:rPr lang="en-US" sz="1000" dirty="0"/>
                        <a:t>More than 10+ items were being handled by the cart</a:t>
                      </a:r>
                    </a:p>
                  </a:txBody>
                  <a:tcPr/>
                </a:tc>
                <a:tc>
                  <a:txBody>
                    <a:bodyPr/>
                    <a:lstStyle/>
                    <a:p>
                      <a:r>
                        <a:rPr lang="en-US" sz="1000" dirty="0"/>
                        <a:t>Heavy load handled properly by the cart</a:t>
                      </a:r>
                    </a:p>
                  </a:txBody>
                  <a:tcPr/>
                </a:tc>
                <a:extLst>
                  <a:ext uri="{0D108BD9-81ED-4DB2-BD59-A6C34878D82A}">
                    <a16:rowId xmlns:a16="http://schemas.microsoft.com/office/drawing/2014/main" val="1746529311"/>
                  </a:ext>
                </a:extLst>
              </a:tr>
              <a:tr h="865434">
                <a:tc>
                  <a:txBody>
                    <a:bodyPr/>
                    <a:lstStyle/>
                    <a:p>
                      <a:r>
                        <a:rPr lang="en-US" sz="1000" dirty="0"/>
                        <a:t>Cart Handling</a:t>
                      </a:r>
                    </a:p>
                  </a:txBody>
                  <a:tcPr/>
                </a:tc>
                <a:tc>
                  <a:txBody>
                    <a:bodyPr/>
                    <a:lstStyle/>
                    <a:p>
                      <a:r>
                        <a:rPr lang="en-US" sz="1000" dirty="0"/>
                        <a:t>Scrolling for more than 10+ items were handled</a:t>
                      </a:r>
                    </a:p>
                  </a:txBody>
                  <a:tcPr/>
                </a:tc>
                <a:tc>
                  <a:txBody>
                    <a:bodyPr/>
                    <a:lstStyle/>
                    <a:p>
                      <a:r>
                        <a:rPr lang="en-US" sz="1000" dirty="0"/>
                        <a:t>More than 10+ items were easily visible through scrolling</a:t>
                      </a:r>
                    </a:p>
                  </a:txBody>
                  <a:tcPr/>
                </a:tc>
                <a:extLst>
                  <a:ext uri="{0D108BD9-81ED-4DB2-BD59-A6C34878D82A}">
                    <a16:rowId xmlns:a16="http://schemas.microsoft.com/office/drawing/2014/main" val="3802430661"/>
                  </a:ext>
                </a:extLst>
              </a:tr>
            </a:tbl>
          </a:graphicData>
        </a:graphic>
      </p:graphicFrame>
    </p:spTree>
    <p:extLst>
      <p:ext uri="{BB962C8B-B14F-4D97-AF65-F5344CB8AC3E}">
        <p14:creationId xmlns:p14="http://schemas.microsoft.com/office/powerpoint/2010/main" val="228244241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pic>
        <p:nvPicPr>
          <p:cNvPr id="93" name="Picture 9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5" name="Picture 9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7" name="Oval 9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9" name="Picture 9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1" name="Picture 10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7"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0" name="Google Shape;150;p22"/>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Autofit/>
          </a:bodyPr>
          <a:lstStyle/>
          <a:p>
            <a:pPr marL="0" lvl="0" indent="0" defTabSz="457200">
              <a:spcBef>
                <a:spcPct val="0"/>
              </a:spcBef>
              <a:spcAft>
                <a:spcPts val="0"/>
              </a:spcAft>
            </a:pPr>
            <a:r>
              <a:rPr lang="en-US" sz="2800" dirty="0">
                <a:solidFill>
                  <a:srgbClr val="EBEBEB"/>
                </a:solidFill>
              </a:rPr>
              <a:t>Quality Assurance(Testing and Review)</a:t>
            </a:r>
          </a:p>
        </p:txBody>
      </p:sp>
      <p:sp>
        <p:nvSpPr>
          <p:cNvPr id="109" name="Rectangle 10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Freeform: Shape 11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5" name="Google Shape;96;p19">
            <a:extLst>
              <a:ext uri="{FF2B5EF4-FFF2-40B4-BE49-F238E27FC236}">
                <a16:creationId xmlns:a16="http://schemas.microsoft.com/office/drawing/2014/main" id="{8441C733-3F5C-4EC8-BB89-7400EACB96FA}"/>
              </a:ext>
            </a:extLst>
          </p:cNvPr>
          <p:cNvSpPr txBox="1">
            <a:spLocks/>
          </p:cNvSpPr>
          <p:nvPr/>
        </p:nvSpPr>
        <p:spPr>
          <a:xfrm>
            <a:off x="0" y="1671533"/>
            <a:ext cx="8492997" cy="3313150"/>
          </a:xfrm>
          <a:prstGeom prst="rect">
            <a:avLst/>
          </a:prstGeom>
        </p:spPr>
        <p:txBody>
          <a:bodyPr spcFirstLastPara="1" vert="horz" lIns="91440" tIns="45720" rIns="91440" bIns="45720" rtlCol="0" anchorCtr="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101600" indent="0" algn="ctr" defTabSz="457200">
              <a:spcBef>
                <a:spcPts val="1000"/>
              </a:spcBef>
              <a:buNone/>
            </a:pPr>
            <a:r>
              <a:rPr lang="en-US" dirty="0"/>
              <a:t>	 Testing</a:t>
            </a:r>
          </a:p>
          <a:p>
            <a:pPr marL="457200" indent="-355600" algn="ctr" defTabSz="457200">
              <a:spcBef>
                <a:spcPts val="1000"/>
              </a:spcBef>
            </a:pPr>
            <a:endParaRPr lang="en-US" dirty="0"/>
          </a:p>
        </p:txBody>
      </p:sp>
      <p:graphicFrame>
        <p:nvGraphicFramePr>
          <p:cNvPr id="4" name="Table 4">
            <a:extLst>
              <a:ext uri="{FF2B5EF4-FFF2-40B4-BE49-F238E27FC236}">
                <a16:creationId xmlns:a16="http://schemas.microsoft.com/office/drawing/2014/main" id="{64E49B69-7926-4BA1-8E89-FAF3B51580B7}"/>
              </a:ext>
            </a:extLst>
          </p:cNvPr>
          <p:cNvGraphicFramePr>
            <a:graphicFrameLocks noGrp="1"/>
          </p:cNvGraphicFramePr>
          <p:nvPr>
            <p:extLst>
              <p:ext uri="{D42A27DB-BD31-4B8C-83A1-F6EECF244321}">
                <p14:modId xmlns:p14="http://schemas.microsoft.com/office/powerpoint/2010/main" val="3922240384"/>
              </p:ext>
            </p:extLst>
          </p:nvPr>
        </p:nvGraphicFramePr>
        <p:xfrm>
          <a:off x="691343" y="2262536"/>
          <a:ext cx="7727916" cy="2568652"/>
        </p:xfrm>
        <a:graphic>
          <a:graphicData uri="http://schemas.openxmlformats.org/drawingml/2006/table">
            <a:tbl>
              <a:tblPr firstRow="1" bandRow="1">
                <a:tableStyleId>{E8D85DE1-76EF-4AA7-ADFE-AB29E178B39B}</a:tableStyleId>
              </a:tblPr>
              <a:tblGrid>
                <a:gridCol w="2575972">
                  <a:extLst>
                    <a:ext uri="{9D8B030D-6E8A-4147-A177-3AD203B41FA5}">
                      <a16:colId xmlns:a16="http://schemas.microsoft.com/office/drawing/2014/main" val="1047568777"/>
                    </a:ext>
                  </a:extLst>
                </a:gridCol>
                <a:gridCol w="2575972">
                  <a:extLst>
                    <a:ext uri="{9D8B030D-6E8A-4147-A177-3AD203B41FA5}">
                      <a16:colId xmlns:a16="http://schemas.microsoft.com/office/drawing/2014/main" val="249884153"/>
                    </a:ext>
                  </a:extLst>
                </a:gridCol>
                <a:gridCol w="2575972">
                  <a:extLst>
                    <a:ext uri="{9D8B030D-6E8A-4147-A177-3AD203B41FA5}">
                      <a16:colId xmlns:a16="http://schemas.microsoft.com/office/drawing/2014/main" val="3453735147"/>
                    </a:ext>
                  </a:extLst>
                </a:gridCol>
              </a:tblGrid>
              <a:tr h="287148">
                <a:tc>
                  <a:txBody>
                    <a:bodyPr/>
                    <a:lstStyle/>
                    <a:p>
                      <a:r>
                        <a:rPr lang="en-US" sz="1000" dirty="0"/>
                        <a:t>Test Case</a:t>
                      </a:r>
                    </a:p>
                  </a:txBody>
                  <a:tcPr/>
                </a:tc>
                <a:tc>
                  <a:txBody>
                    <a:bodyPr/>
                    <a:lstStyle/>
                    <a:p>
                      <a:r>
                        <a:rPr lang="en-US" sz="1000" dirty="0"/>
                        <a:t>Description</a:t>
                      </a:r>
                    </a:p>
                  </a:txBody>
                  <a:tcPr/>
                </a:tc>
                <a:tc>
                  <a:txBody>
                    <a:bodyPr/>
                    <a:lstStyle/>
                    <a:p>
                      <a:r>
                        <a:rPr lang="en-US" sz="1000" dirty="0"/>
                        <a:t>Result</a:t>
                      </a:r>
                    </a:p>
                  </a:txBody>
                  <a:tcPr/>
                </a:tc>
                <a:extLst>
                  <a:ext uri="{0D108BD9-81ED-4DB2-BD59-A6C34878D82A}">
                    <a16:rowId xmlns:a16="http://schemas.microsoft.com/office/drawing/2014/main" val="1040599578"/>
                  </a:ext>
                </a:extLst>
              </a:tr>
              <a:tr h="708035">
                <a:tc>
                  <a:txBody>
                    <a:bodyPr/>
                    <a:lstStyle/>
                    <a:p>
                      <a:endParaRPr lang="en-US" sz="1000" dirty="0"/>
                    </a:p>
                    <a:p>
                      <a:r>
                        <a:rPr lang="en-US" sz="1000" dirty="0"/>
                        <a:t>Session Handling</a:t>
                      </a:r>
                    </a:p>
                  </a:txBody>
                  <a:tcPr/>
                </a:tc>
                <a:tc>
                  <a:txBody>
                    <a:bodyPr/>
                    <a:lstStyle/>
                    <a:p>
                      <a:endParaRPr lang="en-US" sz="1000" dirty="0"/>
                    </a:p>
                    <a:p>
                      <a:r>
                        <a:rPr lang="en-US" sz="1000" dirty="0"/>
                        <a:t>We checked the session for a user once the application is closed mistakenly by the user and once it is logged out</a:t>
                      </a:r>
                    </a:p>
                  </a:txBody>
                  <a:tcPr/>
                </a:tc>
                <a:tc>
                  <a:txBody>
                    <a:bodyPr/>
                    <a:lstStyle/>
                    <a:p>
                      <a:endParaRPr lang="en-US" sz="1000" dirty="0"/>
                    </a:p>
                    <a:p>
                      <a:r>
                        <a:rPr lang="en-US" sz="1000" dirty="0"/>
                        <a:t>The cart remains at the same state in first case</a:t>
                      </a:r>
                    </a:p>
                  </a:txBody>
                  <a:tcPr/>
                </a:tc>
                <a:extLst>
                  <a:ext uri="{0D108BD9-81ED-4DB2-BD59-A6C34878D82A}">
                    <a16:rowId xmlns:a16="http://schemas.microsoft.com/office/drawing/2014/main" val="3076538070"/>
                  </a:ext>
                </a:extLst>
              </a:tr>
              <a:tr h="708035">
                <a:tc>
                  <a:txBody>
                    <a:bodyPr/>
                    <a:lstStyle/>
                    <a:p>
                      <a:endParaRPr lang="en-US" sz="1000" dirty="0"/>
                    </a:p>
                    <a:p>
                      <a:r>
                        <a:rPr lang="en-US" sz="1000" dirty="0"/>
                        <a:t>Previous Orders</a:t>
                      </a:r>
                    </a:p>
                  </a:txBody>
                  <a:tcPr/>
                </a:tc>
                <a:tc>
                  <a:txBody>
                    <a:bodyPr/>
                    <a:lstStyle/>
                    <a:p>
                      <a:endParaRPr lang="en-US" sz="1000" dirty="0"/>
                    </a:p>
                    <a:p>
                      <a:r>
                        <a:rPr lang="en-US" sz="1000" dirty="0"/>
                        <a:t>Previous orders were made available to the user after transactions</a:t>
                      </a:r>
                    </a:p>
                  </a:txBody>
                  <a:tcPr/>
                </a:tc>
                <a:tc>
                  <a:txBody>
                    <a:bodyPr/>
                    <a:lstStyle/>
                    <a:p>
                      <a:endParaRPr lang="en-US" sz="1000" dirty="0"/>
                    </a:p>
                    <a:p>
                      <a:r>
                        <a:rPr lang="en-US" sz="1000" dirty="0"/>
                        <a:t>Previous orders were being able to clearly seen by the user</a:t>
                      </a:r>
                    </a:p>
                  </a:txBody>
                  <a:tcPr/>
                </a:tc>
                <a:extLst>
                  <a:ext uri="{0D108BD9-81ED-4DB2-BD59-A6C34878D82A}">
                    <a16:rowId xmlns:a16="http://schemas.microsoft.com/office/drawing/2014/main" val="1746529311"/>
                  </a:ext>
                </a:extLst>
              </a:tr>
              <a:tr h="865434">
                <a:tc>
                  <a:txBody>
                    <a:bodyPr/>
                    <a:lstStyle/>
                    <a:p>
                      <a:endParaRPr lang="en-US" sz="1000" dirty="0"/>
                    </a:p>
                    <a:p>
                      <a:r>
                        <a:rPr lang="en-US" sz="1000" dirty="0"/>
                        <a:t>Cart Value</a:t>
                      </a:r>
                    </a:p>
                  </a:txBody>
                  <a:tcPr/>
                </a:tc>
                <a:tc>
                  <a:txBody>
                    <a:bodyPr/>
                    <a:lstStyle/>
                    <a:p>
                      <a:endParaRPr lang="en-US" sz="1000" dirty="0"/>
                    </a:p>
                    <a:p>
                      <a:r>
                        <a:rPr lang="en-US" sz="1000" dirty="0"/>
                        <a:t>Cart value for more one item was calculated correctly and accurately</a:t>
                      </a:r>
                    </a:p>
                  </a:txBody>
                  <a:tcPr/>
                </a:tc>
                <a:tc>
                  <a:txBody>
                    <a:bodyPr/>
                    <a:lstStyle/>
                    <a:p>
                      <a:endParaRPr lang="en-US" sz="1000" dirty="0"/>
                    </a:p>
                    <a:p>
                      <a:r>
                        <a:rPr lang="en-US" sz="1000" dirty="0"/>
                        <a:t>Cart value calculation successful</a:t>
                      </a:r>
                    </a:p>
                  </a:txBody>
                  <a:tcPr/>
                </a:tc>
                <a:extLst>
                  <a:ext uri="{0D108BD9-81ED-4DB2-BD59-A6C34878D82A}">
                    <a16:rowId xmlns:a16="http://schemas.microsoft.com/office/drawing/2014/main" val="3802430661"/>
                  </a:ext>
                </a:extLst>
              </a:tr>
            </a:tbl>
          </a:graphicData>
        </a:graphic>
      </p:graphicFrame>
    </p:spTree>
    <p:extLst>
      <p:ext uri="{BB962C8B-B14F-4D97-AF65-F5344CB8AC3E}">
        <p14:creationId xmlns:p14="http://schemas.microsoft.com/office/powerpoint/2010/main" val="398348672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pic>
        <p:nvPicPr>
          <p:cNvPr id="65" name="Picture 6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6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9" name="Oval 6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1" name="Picture 7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3" name="Picture 7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5" name="Rectangle 7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9" name="Rectangle 7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83" name="Freeform: Shape 8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9" name="Google Shape;59;p14"/>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Autofit/>
          </a:bodyPr>
          <a:lstStyle/>
          <a:p>
            <a:pPr marL="0" lvl="0" indent="0" defTabSz="457200">
              <a:spcBef>
                <a:spcPct val="0"/>
              </a:spcBef>
              <a:spcAft>
                <a:spcPts val="0"/>
              </a:spcAft>
            </a:pPr>
            <a:r>
              <a:rPr lang="en-US" sz="2400" dirty="0">
                <a:solidFill>
                  <a:srgbClr val="FFFFFF"/>
                </a:solidFill>
              </a:rPr>
              <a:t>Target Audience and Usage Environment</a:t>
            </a:r>
            <a:endParaRPr lang="en-US" sz="2400" b="0" i="0" kern="1200" dirty="0">
              <a:solidFill>
                <a:srgbClr val="FFFFFF"/>
              </a:solidFill>
              <a:latin typeface="+mj-lt"/>
              <a:ea typeface="+mj-ea"/>
              <a:cs typeface="+mj-cs"/>
            </a:endParaRPr>
          </a:p>
        </p:txBody>
      </p:sp>
      <p:sp>
        <p:nvSpPr>
          <p:cNvPr id="60" name="Google Shape;60;p14"/>
          <p:cNvSpPr txBox="1">
            <a:spLocks noGrp="1"/>
          </p:cNvSpPr>
          <p:nvPr>
            <p:ph type="body" idx="1"/>
          </p:nvPr>
        </p:nvSpPr>
        <p:spPr>
          <a:xfrm>
            <a:off x="827484" y="2072640"/>
            <a:ext cx="6709905" cy="2613659"/>
          </a:xfrm>
          <a:prstGeom prst="rect">
            <a:avLst/>
          </a:prstGeom>
        </p:spPr>
        <p:txBody>
          <a:bodyPr spcFirstLastPara="1" vert="horz" lIns="91440" tIns="45720" rIns="91440" bIns="45720" rtlCol="0" anchorCtr="0">
            <a:normAutofit fontScale="85000" lnSpcReduction="20000"/>
          </a:bodyPr>
          <a:lstStyle/>
          <a:p>
            <a:pPr marL="457200" lvl="0" indent="-342900" defTabSz="457200">
              <a:spcBef>
                <a:spcPts val="1000"/>
              </a:spcBef>
              <a:buSzPct val="80000"/>
              <a:buFont typeface="Wingdings 3" charset="2"/>
              <a:buChar char=""/>
            </a:pPr>
            <a:r>
              <a:rPr lang="en-US" dirty="0"/>
              <a:t>Target Audience</a:t>
            </a:r>
          </a:p>
          <a:p>
            <a:pPr lvl="1" indent="-342900" defTabSz="457200">
              <a:spcBef>
                <a:spcPts val="1000"/>
              </a:spcBef>
              <a:buSzPct val="80000"/>
              <a:buFont typeface="Wingdings 3" charset="2"/>
              <a:buChar char=""/>
            </a:pPr>
            <a:r>
              <a:rPr lang="en-US" dirty="0"/>
              <a:t>People looking for a dress to attend a social event</a:t>
            </a:r>
          </a:p>
          <a:p>
            <a:pPr lvl="1" indent="-342900" defTabSz="457200">
              <a:spcBef>
                <a:spcPts val="1000"/>
              </a:spcBef>
              <a:buSzPct val="80000"/>
              <a:buFont typeface="Wingdings 3" charset="2"/>
              <a:buChar char=""/>
            </a:pPr>
            <a:r>
              <a:rPr lang="en-US" dirty="0"/>
              <a:t>Students getting ready for fresher’s or farewell party</a:t>
            </a:r>
          </a:p>
          <a:p>
            <a:pPr lvl="1" indent="-342900" defTabSz="457200">
              <a:spcBef>
                <a:spcPts val="1000"/>
              </a:spcBef>
              <a:buSzPct val="80000"/>
              <a:buFont typeface="Wingdings 3" charset="2"/>
              <a:buChar char=""/>
            </a:pPr>
            <a:r>
              <a:rPr lang="en-US" dirty="0"/>
              <a:t>People who have put on weight but are determined to loose it soon and would never want to keep a plus size garment forever</a:t>
            </a:r>
          </a:p>
          <a:p>
            <a:pPr lvl="1" indent="-342900" defTabSz="457200">
              <a:spcBef>
                <a:spcPts val="1000"/>
              </a:spcBef>
              <a:buSzPct val="80000"/>
              <a:buFont typeface="Wingdings 3" charset="2"/>
              <a:buChar char=""/>
            </a:pPr>
            <a:r>
              <a:rPr lang="en-US" dirty="0"/>
              <a:t>People who not ready to spend much on clothes but always need something new and different in attires to maintain their social status</a:t>
            </a:r>
          </a:p>
          <a:p>
            <a:pPr lvl="1" indent="-342900" defTabSz="457200">
              <a:spcBef>
                <a:spcPts val="1000"/>
              </a:spcBef>
              <a:buSzPct val="80000"/>
              <a:buFont typeface="Wingdings 3" charset="2"/>
              <a:buChar char=""/>
            </a:pPr>
            <a:r>
              <a:rPr lang="en-US" dirty="0"/>
              <a:t>People who want to donate their old clothes</a:t>
            </a:r>
          </a:p>
          <a:p>
            <a:pPr marL="457200" lvl="0" indent="-342900" defTabSz="457200">
              <a:spcBef>
                <a:spcPts val="1000"/>
              </a:spcBef>
              <a:buSzPct val="80000"/>
              <a:buFont typeface="Wingdings 3" charset="2"/>
              <a:buChar char=""/>
            </a:pPr>
            <a:r>
              <a:rPr lang="en-US" dirty="0"/>
              <a:t>Place of usage</a:t>
            </a:r>
          </a:p>
          <a:p>
            <a:pPr lvl="1" indent="-342900" defTabSz="457200">
              <a:spcBef>
                <a:spcPts val="1000"/>
              </a:spcBef>
              <a:buSzPct val="80000"/>
              <a:buFont typeface="Wingdings 3" charset="2"/>
              <a:buChar char=""/>
            </a:pPr>
            <a:r>
              <a:rPr lang="en-US" dirty="0"/>
              <a:t>Can be used wherever there is an internet connection  </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8"/>
        <p:cNvGrpSpPr/>
        <p:nvPr/>
      </p:nvGrpSpPr>
      <p:grpSpPr>
        <a:xfrm>
          <a:off x="0" y="0"/>
          <a:ext cx="0" cy="0"/>
          <a:chOff x="0" y="0"/>
          <a:chExt cx="0" cy="0"/>
        </a:xfrm>
      </p:grpSpPr>
      <p:pic>
        <p:nvPicPr>
          <p:cNvPr id="93" name="Picture 9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5" name="Picture 9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7" name="Oval 9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9" name="Picture 9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1" name="Picture 10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5" name="Rectangle 104">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7"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50" name="Google Shape;150;p22"/>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Autofit/>
          </a:bodyPr>
          <a:lstStyle/>
          <a:p>
            <a:pPr marL="0" lvl="0" indent="0" defTabSz="457200">
              <a:spcBef>
                <a:spcPct val="0"/>
              </a:spcBef>
              <a:spcAft>
                <a:spcPts val="0"/>
              </a:spcAft>
            </a:pPr>
            <a:r>
              <a:rPr lang="en-US" sz="2800" dirty="0">
                <a:solidFill>
                  <a:srgbClr val="EBEBEB"/>
                </a:solidFill>
              </a:rPr>
              <a:t>References</a:t>
            </a:r>
          </a:p>
        </p:txBody>
      </p:sp>
      <p:sp>
        <p:nvSpPr>
          <p:cNvPr id="109" name="Rectangle 108">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Freeform: Shape 110">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sp>
        <p:nvSpPr>
          <p:cNvPr id="14" name="Google Shape;81;p17">
            <a:extLst>
              <a:ext uri="{FF2B5EF4-FFF2-40B4-BE49-F238E27FC236}">
                <a16:creationId xmlns:a16="http://schemas.microsoft.com/office/drawing/2014/main" id="{D24CE5A9-F92E-4C5E-A84E-8EF5B39E1346}"/>
              </a:ext>
            </a:extLst>
          </p:cNvPr>
          <p:cNvSpPr txBox="1">
            <a:spLocks/>
          </p:cNvSpPr>
          <p:nvPr/>
        </p:nvSpPr>
        <p:spPr>
          <a:xfrm>
            <a:off x="4571999" y="1940999"/>
            <a:ext cx="4555302" cy="1559166"/>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114300" indent="0">
              <a:spcBef>
                <a:spcPts val="0"/>
              </a:spcBef>
              <a:buClr>
                <a:srgbClr val="000000"/>
              </a:buClr>
              <a:buSzPts val="1800"/>
              <a:buNone/>
            </a:pPr>
            <a:endParaRPr lang="en-US" dirty="0"/>
          </a:p>
        </p:txBody>
      </p:sp>
      <p:sp>
        <p:nvSpPr>
          <p:cNvPr id="2" name="Rectangle 1">
            <a:extLst>
              <a:ext uri="{FF2B5EF4-FFF2-40B4-BE49-F238E27FC236}">
                <a16:creationId xmlns:a16="http://schemas.microsoft.com/office/drawing/2014/main" id="{4BEA686F-EE15-4DBC-8F91-A39AEA877FF9}"/>
              </a:ext>
            </a:extLst>
          </p:cNvPr>
          <p:cNvSpPr/>
          <p:nvPr/>
        </p:nvSpPr>
        <p:spPr>
          <a:xfrm>
            <a:off x="1026318" y="2099131"/>
            <a:ext cx="4898231" cy="400110"/>
          </a:xfrm>
          <a:prstGeom prst="rect">
            <a:avLst/>
          </a:prstGeom>
        </p:spPr>
        <p:txBody>
          <a:bodyPr wrap="square">
            <a:spAutoFit/>
          </a:bodyPr>
          <a:lstStyle/>
          <a:p>
            <a:r>
              <a:rPr lang="en-US" sz="1000" dirty="0">
                <a:solidFill>
                  <a:srgbClr val="000000"/>
                </a:solidFill>
                <a:latin typeface="Arial"/>
                <a:cs typeface="Arial"/>
              </a:rPr>
              <a:t>"Flaticon, the largest database of free vector icons", Flaticon, 2020. [Online]. Available: https://www.flaticon.com/ . [Accessed: 02- Apr- 2020].  </a:t>
            </a:r>
          </a:p>
        </p:txBody>
      </p:sp>
      <p:sp>
        <p:nvSpPr>
          <p:cNvPr id="3" name="Rectangle 2">
            <a:extLst>
              <a:ext uri="{FF2B5EF4-FFF2-40B4-BE49-F238E27FC236}">
                <a16:creationId xmlns:a16="http://schemas.microsoft.com/office/drawing/2014/main" id="{DAB87C34-F8D3-405C-B93E-6848A613F816}"/>
              </a:ext>
            </a:extLst>
          </p:cNvPr>
          <p:cNvSpPr/>
          <p:nvPr/>
        </p:nvSpPr>
        <p:spPr>
          <a:xfrm>
            <a:off x="1019755" y="2775516"/>
            <a:ext cx="4572000" cy="707886"/>
          </a:xfrm>
          <a:prstGeom prst="rect">
            <a:avLst/>
          </a:prstGeom>
        </p:spPr>
        <p:txBody>
          <a:bodyPr wrap="square">
            <a:spAutoFit/>
          </a:bodyPr>
          <a:lstStyle/>
          <a:p>
            <a:r>
              <a:rPr lang="en-US" sz="1000" dirty="0">
                <a:solidFill>
                  <a:srgbClr val="000000"/>
                </a:solidFill>
                <a:latin typeface="Arial"/>
                <a:cs typeface="Arial"/>
              </a:rPr>
              <a:t>"The Future Of Compliance: Using Data Better | PYMNTS.com", PYMNTS.com, 2020. [Online]. Available: https://www.pymnts.com/authentication/2019/future-compliance-using-data-better/. [Accessed: 04- Apr- 2020].</a:t>
            </a:r>
          </a:p>
        </p:txBody>
      </p:sp>
      <p:sp>
        <p:nvSpPr>
          <p:cNvPr id="4" name="Rectangle 3">
            <a:extLst>
              <a:ext uri="{FF2B5EF4-FFF2-40B4-BE49-F238E27FC236}">
                <a16:creationId xmlns:a16="http://schemas.microsoft.com/office/drawing/2014/main" id="{CDF8D909-CA15-4912-B5BA-522F4D27FFC5}"/>
              </a:ext>
            </a:extLst>
          </p:cNvPr>
          <p:cNvSpPr/>
          <p:nvPr/>
        </p:nvSpPr>
        <p:spPr>
          <a:xfrm>
            <a:off x="1019755" y="3597033"/>
            <a:ext cx="4572000" cy="553998"/>
          </a:xfrm>
          <a:prstGeom prst="rect">
            <a:avLst/>
          </a:prstGeom>
        </p:spPr>
        <p:txBody>
          <a:bodyPr>
            <a:spAutoFit/>
          </a:bodyPr>
          <a:lstStyle/>
          <a:p>
            <a:r>
              <a:rPr lang="en-US" sz="1000" dirty="0">
                <a:solidFill>
                  <a:srgbClr val="000000"/>
                </a:solidFill>
                <a:latin typeface="Arial"/>
                <a:cs typeface="Arial"/>
              </a:rPr>
              <a:t>"The Science of Why We Buy Clothes We Never Wear", Money, 2020. [Online]. Available: https://money.com/why-we-buy-clothes-we-never-wear/. [Accessed: 02- Apr- 2020].</a:t>
            </a:r>
          </a:p>
        </p:txBody>
      </p:sp>
    </p:spTree>
    <p:extLst>
      <p:ext uri="{BB962C8B-B14F-4D97-AF65-F5344CB8AC3E}">
        <p14:creationId xmlns:p14="http://schemas.microsoft.com/office/powerpoint/2010/main" val="23312318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pic>
        <p:nvPicPr>
          <p:cNvPr id="65" name="Picture 6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6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9" name="Oval 6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1" name="Picture 7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3" name="Picture 7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5" name="Rectangle 7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9" name="Rectangle 7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83" name="Freeform: Shape 8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9" name="Google Shape;59;p14"/>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dirty="0">
                <a:solidFill>
                  <a:srgbClr val="FFFFFF"/>
                </a:solidFill>
                <a:latin typeface="+mj-lt"/>
                <a:ea typeface="+mj-ea"/>
                <a:cs typeface="+mj-cs"/>
              </a:rPr>
              <a:t>Problems</a:t>
            </a:r>
          </a:p>
        </p:txBody>
      </p:sp>
      <p:sp>
        <p:nvSpPr>
          <p:cNvPr id="14" name="Google Shape;81;p17">
            <a:extLst>
              <a:ext uri="{FF2B5EF4-FFF2-40B4-BE49-F238E27FC236}">
                <a16:creationId xmlns:a16="http://schemas.microsoft.com/office/drawing/2014/main" id="{036B30A3-E11D-4539-A402-7B4F961A073C}"/>
              </a:ext>
            </a:extLst>
          </p:cNvPr>
          <p:cNvSpPr txBox="1">
            <a:spLocks/>
          </p:cNvSpPr>
          <p:nvPr/>
        </p:nvSpPr>
        <p:spPr>
          <a:xfrm>
            <a:off x="1905153" y="1729474"/>
            <a:ext cx="4555302" cy="1559166"/>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114300" indent="0">
              <a:spcBef>
                <a:spcPts val="0"/>
              </a:spcBef>
              <a:buClr>
                <a:srgbClr val="000000"/>
              </a:buClr>
              <a:buSzPts val="1800"/>
              <a:buNone/>
            </a:pPr>
            <a:r>
              <a:rPr lang="en-US" sz="1200" dirty="0"/>
              <a:t>Rent:</a:t>
            </a:r>
          </a:p>
          <a:p>
            <a:pPr marL="114300" indent="0">
              <a:spcBef>
                <a:spcPts val="0"/>
              </a:spcBef>
              <a:buClr>
                <a:srgbClr val="000000"/>
              </a:buClr>
              <a:buSzPts val="1800"/>
              <a:buNone/>
            </a:pPr>
            <a:endParaRPr lang="en-US" sz="1400" dirty="0"/>
          </a:p>
          <a:p>
            <a:pPr marL="400050" indent="-285750">
              <a:spcBef>
                <a:spcPts val="0"/>
              </a:spcBef>
              <a:buClr>
                <a:srgbClr val="000000"/>
              </a:buClr>
              <a:buSzPts val="1800"/>
              <a:buFont typeface="Arial" panose="020B0604020202020204" pitchFamily="34" charset="0"/>
              <a:buChar char="•"/>
            </a:pPr>
            <a:r>
              <a:rPr lang="en-US" sz="1200" dirty="0"/>
              <a:t>People restrict themselves from buying clothes because of the budget issues.</a:t>
            </a:r>
          </a:p>
          <a:p>
            <a:pPr marL="114300" indent="0">
              <a:spcBef>
                <a:spcPts val="0"/>
              </a:spcBef>
              <a:buClr>
                <a:srgbClr val="000000"/>
              </a:buClr>
              <a:buSzPts val="1800"/>
              <a:buNone/>
            </a:pPr>
            <a:endParaRPr lang="en-US" sz="1200" dirty="0"/>
          </a:p>
          <a:p>
            <a:pPr marL="400050" indent="-285750">
              <a:spcBef>
                <a:spcPts val="0"/>
              </a:spcBef>
              <a:buClr>
                <a:srgbClr val="000000"/>
              </a:buClr>
              <a:buSzPts val="1800"/>
              <a:buFont typeface="Arial" panose="020B0604020202020204" pitchFamily="34" charset="0"/>
              <a:buChar char="•"/>
            </a:pPr>
            <a:r>
              <a:rPr lang="en-US" sz="1200" dirty="0"/>
              <a:t>Once purchased, the attires are not worn frequently.</a:t>
            </a:r>
          </a:p>
          <a:p>
            <a:pPr marL="114300" indent="0">
              <a:spcBef>
                <a:spcPts val="0"/>
              </a:spcBef>
              <a:buClr>
                <a:srgbClr val="000000"/>
              </a:buClr>
              <a:buSzPts val="1800"/>
              <a:buNone/>
            </a:pPr>
            <a:endParaRPr lang="en-US" sz="1200" dirty="0"/>
          </a:p>
          <a:p>
            <a:pPr marL="400050" indent="-285750">
              <a:spcBef>
                <a:spcPts val="0"/>
              </a:spcBef>
              <a:buClr>
                <a:srgbClr val="000000"/>
              </a:buClr>
              <a:buSzPts val="1800"/>
              <a:buFont typeface="Arial" panose="020B0604020202020204" pitchFamily="34" charset="0"/>
              <a:buChar char="•"/>
            </a:pPr>
            <a:r>
              <a:rPr lang="en-US" sz="1200" dirty="0"/>
              <a:t>Clothes that do not tend to fit with time, go waste.			</a:t>
            </a:r>
          </a:p>
          <a:p>
            <a:pPr marL="114300" indent="0">
              <a:spcBef>
                <a:spcPts val="0"/>
              </a:spcBef>
              <a:buClr>
                <a:srgbClr val="000000"/>
              </a:buClr>
              <a:buSzPts val="1800"/>
              <a:buNone/>
            </a:pPr>
            <a:r>
              <a:rPr lang="en-US" sz="1200" dirty="0"/>
              <a:t>		</a:t>
            </a:r>
          </a:p>
          <a:p>
            <a:pPr marL="114300" indent="0">
              <a:spcBef>
                <a:spcPts val="0"/>
              </a:spcBef>
              <a:buClr>
                <a:srgbClr val="000000"/>
              </a:buClr>
              <a:buSzPts val="1800"/>
              <a:buNone/>
            </a:pPr>
            <a:r>
              <a:rPr lang="en-US" sz="1200" dirty="0"/>
              <a:t>Donate:</a:t>
            </a:r>
          </a:p>
          <a:p>
            <a:pPr marL="114300" indent="0">
              <a:spcBef>
                <a:spcPts val="0"/>
              </a:spcBef>
              <a:buClr>
                <a:srgbClr val="000000"/>
              </a:buClr>
              <a:buSzPts val="1800"/>
              <a:buNone/>
            </a:pPr>
            <a:endParaRPr lang="en-US" sz="1200" dirty="0"/>
          </a:p>
          <a:p>
            <a:pPr marL="400050" indent="-285750">
              <a:spcBef>
                <a:spcPts val="0"/>
              </a:spcBef>
              <a:buClr>
                <a:srgbClr val="000000"/>
              </a:buClr>
              <a:buSzPts val="1800"/>
              <a:buFont typeface="Arial" panose="020B0604020202020204" pitchFamily="34" charset="0"/>
              <a:buChar char="•"/>
            </a:pPr>
            <a:r>
              <a:rPr lang="en-US" sz="1200" dirty="0"/>
              <a:t>People who want to donate restrict themselves due to lack of knowledge as to whom they are donating and where will their donations go.</a:t>
            </a:r>
          </a:p>
          <a:p>
            <a:pPr marL="114300" indent="0">
              <a:spcBef>
                <a:spcPts val="0"/>
              </a:spcBef>
              <a:buClr>
                <a:srgbClr val="000000"/>
              </a:buClr>
              <a:buSzPts val="1800"/>
              <a:buNone/>
            </a:pPr>
            <a:r>
              <a:rPr lang="en-US" sz="1400" dirty="0"/>
              <a:t>	</a:t>
            </a:r>
          </a:p>
          <a:p>
            <a:pPr marL="590550" lvl="1" indent="0">
              <a:spcBef>
                <a:spcPts val="0"/>
              </a:spcBef>
              <a:buClr>
                <a:srgbClr val="000000"/>
              </a:buClr>
              <a:buSzPts val="1500"/>
              <a:buNone/>
            </a:pPr>
            <a:endParaRPr lang="en-US" sz="1400" dirty="0"/>
          </a:p>
          <a:p>
            <a:pPr marL="0" indent="0">
              <a:spcBef>
                <a:spcPts val="1600"/>
              </a:spcBef>
              <a:spcAft>
                <a:spcPts val="1600"/>
              </a:spcAft>
              <a:buFont typeface="Wingdings 3" charset="2"/>
              <a:buNone/>
            </a:pPr>
            <a:endParaRPr lang="en-US" dirty="0">
              <a:solidFill>
                <a:srgbClr val="000000"/>
              </a:solidFill>
            </a:endParaRPr>
          </a:p>
        </p:txBody>
      </p:sp>
    </p:spTree>
    <p:extLst>
      <p:ext uri="{BB962C8B-B14F-4D97-AF65-F5344CB8AC3E}">
        <p14:creationId xmlns:p14="http://schemas.microsoft.com/office/powerpoint/2010/main" val="39422943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pic>
        <p:nvPicPr>
          <p:cNvPr id="65" name="Picture 6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6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9" name="Oval 6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1" name="Picture 7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3" name="Picture 7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5" name="Rectangle 7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9" name="Rectangle 7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83" name="Freeform: Shape 8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9" name="Google Shape;59;p14"/>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dirty="0">
                <a:solidFill>
                  <a:srgbClr val="FFFFFF"/>
                </a:solidFill>
                <a:latin typeface="+mj-lt"/>
                <a:ea typeface="+mj-ea"/>
                <a:cs typeface="+mj-cs"/>
              </a:rPr>
              <a:t>Solutions</a:t>
            </a:r>
          </a:p>
        </p:txBody>
      </p:sp>
      <p:sp>
        <p:nvSpPr>
          <p:cNvPr id="14" name="Google Shape;81;p17">
            <a:extLst>
              <a:ext uri="{FF2B5EF4-FFF2-40B4-BE49-F238E27FC236}">
                <a16:creationId xmlns:a16="http://schemas.microsoft.com/office/drawing/2014/main" id="{56638629-5F2B-488A-8EAE-0091987D25AD}"/>
              </a:ext>
            </a:extLst>
          </p:cNvPr>
          <p:cNvSpPr txBox="1">
            <a:spLocks/>
          </p:cNvSpPr>
          <p:nvPr/>
        </p:nvSpPr>
        <p:spPr>
          <a:xfrm>
            <a:off x="1905153" y="1729474"/>
            <a:ext cx="4555302" cy="1559166"/>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114300" indent="0">
              <a:spcBef>
                <a:spcPts val="0"/>
              </a:spcBef>
              <a:buClr>
                <a:srgbClr val="000000"/>
              </a:buClr>
              <a:buSzPts val="1800"/>
              <a:buNone/>
            </a:pPr>
            <a:r>
              <a:rPr lang="en-US" sz="1000" dirty="0"/>
              <a:t>Rent:</a:t>
            </a:r>
          </a:p>
          <a:p>
            <a:pPr marL="114300" indent="0">
              <a:spcBef>
                <a:spcPts val="0"/>
              </a:spcBef>
              <a:buClr>
                <a:srgbClr val="000000"/>
              </a:buClr>
              <a:buSzPts val="1800"/>
              <a:buNone/>
            </a:pPr>
            <a:endParaRPr lang="en-US" sz="1000" dirty="0"/>
          </a:p>
          <a:p>
            <a:pPr marL="400050" indent="-285750">
              <a:spcBef>
                <a:spcPts val="0"/>
              </a:spcBef>
              <a:buClr>
                <a:srgbClr val="000000"/>
              </a:buClr>
              <a:buSzPts val="1800"/>
              <a:buFont typeface="Arial" panose="020B0604020202020204" pitchFamily="34" charset="0"/>
              <a:buChar char="•"/>
            </a:pPr>
            <a:r>
              <a:rPr lang="en-US" sz="1000" dirty="0"/>
              <a:t>People can save money; they can rent clothes instead of purchasing them.</a:t>
            </a:r>
          </a:p>
          <a:p>
            <a:pPr marL="114300" indent="0">
              <a:spcBef>
                <a:spcPts val="0"/>
              </a:spcBef>
              <a:buClr>
                <a:srgbClr val="000000"/>
              </a:buClr>
              <a:buSzPts val="1800"/>
              <a:buNone/>
            </a:pPr>
            <a:endParaRPr lang="en-US" sz="1000" dirty="0"/>
          </a:p>
          <a:p>
            <a:pPr marL="400050" indent="-285750">
              <a:spcBef>
                <a:spcPts val="0"/>
              </a:spcBef>
              <a:buClr>
                <a:srgbClr val="000000"/>
              </a:buClr>
              <a:buSzPts val="1800"/>
              <a:buFont typeface="Arial" panose="020B0604020202020204" pitchFamily="34" charset="0"/>
              <a:buChar char="•"/>
            </a:pPr>
            <a:r>
              <a:rPr lang="en-US" sz="1000" dirty="0"/>
              <a:t>People will save closet space; rather than having a lot purchases, people can rent.</a:t>
            </a:r>
          </a:p>
          <a:p>
            <a:pPr marL="114300" indent="0">
              <a:spcBef>
                <a:spcPts val="0"/>
              </a:spcBef>
              <a:buClr>
                <a:srgbClr val="000000"/>
              </a:buClr>
              <a:buSzPts val="1800"/>
              <a:buNone/>
            </a:pPr>
            <a:endParaRPr lang="en-US" sz="1000" dirty="0"/>
          </a:p>
          <a:p>
            <a:pPr marL="400050" indent="-285750">
              <a:spcBef>
                <a:spcPts val="0"/>
              </a:spcBef>
              <a:buClr>
                <a:srgbClr val="000000"/>
              </a:buClr>
              <a:buSzPts val="1800"/>
              <a:buFont typeface="Arial" panose="020B0604020202020204" pitchFamily="34" charset="0"/>
              <a:buChar char="•"/>
            </a:pPr>
            <a:r>
              <a:rPr lang="en-US" sz="1000" dirty="0"/>
              <a:t>People can have a lavish lifestyle; especially women who tend to have an exquisite taste and tend to wear clothes from big brands without repeating them.</a:t>
            </a:r>
          </a:p>
          <a:p>
            <a:pPr marL="114300" indent="0">
              <a:spcBef>
                <a:spcPts val="0"/>
              </a:spcBef>
              <a:buClr>
                <a:srgbClr val="000000"/>
              </a:buClr>
              <a:buSzPts val="1800"/>
              <a:buNone/>
            </a:pPr>
            <a:endParaRPr lang="en-US" sz="1000" dirty="0"/>
          </a:p>
          <a:p>
            <a:pPr marL="400050" indent="-285750">
              <a:spcBef>
                <a:spcPts val="0"/>
              </a:spcBef>
              <a:buClr>
                <a:srgbClr val="000000"/>
              </a:buClr>
              <a:buSzPts val="1800"/>
              <a:buFont typeface="Arial" panose="020B0604020202020204" pitchFamily="34" charset="0"/>
              <a:buChar char="•"/>
            </a:pPr>
            <a:r>
              <a:rPr lang="en-US" sz="1000" dirty="0"/>
              <a:t>It saves time for one to go and purchase stuff, people can get their desired dress with a few clicks.			</a:t>
            </a:r>
          </a:p>
          <a:p>
            <a:pPr marL="114300" indent="0">
              <a:spcBef>
                <a:spcPts val="0"/>
              </a:spcBef>
              <a:buClr>
                <a:srgbClr val="000000"/>
              </a:buClr>
              <a:buSzPts val="1800"/>
              <a:buNone/>
            </a:pPr>
            <a:r>
              <a:rPr lang="en-US" sz="1000" dirty="0"/>
              <a:t>		</a:t>
            </a:r>
          </a:p>
          <a:p>
            <a:pPr marL="114300" indent="0">
              <a:spcBef>
                <a:spcPts val="0"/>
              </a:spcBef>
              <a:buClr>
                <a:srgbClr val="000000"/>
              </a:buClr>
              <a:buSzPts val="1800"/>
              <a:buNone/>
            </a:pPr>
            <a:r>
              <a:rPr lang="en-US" sz="1000" dirty="0"/>
              <a:t>Donate:</a:t>
            </a:r>
          </a:p>
          <a:p>
            <a:pPr marL="114300" indent="0">
              <a:spcBef>
                <a:spcPts val="0"/>
              </a:spcBef>
              <a:buClr>
                <a:srgbClr val="000000"/>
              </a:buClr>
              <a:buSzPts val="1800"/>
              <a:buNone/>
            </a:pPr>
            <a:endParaRPr lang="en-US" sz="1000" dirty="0"/>
          </a:p>
          <a:p>
            <a:pPr marL="400050" indent="-285750">
              <a:spcBef>
                <a:spcPts val="0"/>
              </a:spcBef>
              <a:buClr>
                <a:srgbClr val="000000"/>
              </a:buClr>
              <a:buSzPts val="1800"/>
              <a:buFont typeface="Arial" panose="020B0604020202020204" pitchFamily="34" charset="0"/>
              <a:buChar char="•"/>
            </a:pPr>
            <a:r>
              <a:rPr lang="en-US" sz="1000" dirty="0"/>
              <a:t>People using this application can donate their old clothes without having to worry about the whereabouts of their donation after they donate.</a:t>
            </a:r>
          </a:p>
          <a:p>
            <a:pPr marL="114300" indent="0">
              <a:spcBef>
                <a:spcPts val="0"/>
              </a:spcBef>
              <a:buClr>
                <a:srgbClr val="000000"/>
              </a:buClr>
              <a:buSzPts val="1800"/>
              <a:buNone/>
            </a:pPr>
            <a:r>
              <a:rPr lang="en-US" sz="1050" dirty="0"/>
              <a:t>	</a:t>
            </a:r>
          </a:p>
          <a:p>
            <a:pPr marL="590550" lvl="1" indent="0">
              <a:spcBef>
                <a:spcPts val="0"/>
              </a:spcBef>
              <a:buClr>
                <a:srgbClr val="000000"/>
              </a:buClr>
              <a:buSzPts val="1500"/>
              <a:buNone/>
            </a:pPr>
            <a:endParaRPr lang="en-US" sz="1050" dirty="0"/>
          </a:p>
          <a:p>
            <a:pPr marL="0" indent="0">
              <a:spcBef>
                <a:spcPts val="1600"/>
              </a:spcBef>
              <a:spcAft>
                <a:spcPts val="1600"/>
              </a:spcAft>
              <a:buFont typeface="Wingdings 3" charset="2"/>
              <a:buNone/>
            </a:pPr>
            <a:endParaRPr lang="en-US" dirty="0">
              <a:solidFill>
                <a:srgbClr val="000000"/>
              </a:solidFill>
            </a:endParaRPr>
          </a:p>
        </p:txBody>
      </p:sp>
    </p:spTree>
    <p:extLst>
      <p:ext uri="{BB962C8B-B14F-4D97-AF65-F5344CB8AC3E}">
        <p14:creationId xmlns:p14="http://schemas.microsoft.com/office/powerpoint/2010/main" val="160138821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pic>
        <p:nvPicPr>
          <p:cNvPr id="65" name="Picture 6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6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9" name="Oval 6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1" name="Picture 7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3" name="Picture 7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5" name="Rectangle 7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9" name="Rectangle 7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83" name="Freeform: Shape 8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9" name="Google Shape;59;p14"/>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dirty="0">
                <a:solidFill>
                  <a:srgbClr val="FFFFFF"/>
                </a:solidFill>
                <a:latin typeface="+mj-lt"/>
                <a:ea typeface="+mj-ea"/>
                <a:cs typeface="+mj-cs"/>
              </a:rPr>
              <a:t>Features</a:t>
            </a:r>
          </a:p>
        </p:txBody>
      </p:sp>
      <p:pic>
        <p:nvPicPr>
          <p:cNvPr id="15" name="Google Shape;102;p20">
            <a:extLst>
              <a:ext uri="{FF2B5EF4-FFF2-40B4-BE49-F238E27FC236}">
                <a16:creationId xmlns:a16="http://schemas.microsoft.com/office/drawing/2014/main" id="{EAD9315C-A154-42B1-9168-C7C68605F2FC}"/>
              </a:ext>
            </a:extLst>
          </p:cNvPr>
          <p:cNvPicPr preferRelativeResize="0"/>
          <p:nvPr/>
        </p:nvPicPr>
        <p:blipFill>
          <a:blip r:embed="rId7">
            <a:alphaModFix/>
          </a:blip>
          <a:stretch>
            <a:fillRect/>
          </a:stretch>
        </p:blipFill>
        <p:spPr>
          <a:xfrm>
            <a:off x="916801" y="1959017"/>
            <a:ext cx="899325" cy="907200"/>
          </a:xfrm>
          <a:prstGeom prst="rect">
            <a:avLst/>
          </a:prstGeom>
          <a:noFill/>
          <a:ln>
            <a:noFill/>
          </a:ln>
        </p:spPr>
      </p:pic>
      <p:pic>
        <p:nvPicPr>
          <p:cNvPr id="16" name="Google Shape;109;p20">
            <a:extLst>
              <a:ext uri="{FF2B5EF4-FFF2-40B4-BE49-F238E27FC236}">
                <a16:creationId xmlns:a16="http://schemas.microsoft.com/office/drawing/2014/main" id="{29048D0A-7372-4EED-BD5E-D9F74AC245B3}"/>
              </a:ext>
            </a:extLst>
          </p:cNvPr>
          <p:cNvPicPr preferRelativeResize="0"/>
          <p:nvPr/>
        </p:nvPicPr>
        <p:blipFill>
          <a:blip r:embed="rId8">
            <a:alphaModFix/>
          </a:blip>
          <a:stretch>
            <a:fillRect/>
          </a:stretch>
        </p:blipFill>
        <p:spPr>
          <a:xfrm>
            <a:off x="6207891" y="1876749"/>
            <a:ext cx="785875" cy="842768"/>
          </a:xfrm>
          <a:prstGeom prst="rect">
            <a:avLst/>
          </a:prstGeom>
          <a:noFill/>
          <a:ln>
            <a:noFill/>
          </a:ln>
        </p:spPr>
      </p:pic>
      <p:pic>
        <p:nvPicPr>
          <p:cNvPr id="3" name="Picture 2" descr="A picture containing drawing, clock, plate&#10;&#10;Description automatically generated">
            <a:extLst>
              <a:ext uri="{FF2B5EF4-FFF2-40B4-BE49-F238E27FC236}">
                <a16:creationId xmlns:a16="http://schemas.microsoft.com/office/drawing/2014/main" id="{BF853DBA-0818-416C-BEB6-4B47A3DD1849}"/>
              </a:ext>
            </a:extLst>
          </p:cNvPr>
          <p:cNvPicPr>
            <a:picLocks noChangeAspect="1"/>
          </p:cNvPicPr>
          <p:nvPr/>
        </p:nvPicPr>
        <p:blipFill>
          <a:blip r:embed="rId9"/>
          <a:stretch>
            <a:fillRect/>
          </a:stretch>
        </p:blipFill>
        <p:spPr>
          <a:xfrm>
            <a:off x="827484" y="3398566"/>
            <a:ext cx="899325" cy="899325"/>
          </a:xfrm>
          <a:prstGeom prst="rect">
            <a:avLst/>
          </a:prstGeom>
        </p:spPr>
      </p:pic>
      <p:pic>
        <p:nvPicPr>
          <p:cNvPr id="18" name="Google Shape;107;p20">
            <a:extLst>
              <a:ext uri="{FF2B5EF4-FFF2-40B4-BE49-F238E27FC236}">
                <a16:creationId xmlns:a16="http://schemas.microsoft.com/office/drawing/2014/main" id="{560194BE-3BB1-4F6E-97BD-3EEE502ACA83}"/>
              </a:ext>
            </a:extLst>
          </p:cNvPr>
          <p:cNvPicPr preferRelativeResize="0"/>
          <p:nvPr/>
        </p:nvPicPr>
        <p:blipFill>
          <a:blip r:embed="rId10">
            <a:alphaModFix/>
          </a:blip>
          <a:stretch>
            <a:fillRect/>
          </a:stretch>
        </p:blipFill>
        <p:spPr>
          <a:xfrm>
            <a:off x="6207891" y="3450592"/>
            <a:ext cx="1112525" cy="1042665"/>
          </a:xfrm>
          <a:prstGeom prst="rect">
            <a:avLst/>
          </a:prstGeom>
          <a:noFill/>
          <a:ln>
            <a:noFill/>
          </a:ln>
        </p:spPr>
      </p:pic>
      <p:pic>
        <p:nvPicPr>
          <p:cNvPr id="19" name="Google Shape;104;p20">
            <a:extLst>
              <a:ext uri="{FF2B5EF4-FFF2-40B4-BE49-F238E27FC236}">
                <a16:creationId xmlns:a16="http://schemas.microsoft.com/office/drawing/2014/main" id="{711F19D7-0F6F-48CE-A7CF-C1FF4596BF8E}"/>
              </a:ext>
            </a:extLst>
          </p:cNvPr>
          <p:cNvPicPr preferRelativeResize="0"/>
          <p:nvPr/>
        </p:nvPicPr>
        <p:blipFill>
          <a:blip r:embed="rId11">
            <a:alphaModFix/>
          </a:blip>
          <a:stretch>
            <a:fillRect/>
          </a:stretch>
        </p:blipFill>
        <p:spPr>
          <a:xfrm>
            <a:off x="3533117" y="2665681"/>
            <a:ext cx="899325" cy="907200"/>
          </a:xfrm>
          <a:prstGeom prst="rect">
            <a:avLst/>
          </a:prstGeom>
          <a:noFill/>
          <a:ln>
            <a:noFill/>
          </a:ln>
        </p:spPr>
      </p:pic>
      <p:sp>
        <p:nvSpPr>
          <p:cNvPr id="22" name="Google Shape;136;p21">
            <a:extLst>
              <a:ext uri="{FF2B5EF4-FFF2-40B4-BE49-F238E27FC236}">
                <a16:creationId xmlns:a16="http://schemas.microsoft.com/office/drawing/2014/main" id="{18F25B89-5BD1-4B66-8E2D-7A1931882DDA}"/>
              </a:ext>
            </a:extLst>
          </p:cNvPr>
          <p:cNvSpPr txBox="1"/>
          <p:nvPr/>
        </p:nvSpPr>
        <p:spPr>
          <a:xfrm>
            <a:off x="1968166" y="2227056"/>
            <a:ext cx="706500" cy="19320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Secure Login</a:t>
            </a:r>
            <a:endParaRPr sz="1100" dirty="0"/>
          </a:p>
        </p:txBody>
      </p:sp>
      <p:sp>
        <p:nvSpPr>
          <p:cNvPr id="23" name="Google Shape;136;p21">
            <a:extLst>
              <a:ext uri="{FF2B5EF4-FFF2-40B4-BE49-F238E27FC236}">
                <a16:creationId xmlns:a16="http://schemas.microsoft.com/office/drawing/2014/main" id="{2664E8E6-6A11-4D9B-B0D1-585EF1C1336D}"/>
              </a:ext>
            </a:extLst>
          </p:cNvPr>
          <p:cNvSpPr txBox="1"/>
          <p:nvPr/>
        </p:nvSpPr>
        <p:spPr>
          <a:xfrm>
            <a:off x="1932101" y="3688582"/>
            <a:ext cx="706500" cy="1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Easy Add to Cart</a:t>
            </a:r>
            <a:endParaRPr sz="1100" dirty="0"/>
          </a:p>
        </p:txBody>
      </p:sp>
      <p:sp>
        <p:nvSpPr>
          <p:cNvPr id="24" name="Google Shape;136;p21">
            <a:extLst>
              <a:ext uri="{FF2B5EF4-FFF2-40B4-BE49-F238E27FC236}">
                <a16:creationId xmlns:a16="http://schemas.microsoft.com/office/drawing/2014/main" id="{1E8ED55E-2DD4-4DCE-AB77-214EFC85B359}"/>
              </a:ext>
            </a:extLst>
          </p:cNvPr>
          <p:cNvSpPr txBox="1"/>
          <p:nvPr/>
        </p:nvSpPr>
        <p:spPr>
          <a:xfrm>
            <a:off x="4681310" y="2711486"/>
            <a:ext cx="706500" cy="1881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Easy Clothes Rental Service</a:t>
            </a:r>
            <a:endParaRPr sz="1100" dirty="0"/>
          </a:p>
        </p:txBody>
      </p:sp>
      <p:sp>
        <p:nvSpPr>
          <p:cNvPr id="25" name="Google Shape;136;p21">
            <a:extLst>
              <a:ext uri="{FF2B5EF4-FFF2-40B4-BE49-F238E27FC236}">
                <a16:creationId xmlns:a16="http://schemas.microsoft.com/office/drawing/2014/main" id="{AE74A6FB-4C88-4E1A-89BF-36AAA7152789}"/>
              </a:ext>
            </a:extLst>
          </p:cNvPr>
          <p:cNvSpPr txBox="1"/>
          <p:nvPr/>
        </p:nvSpPr>
        <p:spPr>
          <a:xfrm>
            <a:off x="7510525" y="3824016"/>
            <a:ext cx="1027039" cy="29581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Easy Dona</a:t>
            </a:r>
            <a:r>
              <a:rPr lang="en-US" sz="1100" dirty="0"/>
              <a:t>tions</a:t>
            </a:r>
            <a:endParaRPr sz="1100" dirty="0"/>
          </a:p>
        </p:txBody>
      </p:sp>
      <p:sp>
        <p:nvSpPr>
          <p:cNvPr id="26" name="Google Shape;136;p21">
            <a:extLst>
              <a:ext uri="{FF2B5EF4-FFF2-40B4-BE49-F238E27FC236}">
                <a16:creationId xmlns:a16="http://schemas.microsoft.com/office/drawing/2014/main" id="{83FDF746-6B89-40E8-8BF7-FA93073D3F4C}"/>
              </a:ext>
            </a:extLst>
          </p:cNvPr>
          <p:cNvSpPr txBox="1"/>
          <p:nvPr/>
        </p:nvSpPr>
        <p:spPr>
          <a:xfrm>
            <a:off x="7511716" y="2075960"/>
            <a:ext cx="896478" cy="3443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Fast Payment</a:t>
            </a:r>
            <a:endParaRPr sz="1100" dirty="0"/>
          </a:p>
        </p:txBody>
      </p:sp>
    </p:spTree>
    <p:extLst>
      <p:ext uri="{BB962C8B-B14F-4D97-AF65-F5344CB8AC3E}">
        <p14:creationId xmlns:p14="http://schemas.microsoft.com/office/powerpoint/2010/main" val="21622017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pic>
        <p:nvPicPr>
          <p:cNvPr id="78" name="Picture 7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0" name="Picture 7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82" name="Oval 8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4" name="Picture 8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6" name="Picture 8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88" name="Rectangle 8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2" name="Rectangle 9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96" name="Freeform: Shape 9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71" name="Google Shape;71;p16"/>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dirty="0">
                <a:solidFill>
                  <a:srgbClr val="FFFFFF"/>
                </a:solidFill>
                <a:latin typeface="+mj-lt"/>
                <a:ea typeface="+mj-ea"/>
                <a:cs typeface="+mj-cs"/>
              </a:rPr>
              <a:t>Motivation</a:t>
            </a:r>
          </a:p>
        </p:txBody>
      </p:sp>
      <p:sp>
        <p:nvSpPr>
          <p:cNvPr id="17" name="Google Shape;81;p17">
            <a:extLst>
              <a:ext uri="{FF2B5EF4-FFF2-40B4-BE49-F238E27FC236}">
                <a16:creationId xmlns:a16="http://schemas.microsoft.com/office/drawing/2014/main" id="{E95F14CA-F698-4B16-BA2D-7462EC6B227B}"/>
              </a:ext>
            </a:extLst>
          </p:cNvPr>
          <p:cNvSpPr txBox="1">
            <a:spLocks/>
          </p:cNvSpPr>
          <p:nvPr/>
        </p:nvSpPr>
        <p:spPr>
          <a:xfrm>
            <a:off x="1984652" y="1953254"/>
            <a:ext cx="4555302" cy="1559166"/>
          </a:xfrm>
          <a:prstGeom prst="rect">
            <a:avLst/>
          </a:prstGeom>
        </p:spPr>
        <p:txBody>
          <a:bodyPr spcFirstLastPara="1" vert="horz" wrap="square" lIns="91425" tIns="91425" rIns="91425" bIns="91425" rtlCol="0" anchor="t" anchorCtr="0">
            <a:no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114300" indent="0">
              <a:spcBef>
                <a:spcPts val="0"/>
              </a:spcBef>
              <a:buClr>
                <a:srgbClr val="000000"/>
              </a:buClr>
              <a:buSzPts val="1800"/>
              <a:buNone/>
            </a:pPr>
            <a:r>
              <a:rPr lang="en-US" dirty="0"/>
              <a:t>	</a:t>
            </a:r>
            <a:r>
              <a:rPr lang="en-US" sz="1200" dirty="0"/>
              <a:t>To solve a problem of:</a:t>
            </a:r>
          </a:p>
          <a:p>
            <a:pPr marL="590550" lvl="1" indent="0">
              <a:spcBef>
                <a:spcPts val="0"/>
              </a:spcBef>
              <a:buClr>
                <a:srgbClr val="000000"/>
              </a:buClr>
              <a:buSzPts val="1500"/>
              <a:buNone/>
            </a:pPr>
            <a:r>
              <a:rPr lang="en-US" sz="1200" dirty="0"/>
              <a:t>	</a:t>
            </a:r>
          </a:p>
          <a:p>
            <a:pPr marL="762000" lvl="1" indent="-171450">
              <a:spcBef>
                <a:spcPts val="0"/>
              </a:spcBef>
              <a:buClr>
                <a:srgbClr val="000000"/>
              </a:buClr>
              <a:buSzPts val="1500"/>
              <a:buFont typeface="Arial" panose="020B0604020202020204" pitchFamily="34" charset="0"/>
              <a:buChar char="•"/>
            </a:pPr>
            <a:r>
              <a:rPr lang="en-US" sz="1200" dirty="0"/>
              <a:t>Piles of clothes in a closet</a:t>
            </a:r>
          </a:p>
          <a:p>
            <a:pPr marL="590550" lvl="1" indent="0">
              <a:spcBef>
                <a:spcPts val="0"/>
              </a:spcBef>
              <a:buClr>
                <a:srgbClr val="000000"/>
              </a:buClr>
              <a:buSzPts val="1500"/>
              <a:buNone/>
            </a:pPr>
            <a:endParaRPr lang="en-US" sz="1200" dirty="0"/>
          </a:p>
          <a:p>
            <a:pPr marL="762000" lvl="1" indent="-171450">
              <a:spcBef>
                <a:spcPts val="0"/>
              </a:spcBef>
              <a:buClr>
                <a:srgbClr val="000000"/>
              </a:buClr>
              <a:buSzPts val="1500"/>
              <a:buFont typeface="Arial" panose="020B0604020202020204" pitchFamily="34" charset="0"/>
              <a:buChar char="•"/>
            </a:pPr>
            <a:r>
              <a:rPr lang="en-US" sz="1200" dirty="0"/>
              <a:t>Expensive and fancy enough not to be able to wore on daily basis</a:t>
            </a:r>
          </a:p>
          <a:p>
            <a:pPr marL="590550" lvl="1" indent="0">
              <a:spcBef>
                <a:spcPts val="0"/>
              </a:spcBef>
              <a:buClr>
                <a:srgbClr val="000000"/>
              </a:buClr>
              <a:buSzPts val="1500"/>
              <a:buNone/>
            </a:pPr>
            <a:endParaRPr lang="en-US" sz="1200" dirty="0"/>
          </a:p>
          <a:p>
            <a:pPr marL="762000" lvl="1" indent="-171450">
              <a:spcBef>
                <a:spcPts val="0"/>
              </a:spcBef>
              <a:buClr>
                <a:srgbClr val="000000"/>
              </a:buClr>
              <a:buSzPts val="1500"/>
              <a:buFont typeface="Arial" panose="020B0604020202020204" pitchFamily="34" charset="0"/>
              <a:buChar char="•"/>
            </a:pPr>
            <a:r>
              <a:rPr lang="en-US" sz="1200" dirty="0"/>
              <a:t>Expensive garments fading away before one can use it again</a:t>
            </a:r>
          </a:p>
          <a:p>
            <a:pPr marL="590550" lvl="1" indent="0">
              <a:spcBef>
                <a:spcPts val="0"/>
              </a:spcBef>
              <a:buClr>
                <a:srgbClr val="000000"/>
              </a:buClr>
              <a:buSzPts val="1500"/>
              <a:buNone/>
            </a:pPr>
            <a:endParaRPr lang="en-US" sz="1200" dirty="0"/>
          </a:p>
          <a:p>
            <a:pPr marL="762000" lvl="1" indent="-171450">
              <a:spcBef>
                <a:spcPts val="0"/>
              </a:spcBef>
              <a:buClr>
                <a:srgbClr val="000000"/>
              </a:buClr>
              <a:buSzPts val="1500"/>
              <a:buFont typeface="Arial" panose="020B0604020202020204" pitchFamily="34" charset="0"/>
              <a:buChar char="•"/>
            </a:pPr>
            <a:r>
              <a:rPr lang="en-US" sz="1200" dirty="0"/>
              <a:t>Spending big bucks on a fancy attire just to be wore once</a:t>
            </a:r>
          </a:p>
          <a:p>
            <a:pPr marL="0" indent="0">
              <a:spcBef>
                <a:spcPts val="1600"/>
              </a:spcBef>
              <a:spcAft>
                <a:spcPts val="1600"/>
              </a:spcAft>
              <a:buFont typeface="Wingdings 3" charset="2"/>
              <a:buNone/>
            </a:pPr>
            <a:endParaRPr lang="en-US" dirty="0">
              <a:solidFill>
                <a:srgbClr val="000000"/>
              </a:solidFill>
            </a:endParaRPr>
          </a:p>
        </p:txBody>
      </p:sp>
    </p:spTree>
    <p:extLst>
      <p:ext uri="{BB962C8B-B14F-4D97-AF65-F5344CB8AC3E}">
        <p14:creationId xmlns:p14="http://schemas.microsoft.com/office/powerpoint/2010/main" val="77544985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
        <p:cNvGrpSpPr/>
        <p:nvPr/>
      </p:nvGrpSpPr>
      <p:grpSpPr>
        <a:xfrm>
          <a:off x="0" y="0"/>
          <a:ext cx="0" cy="0"/>
          <a:chOff x="0" y="0"/>
          <a:chExt cx="0" cy="0"/>
        </a:xfrm>
      </p:grpSpPr>
      <p:pic>
        <p:nvPicPr>
          <p:cNvPr id="94" name="Picture 9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6" name="Picture 9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8" name="Oval 9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0" name="Picture 9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2" name="Picture 10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4" name="Rectangle 10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6" name="Rectangle 105">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8" name="Rectangle 107">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0"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12" name="Freeform: Shape 111">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87" name="Google Shape;87;p18"/>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a:solidFill>
                  <a:srgbClr val="FFFFFF"/>
                </a:solidFill>
                <a:latin typeface="+mj-lt"/>
                <a:ea typeface="+mj-ea"/>
                <a:cs typeface="+mj-cs"/>
              </a:rPr>
              <a:t>Why not just rent it?</a:t>
            </a:r>
          </a:p>
        </p:txBody>
      </p:sp>
      <p:sp>
        <p:nvSpPr>
          <p:cNvPr id="89" name="Google Shape;89;p18"/>
          <p:cNvSpPr txBox="1">
            <a:spLocks noGrp="1"/>
          </p:cNvSpPr>
          <p:nvPr>
            <p:ph type="body" idx="2"/>
          </p:nvPr>
        </p:nvSpPr>
        <p:spPr>
          <a:xfrm>
            <a:off x="827484" y="2072640"/>
            <a:ext cx="6709905" cy="2613659"/>
          </a:xfrm>
          <a:prstGeom prst="rect">
            <a:avLst/>
          </a:prstGeom>
        </p:spPr>
        <p:txBody>
          <a:bodyPr spcFirstLastPara="1" vert="horz" lIns="91440" tIns="45720" rIns="91440" bIns="45720" rtlCol="0" anchorCtr="0">
            <a:normAutofit/>
          </a:bodyPr>
          <a:lstStyle/>
          <a:p>
            <a:pPr marL="457200" lvl="0" indent="-342900" defTabSz="457200">
              <a:spcBef>
                <a:spcPts val="1000"/>
              </a:spcBef>
              <a:buSzPct val="80000"/>
              <a:buFont typeface="Wingdings 3" charset="2"/>
              <a:buChar char=""/>
            </a:pPr>
            <a:r>
              <a:rPr lang="en-US" dirty="0"/>
              <a:t>RentHvn will help you:</a:t>
            </a:r>
          </a:p>
          <a:p>
            <a:pPr marL="914400" lvl="1" indent="-330200" defTabSz="457200">
              <a:spcBef>
                <a:spcPts val="1000"/>
              </a:spcBef>
              <a:buSzPct val="80000"/>
              <a:buFont typeface="Wingdings 3" charset="2"/>
              <a:buChar char=""/>
            </a:pPr>
            <a:r>
              <a:rPr lang="en-US" dirty="0"/>
              <a:t>save space for regular clothes in a closet</a:t>
            </a:r>
          </a:p>
          <a:p>
            <a:pPr marL="914400" lvl="1" indent="-330200" defTabSz="457200">
              <a:spcBef>
                <a:spcPts val="1000"/>
              </a:spcBef>
              <a:buSzPct val="80000"/>
              <a:buFont typeface="Wingdings 3" charset="2"/>
              <a:buChar char=""/>
            </a:pPr>
            <a:r>
              <a:rPr lang="en-US" dirty="0"/>
              <a:t>wear fancy garments frequently with minimal cost</a:t>
            </a:r>
          </a:p>
          <a:p>
            <a:pPr marL="914400" lvl="1" indent="-330200" defTabSz="457200">
              <a:spcBef>
                <a:spcPts val="1000"/>
              </a:spcBef>
              <a:buSzPct val="80000"/>
              <a:buFont typeface="Wingdings 3" charset="2"/>
              <a:buChar char=""/>
            </a:pPr>
            <a:r>
              <a:rPr lang="en-US" dirty="0"/>
              <a:t>with saving bucks on expensive and elegant garments </a:t>
            </a:r>
          </a:p>
          <a:p>
            <a:pPr marL="0" lvl="0" indent="0" defTabSz="457200">
              <a:spcBef>
                <a:spcPts val="1000"/>
              </a:spcBef>
              <a:buSzPct val="80000"/>
              <a:buFont typeface="Wingdings 3" charset="2"/>
              <a:buChar char=""/>
            </a:pP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3"/>
        <p:cNvGrpSpPr/>
        <p:nvPr/>
      </p:nvGrpSpPr>
      <p:grpSpPr>
        <a:xfrm>
          <a:off x="0" y="0"/>
          <a:ext cx="0" cy="0"/>
          <a:chOff x="0" y="0"/>
          <a:chExt cx="0" cy="0"/>
        </a:xfrm>
      </p:grpSpPr>
      <p:pic>
        <p:nvPicPr>
          <p:cNvPr id="101" name="Picture 10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3" name="Picture 10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5" name="Oval 10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7" name="Picture 10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9" name="Picture 10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11" name="Rectangle 11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3" name="Rectangle 11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5" name="Rectangle 11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19" name="Freeform: Shape 11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94" name="Google Shape;94;p19"/>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a:solidFill>
                  <a:srgbClr val="FFFFFF"/>
                </a:solidFill>
                <a:latin typeface="+mj-lt"/>
                <a:ea typeface="+mj-ea"/>
                <a:cs typeface="+mj-cs"/>
              </a:rPr>
              <a:t>Hey, Philanthropist</a:t>
            </a:r>
          </a:p>
        </p:txBody>
      </p:sp>
      <p:sp>
        <p:nvSpPr>
          <p:cNvPr id="96" name="Google Shape;96;p19"/>
          <p:cNvSpPr txBox="1">
            <a:spLocks noGrp="1"/>
          </p:cNvSpPr>
          <p:nvPr>
            <p:ph type="body" idx="2"/>
          </p:nvPr>
        </p:nvSpPr>
        <p:spPr>
          <a:xfrm>
            <a:off x="827484" y="2072640"/>
            <a:ext cx="6709905" cy="2613659"/>
          </a:xfrm>
          <a:prstGeom prst="rect">
            <a:avLst/>
          </a:prstGeom>
        </p:spPr>
        <p:txBody>
          <a:bodyPr spcFirstLastPara="1" vert="horz" lIns="91440" tIns="45720" rIns="91440" bIns="45720" rtlCol="0" anchorCtr="0">
            <a:normAutofit/>
          </a:bodyPr>
          <a:lstStyle/>
          <a:p>
            <a:pPr marL="457200" lvl="0" indent="-355600" defTabSz="457200">
              <a:spcBef>
                <a:spcPts val="1000"/>
              </a:spcBef>
              <a:buSzPct val="80000"/>
              <a:buFont typeface="Wingdings 3" charset="2"/>
              <a:buChar char=""/>
            </a:pPr>
            <a:r>
              <a:rPr lang="en-US" dirty="0"/>
              <a:t>RentHvn can also help you:</a:t>
            </a:r>
          </a:p>
          <a:p>
            <a:pPr marL="914400" lvl="1" indent="-330200" defTabSz="457200">
              <a:spcBef>
                <a:spcPts val="1000"/>
              </a:spcBef>
              <a:buSzPct val="80000"/>
              <a:buFont typeface="Wingdings 3" charset="2"/>
              <a:buChar char=""/>
            </a:pPr>
            <a:r>
              <a:rPr lang="en-US" dirty="0"/>
              <a:t>donate clothes to NGOs</a:t>
            </a:r>
          </a:p>
          <a:p>
            <a:pPr marL="914400" lvl="1" indent="-330200" defTabSz="457200">
              <a:spcBef>
                <a:spcPts val="1000"/>
              </a:spcBef>
              <a:buSzPct val="80000"/>
              <a:buFont typeface="Wingdings 3" charset="2"/>
              <a:buChar char=""/>
            </a:pPr>
            <a:r>
              <a:rPr lang="en-US" dirty="0"/>
              <a:t>and create extra space for new clothes</a:t>
            </a:r>
          </a:p>
          <a:p>
            <a:pPr marL="914400" lvl="1" indent="-330200" defTabSz="457200">
              <a:spcBef>
                <a:spcPts val="1000"/>
              </a:spcBef>
              <a:buSzPct val="80000"/>
              <a:buFont typeface="Wingdings 3" charset="2"/>
              <a:buChar char=""/>
            </a:pPr>
            <a:r>
              <a:rPr lang="en-US" dirty="0"/>
              <a:t>help other needy people who could not afford buying new apparels</a:t>
            </a:r>
          </a:p>
          <a:p>
            <a:pPr marL="914400" lvl="1" indent="-330200" defTabSz="457200">
              <a:spcBef>
                <a:spcPts val="1000"/>
              </a:spcBef>
              <a:buSzPct val="80000"/>
              <a:buFont typeface="Wingdings 3" charset="2"/>
              <a:buChar char=""/>
            </a:pPr>
            <a:r>
              <a:rPr lang="en-US" dirty="0"/>
              <a:t>and feel grateful !!!</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pic>
        <p:nvPicPr>
          <p:cNvPr id="71" name="Picture 7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73" name="Picture 7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75" name="Oval 7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7" name="Picture 7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9" name="Picture 7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81" name="Rectangle 8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5" name="Rectangle 8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89" name="Freeform: Shape 8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65" name="Google Shape;65;p15"/>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a:solidFill>
                  <a:srgbClr val="FFFFFF"/>
                </a:solidFill>
                <a:latin typeface="+mj-lt"/>
                <a:ea typeface="+mj-ea"/>
                <a:cs typeface="+mj-cs"/>
              </a:rPr>
              <a:t>Compliance</a:t>
            </a:r>
          </a:p>
        </p:txBody>
      </p:sp>
      <p:sp>
        <p:nvSpPr>
          <p:cNvPr id="66" name="Google Shape;66;p15"/>
          <p:cNvSpPr txBox="1">
            <a:spLocks noGrp="1"/>
          </p:cNvSpPr>
          <p:nvPr>
            <p:ph type="body" idx="1"/>
          </p:nvPr>
        </p:nvSpPr>
        <p:spPr>
          <a:xfrm>
            <a:off x="-109076" y="1989438"/>
            <a:ext cx="6709905" cy="2613659"/>
          </a:xfrm>
          <a:prstGeom prst="rect">
            <a:avLst/>
          </a:prstGeom>
        </p:spPr>
        <p:txBody>
          <a:bodyPr spcFirstLastPara="1" vert="horz" lIns="91440" tIns="45720" rIns="91440" bIns="45720" rtlCol="0" anchorCtr="0">
            <a:normAutofit/>
          </a:bodyPr>
          <a:lstStyle/>
          <a:p>
            <a:pPr marL="457200" lvl="0" indent="-342900" defTabSz="457200">
              <a:spcBef>
                <a:spcPts val="1000"/>
              </a:spcBef>
              <a:buSzPct val="80000"/>
              <a:buFont typeface="Wingdings 3" charset="2"/>
              <a:buChar char=""/>
            </a:pPr>
            <a:r>
              <a:rPr lang="en-US" sz="1200" dirty="0"/>
              <a:t>Usability - RentHvn can be used by users ranging from young to elder as it has minimalist design.</a:t>
            </a:r>
          </a:p>
          <a:p>
            <a:pPr marL="114300" lvl="0" indent="0" defTabSz="457200">
              <a:spcBef>
                <a:spcPts val="1000"/>
              </a:spcBef>
              <a:buSzPct val="80000"/>
              <a:buNone/>
            </a:pPr>
            <a:endParaRPr lang="en-US" sz="1200" dirty="0"/>
          </a:p>
          <a:p>
            <a:pPr marL="457200" lvl="0" indent="-342900" defTabSz="457200">
              <a:spcBef>
                <a:spcPts val="1000"/>
              </a:spcBef>
              <a:buSzPct val="80000"/>
              <a:buFont typeface="Wingdings 3" charset="2"/>
              <a:buChar char=""/>
            </a:pPr>
            <a:r>
              <a:rPr lang="en-US" sz="1200" dirty="0"/>
              <a:t>Accessibility - The application can be used by users with an android phone. Things have been taken care so that many people including users with disabilities such as color blindness can access it easily.</a:t>
            </a:r>
          </a:p>
          <a:p>
            <a:pPr marL="457200" lvl="0" indent="-342900" defTabSz="457200">
              <a:spcBef>
                <a:spcPts val="1000"/>
              </a:spcBef>
              <a:buSzPct val="80000"/>
              <a:buFont typeface="Wingdings 3" charset="2"/>
              <a:buChar char=""/>
            </a:pPr>
            <a:endParaRPr lang="en-US" sz="1200" dirty="0"/>
          </a:p>
          <a:p>
            <a:pPr marL="457200" lvl="0" indent="-342900" defTabSz="457200">
              <a:spcBef>
                <a:spcPts val="1000"/>
              </a:spcBef>
              <a:buSzPct val="80000"/>
              <a:buFont typeface="Wingdings 3" charset="2"/>
              <a:buChar char=""/>
            </a:pPr>
            <a:r>
              <a:rPr lang="en-US" sz="1200" dirty="0"/>
              <a:t>Server – User passwords are stored in the server in an encrypted form.</a:t>
            </a:r>
          </a:p>
        </p:txBody>
      </p:sp>
      <p:pic>
        <p:nvPicPr>
          <p:cNvPr id="2" name="Picture 1">
            <a:extLst>
              <a:ext uri="{FF2B5EF4-FFF2-40B4-BE49-F238E27FC236}">
                <a16:creationId xmlns:a16="http://schemas.microsoft.com/office/drawing/2014/main" id="{1856F2BD-8592-4D46-B09F-55A1A364629E}"/>
              </a:ext>
            </a:extLst>
          </p:cNvPr>
          <p:cNvPicPr>
            <a:picLocks noChangeAspect="1"/>
          </p:cNvPicPr>
          <p:nvPr/>
        </p:nvPicPr>
        <p:blipFill>
          <a:blip r:embed="rId7"/>
          <a:stretch>
            <a:fillRect/>
          </a:stretch>
        </p:blipFill>
        <p:spPr>
          <a:xfrm>
            <a:off x="6066000" y="3627069"/>
            <a:ext cx="2267418" cy="1250845"/>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1170</Words>
  <Application>Microsoft Office PowerPoint</Application>
  <PresentationFormat>On-screen Show (16:9)</PresentationFormat>
  <Paragraphs>181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RentHvn</vt:lpstr>
      <vt:lpstr>Target Audience and Usage Environment</vt:lpstr>
      <vt:lpstr>Problems</vt:lpstr>
      <vt:lpstr>Solutions</vt:lpstr>
      <vt:lpstr>Features</vt:lpstr>
      <vt:lpstr>Motivation</vt:lpstr>
      <vt:lpstr>Why not just rent it?</vt:lpstr>
      <vt:lpstr>Hey, Philanthropist</vt:lpstr>
      <vt:lpstr>Compliance</vt:lpstr>
      <vt:lpstr>Business Model</vt:lpstr>
      <vt:lpstr>Activities</vt:lpstr>
      <vt:lpstr>Unified Modelling Language (Use Case Diagram)</vt:lpstr>
      <vt:lpstr>Sitemap</vt:lpstr>
      <vt:lpstr>Issues Faced During Development</vt:lpstr>
      <vt:lpstr>Work Done</vt:lpstr>
      <vt:lpstr>Quality Assurance(Testing and Review)</vt:lpstr>
      <vt:lpstr>Quality Assurance(Testing and Review)</vt:lpstr>
      <vt:lpstr>Quality Assurance(Testing and Review)</vt:lpstr>
      <vt:lpstr>Quality Assurance(Testing and Review)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RentHvn</dc:title>
  <dc:creator>Tejasvi Vig</dc:creator>
  <cp:lastModifiedBy>Tejasvi Vig</cp:lastModifiedBy>
  <cp:revision>87</cp:revision>
  <dcterms:created xsi:type="dcterms:W3CDTF">2020-04-03T21:01:03Z</dcterms:created>
  <dcterms:modified xsi:type="dcterms:W3CDTF">2020-04-04T01:54:42Z</dcterms:modified>
</cp:coreProperties>
</file>