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68" r:id="rId8"/>
    <p:sldId id="263" r:id="rId9"/>
    <p:sldId id="261" r:id="rId10"/>
    <p:sldId id="262" r:id="rId11"/>
    <p:sldId id="269" r:id="rId12"/>
    <p:sldId id="270" r:id="rId13"/>
    <p:sldId id="271" r:id="rId14"/>
    <p:sldId id="272" r:id="rId15"/>
    <p:sldId id="264" r:id="rId16"/>
    <p:sldId id="265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335" autoAdjust="0"/>
  </p:normalViewPr>
  <p:slideViewPr>
    <p:cSldViewPr>
      <p:cViewPr varScale="1">
        <p:scale>
          <a:sx n="109" d="100"/>
          <a:sy n="109" d="100"/>
        </p:scale>
        <p:origin x="103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BF9177-5D25-42D2-AE1A-C003A5EF1C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9123F-4557-4B87-8475-24D014D303A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Introduction</a:t>
          </a:r>
        </a:p>
      </dgm:t>
    </dgm:pt>
    <dgm:pt modelId="{04A2831E-5D0D-4638-A393-47A404BF0B0E}" type="parTrans" cxnId="{2B9DEFF5-6ED4-419F-8B3F-39AD45E3AFD6}">
      <dgm:prSet/>
      <dgm:spPr/>
      <dgm:t>
        <a:bodyPr/>
        <a:lstStyle/>
        <a:p>
          <a:endParaRPr lang="en-US"/>
        </a:p>
      </dgm:t>
    </dgm:pt>
    <dgm:pt modelId="{0AEECFFF-5107-4C5D-BBBE-9B34A9B5B340}" type="sibTrans" cxnId="{2B9DEFF5-6ED4-419F-8B3F-39AD45E3AFD6}">
      <dgm:prSet/>
      <dgm:spPr/>
      <dgm:t>
        <a:bodyPr/>
        <a:lstStyle/>
        <a:p>
          <a:endParaRPr lang="en-US"/>
        </a:p>
      </dgm:t>
    </dgm:pt>
    <dgm:pt modelId="{778B5AD6-156D-4A88-96E4-5486963BA38C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Need of the Product</a:t>
          </a:r>
        </a:p>
      </dgm:t>
    </dgm:pt>
    <dgm:pt modelId="{356A2DF1-0E20-4F7E-99A3-F67B6AA4E85D}" type="parTrans" cxnId="{DF417600-DD30-46F8-A4D6-F34D47841E38}">
      <dgm:prSet/>
      <dgm:spPr/>
      <dgm:t>
        <a:bodyPr/>
        <a:lstStyle/>
        <a:p>
          <a:endParaRPr lang="en-US"/>
        </a:p>
      </dgm:t>
    </dgm:pt>
    <dgm:pt modelId="{B057CC03-6FA8-4DC9-B328-89E42A6C7AFA}" type="sibTrans" cxnId="{DF417600-DD30-46F8-A4D6-F34D47841E38}">
      <dgm:prSet/>
      <dgm:spPr/>
      <dgm:t>
        <a:bodyPr/>
        <a:lstStyle/>
        <a:p>
          <a:endParaRPr lang="en-US"/>
        </a:p>
      </dgm:t>
    </dgm:pt>
    <dgm:pt modelId="{86F5B4E9-07EB-4018-B40E-EA8A3A2F0FB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Survey</a:t>
          </a:r>
        </a:p>
      </dgm:t>
    </dgm:pt>
    <dgm:pt modelId="{A8609A58-EB15-4FDA-A266-F7A2DBD30657}" type="parTrans" cxnId="{03288251-B595-4D81-9A8F-67209C91B0B0}">
      <dgm:prSet/>
      <dgm:spPr/>
      <dgm:t>
        <a:bodyPr/>
        <a:lstStyle/>
        <a:p>
          <a:endParaRPr lang="en-US"/>
        </a:p>
      </dgm:t>
    </dgm:pt>
    <dgm:pt modelId="{14A02D93-67AA-43CF-8089-86A5CC016341}" type="sibTrans" cxnId="{03288251-B595-4D81-9A8F-67209C91B0B0}">
      <dgm:prSet/>
      <dgm:spPr/>
      <dgm:t>
        <a:bodyPr/>
        <a:lstStyle/>
        <a:p>
          <a:endParaRPr lang="en-US"/>
        </a:p>
      </dgm:t>
    </dgm:pt>
    <dgm:pt modelId="{F00A3C8B-FA07-434D-81C1-67B8624D35C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Problem Formulation</a:t>
          </a:r>
        </a:p>
      </dgm:t>
    </dgm:pt>
    <dgm:pt modelId="{DE7A5D9B-E3D7-428D-801C-14296F84C9A5}" type="parTrans" cxnId="{533B153D-9620-4156-964A-39E3D03D7742}">
      <dgm:prSet/>
      <dgm:spPr/>
      <dgm:t>
        <a:bodyPr/>
        <a:lstStyle/>
        <a:p>
          <a:endParaRPr lang="en-US"/>
        </a:p>
      </dgm:t>
    </dgm:pt>
    <dgm:pt modelId="{52BF9B13-A25A-450B-81E5-2137FB130852}" type="sibTrans" cxnId="{533B153D-9620-4156-964A-39E3D03D7742}">
      <dgm:prSet/>
      <dgm:spPr/>
      <dgm:t>
        <a:bodyPr/>
        <a:lstStyle/>
        <a:p>
          <a:endParaRPr lang="en-US"/>
        </a:p>
      </dgm:t>
    </dgm:pt>
    <dgm:pt modelId="{75EA93EC-EE91-408B-AEE1-341B8EC19EA8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Proposed Design</a:t>
          </a:r>
        </a:p>
      </dgm:t>
    </dgm:pt>
    <dgm:pt modelId="{9679EE7B-1487-429E-8A80-AEA5A1E04379}" type="parTrans" cxnId="{8FE90CC7-D7F9-495C-9A8C-0411DACF12A8}">
      <dgm:prSet/>
      <dgm:spPr/>
      <dgm:t>
        <a:bodyPr/>
        <a:lstStyle/>
        <a:p>
          <a:endParaRPr lang="en-US"/>
        </a:p>
      </dgm:t>
    </dgm:pt>
    <dgm:pt modelId="{9B0E0769-067C-4248-A1EB-7DC9E007A8BF}" type="sibTrans" cxnId="{8FE90CC7-D7F9-495C-9A8C-0411DACF12A8}">
      <dgm:prSet/>
      <dgm:spPr/>
      <dgm:t>
        <a:bodyPr/>
        <a:lstStyle/>
        <a:p>
          <a:endParaRPr lang="en-US"/>
        </a:p>
      </dgm:t>
    </dgm:pt>
    <dgm:pt modelId="{B6FEC7C5-5CB4-4FD1-84EF-285DB81688B7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Implementation</a:t>
          </a:r>
        </a:p>
      </dgm:t>
    </dgm:pt>
    <dgm:pt modelId="{E8A599BD-64A8-4818-9B6F-EC68E6DBED7B}" type="parTrans" cxnId="{DE360D60-8FEF-47A2-BDEA-7123D22B9C33}">
      <dgm:prSet/>
      <dgm:spPr/>
      <dgm:t>
        <a:bodyPr/>
        <a:lstStyle/>
        <a:p>
          <a:endParaRPr lang="en-US"/>
        </a:p>
      </dgm:t>
    </dgm:pt>
    <dgm:pt modelId="{7B156438-87B9-4DA4-8523-3CEDF5BECFA1}" type="sibTrans" cxnId="{DE360D60-8FEF-47A2-BDEA-7123D22B9C33}">
      <dgm:prSet/>
      <dgm:spPr/>
      <dgm:t>
        <a:bodyPr/>
        <a:lstStyle/>
        <a:p>
          <a:endParaRPr lang="en-US"/>
        </a:p>
      </dgm:t>
    </dgm:pt>
    <dgm:pt modelId="{7C77F649-3CA9-431B-BFCF-B2BB6A8C2E3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Conclusion</a:t>
          </a:r>
        </a:p>
      </dgm:t>
    </dgm:pt>
    <dgm:pt modelId="{F51F7E6C-94D5-473C-8E27-D691A977D7C1}" type="parTrans" cxnId="{3F92845B-A747-47CD-BE44-4B88D54DD032}">
      <dgm:prSet/>
      <dgm:spPr/>
      <dgm:t>
        <a:bodyPr/>
        <a:lstStyle/>
        <a:p>
          <a:endParaRPr lang="en-US"/>
        </a:p>
      </dgm:t>
    </dgm:pt>
    <dgm:pt modelId="{2948666A-A889-4883-9145-7CD3DBCD5F47}" type="sibTrans" cxnId="{3F92845B-A747-47CD-BE44-4B88D54DD032}">
      <dgm:prSet/>
      <dgm:spPr/>
      <dgm:t>
        <a:bodyPr/>
        <a:lstStyle/>
        <a:p>
          <a:endParaRPr lang="en-US"/>
        </a:p>
      </dgm:t>
    </dgm:pt>
    <dgm:pt modelId="{375A3B9A-866C-4E70-A15C-6303DC084F9A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References</a:t>
          </a:r>
        </a:p>
      </dgm:t>
    </dgm:pt>
    <dgm:pt modelId="{EFF4FA2F-422B-4D7D-98B0-E885BF4E791E}" type="parTrans" cxnId="{55ADE6EB-EE67-4FE2-BE2D-27A69D1D6146}">
      <dgm:prSet/>
      <dgm:spPr/>
      <dgm:t>
        <a:bodyPr/>
        <a:lstStyle/>
        <a:p>
          <a:endParaRPr lang="en-US"/>
        </a:p>
      </dgm:t>
    </dgm:pt>
    <dgm:pt modelId="{8F69A14C-9F56-4EA4-A9A3-84BF224CA28F}" type="sibTrans" cxnId="{55ADE6EB-EE67-4FE2-BE2D-27A69D1D6146}">
      <dgm:prSet/>
      <dgm:spPr/>
      <dgm:t>
        <a:bodyPr/>
        <a:lstStyle/>
        <a:p>
          <a:endParaRPr lang="en-US"/>
        </a:p>
      </dgm:t>
    </dgm:pt>
    <dgm:pt modelId="{B81A3B34-82A8-4963-8CE9-C2905BD7B2CC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Appendix</a:t>
          </a:r>
        </a:p>
      </dgm:t>
    </dgm:pt>
    <dgm:pt modelId="{CD3F6295-FA7B-48BA-886C-3AA1C8C285D4}" type="parTrans" cxnId="{4F74751A-2D31-4B0E-A682-689398752D66}">
      <dgm:prSet/>
      <dgm:spPr/>
      <dgm:t>
        <a:bodyPr/>
        <a:lstStyle/>
        <a:p>
          <a:endParaRPr lang="en-US"/>
        </a:p>
      </dgm:t>
    </dgm:pt>
    <dgm:pt modelId="{706760BE-826F-4780-8CC8-6E8A2D0B8357}" type="sibTrans" cxnId="{4F74751A-2D31-4B0E-A682-689398752D66}">
      <dgm:prSet/>
      <dgm:spPr/>
      <dgm:t>
        <a:bodyPr/>
        <a:lstStyle/>
        <a:p>
          <a:endParaRPr lang="en-US"/>
        </a:p>
      </dgm:t>
    </dgm:pt>
    <dgm:pt modelId="{D015C3CE-9279-4D6C-9301-6072567F776B}" type="pres">
      <dgm:prSet presAssocID="{85BF9177-5D25-42D2-AE1A-C003A5EF1C79}" presName="linear" presStyleCnt="0">
        <dgm:presLayoutVars>
          <dgm:animLvl val="lvl"/>
          <dgm:resizeHandles val="exact"/>
        </dgm:presLayoutVars>
      </dgm:prSet>
      <dgm:spPr/>
    </dgm:pt>
    <dgm:pt modelId="{A1A475FE-5E1A-4FB4-AC9A-446F2ED5E758}" type="pres">
      <dgm:prSet presAssocID="{0759123F-4557-4B87-8475-24D014D303A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8A539A2A-5A38-462F-BC34-1687F26A4B77}" type="pres">
      <dgm:prSet presAssocID="{0AEECFFF-5107-4C5D-BBBE-9B34A9B5B340}" presName="spacer" presStyleCnt="0"/>
      <dgm:spPr/>
    </dgm:pt>
    <dgm:pt modelId="{4C66354F-720D-40FD-AA78-00F598E8E474}" type="pres">
      <dgm:prSet presAssocID="{778B5AD6-156D-4A88-96E4-5486963BA38C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2B3DF2C-416C-40AB-B3BE-557C3FAE92A4}" type="pres">
      <dgm:prSet presAssocID="{B057CC03-6FA8-4DC9-B328-89E42A6C7AFA}" presName="spacer" presStyleCnt="0"/>
      <dgm:spPr/>
    </dgm:pt>
    <dgm:pt modelId="{8603A844-1368-4D6B-AA18-A04C04AED9E9}" type="pres">
      <dgm:prSet presAssocID="{86F5B4E9-07EB-4018-B40E-EA8A3A2F0FB6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1364EE5-E8EE-46A8-A26D-E74BDE22792C}" type="pres">
      <dgm:prSet presAssocID="{14A02D93-67AA-43CF-8089-86A5CC016341}" presName="spacer" presStyleCnt="0"/>
      <dgm:spPr/>
    </dgm:pt>
    <dgm:pt modelId="{2E037B20-D4B1-4435-A5DA-DC338B98369F}" type="pres">
      <dgm:prSet presAssocID="{F00A3C8B-FA07-434D-81C1-67B8624D35C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92FE37A3-12C2-427D-B960-60577D37E2F0}" type="pres">
      <dgm:prSet presAssocID="{52BF9B13-A25A-450B-81E5-2137FB130852}" presName="spacer" presStyleCnt="0"/>
      <dgm:spPr/>
    </dgm:pt>
    <dgm:pt modelId="{CBE3422E-3A11-4157-BF83-87A7BCA00DE9}" type="pres">
      <dgm:prSet presAssocID="{75EA93EC-EE91-408B-AEE1-341B8EC19EA8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B5B2840-E2A4-4150-BC61-7CBAC3F3037C}" type="pres">
      <dgm:prSet presAssocID="{9B0E0769-067C-4248-A1EB-7DC9E007A8BF}" presName="spacer" presStyleCnt="0"/>
      <dgm:spPr/>
    </dgm:pt>
    <dgm:pt modelId="{67ECC437-643E-4F53-B022-3BAF257CF7B5}" type="pres">
      <dgm:prSet presAssocID="{B6FEC7C5-5CB4-4FD1-84EF-285DB81688B7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8AF7EA76-E03F-4B6D-9B2D-3865436049A1}" type="pres">
      <dgm:prSet presAssocID="{7B156438-87B9-4DA4-8523-3CEDF5BECFA1}" presName="spacer" presStyleCnt="0"/>
      <dgm:spPr/>
    </dgm:pt>
    <dgm:pt modelId="{B563715E-D5EB-4E73-BBC5-56AF44CFBF6F}" type="pres">
      <dgm:prSet presAssocID="{7C77F649-3CA9-431B-BFCF-B2BB6A8C2E3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B7D7ACB-F292-4589-A3F9-81AFA2076738}" type="pres">
      <dgm:prSet presAssocID="{2948666A-A889-4883-9145-7CD3DBCD5F47}" presName="spacer" presStyleCnt="0"/>
      <dgm:spPr/>
    </dgm:pt>
    <dgm:pt modelId="{F491F20C-EE6C-4ADE-928E-922799E64AB5}" type="pres">
      <dgm:prSet presAssocID="{375A3B9A-866C-4E70-A15C-6303DC084F9A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F8547BF-F2B1-4745-B4BB-9EAB8706616A}" type="pres">
      <dgm:prSet presAssocID="{8F69A14C-9F56-4EA4-A9A3-84BF224CA28F}" presName="spacer" presStyleCnt="0"/>
      <dgm:spPr/>
    </dgm:pt>
    <dgm:pt modelId="{15AD79A0-BE86-4000-94E1-378F391F02C2}" type="pres">
      <dgm:prSet presAssocID="{B81A3B34-82A8-4963-8CE9-C2905BD7B2CC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F417600-DD30-46F8-A4D6-F34D47841E38}" srcId="{85BF9177-5D25-42D2-AE1A-C003A5EF1C79}" destId="{778B5AD6-156D-4A88-96E4-5486963BA38C}" srcOrd="1" destOrd="0" parTransId="{356A2DF1-0E20-4F7E-99A3-F67B6AA4E85D}" sibTransId="{B057CC03-6FA8-4DC9-B328-89E42A6C7AFA}"/>
    <dgm:cxn modelId="{D5793006-C04C-46B8-B6E4-F8CD4D37349B}" type="presOf" srcId="{F00A3C8B-FA07-434D-81C1-67B8624D35CE}" destId="{2E037B20-D4B1-4435-A5DA-DC338B98369F}" srcOrd="0" destOrd="0" presId="urn:microsoft.com/office/officeart/2005/8/layout/vList2"/>
    <dgm:cxn modelId="{4F74751A-2D31-4B0E-A682-689398752D66}" srcId="{85BF9177-5D25-42D2-AE1A-C003A5EF1C79}" destId="{B81A3B34-82A8-4963-8CE9-C2905BD7B2CC}" srcOrd="8" destOrd="0" parTransId="{CD3F6295-FA7B-48BA-886C-3AA1C8C285D4}" sibTransId="{706760BE-826F-4780-8CC8-6E8A2D0B8357}"/>
    <dgm:cxn modelId="{533B153D-9620-4156-964A-39E3D03D7742}" srcId="{85BF9177-5D25-42D2-AE1A-C003A5EF1C79}" destId="{F00A3C8B-FA07-434D-81C1-67B8624D35CE}" srcOrd="3" destOrd="0" parTransId="{DE7A5D9B-E3D7-428D-801C-14296F84C9A5}" sibTransId="{52BF9B13-A25A-450B-81E5-2137FB130852}"/>
    <dgm:cxn modelId="{3F92845B-A747-47CD-BE44-4B88D54DD032}" srcId="{85BF9177-5D25-42D2-AE1A-C003A5EF1C79}" destId="{7C77F649-3CA9-431B-BFCF-B2BB6A8C2E39}" srcOrd="6" destOrd="0" parTransId="{F51F7E6C-94D5-473C-8E27-D691A977D7C1}" sibTransId="{2948666A-A889-4883-9145-7CD3DBCD5F47}"/>
    <dgm:cxn modelId="{DE360D60-8FEF-47A2-BDEA-7123D22B9C33}" srcId="{85BF9177-5D25-42D2-AE1A-C003A5EF1C79}" destId="{B6FEC7C5-5CB4-4FD1-84EF-285DB81688B7}" srcOrd="5" destOrd="0" parTransId="{E8A599BD-64A8-4818-9B6F-EC68E6DBED7B}" sibTransId="{7B156438-87B9-4DA4-8523-3CEDF5BECFA1}"/>
    <dgm:cxn modelId="{B1BCE667-F706-4EB8-BC3C-84C0AEE3CB2D}" type="presOf" srcId="{85BF9177-5D25-42D2-AE1A-C003A5EF1C79}" destId="{D015C3CE-9279-4D6C-9301-6072567F776B}" srcOrd="0" destOrd="0" presId="urn:microsoft.com/office/officeart/2005/8/layout/vList2"/>
    <dgm:cxn modelId="{688D466B-2903-4068-83D0-C755D278B2FA}" type="presOf" srcId="{0759123F-4557-4B87-8475-24D014D303AE}" destId="{A1A475FE-5E1A-4FB4-AC9A-446F2ED5E758}" srcOrd="0" destOrd="0" presId="urn:microsoft.com/office/officeart/2005/8/layout/vList2"/>
    <dgm:cxn modelId="{9D110371-C9D4-4BB5-ACE0-CA032ABEB19B}" type="presOf" srcId="{375A3B9A-866C-4E70-A15C-6303DC084F9A}" destId="{F491F20C-EE6C-4ADE-928E-922799E64AB5}" srcOrd="0" destOrd="0" presId="urn:microsoft.com/office/officeart/2005/8/layout/vList2"/>
    <dgm:cxn modelId="{03288251-B595-4D81-9A8F-67209C91B0B0}" srcId="{85BF9177-5D25-42D2-AE1A-C003A5EF1C79}" destId="{86F5B4E9-07EB-4018-B40E-EA8A3A2F0FB6}" srcOrd="2" destOrd="0" parTransId="{A8609A58-EB15-4FDA-A266-F7A2DBD30657}" sibTransId="{14A02D93-67AA-43CF-8089-86A5CC016341}"/>
    <dgm:cxn modelId="{E0F76177-4100-4856-A69B-4FCA55A53579}" type="presOf" srcId="{75EA93EC-EE91-408B-AEE1-341B8EC19EA8}" destId="{CBE3422E-3A11-4157-BF83-87A7BCA00DE9}" srcOrd="0" destOrd="0" presId="urn:microsoft.com/office/officeart/2005/8/layout/vList2"/>
    <dgm:cxn modelId="{36B3927F-F07D-49EB-BADB-7BD7D47150B0}" type="presOf" srcId="{7C77F649-3CA9-431B-BFCF-B2BB6A8C2E39}" destId="{B563715E-D5EB-4E73-BBC5-56AF44CFBF6F}" srcOrd="0" destOrd="0" presId="urn:microsoft.com/office/officeart/2005/8/layout/vList2"/>
    <dgm:cxn modelId="{5F04FF7F-E637-4C3B-91C2-40F8EFF94B0F}" type="presOf" srcId="{86F5B4E9-07EB-4018-B40E-EA8A3A2F0FB6}" destId="{8603A844-1368-4D6B-AA18-A04C04AED9E9}" srcOrd="0" destOrd="0" presId="urn:microsoft.com/office/officeart/2005/8/layout/vList2"/>
    <dgm:cxn modelId="{1EB71A94-AA59-48DD-BCA7-A7FDFABF3BAD}" type="presOf" srcId="{778B5AD6-156D-4A88-96E4-5486963BA38C}" destId="{4C66354F-720D-40FD-AA78-00F598E8E474}" srcOrd="0" destOrd="0" presId="urn:microsoft.com/office/officeart/2005/8/layout/vList2"/>
    <dgm:cxn modelId="{8FE90CC7-D7F9-495C-9A8C-0411DACF12A8}" srcId="{85BF9177-5D25-42D2-AE1A-C003A5EF1C79}" destId="{75EA93EC-EE91-408B-AEE1-341B8EC19EA8}" srcOrd="4" destOrd="0" parTransId="{9679EE7B-1487-429E-8A80-AEA5A1E04379}" sibTransId="{9B0E0769-067C-4248-A1EB-7DC9E007A8BF}"/>
    <dgm:cxn modelId="{ED2E3DDA-4896-4CC9-A552-1841E65C1C69}" type="presOf" srcId="{B81A3B34-82A8-4963-8CE9-C2905BD7B2CC}" destId="{15AD79A0-BE86-4000-94E1-378F391F02C2}" srcOrd="0" destOrd="0" presId="urn:microsoft.com/office/officeart/2005/8/layout/vList2"/>
    <dgm:cxn modelId="{55ADE6EB-EE67-4FE2-BE2D-27A69D1D6146}" srcId="{85BF9177-5D25-42D2-AE1A-C003A5EF1C79}" destId="{375A3B9A-866C-4E70-A15C-6303DC084F9A}" srcOrd="7" destOrd="0" parTransId="{EFF4FA2F-422B-4D7D-98B0-E885BF4E791E}" sibTransId="{8F69A14C-9F56-4EA4-A9A3-84BF224CA28F}"/>
    <dgm:cxn modelId="{2B9DEFF5-6ED4-419F-8B3F-39AD45E3AFD6}" srcId="{85BF9177-5D25-42D2-AE1A-C003A5EF1C79}" destId="{0759123F-4557-4B87-8475-24D014D303AE}" srcOrd="0" destOrd="0" parTransId="{04A2831E-5D0D-4638-A393-47A404BF0B0E}" sibTransId="{0AEECFFF-5107-4C5D-BBBE-9B34A9B5B340}"/>
    <dgm:cxn modelId="{719EE7FF-6FEC-4212-86E5-6E17455A1EC1}" type="presOf" srcId="{B6FEC7C5-5CB4-4FD1-84EF-285DB81688B7}" destId="{67ECC437-643E-4F53-B022-3BAF257CF7B5}" srcOrd="0" destOrd="0" presId="urn:microsoft.com/office/officeart/2005/8/layout/vList2"/>
    <dgm:cxn modelId="{3FC05E02-A62E-483C-AB97-624E518A53B0}" type="presParOf" srcId="{D015C3CE-9279-4D6C-9301-6072567F776B}" destId="{A1A475FE-5E1A-4FB4-AC9A-446F2ED5E758}" srcOrd="0" destOrd="0" presId="urn:microsoft.com/office/officeart/2005/8/layout/vList2"/>
    <dgm:cxn modelId="{ACF5A46E-F8C7-41D2-BD17-00DE24111026}" type="presParOf" srcId="{D015C3CE-9279-4D6C-9301-6072567F776B}" destId="{8A539A2A-5A38-462F-BC34-1687F26A4B77}" srcOrd="1" destOrd="0" presId="urn:microsoft.com/office/officeart/2005/8/layout/vList2"/>
    <dgm:cxn modelId="{5CC60F39-4277-491D-9D35-A421E7C7D8CE}" type="presParOf" srcId="{D015C3CE-9279-4D6C-9301-6072567F776B}" destId="{4C66354F-720D-40FD-AA78-00F598E8E474}" srcOrd="2" destOrd="0" presId="urn:microsoft.com/office/officeart/2005/8/layout/vList2"/>
    <dgm:cxn modelId="{45A040DB-A9D0-4AA7-8EFF-1A8A3956C267}" type="presParOf" srcId="{D015C3CE-9279-4D6C-9301-6072567F776B}" destId="{C2B3DF2C-416C-40AB-B3BE-557C3FAE92A4}" srcOrd="3" destOrd="0" presId="urn:microsoft.com/office/officeart/2005/8/layout/vList2"/>
    <dgm:cxn modelId="{E3FF334B-62CB-450C-B844-642A7F4FABA6}" type="presParOf" srcId="{D015C3CE-9279-4D6C-9301-6072567F776B}" destId="{8603A844-1368-4D6B-AA18-A04C04AED9E9}" srcOrd="4" destOrd="0" presId="urn:microsoft.com/office/officeart/2005/8/layout/vList2"/>
    <dgm:cxn modelId="{B61D0F31-1F1C-4D33-A342-A3DABC4833C6}" type="presParOf" srcId="{D015C3CE-9279-4D6C-9301-6072567F776B}" destId="{01364EE5-E8EE-46A8-A26D-E74BDE22792C}" srcOrd="5" destOrd="0" presId="urn:microsoft.com/office/officeart/2005/8/layout/vList2"/>
    <dgm:cxn modelId="{FB0A35D3-F23F-48D2-8B80-E6E5BB97CA7A}" type="presParOf" srcId="{D015C3CE-9279-4D6C-9301-6072567F776B}" destId="{2E037B20-D4B1-4435-A5DA-DC338B98369F}" srcOrd="6" destOrd="0" presId="urn:microsoft.com/office/officeart/2005/8/layout/vList2"/>
    <dgm:cxn modelId="{C796D7BB-42FC-4837-947D-BC6934614F2B}" type="presParOf" srcId="{D015C3CE-9279-4D6C-9301-6072567F776B}" destId="{92FE37A3-12C2-427D-B960-60577D37E2F0}" srcOrd="7" destOrd="0" presId="urn:microsoft.com/office/officeart/2005/8/layout/vList2"/>
    <dgm:cxn modelId="{0955B765-BCD6-40FC-B224-CE3A3FC91A16}" type="presParOf" srcId="{D015C3CE-9279-4D6C-9301-6072567F776B}" destId="{CBE3422E-3A11-4157-BF83-87A7BCA00DE9}" srcOrd="8" destOrd="0" presId="urn:microsoft.com/office/officeart/2005/8/layout/vList2"/>
    <dgm:cxn modelId="{95A1DEDB-6071-4B2A-AF6C-5429BDF75489}" type="presParOf" srcId="{D015C3CE-9279-4D6C-9301-6072567F776B}" destId="{3B5B2840-E2A4-4150-BC61-7CBAC3F3037C}" srcOrd="9" destOrd="0" presId="urn:microsoft.com/office/officeart/2005/8/layout/vList2"/>
    <dgm:cxn modelId="{F974C1F6-9E21-4231-AB06-2634CC664EAC}" type="presParOf" srcId="{D015C3CE-9279-4D6C-9301-6072567F776B}" destId="{67ECC437-643E-4F53-B022-3BAF257CF7B5}" srcOrd="10" destOrd="0" presId="urn:microsoft.com/office/officeart/2005/8/layout/vList2"/>
    <dgm:cxn modelId="{6A1480BC-DE59-4673-B406-83FCCD79582B}" type="presParOf" srcId="{D015C3CE-9279-4D6C-9301-6072567F776B}" destId="{8AF7EA76-E03F-4B6D-9B2D-3865436049A1}" srcOrd="11" destOrd="0" presId="urn:microsoft.com/office/officeart/2005/8/layout/vList2"/>
    <dgm:cxn modelId="{A768921C-C811-49F0-B846-C5573AD55373}" type="presParOf" srcId="{D015C3CE-9279-4D6C-9301-6072567F776B}" destId="{B563715E-D5EB-4E73-BBC5-56AF44CFBF6F}" srcOrd="12" destOrd="0" presId="urn:microsoft.com/office/officeart/2005/8/layout/vList2"/>
    <dgm:cxn modelId="{20940FD4-971D-4873-800E-07170563D0A1}" type="presParOf" srcId="{D015C3CE-9279-4D6C-9301-6072567F776B}" destId="{DB7D7ACB-F292-4589-A3F9-81AFA2076738}" srcOrd="13" destOrd="0" presId="urn:microsoft.com/office/officeart/2005/8/layout/vList2"/>
    <dgm:cxn modelId="{18BF98A8-93BF-4B0D-A74C-3347CB6CC30B}" type="presParOf" srcId="{D015C3CE-9279-4D6C-9301-6072567F776B}" destId="{F491F20C-EE6C-4ADE-928E-922799E64AB5}" srcOrd="14" destOrd="0" presId="urn:microsoft.com/office/officeart/2005/8/layout/vList2"/>
    <dgm:cxn modelId="{D07FFF65-52B0-4FFE-AAC5-F3B7997D1644}" type="presParOf" srcId="{D015C3CE-9279-4D6C-9301-6072567F776B}" destId="{9F8547BF-F2B1-4745-B4BB-9EAB8706616A}" srcOrd="15" destOrd="0" presId="urn:microsoft.com/office/officeart/2005/8/layout/vList2"/>
    <dgm:cxn modelId="{1B0BA501-1022-4331-AD21-6D93BA4D92E5}" type="presParOf" srcId="{D015C3CE-9279-4D6C-9301-6072567F776B}" destId="{15AD79A0-BE86-4000-94E1-378F391F02C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475FE-5E1A-4FB4-AC9A-446F2ED5E758}">
      <dsp:nvSpPr>
        <dsp:cNvPr id="0" name=""/>
        <dsp:cNvSpPr/>
      </dsp:nvSpPr>
      <dsp:spPr>
        <a:xfrm>
          <a:off x="0" y="11648"/>
          <a:ext cx="3669586" cy="311805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</a:t>
          </a:r>
        </a:p>
      </dsp:txBody>
      <dsp:txXfrm>
        <a:off x="15221" y="26869"/>
        <a:ext cx="3639144" cy="281363"/>
      </dsp:txXfrm>
    </dsp:sp>
    <dsp:sp modelId="{4C66354F-720D-40FD-AA78-00F598E8E474}">
      <dsp:nvSpPr>
        <dsp:cNvPr id="0" name=""/>
        <dsp:cNvSpPr/>
      </dsp:nvSpPr>
      <dsp:spPr>
        <a:xfrm>
          <a:off x="0" y="360893"/>
          <a:ext cx="3669586" cy="311805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Need of the Product</a:t>
          </a:r>
        </a:p>
      </dsp:txBody>
      <dsp:txXfrm>
        <a:off x="15221" y="376114"/>
        <a:ext cx="3639144" cy="281363"/>
      </dsp:txXfrm>
    </dsp:sp>
    <dsp:sp modelId="{8603A844-1368-4D6B-AA18-A04C04AED9E9}">
      <dsp:nvSpPr>
        <dsp:cNvPr id="0" name=""/>
        <dsp:cNvSpPr/>
      </dsp:nvSpPr>
      <dsp:spPr>
        <a:xfrm>
          <a:off x="0" y="710138"/>
          <a:ext cx="3669586" cy="311805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Survey</a:t>
          </a:r>
        </a:p>
      </dsp:txBody>
      <dsp:txXfrm>
        <a:off x="15221" y="725359"/>
        <a:ext cx="3639144" cy="281363"/>
      </dsp:txXfrm>
    </dsp:sp>
    <dsp:sp modelId="{2E037B20-D4B1-4435-A5DA-DC338B98369F}">
      <dsp:nvSpPr>
        <dsp:cNvPr id="0" name=""/>
        <dsp:cNvSpPr/>
      </dsp:nvSpPr>
      <dsp:spPr>
        <a:xfrm>
          <a:off x="0" y="1059383"/>
          <a:ext cx="3669586" cy="311805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Problem Formulation</a:t>
          </a:r>
        </a:p>
      </dsp:txBody>
      <dsp:txXfrm>
        <a:off x="15221" y="1074604"/>
        <a:ext cx="3639144" cy="281363"/>
      </dsp:txXfrm>
    </dsp:sp>
    <dsp:sp modelId="{CBE3422E-3A11-4157-BF83-87A7BCA00DE9}">
      <dsp:nvSpPr>
        <dsp:cNvPr id="0" name=""/>
        <dsp:cNvSpPr/>
      </dsp:nvSpPr>
      <dsp:spPr>
        <a:xfrm>
          <a:off x="0" y="1408628"/>
          <a:ext cx="3669586" cy="311805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Proposed Design</a:t>
          </a:r>
        </a:p>
      </dsp:txBody>
      <dsp:txXfrm>
        <a:off x="15221" y="1423849"/>
        <a:ext cx="3639144" cy="281363"/>
      </dsp:txXfrm>
    </dsp:sp>
    <dsp:sp modelId="{67ECC437-643E-4F53-B022-3BAF257CF7B5}">
      <dsp:nvSpPr>
        <dsp:cNvPr id="0" name=""/>
        <dsp:cNvSpPr/>
      </dsp:nvSpPr>
      <dsp:spPr>
        <a:xfrm>
          <a:off x="0" y="1757873"/>
          <a:ext cx="3669586" cy="311805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Implementation</a:t>
          </a:r>
        </a:p>
      </dsp:txBody>
      <dsp:txXfrm>
        <a:off x="15221" y="1773094"/>
        <a:ext cx="3639144" cy="281363"/>
      </dsp:txXfrm>
    </dsp:sp>
    <dsp:sp modelId="{B563715E-D5EB-4E73-BBC5-56AF44CFBF6F}">
      <dsp:nvSpPr>
        <dsp:cNvPr id="0" name=""/>
        <dsp:cNvSpPr/>
      </dsp:nvSpPr>
      <dsp:spPr>
        <a:xfrm>
          <a:off x="0" y="2107118"/>
          <a:ext cx="3669586" cy="311805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15221" y="2122339"/>
        <a:ext cx="3639144" cy="281363"/>
      </dsp:txXfrm>
    </dsp:sp>
    <dsp:sp modelId="{F491F20C-EE6C-4ADE-928E-922799E64AB5}">
      <dsp:nvSpPr>
        <dsp:cNvPr id="0" name=""/>
        <dsp:cNvSpPr/>
      </dsp:nvSpPr>
      <dsp:spPr>
        <a:xfrm>
          <a:off x="0" y="2456363"/>
          <a:ext cx="3669586" cy="311805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15221" y="2471584"/>
        <a:ext cx="3639144" cy="281363"/>
      </dsp:txXfrm>
    </dsp:sp>
    <dsp:sp modelId="{15AD79A0-BE86-4000-94E1-378F391F02C2}">
      <dsp:nvSpPr>
        <dsp:cNvPr id="0" name=""/>
        <dsp:cNvSpPr/>
      </dsp:nvSpPr>
      <dsp:spPr>
        <a:xfrm>
          <a:off x="0" y="2805608"/>
          <a:ext cx="3669586" cy="311805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Appendix</a:t>
          </a:r>
        </a:p>
      </dsp:txBody>
      <dsp:txXfrm>
        <a:off x="15221" y="2820829"/>
        <a:ext cx="3639144" cy="281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7825" y="1014686"/>
            <a:ext cx="7968349" cy="2042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6732" y="478458"/>
            <a:ext cx="1510534" cy="741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4384" y="1980329"/>
            <a:ext cx="7835230" cy="2287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825" y="1014686"/>
            <a:ext cx="4429760" cy="15343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3300" spc="80" dirty="0">
                <a:solidFill>
                  <a:srgbClr val="FFFFFF"/>
                </a:solidFill>
                <a:latin typeface="Trebuchet MS"/>
                <a:cs typeface="Trebuchet MS"/>
              </a:rPr>
              <a:t>Indian </a:t>
            </a:r>
            <a:r>
              <a:rPr sz="3300" spc="-9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95" dirty="0">
                <a:solidFill>
                  <a:srgbClr val="FFFFFF"/>
                </a:solidFill>
                <a:latin typeface="Trebuchet MS"/>
                <a:cs typeface="Trebuchet MS"/>
              </a:rPr>
              <a:t>Sign </a:t>
            </a:r>
            <a:r>
              <a:rPr sz="3300" spc="35" dirty="0">
                <a:solidFill>
                  <a:srgbClr val="FFFFFF"/>
                </a:solidFill>
                <a:latin typeface="Trebuchet MS"/>
                <a:cs typeface="Trebuchet MS"/>
              </a:rPr>
              <a:t>Language </a:t>
            </a:r>
            <a:r>
              <a:rPr sz="3300" spc="-2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33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rgbClr val="FFFFFF"/>
                </a:solidFill>
                <a:latin typeface="Trebuchet MS"/>
                <a:cs typeface="Trebuchet MS"/>
              </a:rPr>
              <a:t>Emotion</a:t>
            </a:r>
            <a:r>
              <a:rPr sz="33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35" dirty="0">
                <a:solidFill>
                  <a:srgbClr val="FFFFFF"/>
                </a:solidFill>
                <a:latin typeface="Trebuchet MS"/>
                <a:cs typeface="Trebuchet MS"/>
              </a:rPr>
              <a:t>Recognition</a:t>
            </a:r>
            <a:endParaRPr sz="3300" dirty="0">
              <a:latin typeface="Trebuchet MS"/>
              <a:cs typeface="Trebuchet MS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7D01434-E2DC-2B7F-5739-C36A863D2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683281"/>
              </p:ext>
            </p:extLst>
          </p:nvPr>
        </p:nvGraphicFramePr>
        <p:xfrm>
          <a:off x="-1066800" y="3333750"/>
          <a:ext cx="64770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477603" imgH="1024237" progId="Word.Document.12">
                  <p:embed/>
                </p:oleObj>
              </mc:Choice>
              <mc:Fallback>
                <p:oleObj name="Document" r:id="rId2" imgW="6477603" imgH="10242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066800" y="3333750"/>
                        <a:ext cx="6477000" cy="10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3077845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60" dirty="0"/>
              <a:t>Proposed</a:t>
            </a:r>
            <a:r>
              <a:rPr spc="-125" dirty="0"/>
              <a:t> </a:t>
            </a:r>
            <a:r>
              <a:rPr spc="60" dirty="0"/>
              <a:t>Design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-15" dirty="0">
                <a:latin typeface="Roboto"/>
                <a:cs typeface="Roboto"/>
              </a:rPr>
              <a:t>Implementation</a:t>
            </a:r>
            <a:r>
              <a:rPr sz="1500" spc="-20" dirty="0">
                <a:latin typeface="Roboto"/>
                <a:cs typeface="Roboto"/>
              </a:rPr>
              <a:t> Plan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and Use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5" dirty="0">
                <a:latin typeface="Roboto"/>
                <a:cs typeface="Roboto"/>
              </a:rPr>
              <a:t>Cases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825" y="1980329"/>
            <a:ext cx="3145975" cy="10970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187325" algn="just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 proposed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model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consists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two parts: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Sign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Language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Detection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Emotion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Detection.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also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includes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ts val="1365"/>
              </a:lnSpc>
            </a:pP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self-generated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Indian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Sign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Language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dataset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pre-existing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ts val="1435"/>
              </a:lnSpc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facial emotion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datasets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training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testing.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425" y="1614083"/>
            <a:ext cx="12401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Proposed</a:t>
            </a:r>
            <a:r>
              <a:rPr sz="1300" b="1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Model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3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145" y="1624116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1</a:t>
            </a:r>
            <a:endParaRPr sz="1200">
              <a:latin typeface="Leelawadee UI"/>
              <a:cs typeface="Leelawade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399" y="3270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7825" y="3331283"/>
            <a:ext cx="3145975" cy="12900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 algn="just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2	</a:t>
            </a: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1300" b="1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Cases</a:t>
            </a:r>
            <a:endParaRPr sz="1300" dirty="0">
              <a:latin typeface="Roboto"/>
              <a:cs typeface="Roboto"/>
            </a:endParaRPr>
          </a:p>
          <a:p>
            <a:pPr marL="12700" marR="5080" algn="just">
              <a:lnSpc>
                <a:spcPts val="1430"/>
              </a:lnSpc>
              <a:spcBef>
                <a:spcPts val="1375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system's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versatility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allows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applications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medical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consultations,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educational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settings,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legal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proceedings,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200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training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sessions,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contributing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independence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hearing-impaired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individuals.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8D7769-1D59-E168-0DC0-E6D061FD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530" y="990078"/>
            <a:ext cx="2471486" cy="3714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60B7BD-654C-800A-9DBB-FB3EE360A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642" y="1421088"/>
            <a:ext cx="2646893" cy="32837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" y="-1905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3630" y="452891"/>
            <a:ext cx="3612515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90"/>
              </a:spcBef>
            </a:pPr>
            <a:r>
              <a:rPr spc="25" dirty="0"/>
              <a:t>Implementation</a:t>
            </a:r>
          </a:p>
          <a:p>
            <a:pPr marL="12700" algn="ctr">
              <a:lnSpc>
                <a:spcPct val="100000"/>
              </a:lnSpc>
              <a:spcBef>
                <a:spcPts val="600"/>
              </a:spcBef>
            </a:pPr>
            <a:r>
              <a:rPr sz="1500" spc="-25" dirty="0">
                <a:latin typeface="Roboto"/>
                <a:cs typeface="Roboto"/>
              </a:rPr>
              <a:t>Technical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Details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and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40" dirty="0">
                <a:latin typeface="Roboto"/>
                <a:cs typeface="Roboto"/>
              </a:rPr>
              <a:t>Real-Time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Feasibility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7224" y="2115329"/>
            <a:ext cx="2745105" cy="14751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GUI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design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involves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setting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up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MediaPipe Holistic,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collection,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training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LSTM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model,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predictions,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real-time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application.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also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includes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Roboto"/>
                <a:cs typeface="Roboto"/>
              </a:rPr>
              <a:t>CNN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model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implementation, datasets,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test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cases,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parameter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tuning,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real-time 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feasibility,</a:t>
            </a:r>
            <a:r>
              <a:rPr sz="12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integration</a:t>
            </a:r>
            <a:r>
              <a:rPr sz="12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2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overall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system.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0025" y="2115316"/>
            <a:ext cx="2802890" cy="11131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ts val="1430"/>
              </a:lnSpc>
              <a:spcBef>
                <a:spcPts val="155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section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involves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preprocessing, </a:t>
            </a:r>
            <a:r>
              <a:rPr sz="1200" spc="-2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model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ﬁtting,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predictions,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model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evaluation, and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real-time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working.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also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includes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details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about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facial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emotion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datasets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used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accuracy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results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achieved.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0085" y="1743346"/>
            <a:ext cx="8470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GUI</a:t>
            </a:r>
            <a:r>
              <a:rPr sz="1300" b="1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Design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059" y="1743346"/>
            <a:ext cx="198691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Experimentation</a:t>
            </a:r>
            <a:r>
              <a:rPr sz="13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3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Results</a:t>
            </a:r>
            <a:endParaRPr sz="13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5013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09550"/>
            <a:ext cx="5987149" cy="3847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Experimentation and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66750"/>
            <a:ext cx="7239000" cy="43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12" y="133350"/>
            <a:ext cx="2460175" cy="3847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Evaluation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149" y="2552700"/>
            <a:ext cx="4834851" cy="2590800"/>
          </a:xfrm>
          <a:prstGeom prst="rect">
            <a:avLst/>
          </a:prstGeom>
        </p:spPr>
      </p:pic>
      <p:pic>
        <p:nvPicPr>
          <p:cNvPr id="6" name="image34.jpeg">
            <a:extLst>
              <a:ext uri="{FF2B5EF4-FFF2-40B4-BE49-F238E27FC236}">
                <a16:creationId xmlns:a16="http://schemas.microsoft.com/office/drawing/2014/main" id="{6EE8F1AB-7F83-5F2A-18EE-D7F7A4814C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90550"/>
            <a:ext cx="4326199" cy="233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0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33350"/>
            <a:ext cx="7968349" cy="3847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Real-time working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82" y="2124198"/>
            <a:ext cx="4351492" cy="27432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4388D7C-EECD-C4AC-86DB-231E2372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30" y="666750"/>
            <a:ext cx="3824288" cy="30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591478"/>
            <a:ext cx="4811395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45" dirty="0"/>
              <a:t>Conclusion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-25" dirty="0">
                <a:latin typeface="Roboto"/>
                <a:cs typeface="Roboto"/>
              </a:rPr>
              <a:t>Revolutionizing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Communication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for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the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30" dirty="0">
                <a:latin typeface="Roboto"/>
                <a:cs typeface="Roboto"/>
              </a:rPr>
              <a:t>Hearing-Impaired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0285" y="1624116"/>
            <a:ext cx="7378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Summa</a:t>
            </a:r>
            <a:r>
              <a:rPr sz="1300" b="1" spc="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31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3199" y="3270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2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219200" y="1943545"/>
            <a:ext cx="7827574" cy="2405146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736340" marR="168910">
              <a:lnSpc>
                <a:spcPts val="1430"/>
              </a:lnSpc>
              <a:spcBef>
                <a:spcPts val="155"/>
              </a:spcBef>
            </a:pPr>
            <a:r>
              <a:rPr spc="-10" dirty="0"/>
              <a:t>The</a:t>
            </a:r>
            <a:r>
              <a:rPr spc="-5" dirty="0"/>
              <a:t> </a:t>
            </a:r>
            <a:r>
              <a:rPr spc="-15" dirty="0"/>
              <a:t>comprehensive</a:t>
            </a:r>
            <a:r>
              <a:rPr spc="-5" dirty="0"/>
              <a:t> </a:t>
            </a:r>
            <a:r>
              <a:rPr spc="-35" dirty="0"/>
              <a:t>real-time</a:t>
            </a:r>
            <a:r>
              <a:rPr spc="-5" dirty="0"/>
              <a:t> </a:t>
            </a:r>
            <a:r>
              <a:rPr spc="-20" dirty="0"/>
              <a:t>sign</a:t>
            </a:r>
            <a:r>
              <a:rPr spc="-5" dirty="0"/>
              <a:t> </a:t>
            </a:r>
            <a:r>
              <a:rPr spc="-15" dirty="0"/>
              <a:t>language</a:t>
            </a:r>
            <a:r>
              <a:rPr spc="-5" dirty="0"/>
              <a:t> </a:t>
            </a:r>
            <a:r>
              <a:rPr spc="-15" dirty="0"/>
              <a:t>recognition </a:t>
            </a:r>
            <a:r>
              <a:rPr spc="-10" dirty="0"/>
              <a:t> </a:t>
            </a:r>
            <a:r>
              <a:rPr spc="-15" dirty="0"/>
              <a:t>system,</a:t>
            </a:r>
            <a:r>
              <a:rPr spc="-5" dirty="0"/>
              <a:t> </a:t>
            </a:r>
            <a:r>
              <a:rPr spc="-10" dirty="0"/>
              <a:t>coupled</a:t>
            </a:r>
            <a:r>
              <a:rPr spc="-5" dirty="0"/>
              <a:t> </a:t>
            </a:r>
            <a:r>
              <a:rPr spc="-20" dirty="0"/>
              <a:t>with</a:t>
            </a:r>
            <a:r>
              <a:rPr spc="-5" dirty="0"/>
              <a:t> </a:t>
            </a:r>
            <a:r>
              <a:rPr spc="-10" dirty="0"/>
              <a:t>emotion</a:t>
            </a:r>
            <a:r>
              <a:rPr spc="-5" dirty="0"/>
              <a:t> </a:t>
            </a:r>
            <a:r>
              <a:rPr spc="-20" dirty="0"/>
              <a:t>analysis,</a:t>
            </a:r>
            <a:r>
              <a:rPr spc="-5" dirty="0"/>
              <a:t> </a:t>
            </a:r>
            <a:r>
              <a:rPr spc="-20" dirty="0"/>
              <a:t>brings</a:t>
            </a:r>
            <a:r>
              <a:rPr dirty="0"/>
              <a:t> </a:t>
            </a:r>
            <a:r>
              <a:rPr spc="-5" dirty="0"/>
              <a:t>forth </a:t>
            </a:r>
            <a:r>
              <a:rPr spc="-10" dirty="0"/>
              <a:t>a </a:t>
            </a:r>
            <a:r>
              <a:rPr spc="-5" dirty="0"/>
              <a:t> </a:t>
            </a:r>
            <a:r>
              <a:rPr spc="-20" dirty="0"/>
              <a:t>revolutionary</a:t>
            </a:r>
            <a:r>
              <a:rPr spc="-5" dirty="0"/>
              <a:t> </a:t>
            </a:r>
            <a:r>
              <a:rPr spc="-15" dirty="0"/>
              <a:t>solution</a:t>
            </a:r>
            <a:r>
              <a:rPr dirty="0"/>
              <a:t> for</a:t>
            </a:r>
            <a:r>
              <a:rPr spc="-5" dirty="0"/>
              <a:t> </a:t>
            </a:r>
            <a:r>
              <a:rPr spc="-20" dirty="0"/>
              <a:t>inclusive</a:t>
            </a:r>
            <a:r>
              <a:rPr dirty="0"/>
              <a:t> </a:t>
            </a:r>
            <a:r>
              <a:rPr spc="-15" dirty="0"/>
              <a:t>communication.</a:t>
            </a:r>
            <a:r>
              <a:rPr spc="-5" dirty="0"/>
              <a:t> </a:t>
            </a:r>
            <a:r>
              <a:rPr spc="-35" dirty="0"/>
              <a:t>By </a:t>
            </a:r>
            <a:r>
              <a:rPr spc="-30" dirty="0"/>
              <a:t> </a:t>
            </a:r>
            <a:r>
              <a:rPr spc="-20" dirty="0"/>
              <a:t>integrating</a:t>
            </a:r>
            <a:r>
              <a:rPr spc="-10" dirty="0"/>
              <a:t> </a:t>
            </a:r>
            <a:r>
              <a:rPr spc="-15" dirty="0"/>
              <a:t>LSTM</a:t>
            </a:r>
            <a:r>
              <a:rPr spc="-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spc="-20" dirty="0"/>
              <a:t>sign</a:t>
            </a:r>
            <a:r>
              <a:rPr spc="-10" dirty="0"/>
              <a:t> </a:t>
            </a:r>
            <a:r>
              <a:rPr spc="-15" dirty="0"/>
              <a:t>language</a:t>
            </a:r>
            <a:r>
              <a:rPr spc="-5" dirty="0"/>
              <a:t> </a:t>
            </a:r>
            <a:r>
              <a:rPr spc="-15" dirty="0"/>
              <a:t>and</a:t>
            </a:r>
            <a:r>
              <a:rPr spc="-5" dirty="0"/>
              <a:t> </a:t>
            </a:r>
            <a:r>
              <a:rPr spc="10" dirty="0"/>
              <a:t>CNN</a:t>
            </a:r>
            <a:r>
              <a:rPr spc="-10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spc="-10" dirty="0"/>
              <a:t>emotion </a:t>
            </a:r>
            <a:r>
              <a:rPr spc="-5" dirty="0"/>
              <a:t> </a:t>
            </a:r>
            <a:r>
              <a:rPr spc="-10" dirty="0"/>
              <a:t>detection,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system</a:t>
            </a:r>
            <a:r>
              <a:rPr spc="-5" dirty="0"/>
              <a:t> </a:t>
            </a:r>
            <a:r>
              <a:rPr spc="-10" dirty="0"/>
              <a:t>caters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varied</a:t>
            </a:r>
            <a:r>
              <a:rPr spc="-5" dirty="0"/>
              <a:t> </a:t>
            </a:r>
            <a:r>
              <a:rPr spc="-10" dirty="0"/>
              <a:t>needs </a:t>
            </a:r>
            <a:r>
              <a:rPr spc="5" dirty="0"/>
              <a:t>of</a:t>
            </a:r>
            <a:r>
              <a:rPr spc="-5" dirty="0"/>
              <a:t> </a:t>
            </a:r>
            <a:r>
              <a:rPr spc="-15" dirty="0"/>
              <a:t>the </a:t>
            </a:r>
            <a:r>
              <a:rPr spc="-10" dirty="0"/>
              <a:t> </a:t>
            </a:r>
            <a:r>
              <a:rPr spc="-30" dirty="0"/>
              <a:t>hearing-impaired</a:t>
            </a:r>
            <a:r>
              <a:rPr spc="-5" dirty="0"/>
              <a:t> </a:t>
            </a:r>
            <a:r>
              <a:rPr spc="-20" dirty="0"/>
              <a:t>community,</a:t>
            </a:r>
            <a:r>
              <a:rPr spc="-5" dirty="0"/>
              <a:t> </a:t>
            </a:r>
            <a:r>
              <a:rPr spc="-15" dirty="0"/>
              <a:t>addressing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dirty="0"/>
              <a:t> </a:t>
            </a:r>
            <a:r>
              <a:rPr spc="-15" dirty="0"/>
              <a:t>limitations</a:t>
            </a:r>
            <a:r>
              <a:rPr spc="-5" dirty="0"/>
              <a:t> </a:t>
            </a:r>
            <a:r>
              <a:rPr spc="5" dirty="0"/>
              <a:t>of </a:t>
            </a:r>
            <a:r>
              <a:rPr spc="-285" dirty="0"/>
              <a:t> </a:t>
            </a:r>
            <a:r>
              <a:rPr spc="-15" dirty="0"/>
              <a:t>existing</a:t>
            </a:r>
            <a:r>
              <a:rPr spc="-10" dirty="0"/>
              <a:t> </a:t>
            </a:r>
            <a:r>
              <a:rPr spc="-15" dirty="0"/>
              <a:t>systems.</a:t>
            </a:r>
            <a:endParaRPr lang="en-IN" spc="-15" dirty="0"/>
          </a:p>
          <a:p>
            <a:pPr marL="3736340" marR="168910">
              <a:lnSpc>
                <a:spcPts val="1430"/>
              </a:lnSpc>
              <a:spcBef>
                <a:spcPts val="155"/>
              </a:spcBef>
            </a:pPr>
            <a:endParaRPr lang="en-IN" spc="-15" dirty="0"/>
          </a:p>
          <a:p>
            <a:pPr marL="3736340" marR="168910">
              <a:lnSpc>
                <a:spcPts val="1430"/>
              </a:lnSpc>
              <a:spcBef>
                <a:spcPts val="155"/>
              </a:spcBef>
            </a:pPr>
            <a:r>
              <a:rPr sz="1300" b="1" spc="5" dirty="0">
                <a:latin typeface="Roboto"/>
                <a:cs typeface="Roboto"/>
              </a:rPr>
              <a:t>References</a:t>
            </a:r>
            <a:r>
              <a:rPr sz="1300" b="1" spc="-25" dirty="0">
                <a:latin typeface="Roboto"/>
                <a:cs typeface="Roboto"/>
              </a:rPr>
              <a:t> </a:t>
            </a:r>
            <a:r>
              <a:rPr sz="1300" b="1" spc="-40" dirty="0">
                <a:latin typeface="Roboto"/>
                <a:cs typeface="Roboto"/>
              </a:rPr>
              <a:t>/</a:t>
            </a:r>
            <a:r>
              <a:rPr sz="1300" b="1" spc="-20" dirty="0">
                <a:latin typeface="Roboto"/>
                <a:cs typeface="Roboto"/>
              </a:rPr>
              <a:t> </a:t>
            </a:r>
            <a:r>
              <a:rPr sz="1300" b="1" spc="-10" dirty="0">
                <a:latin typeface="Roboto"/>
                <a:cs typeface="Roboto"/>
              </a:rPr>
              <a:t>Bibliography</a:t>
            </a:r>
            <a:endParaRPr sz="1300" dirty="0">
              <a:latin typeface="Roboto"/>
              <a:cs typeface="Roboto"/>
            </a:endParaRPr>
          </a:p>
          <a:p>
            <a:pPr marL="3736340" marR="5080">
              <a:lnSpc>
                <a:spcPts val="1430"/>
              </a:lnSpc>
              <a:spcBef>
                <a:spcPts val="1380"/>
              </a:spcBef>
            </a:pPr>
            <a:r>
              <a:rPr spc="-10" dirty="0"/>
              <a:t>The</a:t>
            </a:r>
            <a:r>
              <a:rPr spc="-5" dirty="0"/>
              <a:t> </a:t>
            </a:r>
            <a:r>
              <a:rPr spc="-15" dirty="0"/>
              <a:t>presentation</a:t>
            </a:r>
            <a:r>
              <a:rPr dirty="0"/>
              <a:t> </a:t>
            </a:r>
            <a:r>
              <a:rPr spc="-15" dirty="0"/>
              <a:t>includes</a:t>
            </a:r>
            <a:r>
              <a:rPr spc="-5" dirty="0"/>
              <a:t> </a:t>
            </a:r>
            <a:r>
              <a:rPr spc="-10" dirty="0"/>
              <a:t>references</a:t>
            </a:r>
            <a:r>
              <a:rPr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15" dirty="0"/>
              <a:t>research</a:t>
            </a:r>
            <a:r>
              <a:rPr dirty="0"/>
              <a:t> </a:t>
            </a:r>
            <a:r>
              <a:rPr spc="-15" dirty="0"/>
              <a:t>papers</a:t>
            </a:r>
            <a:r>
              <a:rPr dirty="0"/>
              <a:t> </a:t>
            </a:r>
            <a:r>
              <a:rPr spc="-20" dirty="0"/>
              <a:t>and </a:t>
            </a:r>
            <a:r>
              <a:rPr spc="-285" dirty="0"/>
              <a:t> </a:t>
            </a:r>
            <a:r>
              <a:rPr spc="-20" dirty="0"/>
              <a:t>insights</a:t>
            </a:r>
            <a:r>
              <a:rPr dirty="0"/>
              <a:t> </a:t>
            </a:r>
            <a:r>
              <a:rPr spc="-5" dirty="0"/>
              <a:t>from</a:t>
            </a:r>
            <a:r>
              <a:rPr dirty="0"/>
              <a:t> </a:t>
            </a:r>
            <a:r>
              <a:rPr spc="-10" dirty="0"/>
              <a:t>experts</a:t>
            </a:r>
            <a:r>
              <a:rPr dirty="0"/>
              <a:t> </a:t>
            </a:r>
            <a:r>
              <a:rPr spc="-20" dirty="0"/>
              <a:t>in</a:t>
            </a:r>
            <a:r>
              <a:rPr dirty="0"/>
              <a:t> </a:t>
            </a:r>
            <a:r>
              <a:rPr spc="-15" dirty="0"/>
              <a:t>the</a:t>
            </a:r>
            <a:r>
              <a:rPr dirty="0"/>
              <a:t> </a:t>
            </a:r>
            <a:r>
              <a:rPr spc="-10" dirty="0"/>
              <a:t>ﬁeld,</a:t>
            </a:r>
            <a:r>
              <a:rPr dirty="0"/>
              <a:t> </a:t>
            </a:r>
            <a:r>
              <a:rPr spc="-20" dirty="0"/>
              <a:t>providing</a:t>
            </a:r>
            <a:r>
              <a:rPr dirty="0"/>
              <a:t> </a:t>
            </a:r>
            <a:r>
              <a:rPr spc="-20" dirty="0"/>
              <a:t>credibility</a:t>
            </a:r>
            <a:r>
              <a:rPr dirty="0"/>
              <a:t> </a:t>
            </a:r>
            <a:r>
              <a:rPr spc="-20" dirty="0"/>
              <a:t>and </a:t>
            </a:r>
            <a:r>
              <a:rPr spc="-15" dirty="0"/>
              <a:t> background</a:t>
            </a:r>
            <a:r>
              <a:rPr spc="-10" dirty="0"/>
              <a:t> </a:t>
            </a:r>
            <a:r>
              <a:rPr spc="-15" dirty="0"/>
              <a:t>context</a:t>
            </a:r>
            <a:r>
              <a:rPr spc="-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spc="-15" dirty="0"/>
              <a:t>the</a:t>
            </a:r>
            <a:r>
              <a:rPr spc="-5" dirty="0"/>
              <a:t> </a:t>
            </a:r>
            <a:r>
              <a:rPr spc="-15" dirty="0"/>
              <a:t>project.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D96A5-7A0D-24EF-DB3C-60106CDC2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00"/>
          <a:stretch/>
        </p:blipFill>
        <p:spPr>
          <a:xfrm>
            <a:off x="228600" y="1553399"/>
            <a:ext cx="4560445" cy="3010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544674"/>
            <a:ext cx="16014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825" y="2047996"/>
            <a:ext cx="4001135" cy="16236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7145">
              <a:lnSpc>
                <a:spcPct val="101000"/>
              </a:lnSpc>
              <a:spcBef>
                <a:spcPts val="85"/>
              </a:spcBef>
            </a:pP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Tiku,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K.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et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al.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(2020).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Roboto"/>
                <a:cs typeface="Roboto"/>
              </a:rPr>
              <a:t>Real-time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Conversion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Sign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Language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Text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Speech.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Riyantoko,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Roboto"/>
                <a:cs typeface="Roboto"/>
              </a:rPr>
              <a:t>P.A.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et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al.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(2021).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Facial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Emotion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Detection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Using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Haar-Cascade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Classiﬁer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and Convolutional Neural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Networks.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Sahana,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ct val="101000"/>
              </a:lnSpc>
            </a:pPr>
            <a:r>
              <a:rPr sz="1300" spc="-14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.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t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al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.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(2020)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.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Han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sign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ecognitio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f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depth 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images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Roboto"/>
                <a:cs typeface="Roboto"/>
              </a:rPr>
              <a:t>multi-scale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density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features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for deaf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mute </a:t>
            </a:r>
            <a:r>
              <a:rPr sz="1300" spc="-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persons.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Mellouk,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W.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et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al.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(2020).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Facial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emotion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recognition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using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deep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learning: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review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insights.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A black and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CD0516E5-A33A-2506-EFA8-DD03E89718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4438E78F-5FF1-34FC-5859-B2A26F40C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6901" y="819150"/>
            <a:ext cx="13004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</a:t>
            </a:r>
            <a:r>
              <a:rPr spc="45" dirty="0"/>
              <a:t>on</a:t>
            </a:r>
            <a:r>
              <a:rPr spc="-10" dirty="0"/>
              <a:t>t</a:t>
            </a:r>
            <a:r>
              <a:rPr spc="40" dirty="0"/>
              <a:t>ents</a:t>
            </a:r>
          </a:p>
        </p:txBody>
      </p:sp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53E2B284-6ED9-643B-331B-6E5846E35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12" y="-1"/>
            <a:ext cx="3669587" cy="5162552"/>
          </a:xfrm>
          <a:prstGeom prst="rect">
            <a:avLst/>
          </a:prstGeom>
        </p:spPr>
      </p:pic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18C40445-3986-FB02-6663-290B45FA7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622124"/>
              </p:ext>
            </p:extLst>
          </p:nvPr>
        </p:nvGraphicFramePr>
        <p:xfrm>
          <a:off x="552348" y="1313328"/>
          <a:ext cx="3669586" cy="312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0807" y="819150"/>
            <a:ext cx="18205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0663" y="1659889"/>
            <a:ext cx="4140835" cy="18237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5"/>
              </a:spcBef>
            </a:pP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presentation,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we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delve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into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innovative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project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titled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'Indian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Sign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Language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Emotion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Recognition.'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groundbreaking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introduces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Roboto"/>
                <a:cs typeface="Roboto"/>
              </a:rPr>
              <a:t>real-time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sign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language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recognition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coupled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with </a:t>
            </a:r>
            <a:r>
              <a:rPr sz="1300" spc="-3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emotion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analysis,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using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advanced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machine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learning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techniques.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Aimed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bridging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communication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barriers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faced 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hearing-impaired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community,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this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project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represents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signiﬁcant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milestone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ﬁeld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assistive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communication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technologies.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3E2F7-2D1F-ED50-74C4-DC296407E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51" y="1074564"/>
            <a:ext cx="4300792" cy="2994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4644390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50" dirty="0"/>
              <a:t>Need</a:t>
            </a:r>
            <a:r>
              <a:rPr spc="-114" dirty="0"/>
              <a:t> </a:t>
            </a:r>
            <a:r>
              <a:rPr spc="15" dirty="0"/>
              <a:t>of</a:t>
            </a:r>
            <a:r>
              <a:rPr spc="-114" dirty="0"/>
              <a:t> </a:t>
            </a:r>
            <a:r>
              <a:rPr dirty="0"/>
              <a:t>the</a:t>
            </a:r>
            <a:r>
              <a:rPr spc="-110" dirty="0"/>
              <a:t> </a:t>
            </a:r>
            <a:r>
              <a:rPr spc="15" dirty="0"/>
              <a:t>Product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-15" dirty="0">
                <a:latin typeface="Roboto"/>
                <a:cs typeface="Roboto"/>
              </a:rPr>
              <a:t>Addressing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Challenges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10" dirty="0">
                <a:latin typeface="Roboto"/>
                <a:cs typeface="Roboto"/>
              </a:rPr>
              <a:t>of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30" dirty="0">
                <a:latin typeface="Roboto"/>
                <a:cs typeface="Roboto"/>
              </a:rPr>
              <a:t>Hearing-Impaired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Individuals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425" y="1614083"/>
            <a:ext cx="207263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Why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 product</a:t>
            </a: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needed?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2399" y="15533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8145" y="1624116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Leelawadee UI"/>
                <a:cs typeface="Leelawadee UI"/>
              </a:rPr>
              <a:t>1</a:t>
            </a:r>
            <a:endParaRPr sz="1200">
              <a:latin typeface="Leelawadee UI"/>
              <a:cs typeface="Leelawade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399" y="26404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399" y="37275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7825" y="1980329"/>
            <a:ext cx="7722234" cy="25634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need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effective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sign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language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recognition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arises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challenges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faced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hearing-impaired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individuals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social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interactions.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proposed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addresses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time-consuming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nature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sign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language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need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for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interpretation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services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various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domains,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including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medical,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educational,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legal,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training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sessions.</a:t>
            </a:r>
            <a:endParaRPr sz="1200" dirty="0">
              <a:latin typeface="Roboto"/>
              <a:cs typeface="Roboto"/>
            </a:endParaRPr>
          </a:p>
          <a:p>
            <a:pPr marL="393700" indent="-271780">
              <a:lnSpc>
                <a:spcPts val="1460"/>
              </a:lnSpc>
              <a:buSzPct val="92307"/>
              <a:buFont typeface="Leelawadee UI"/>
              <a:buAutoNum type="arabicPlain" startAt="2"/>
              <a:tabLst>
                <a:tab pos="393700" algn="l"/>
                <a:tab pos="394335" algn="l"/>
              </a:tabLst>
            </a:pP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Drawbacks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Existing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endParaRPr sz="1300" dirty="0">
              <a:latin typeface="Roboto"/>
              <a:cs typeface="Roboto"/>
            </a:endParaRPr>
          </a:p>
          <a:p>
            <a:pPr marL="12700" marR="332740">
              <a:lnSpc>
                <a:spcPts val="1430"/>
              </a:lnSpc>
              <a:spcBef>
                <a:spcPts val="1380"/>
              </a:spcBef>
            </a:pP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Current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technologies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often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focus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either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sign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language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recognition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emotion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detection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independently.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proposed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integrates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both,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providing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comprehensive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solution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improving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accessibility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hearing-impaired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community.</a:t>
            </a:r>
            <a:endParaRPr sz="1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Roboto"/>
              <a:cs typeface="Roboto"/>
            </a:endParaRPr>
          </a:p>
          <a:p>
            <a:pPr marL="393700" indent="-271780">
              <a:lnSpc>
                <a:spcPct val="100000"/>
              </a:lnSpc>
              <a:buSzPct val="92307"/>
              <a:buFont typeface="Leelawadee UI"/>
              <a:buAutoNum type="arabicPlain" startAt="3"/>
              <a:tabLst>
                <a:tab pos="393700" algn="l"/>
                <a:tab pos="394335" algn="l"/>
              </a:tabLst>
            </a:pP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Applications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 the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Product</a:t>
            </a:r>
            <a:endParaRPr sz="1300" dirty="0">
              <a:latin typeface="Roboto"/>
              <a:cs typeface="Roboto"/>
            </a:endParaRPr>
          </a:p>
          <a:p>
            <a:pPr marL="12700" marR="57785">
              <a:lnSpc>
                <a:spcPts val="1430"/>
              </a:lnSpc>
              <a:spcBef>
                <a:spcPts val="1380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ﬁnds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applications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medical,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educational,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legal,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training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settings,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offering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real-time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sign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language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translation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emotion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analysis.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contributes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more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inclusive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eﬃcient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communication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process.</a:t>
            </a:r>
            <a:endParaRPr sz="12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038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5" y="418457"/>
            <a:ext cx="3426460" cy="837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35" dirty="0"/>
              <a:t>Survey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-25" dirty="0">
                <a:latin typeface="Roboto"/>
                <a:cs typeface="Roboto"/>
              </a:rPr>
              <a:t>Insights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5" dirty="0">
                <a:latin typeface="Roboto"/>
                <a:cs typeface="Roboto"/>
              </a:rPr>
              <a:t>from </a:t>
            </a:r>
            <a:r>
              <a:rPr sz="1500" spc="-10" dirty="0">
                <a:latin typeface="Roboto"/>
                <a:cs typeface="Roboto"/>
              </a:rPr>
              <a:t>Field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and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Literature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30" dirty="0">
                <a:latin typeface="Roboto"/>
                <a:cs typeface="Roboto"/>
              </a:rPr>
              <a:t>Survey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825" y="2115329"/>
            <a:ext cx="2276475" cy="18370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ﬁeld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survey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involves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careful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planning,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ethical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considerations,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systematic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approach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gathering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directly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from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hearing-impaired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community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within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natural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environments.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insights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gained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from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such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surveys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be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invaluable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understanding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perspectives,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challenges,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preferences.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6442" y="1743346"/>
            <a:ext cx="9340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Field</a:t>
            </a:r>
            <a:r>
              <a:rPr sz="1300" b="1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Survey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3025" y="2115329"/>
            <a:ext cx="2262505" cy="16560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literature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survey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presents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Roboto"/>
                <a:cs typeface="Roboto"/>
              </a:rPr>
              <a:t>in-depth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exploration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existing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papers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insights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experts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ﬁeld.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This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form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survey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helps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 understanding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current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trends,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methodologies,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 challenges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related to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Indian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Sign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Language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emotion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recognition.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1522" y="1743346"/>
            <a:ext cx="12954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Literature</a:t>
            </a:r>
            <a:r>
              <a:rPr sz="1300" b="1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Survey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8225" y="2115329"/>
            <a:ext cx="2253615" cy="18370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 outcomes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and conclusions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drawn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the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survey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on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Indian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Sign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Language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(ISL)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emotions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are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multifaceted based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on the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collected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data.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survey </a:t>
            </a:r>
            <a:r>
              <a:rPr sz="1200" spc="-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provides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insights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into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awareness,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challenges,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interest,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beneﬁts,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potential applications,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community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integration,</a:t>
            </a:r>
            <a:r>
              <a:rPr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interest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 further 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research.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2423" y="1743346"/>
            <a:ext cx="17030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Outcome</a:t>
            </a:r>
            <a:r>
              <a:rPr sz="13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Roboto"/>
                <a:cs typeface="Roboto"/>
              </a:rPr>
              <a:t>survey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6200" y="0"/>
            <a:ext cx="92202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824" y="418457"/>
            <a:ext cx="4822375" cy="60144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br>
              <a:rPr lang="en-US" sz="1500" spc="-15" dirty="0">
                <a:latin typeface="Roboto"/>
                <a:cs typeface="Roboto"/>
              </a:rPr>
            </a:br>
            <a:endParaRPr sz="15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425" y="1614083"/>
            <a:ext cx="2072639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300" dirty="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801" y="131383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8145" y="1624116"/>
            <a:ext cx="1130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Leelawadee UI"/>
              <a:cs typeface="Leelawade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399" y="26404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6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399" y="3727599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999"/>
                </a:moveTo>
                <a:lnTo>
                  <a:pt x="6429" y="132148"/>
                </a:lnTo>
                <a:lnTo>
                  <a:pt x="24575" y="89150"/>
                </a:lnTo>
                <a:lnTo>
                  <a:pt x="52720" y="52720"/>
                </a:lnTo>
                <a:lnTo>
                  <a:pt x="89150" y="24575"/>
                </a:lnTo>
                <a:lnTo>
                  <a:pt x="132148" y="6429"/>
                </a:lnTo>
                <a:lnTo>
                  <a:pt x="179999" y="0"/>
                </a:lnTo>
                <a:lnTo>
                  <a:pt x="248883" y="13701"/>
                </a:lnTo>
                <a:lnTo>
                  <a:pt x="307279" y="52720"/>
                </a:lnTo>
                <a:lnTo>
                  <a:pt x="346298" y="111117"/>
                </a:lnTo>
                <a:lnTo>
                  <a:pt x="359999" y="179999"/>
                </a:lnTo>
                <a:lnTo>
                  <a:pt x="353570" y="227851"/>
                </a:lnTo>
                <a:lnTo>
                  <a:pt x="335424" y="270849"/>
                </a:lnTo>
                <a:lnTo>
                  <a:pt x="307279" y="307279"/>
                </a:lnTo>
                <a:lnTo>
                  <a:pt x="270849" y="335424"/>
                </a:lnTo>
                <a:lnTo>
                  <a:pt x="227851" y="353570"/>
                </a:lnTo>
                <a:lnTo>
                  <a:pt x="179999" y="359999"/>
                </a:lnTo>
                <a:lnTo>
                  <a:pt x="132148" y="353570"/>
                </a:lnTo>
                <a:lnTo>
                  <a:pt x="89150" y="335424"/>
                </a:lnTo>
                <a:lnTo>
                  <a:pt x="52720" y="307279"/>
                </a:lnTo>
                <a:lnTo>
                  <a:pt x="24575" y="270849"/>
                </a:lnTo>
                <a:lnTo>
                  <a:pt x="6429" y="227851"/>
                </a:lnTo>
                <a:lnTo>
                  <a:pt x="0" y="1799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81B2F9-9A0E-3379-3FDE-9024FAE867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5"/>
          <a:stretch/>
        </p:blipFill>
        <p:spPr>
          <a:xfrm>
            <a:off x="-169543" y="-1"/>
            <a:ext cx="9483086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9B2E62-5466-2D84-07AB-43368E1E6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99" y="0"/>
            <a:ext cx="2702465" cy="849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1F0701-0D40-4270-B96F-7D800DA32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580" y="134459"/>
            <a:ext cx="3362325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4978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352550"/>
            <a:ext cx="30607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20" dirty="0"/>
              <a:t>Literature Survey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2166606"/>
            <a:ext cx="4063078" cy="81028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5"/>
              </a:spcBef>
            </a:pPr>
            <a:r>
              <a:rPr lang="en-US" sz="13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lang="en-US"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1300" spc="-15" dirty="0">
                <a:solidFill>
                  <a:srgbClr val="FFFFFF"/>
                </a:solidFill>
                <a:latin typeface="Roboto"/>
                <a:cs typeface="Roboto"/>
              </a:rPr>
              <a:t>image beside shows an example of one of the research paper whose contents were studied in depth, understood and summarized. Such summaries were conducted for 5 research papers in total.</a:t>
            </a:r>
            <a:endParaRPr lang="en-US" sz="1300" dirty="0">
              <a:latin typeface="Roboto"/>
              <a:cs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DAED0-EB9B-100C-9CF3-62F79D3A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66750"/>
            <a:ext cx="4362264" cy="40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599" y="290731"/>
            <a:ext cx="3612515" cy="524503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lang="en-US" spc="25" dirty="0"/>
              <a:t>Outcome of the survey</a:t>
            </a:r>
            <a:endParaRPr spc="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6F3BBB-808D-CB59-7AE0-FF9AB921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6" y="871831"/>
            <a:ext cx="4023570" cy="3542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480C7B-FEC6-0EB3-F659-32171D79344C}"/>
              </a:ext>
            </a:extLst>
          </p:cNvPr>
          <p:cNvSpPr txBox="1"/>
          <p:nvPr/>
        </p:nvSpPr>
        <p:spPr>
          <a:xfrm>
            <a:off x="4467078" y="725089"/>
            <a:ext cx="47197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Conclusions:</a:t>
            </a:r>
          </a:p>
          <a:p>
            <a:r>
              <a:rPr lang="en-US" dirty="0">
                <a:solidFill>
                  <a:schemeClr val="bg1"/>
                </a:solidFill>
              </a:rPr>
              <a:t>1.Awareness And Proficiency</a:t>
            </a:r>
          </a:p>
          <a:p>
            <a:r>
              <a:rPr lang="en-US" dirty="0">
                <a:solidFill>
                  <a:schemeClr val="bg1"/>
                </a:solidFill>
              </a:rPr>
              <a:t>2.Challenges In Emotional Expression</a:t>
            </a:r>
          </a:p>
          <a:p>
            <a:r>
              <a:rPr lang="en-US" dirty="0">
                <a:solidFill>
                  <a:schemeClr val="bg1"/>
                </a:solidFill>
              </a:rPr>
              <a:t>3.</a:t>
            </a:r>
            <a:r>
              <a:rPr lang="en-IN" dirty="0">
                <a:solidFill>
                  <a:schemeClr val="bg1"/>
                </a:solidFill>
              </a:rPr>
              <a:t> Interest In Learning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</a:t>
            </a:r>
            <a:r>
              <a:rPr lang="en-IN" dirty="0">
                <a:solidFill>
                  <a:schemeClr val="bg1"/>
                </a:solidFill>
              </a:rPr>
              <a:t> Perceived Benefits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5.</a:t>
            </a:r>
            <a:r>
              <a:rPr lang="en-IN" dirty="0">
                <a:solidFill>
                  <a:schemeClr val="bg1"/>
                </a:solidFill>
              </a:rPr>
              <a:t> Potential Applications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6.</a:t>
            </a:r>
            <a:r>
              <a:rPr lang="en-IN" dirty="0">
                <a:solidFill>
                  <a:schemeClr val="bg1"/>
                </a:solidFill>
              </a:rPr>
              <a:t> Community Integration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7.</a:t>
            </a:r>
            <a:r>
              <a:rPr lang="en-IN" dirty="0">
                <a:solidFill>
                  <a:schemeClr val="bg1"/>
                </a:solidFill>
              </a:rPr>
              <a:t> Interest in Further Research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Recommendations: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Educational Initiatives: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Tool Development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Community Engagement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228" y="1301392"/>
            <a:ext cx="30607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Problem</a:t>
            </a:r>
            <a:r>
              <a:rPr spc="-155" dirty="0"/>
              <a:t> </a:t>
            </a:r>
            <a:r>
              <a:rPr spc="20" dirty="0"/>
              <a:t>Formulation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825" y="2148008"/>
            <a:ext cx="4020185" cy="1423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5"/>
              </a:spcBef>
            </a:pP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aims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develop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Roboto"/>
                <a:cs typeface="Roboto"/>
              </a:rPr>
              <a:t>real-time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sign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language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recognition system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emotion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analysis,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addressing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challenges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faced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hearing-impaired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individuals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300" spc="-3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expressing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both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signs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emotions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simultaneously.</a:t>
            </a:r>
            <a:endParaRPr sz="1300" dirty="0">
              <a:latin typeface="Roboto"/>
              <a:cs typeface="Roboto"/>
            </a:endParaRPr>
          </a:p>
          <a:p>
            <a:pPr marL="12700" marR="99695" algn="just">
              <a:lnSpc>
                <a:spcPct val="101000"/>
              </a:lnSpc>
            </a:pP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will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recognize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ISL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signs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emotions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Roboto"/>
                <a:cs typeface="Roboto"/>
              </a:rPr>
              <a:t>real-time,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providing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simultaneous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conversion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text </a:t>
            </a:r>
            <a:r>
              <a:rPr sz="1300" spc="-3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emotion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display.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4CA00F-97B9-AB04-553D-9B3EC096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25" y="1276350"/>
            <a:ext cx="4125030" cy="29954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879</Words>
  <Application>Microsoft Office PowerPoint</Application>
  <PresentationFormat>On-screen Show (16:9)</PresentationFormat>
  <Paragraphs>79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Leelawadee UI</vt:lpstr>
      <vt:lpstr>Roboto</vt:lpstr>
      <vt:lpstr>Trebuchet MS</vt:lpstr>
      <vt:lpstr>Office Theme</vt:lpstr>
      <vt:lpstr>Document</vt:lpstr>
      <vt:lpstr>PowerPoint Presentation</vt:lpstr>
      <vt:lpstr>Contents</vt:lpstr>
      <vt:lpstr>Introduction</vt:lpstr>
      <vt:lpstr>Need of the Product Addressing Challenges of Hearing-Impaired Individuals</vt:lpstr>
      <vt:lpstr>Survey Insights from Field and Literature Survey</vt:lpstr>
      <vt:lpstr> </vt:lpstr>
      <vt:lpstr>Literature Survey</vt:lpstr>
      <vt:lpstr>Outcome of the survey</vt:lpstr>
      <vt:lpstr>Problem Formulation</vt:lpstr>
      <vt:lpstr>Proposed Design Implementation Plan and Use Cases</vt:lpstr>
      <vt:lpstr>Implementation Technical Details and Real-Time Feasibility</vt:lpstr>
      <vt:lpstr>Experimentation and Results</vt:lpstr>
      <vt:lpstr>Model Evaluation</vt:lpstr>
      <vt:lpstr>Real-time working</vt:lpstr>
      <vt:lpstr>Conclusion Revolutionizing Communication for the Hearing-Impaired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Communication: Indian Sign Language with Emotion Recognition</dc:title>
  <dc:creator>Haardhik Kunder</dc:creator>
  <cp:lastModifiedBy>Haardhik Kunder</cp:lastModifiedBy>
  <cp:revision>5</cp:revision>
  <dcterms:created xsi:type="dcterms:W3CDTF">2023-12-10T17:48:01Z</dcterms:created>
  <dcterms:modified xsi:type="dcterms:W3CDTF">2023-12-11T04:27:54Z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