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2"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177429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99807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8898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266678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0967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2546394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26068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39757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125375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4D765-BC4D-463D-A027-D801E88C3982}"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44217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24D765-BC4D-463D-A027-D801E88C3982}"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226344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4D765-BC4D-463D-A027-D801E88C3982}" type="datetimeFigureOut">
              <a:rPr lang="en-US" smtClean="0"/>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421545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24D765-BC4D-463D-A027-D801E88C3982}" type="datetimeFigureOut">
              <a:rPr lang="en-US" smtClean="0"/>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312691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4D765-BC4D-463D-A027-D801E88C3982}" type="datetimeFigureOut">
              <a:rPr lang="en-US" smtClean="0"/>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21185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4D765-BC4D-463D-A027-D801E88C3982}"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313104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4D765-BC4D-463D-A027-D801E88C3982}"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4809A-0700-4366-B55C-47ADCD359ECA}" type="slidenum">
              <a:rPr lang="en-US" smtClean="0"/>
              <a:t>‹#›</a:t>
            </a:fld>
            <a:endParaRPr lang="en-US"/>
          </a:p>
        </p:txBody>
      </p:sp>
    </p:spTree>
    <p:extLst>
      <p:ext uri="{BB962C8B-B14F-4D97-AF65-F5344CB8AC3E}">
        <p14:creationId xmlns:p14="http://schemas.microsoft.com/office/powerpoint/2010/main" val="26207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24D765-BC4D-463D-A027-D801E88C3982}" type="datetimeFigureOut">
              <a:rPr lang="en-US" smtClean="0"/>
              <a:t>3/19/2022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B4809A-0700-4366-B55C-47ADCD359ECA}" type="slidenum">
              <a:rPr lang="en-US" smtClean="0"/>
              <a:t>‹#›</a:t>
            </a:fld>
            <a:endParaRPr lang="en-US"/>
          </a:p>
        </p:txBody>
      </p:sp>
    </p:spTree>
    <p:extLst>
      <p:ext uri="{BB962C8B-B14F-4D97-AF65-F5344CB8AC3E}">
        <p14:creationId xmlns:p14="http://schemas.microsoft.com/office/powerpoint/2010/main" val="381551940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app/profile/haarika.mahankali/viz/RockbusterLLC_/Story1?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FCFA-7A1D-42E1-9A8B-A69ED5DEB0BC}"/>
              </a:ext>
            </a:extLst>
          </p:cNvPr>
          <p:cNvSpPr>
            <a:spLocks noGrp="1"/>
          </p:cNvSpPr>
          <p:nvPr>
            <p:ph type="ctrTitle"/>
          </p:nvPr>
        </p:nvSpPr>
        <p:spPr>
          <a:xfrm>
            <a:off x="737235" y="699559"/>
            <a:ext cx="8755843" cy="1646302"/>
          </a:xfrm>
        </p:spPr>
        <p:txBody>
          <a:bodyPr/>
          <a:lstStyle/>
          <a:p>
            <a:r>
              <a:rPr lang="en-US" dirty="0"/>
              <a:t>ROCKBUSTER STEALTH LLC</a:t>
            </a:r>
          </a:p>
        </p:txBody>
      </p:sp>
      <p:sp>
        <p:nvSpPr>
          <p:cNvPr id="3" name="Subtitle 2">
            <a:extLst>
              <a:ext uri="{FF2B5EF4-FFF2-40B4-BE49-F238E27FC236}">
                <a16:creationId xmlns:a16="http://schemas.microsoft.com/office/drawing/2014/main" id="{2AA6B351-E7FE-48B5-BB0B-1F09CDD51415}"/>
              </a:ext>
            </a:extLst>
          </p:cNvPr>
          <p:cNvSpPr>
            <a:spLocks noGrp="1"/>
          </p:cNvSpPr>
          <p:nvPr>
            <p:ph type="subTitle" idx="1"/>
          </p:nvPr>
        </p:nvSpPr>
        <p:spPr>
          <a:xfrm>
            <a:off x="1226224" y="2555408"/>
            <a:ext cx="8266854" cy="3883492"/>
          </a:xfrm>
        </p:spPr>
        <p:txBody>
          <a:bodyPr>
            <a:normAutofit fontScale="92500" lnSpcReduction="20000"/>
          </a:bodyPr>
          <a:lstStyle/>
          <a:p>
            <a:pPr algn="ctr"/>
            <a:r>
              <a:rPr lang="en-US" sz="4000" b="1" dirty="0"/>
              <a:t>Business Insights</a:t>
            </a:r>
          </a:p>
          <a:p>
            <a:endParaRPr lang="en-US" sz="2800" b="1" dirty="0"/>
          </a:p>
          <a:p>
            <a:pPr algn="ctr"/>
            <a:endParaRPr lang="en-US" sz="2400" dirty="0">
              <a:hlinkClick r:id="rId2"/>
            </a:endParaRPr>
          </a:p>
          <a:p>
            <a:pPr algn="ctr"/>
            <a:endParaRPr lang="en-US" sz="2400" dirty="0">
              <a:hlinkClick r:id="rId2"/>
            </a:endParaRPr>
          </a:p>
          <a:p>
            <a:pPr algn="ctr"/>
            <a:endParaRPr lang="en-US" sz="2400" dirty="0">
              <a:hlinkClick r:id="rId2"/>
            </a:endParaRPr>
          </a:p>
          <a:p>
            <a:pPr algn="ctr"/>
            <a:r>
              <a:rPr lang="en-US" sz="2400" dirty="0" err="1">
                <a:hlinkClick r:id="rId2"/>
              </a:rPr>
              <a:t>Rockbuster</a:t>
            </a:r>
            <a:r>
              <a:rPr lang="en-US" sz="2400" dirty="0">
                <a:hlinkClick r:id="rId2"/>
              </a:rPr>
              <a:t> LLC. | Tableau Public</a:t>
            </a:r>
            <a:endParaRPr lang="en-US" sz="2400" dirty="0">
              <a:solidFill>
                <a:schemeClr val="accent1"/>
              </a:solidFill>
            </a:endParaRPr>
          </a:p>
          <a:p>
            <a:pPr algn="ctr"/>
            <a:endParaRPr lang="en-US" sz="2400" dirty="0">
              <a:solidFill>
                <a:schemeClr val="accent1"/>
              </a:solidFill>
            </a:endParaRPr>
          </a:p>
          <a:p>
            <a:pPr algn="ctr"/>
            <a:r>
              <a:rPr lang="en-US" sz="2400" dirty="0">
                <a:solidFill>
                  <a:schemeClr val="accent1"/>
                </a:solidFill>
              </a:rPr>
              <a:t>Haarika Mahankali</a:t>
            </a:r>
          </a:p>
          <a:p>
            <a:pPr algn="ctr"/>
            <a:r>
              <a:rPr lang="en-US" sz="2400" dirty="0">
                <a:solidFill>
                  <a:schemeClr val="accent1"/>
                </a:solidFill>
              </a:rPr>
              <a:t>March 2022</a:t>
            </a:r>
          </a:p>
          <a:p>
            <a:endParaRPr lang="en-US" sz="2800" b="1" dirty="0"/>
          </a:p>
        </p:txBody>
      </p:sp>
    </p:spTree>
    <p:extLst>
      <p:ext uri="{BB962C8B-B14F-4D97-AF65-F5344CB8AC3E}">
        <p14:creationId xmlns:p14="http://schemas.microsoft.com/office/powerpoint/2010/main" val="27868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5FA97-DE47-4D68-ADAB-6112CE7B2088}"/>
              </a:ext>
            </a:extLst>
          </p:cNvPr>
          <p:cNvSpPr>
            <a:spLocks noGrp="1"/>
          </p:cNvSpPr>
          <p:nvPr>
            <p:ph type="title"/>
          </p:nvPr>
        </p:nvSpPr>
        <p:spPr>
          <a:xfrm>
            <a:off x="1333502" y="609599"/>
            <a:ext cx="8596668" cy="2257426"/>
          </a:xfrm>
        </p:spPr>
        <p:txBody>
          <a:bodyPr>
            <a:normAutofit fontScale="90000"/>
          </a:bodyPr>
          <a:lstStyle/>
          <a:p>
            <a:r>
              <a:rPr lang="en-US" dirty="0"/>
              <a:t>Motive:</a:t>
            </a:r>
            <a:br>
              <a:rPr lang="en-US" dirty="0"/>
            </a:br>
            <a:r>
              <a:rPr lang="en-US" sz="2400" dirty="0" err="1">
                <a:solidFill>
                  <a:schemeClr val="tx1"/>
                </a:solidFill>
              </a:rPr>
              <a:t>Rockbuster</a:t>
            </a:r>
            <a:r>
              <a:rPr lang="en-US" sz="2400" dirty="0">
                <a:solidFill>
                  <a:schemeClr val="tx1"/>
                </a:solidFill>
              </a:rPr>
              <a:t> Stealth management team is planning to use its existing movie licenses to launch an online video rental service in order to stay competitive in today’s world.</a:t>
            </a:r>
            <a:br>
              <a:rPr lang="en-US" sz="2400" dirty="0">
                <a:solidFill>
                  <a:schemeClr val="tx1"/>
                </a:solidFill>
              </a:rPr>
            </a:b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7D60F78-2EA4-401B-B1BB-B3868D93DC38}"/>
              </a:ext>
            </a:extLst>
          </p:cNvPr>
          <p:cNvSpPr>
            <a:spLocks noGrp="1"/>
          </p:cNvSpPr>
          <p:nvPr>
            <p:ph idx="1"/>
          </p:nvPr>
        </p:nvSpPr>
        <p:spPr>
          <a:xfrm>
            <a:off x="1333502" y="2476500"/>
            <a:ext cx="8596668" cy="3564862"/>
          </a:xfrm>
        </p:spPr>
        <p:txBody>
          <a:bodyPr>
            <a:normAutofit/>
          </a:bodyPr>
          <a:lstStyle/>
          <a:p>
            <a:pPr marL="0" indent="0">
              <a:buNone/>
            </a:pPr>
            <a:r>
              <a:rPr lang="en-US" sz="2400" dirty="0">
                <a:solidFill>
                  <a:schemeClr val="accent1"/>
                </a:solidFill>
              </a:rPr>
              <a:t>Key Questions and Objectives:</a:t>
            </a:r>
          </a:p>
          <a:p>
            <a:pPr marL="0" indent="0">
              <a:buNone/>
            </a:pPr>
            <a:r>
              <a:rPr lang="en-US" dirty="0">
                <a:solidFill>
                  <a:schemeClr val="tx1"/>
                </a:solidFill>
              </a:rPr>
              <a:t>To help develop the launch strategy for the new online video service, below are the key questions asked by the management board:</a:t>
            </a:r>
          </a:p>
          <a:p>
            <a:pPr marL="0" indent="0">
              <a:buNone/>
            </a:pPr>
            <a:endParaRPr lang="en-US" dirty="0">
              <a:solidFill>
                <a:schemeClr val="tx1"/>
              </a:solidFill>
            </a:endParaRPr>
          </a:p>
          <a:p>
            <a:r>
              <a:rPr lang="en-US" dirty="0">
                <a:solidFill>
                  <a:schemeClr val="tx1"/>
                </a:solidFill>
              </a:rPr>
              <a:t>Which movies contributed the most/least to revenue gain?</a:t>
            </a:r>
          </a:p>
          <a:p>
            <a:r>
              <a:rPr lang="en-US" dirty="0">
                <a:solidFill>
                  <a:schemeClr val="tx1"/>
                </a:solidFill>
              </a:rPr>
              <a:t>What was the average rental duration for all videos?</a:t>
            </a:r>
          </a:p>
          <a:p>
            <a:r>
              <a:rPr lang="en-US" dirty="0">
                <a:solidFill>
                  <a:schemeClr val="tx1"/>
                </a:solidFill>
              </a:rPr>
              <a:t>Which countries are </a:t>
            </a:r>
            <a:r>
              <a:rPr lang="en-US" dirty="0" err="1">
                <a:solidFill>
                  <a:schemeClr val="tx1"/>
                </a:solidFill>
              </a:rPr>
              <a:t>Rockbuster</a:t>
            </a:r>
            <a:r>
              <a:rPr lang="en-US" dirty="0">
                <a:solidFill>
                  <a:schemeClr val="tx1"/>
                </a:solidFill>
              </a:rPr>
              <a:t> customers based in?</a:t>
            </a:r>
          </a:p>
          <a:p>
            <a:r>
              <a:rPr lang="en-US" dirty="0">
                <a:solidFill>
                  <a:schemeClr val="tx1"/>
                </a:solidFill>
              </a:rPr>
              <a:t>Where are customers with a high lifetime value based?</a:t>
            </a:r>
          </a:p>
          <a:p>
            <a:r>
              <a:rPr lang="en-US" dirty="0">
                <a:solidFill>
                  <a:schemeClr val="tx1"/>
                </a:solidFill>
              </a:rPr>
              <a:t>Do sales figures vary between geographic regions?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9245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2D1A-A489-4D4D-8B2B-EABE1DB58877}"/>
              </a:ext>
            </a:extLst>
          </p:cNvPr>
          <p:cNvSpPr>
            <a:spLocks noGrp="1"/>
          </p:cNvSpPr>
          <p:nvPr>
            <p:ph type="title"/>
          </p:nvPr>
        </p:nvSpPr>
        <p:spPr/>
        <p:txBody>
          <a:bodyPr>
            <a:normAutofit fontScale="90000"/>
          </a:bodyPr>
          <a:lstStyle/>
          <a:p>
            <a:r>
              <a:rPr lang="en-US" sz="2400" dirty="0"/>
              <a:t>There are 1000 movies that are available from </a:t>
            </a:r>
            <a:r>
              <a:rPr lang="en-US" sz="2400" dirty="0" err="1"/>
              <a:t>Rockbuster</a:t>
            </a:r>
            <a:r>
              <a:rPr lang="en-US" sz="2400" dirty="0"/>
              <a:t> Stealth which are all in English. Below are the minimum, maximum and average cost, payment and rental duration for all the movies.</a:t>
            </a:r>
          </a:p>
        </p:txBody>
      </p:sp>
      <p:graphicFrame>
        <p:nvGraphicFramePr>
          <p:cNvPr id="5" name="Table 5">
            <a:extLst>
              <a:ext uri="{FF2B5EF4-FFF2-40B4-BE49-F238E27FC236}">
                <a16:creationId xmlns:a16="http://schemas.microsoft.com/office/drawing/2014/main" id="{CB9763C3-49EC-4B61-ABC7-E69854CC4BC5}"/>
              </a:ext>
            </a:extLst>
          </p:cNvPr>
          <p:cNvGraphicFramePr>
            <a:graphicFrameLocks noGrp="1"/>
          </p:cNvGraphicFramePr>
          <p:nvPr>
            <p:ph sz="half" idx="1"/>
            <p:extLst>
              <p:ext uri="{D42A27DB-BD31-4B8C-83A1-F6EECF244321}">
                <p14:modId xmlns:p14="http://schemas.microsoft.com/office/powerpoint/2010/main" val="3995447784"/>
              </p:ext>
            </p:extLst>
          </p:nvPr>
        </p:nvGraphicFramePr>
        <p:xfrm>
          <a:off x="677862" y="2160587"/>
          <a:ext cx="4412108" cy="2759076"/>
        </p:xfrm>
        <a:graphic>
          <a:graphicData uri="http://schemas.openxmlformats.org/drawingml/2006/table">
            <a:tbl>
              <a:tblPr firstRow="1" bandRow="1">
                <a:tableStyleId>{073A0DAA-6AF3-43AB-8588-CEC1D06C72B9}</a:tableStyleId>
              </a:tblPr>
              <a:tblGrid>
                <a:gridCol w="1531938">
                  <a:extLst>
                    <a:ext uri="{9D8B030D-6E8A-4147-A177-3AD203B41FA5}">
                      <a16:colId xmlns:a16="http://schemas.microsoft.com/office/drawing/2014/main" val="67701180"/>
                    </a:ext>
                  </a:extLst>
                </a:gridCol>
                <a:gridCol w="942975">
                  <a:extLst>
                    <a:ext uri="{9D8B030D-6E8A-4147-A177-3AD203B41FA5}">
                      <a16:colId xmlns:a16="http://schemas.microsoft.com/office/drawing/2014/main" val="1746853638"/>
                    </a:ext>
                  </a:extLst>
                </a:gridCol>
                <a:gridCol w="981075">
                  <a:extLst>
                    <a:ext uri="{9D8B030D-6E8A-4147-A177-3AD203B41FA5}">
                      <a16:colId xmlns:a16="http://schemas.microsoft.com/office/drawing/2014/main" val="3445322557"/>
                    </a:ext>
                  </a:extLst>
                </a:gridCol>
                <a:gridCol w="956120">
                  <a:extLst>
                    <a:ext uri="{9D8B030D-6E8A-4147-A177-3AD203B41FA5}">
                      <a16:colId xmlns:a16="http://schemas.microsoft.com/office/drawing/2014/main" val="1237869649"/>
                    </a:ext>
                  </a:extLst>
                </a:gridCol>
              </a:tblGrid>
              <a:tr h="449898">
                <a:tc>
                  <a:txBody>
                    <a:bodyPr/>
                    <a:lstStyle/>
                    <a:p>
                      <a:endParaRPr lang="en-US"/>
                    </a:p>
                  </a:txBody>
                  <a:tcPr/>
                </a:tc>
                <a:tc>
                  <a:txBody>
                    <a:bodyPr/>
                    <a:lstStyle/>
                    <a:p>
                      <a:r>
                        <a:rPr lang="en-US" dirty="0">
                          <a:solidFill>
                            <a:schemeClr val="bg1"/>
                          </a:solidFill>
                        </a:rPr>
                        <a:t>Min</a:t>
                      </a:r>
                    </a:p>
                  </a:txBody>
                  <a:tcPr/>
                </a:tc>
                <a:tc>
                  <a:txBody>
                    <a:bodyPr/>
                    <a:lstStyle/>
                    <a:p>
                      <a:r>
                        <a:rPr lang="en-US" dirty="0"/>
                        <a:t>Max</a:t>
                      </a:r>
                    </a:p>
                  </a:txBody>
                  <a:tcPr/>
                </a:tc>
                <a:tc>
                  <a:txBody>
                    <a:bodyPr/>
                    <a:lstStyle/>
                    <a:p>
                      <a:r>
                        <a:rPr lang="en-US" dirty="0"/>
                        <a:t>Avg</a:t>
                      </a:r>
                    </a:p>
                  </a:txBody>
                  <a:tcPr/>
                </a:tc>
                <a:extLst>
                  <a:ext uri="{0D108BD9-81ED-4DB2-BD59-A6C34878D82A}">
                    <a16:rowId xmlns:a16="http://schemas.microsoft.com/office/drawing/2014/main" val="1073731898"/>
                  </a:ext>
                </a:extLst>
              </a:tr>
              <a:tr h="449898">
                <a:tc>
                  <a:txBody>
                    <a:bodyPr/>
                    <a:lstStyle/>
                    <a:p>
                      <a:r>
                        <a:rPr lang="en-US" sz="1600" dirty="0"/>
                        <a:t>Rental Payment</a:t>
                      </a:r>
                    </a:p>
                  </a:txBody>
                  <a:tcPr/>
                </a:tc>
                <a:tc>
                  <a:txBody>
                    <a:bodyPr/>
                    <a:lstStyle/>
                    <a:p>
                      <a:r>
                        <a:rPr lang="en-US" dirty="0"/>
                        <a:t>$0</a:t>
                      </a:r>
                    </a:p>
                  </a:txBody>
                  <a:tcPr/>
                </a:tc>
                <a:tc>
                  <a:txBody>
                    <a:bodyPr/>
                    <a:lstStyle/>
                    <a:p>
                      <a:r>
                        <a:rPr lang="en-US" dirty="0"/>
                        <a:t>$11.99</a:t>
                      </a:r>
                    </a:p>
                  </a:txBody>
                  <a:tcPr/>
                </a:tc>
                <a:tc>
                  <a:txBody>
                    <a:bodyPr/>
                    <a:lstStyle/>
                    <a:p>
                      <a:r>
                        <a:rPr lang="en-US" dirty="0"/>
                        <a:t>$4.2</a:t>
                      </a:r>
                    </a:p>
                  </a:txBody>
                  <a:tcPr/>
                </a:tc>
                <a:extLst>
                  <a:ext uri="{0D108BD9-81ED-4DB2-BD59-A6C34878D82A}">
                    <a16:rowId xmlns:a16="http://schemas.microsoft.com/office/drawing/2014/main" val="1008068154"/>
                  </a:ext>
                </a:extLst>
              </a:tr>
              <a:tr h="449898">
                <a:tc>
                  <a:txBody>
                    <a:bodyPr/>
                    <a:lstStyle/>
                    <a:p>
                      <a:r>
                        <a:rPr lang="en-US" dirty="0"/>
                        <a:t>Rental Duration</a:t>
                      </a:r>
                    </a:p>
                  </a:txBody>
                  <a:tcPr/>
                </a:tc>
                <a:tc>
                  <a:txBody>
                    <a:bodyPr/>
                    <a:lstStyle/>
                    <a:p>
                      <a:r>
                        <a:rPr lang="en-US" dirty="0"/>
                        <a:t>3 days</a:t>
                      </a:r>
                    </a:p>
                  </a:txBody>
                  <a:tcPr/>
                </a:tc>
                <a:tc>
                  <a:txBody>
                    <a:bodyPr/>
                    <a:lstStyle/>
                    <a:p>
                      <a:r>
                        <a:rPr lang="en-US" dirty="0"/>
                        <a:t>7 days</a:t>
                      </a:r>
                    </a:p>
                  </a:txBody>
                  <a:tcPr/>
                </a:tc>
                <a:tc>
                  <a:txBody>
                    <a:bodyPr/>
                    <a:lstStyle/>
                    <a:p>
                      <a:r>
                        <a:rPr lang="en-US" dirty="0"/>
                        <a:t>4.9 days</a:t>
                      </a:r>
                    </a:p>
                  </a:txBody>
                  <a:tcPr/>
                </a:tc>
                <a:extLst>
                  <a:ext uri="{0D108BD9-81ED-4DB2-BD59-A6C34878D82A}">
                    <a16:rowId xmlns:a16="http://schemas.microsoft.com/office/drawing/2014/main" val="115441822"/>
                  </a:ext>
                </a:extLst>
              </a:tr>
              <a:tr h="449898">
                <a:tc>
                  <a:txBody>
                    <a:bodyPr/>
                    <a:lstStyle/>
                    <a:p>
                      <a:r>
                        <a:rPr lang="en-US" dirty="0"/>
                        <a:t>Rental Rate</a:t>
                      </a:r>
                    </a:p>
                  </a:txBody>
                  <a:tcPr/>
                </a:tc>
                <a:tc>
                  <a:txBody>
                    <a:bodyPr/>
                    <a:lstStyle/>
                    <a:p>
                      <a:r>
                        <a:rPr lang="en-US" dirty="0"/>
                        <a:t>$ 0.99</a:t>
                      </a:r>
                    </a:p>
                  </a:txBody>
                  <a:tcPr/>
                </a:tc>
                <a:tc>
                  <a:txBody>
                    <a:bodyPr/>
                    <a:lstStyle/>
                    <a:p>
                      <a:r>
                        <a:rPr lang="en-US" dirty="0"/>
                        <a:t>$ 4.99</a:t>
                      </a:r>
                    </a:p>
                  </a:txBody>
                  <a:tcPr/>
                </a:tc>
                <a:tc>
                  <a:txBody>
                    <a:bodyPr/>
                    <a:lstStyle/>
                    <a:p>
                      <a:r>
                        <a:rPr lang="en-US" dirty="0"/>
                        <a:t>$ 2.98</a:t>
                      </a:r>
                    </a:p>
                  </a:txBody>
                  <a:tcPr/>
                </a:tc>
                <a:extLst>
                  <a:ext uri="{0D108BD9-81ED-4DB2-BD59-A6C34878D82A}">
                    <a16:rowId xmlns:a16="http://schemas.microsoft.com/office/drawing/2014/main" val="707372255"/>
                  </a:ext>
                </a:extLst>
              </a:tr>
              <a:tr h="449898">
                <a:tc>
                  <a:txBody>
                    <a:bodyPr/>
                    <a:lstStyle/>
                    <a:p>
                      <a:r>
                        <a:rPr lang="en-US" dirty="0"/>
                        <a:t>Replacement Cost</a:t>
                      </a:r>
                    </a:p>
                  </a:txBody>
                  <a:tcPr/>
                </a:tc>
                <a:tc>
                  <a:txBody>
                    <a:bodyPr/>
                    <a:lstStyle/>
                    <a:p>
                      <a:r>
                        <a:rPr lang="en-US" dirty="0"/>
                        <a:t>$ 9.99</a:t>
                      </a:r>
                    </a:p>
                  </a:txBody>
                  <a:tcPr/>
                </a:tc>
                <a:tc>
                  <a:txBody>
                    <a:bodyPr/>
                    <a:lstStyle/>
                    <a:p>
                      <a:r>
                        <a:rPr lang="en-US" dirty="0"/>
                        <a:t>$ 29.99</a:t>
                      </a:r>
                    </a:p>
                  </a:txBody>
                  <a:tcPr/>
                </a:tc>
                <a:tc>
                  <a:txBody>
                    <a:bodyPr/>
                    <a:lstStyle/>
                    <a:p>
                      <a:r>
                        <a:rPr lang="en-US" dirty="0"/>
                        <a:t>$ 19.98</a:t>
                      </a:r>
                    </a:p>
                  </a:txBody>
                  <a:tcPr/>
                </a:tc>
                <a:extLst>
                  <a:ext uri="{0D108BD9-81ED-4DB2-BD59-A6C34878D82A}">
                    <a16:rowId xmlns:a16="http://schemas.microsoft.com/office/drawing/2014/main" val="2508022085"/>
                  </a:ext>
                </a:extLst>
              </a:tr>
            </a:tbl>
          </a:graphicData>
        </a:graphic>
      </p:graphicFrame>
      <p:sp>
        <p:nvSpPr>
          <p:cNvPr id="4" name="Content Placeholder 3">
            <a:extLst>
              <a:ext uri="{FF2B5EF4-FFF2-40B4-BE49-F238E27FC236}">
                <a16:creationId xmlns:a16="http://schemas.microsoft.com/office/drawing/2014/main" id="{C28EF924-86ED-4C7B-B002-118AE04FD66B}"/>
              </a:ext>
            </a:extLst>
          </p:cNvPr>
          <p:cNvSpPr>
            <a:spLocks noGrp="1"/>
          </p:cNvSpPr>
          <p:nvPr>
            <p:ph sz="half" idx="2"/>
          </p:nvPr>
        </p:nvSpPr>
        <p:spPr>
          <a:xfrm>
            <a:off x="5391150" y="2160589"/>
            <a:ext cx="3882854" cy="3880773"/>
          </a:xfrm>
        </p:spPr>
        <p:txBody>
          <a:bodyPr/>
          <a:lstStyle/>
          <a:p>
            <a:r>
              <a:rPr lang="en-US" dirty="0"/>
              <a:t>The film title, </a:t>
            </a:r>
            <a:r>
              <a:rPr lang="en-US" b="1" dirty="0"/>
              <a:t>Telegraph Voyage</a:t>
            </a:r>
            <a:r>
              <a:rPr lang="en-US" dirty="0"/>
              <a:t>, has brought highest revenue of $215.75. It is a Musical</a:t>
            </a:r>
          </a:p>
          <a:p>
            <a:pPr marL="0" indent="0">
              <a:buNone/>
            </a:pPr>
            <a:endParaRPr lang="en-US" dirty="0"/>
          </a:p>
          <a:p>
            <a:r>
              <a:rPr lang="en-US" dirty="0"/>
              <a:t>The film title</a:t>
            </a:r>
            <a:r>
              <a:rPr lang="en-US" b="1" dirty="0"/>
              <a:t>, Duffel Apocalypse</a:t>
            </a:r>
            <a:r>
              <a:rPr lang="en-US" dirty="0"/>
              <a:t>, has brought the least revenue of $5.94. It is from Documentary Genre</a:t>
            </a:r>
          </a:p>
          <a:p>
            <a:pPr marL="0" indent="0">
              <a:buNone/>
            </a:pPr>
            <a:endParaRPr lang="en-US" dirty="0"/>
          </a:p>
        </p:txBody>
      </p:sp>
    </p:spTree>
    <p:extLst>
      <p:ext uri="{BB962C8B-B14F-4D97-AF65-F5344CB8AC3E}">
        <p14:creationId xmlns:p14="http://schemas.microsoft.com/office/powerpoint/2010/main" val="332456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A123-011A-487E-96F9-5CC7817ACCF5}"/>
              </a:ext>
            </a:extLst>
          </p:cNvPr>
          <p:cNvSpPr>
            <a:spLocks noGrp="1"/>
          </p:cNvSpPr>
          <p:nvPr>
            <p:ph type="title"/>
          </p:nvPr>
        </p:nvSpPr>
        <p:spPr/>
        <p:txBody>
          <a:bodyPr>
            <a:normAutofit/>
          </a:bodyPr>
          <a:lstStyle/>
          <a:p>
            <a:r>
              <a:rPr lang="en-US" sz="2400" dirty="0"/>
              <a:t>A total of 599 customers are spread throughout the world. </a:t>
            </a:r>
            <a:r>
              <a:rPr lang="en-US" sz="2400" dirty="0" err="1"/>
              <a:t>Rockbuster</a:t>
            </a:r>
            <a:r>
              <a:rPr lang="en-US" sz="2400" dirty="0"/>
              <a:t> Stealth has customers in 108 countries.</a:t>
            </a:r>
          </a:p>
        </p:txBody>
      </p:sp>
      <p:pic>
        <p:nvPicPr>
          <p:cNvPr id="6" name="Content Placeholder 5">
            <a:extLst>
              <a:ext uri="{FF2B5EF4-FFF2-40B4-BE49-F238E27FC236}">
                <a16:creationId xmlns:a16="http://schemas.microsoft.com/office/drawing/2014/main" id="{BF903A58-863B-4F9C-8F11-26D188A6E9C3}"/>
              </a:ext>
            </a:extLst>
          </p:cNvPr>
          <p:cNvPicPr>
            <a:picLocks noGrp="1" noChangeAspect="1"/>
          </p:cNvPicPr>
          <p:nvPr>
            <p:ph sz="half" idx="1"/>
          </p:nvPr>
        </p:nvPicPr>
        <p:blipFill rotWithShape="1">
          <a:blip r:embed="rId2"/>
          <a:srcRect l="31694" t="26850" r="13132" b="18963"/>
          <a:stretch/>
        </p:blipFill>
        <p:spPr>
          <a:xfrm>
            <a:off x="248477" y="2057398"/>
            <a:ext cx="6496039" cy="3637723"/>
          </a:xfrm>
        </p:spPr>
      </p:pic>
      <p:sp>
        <p:nvSpPr>
          <p:cNvPr id="4" name="Content Placeholder 3">
            <a:extLst>
              <a:ext uri="{FF2B5EF4-FFF2-40B4-BE49-F238E27FC236}">
                <a16:creationId xmlns:a16="http://schemas.microsoft.com/office/drawing/2014/main" id="{B570AF7E-6750-4506-A2D3-12B952CB4581}"/>
              </a:ext>
            </a:extLst>
          </p:cNvPr>
          <p:cNvSpPr>
            <a:spLocks noGrp="1"/>
          </p:cNvSpPr>
          <p:nvPr>
            <p:ph sz="half" idx="2"/>
          </p:nvPr>
        </p:nvSpPr>
        <p:spPr>
          <a:xfrm>
            <a:off x="6644640" y="2160589"/>
            <a:ext cx="2629364" cy="3880773"/>
          </a:xfrm>
        </p:spPr>
        <p:txBody>
          <a:bodyPr/>
          <a:lstStyle/>
          <a:p>
            <a:r>
              <a:rPr lang="en-US" dirty="0">
                <a:solidFill>
                  <a:schemeClr val="tx1"/>
                </a:solidFill>
              </a:rPr>
              <a:t>Around 45% of all the customers are from Asia with India leading with 60 customers</a:t>
            </a:r>
          </a:p>
          <a:p>
            <a:endParaRPr lang="en-US" dirty="0">
              <a:solidFill>
                <a:schemeClr val="tx1"/>
              </a:solidFill>
            </a:endParaRPr>
          </a:p>
          <a:p>
            <a:r>
              <a:rPr lang="en-US" dirty="0">
                <a:solidFill>
                  <a:schemeClr val="tx1"/>
                </a:solidFill>
              </a:rPr>
              <a:t>83 countries have 5 or less number of customers each</a:t>
            </a:r>
          </a:p>
        </p:txBody>
      </p:sp>
    </p:spTree>
    <p:extLst>
      <p:ext uri="{BB962C8B-B14F-4D97-AF65-F5344CB8AC3E}">
        <p14:creationId xmlns:p14="http://schemas.microsoft.com/office/powerpoint/2010/main" val="33606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6C44375-918E-437B-92EB-60217B5C59C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2400" dirty="0"/>
              <a:t>Top 10 countries for </a:t>
            </a:r>
            <a:r>
              <a:rPr lang="en-US" sz="2400" dirty="0" err="1"/>
              <a:t>Rockbuster</a:t>
            </a:r>
            <a:r>
              <a:rPr lang="en-US" sz="2400" dirty="0"/>
              <a:t> in terms of customer numbers</a:t>
            </a:r>
          </a:p>
        </p:txBody>
      </p:sp>
      <p:sp>
        <p:nvSpPr>
          <p:cNvPr id="39" name="Content Placeholder 3">
            <a:extLst>
              <a:ext uri="{FF2B5EF4-FFF2-40B4-BE49-F238E27FC236}">
                <a16:creationId xmlns:a16="http://schemas.microsoft.com/office/drawing/2014/main" id="{3B357876-DDD9-4E33-A4D2-6421DB8AF00B}"/>
              </a:ext>
            </a:extLst>
          </p:cNvPr>
          <p:cNvSpPr>
            <a:spLocks noGrp="1"/>
          </p:cNvSpPr>
          <p:nvPr>
            <p:ph sz="half" idx="2"/>
          </p:nvPr>
        </p:nvSpPr>
        <p:spPr>
          <a:xfrm>
            <a:off x="6336287" y="2160589"/>
            <a:ext cx="2934714" cy="3880773"/>
          </a:xfrm>
        </p:spPr>
        <p:txBody>
          <a:bodyPr vert="horz" lIns="91440" tIns="45720" rIns="91440" bIns="45720" rtlCol="0">
            <a:normAutofit/>
          </a:bodyPr>
          <a:lstStyle/>
          <a:p>
            <a:endParaRPr lang="en-US" dirty="0"/>
          </a:p>
        </p:txBody>
      </p:sp>
      <p:pic>
        <p:nvPicPr>
          <p:cNvPr id="10" name="Content Placeholder 9">
            <a:extLst>
              <a:ext uri="{FF2B5EF4-FFF2-40B4-BE49-F238E27FC236}">
                <a16:creationId xmlns:a16="http://schemas.microsoft.com/office/drawing/2014/main" id="{CA5A1F96-ACB1-4F7A-BBA0-680DDD149820}"/>
              </a:ext>
            </a:extLst>
          </p:cNvPr>
          <p:cNvPicPr>
            <a:picLocks noGrp="1" noChangeAspect="1"/>
          </p:cNvPicPr>
          <p:nvPr>
            <p:ph sz="half" idx="1"/>
          </p:nvPr>
        </p:nvPicPr>
        <p:blipFill rotWithShape="1">
          <a:blip r:embed="rId2"/>
          <a:srcRect l="29062" t="25650" r="14636" b="12917"/>
          <a:stretch/>
        </p:blipFill>
        <p:spPr>
          <a:xfrm>
            <a:off x="616836" y="1685924"/>
            <a:ext cx="8983432" cy="4905375"/>
          </a:xfrm>
        </p:spPr>
      </p:pic>
    </p:spTree>
    <p:extLst>
      <p:ext uri="{BB962C8B-B14F-4D97-AF65-F5344CB8AC3E}">
        <p14:creationId xmlns:p14="http://schemas.microsoft.com/office/powerpoint/2010/main" val="76504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83A0-CCB8-4BCE-9DB0-D6966FCFF558}"/>
              </a:ext>
            </a:extLst>
          </p:cNvPr>
          <p:cNvSpPr>
            <a:spLocks noGrp="1"/>
          </p:cNvSpPr>
          <p:nvPr>
            <p:ph type="title"/>
          </p:nvPr>
        </p:nvSpPr>
        <p:spPr/>
        <p:txBody>
          <a:bodyPr>
            <a:normAutofit/>
          </a:bodyPr>
          <a:lstStyle/>
          <a:p>
            <a:r>
              <a:rPr lang="en-US" sz="2800" dirty="0"/>
              <a:t>Top 10 customers with highest payments</a:t>
            </a:r>
          </a:p>
        </p:txBody>
      </p:sp>
      <p:sp>
        <p:nvSpPr>
          <p:cNvPr id="3" name="Content Placeholder 2">
            <a:extLst>
              <a:ext uri="{FF2B5EF4-FFF2-40B4-BE49-F238E27FC236}">
                <a16:creationId xmlns:a16="http://schemas.microsoft.com/office/drawing/2014/main" id="{4E7C3D42-65D3-4D6E-81AA-31306679CF2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B6FFA33-098D-4C4A-970C-E8C65622DE15}"/>
              </a:ext>
            </a:extLst>
          </p:cNvPr>
          <p:cNvSpPr>
            <a:spLocks noGrp="1"/>
          </p:cNvSpPr>
          <p:nvPr>
            <p:ph sz="half" idx="2"/>
          </p:nvPr>
        </p:nvSpPr>
        <p:spPr>
          <a:xfrm>
            <a:off x="5238616" y="2160589"/>
            <a:ext cx="4184034" cy="3880773"/>
          </a:xfrm>
        </p:spPr>
        <p:txBody>
          <a:bodyPr/>
          <a:lstStyle/>
          <a:p>
            <a:endParaRPr lang="en-US"/>
          </a:p>
        </p:txBody>
      </p:sp>
      <p:pic>
        <p:nvPicPr>
          <p:cNvPr id="6" name="Picture 5">
            <a:extLst>
              <a:ext uri="{FF2B5EF4-FFF2-40B4-BE49-F238E27FC236}">
                <a16:creationId xmlns:a16="http://schemas.microsoft.com/office/drawing/2014/main" id="{34D55BC5-1F54-4EAC-92CA-C3F77F7897AC}"/>
              </a:ext>
            </a:extLst>
          </p:cNvPr>
          <p:cNvPicPr>
            <a:picLocks noChangeAspect="1"/>
          </p:cNvPicPr>
          <p:nvPr/>
        </p:nvPicPr>
        <p:blipFill rotWithShape="1">
          <a:blip r:embed="rId2"/>
          <a:srcRect l="25547" t="32374" r="27266" b="30974"/>
          <a:stretch/>
        </p:blipFill>
        <p:spPr>
          <a:xfrm>
            <a:off x="-76199" y="1809750"/>
            <a:ext cx="9350202" cy="4714875"/>
          </a:xfrm>
          <a:prstGeom prst="rect">
            <a:avLst/>
          </a:prstGeom>
        </p:spPr>
      </p:pic>
    </p:spTree>
    <p:extLst>
      <p:ext uri="{BB962C8B-B14F-4D97-AF65-F5344CB8AC3E}">
        <p14:creationId xmlns:p14="http://schemas.microsoft.com/office/powerpoint/2010/main" val="51115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12B0-1A5D-4037-A7B6-8BF167438893}"/>
              </a:ext>
            </a:extLst>
          </p:cNvPr>
          <p:cNvSpPr>
            <a:spLocks noGrp="1"/>
          </p:cNvSpPr>
          <p:nvPr>
            <p:ph type="title"/>
          </p:nvPr>
        </p:nvSpPr>
        <p:spPr/>
        <p:txBody>
          <a:bodyPr>
            <a:normAutofit fontScale="90000"/>
          </a:bodyPr>
          <a:lstStyle/>
          <a:p>
            <a:r>
              <a:rPr lang="en-US" dirty="0"/>
              <a:t>Revenue Division</a:t>
            </a:r>
            <a:br>
              <a:rPr lang="en-US" dirty="0"/>
            </a:br>
            <a:r>
              <a:rPr lang="en-US" sz="2400" dirty="0">
                <a:solidFill>
                  <a:schemeClr val="tx1"/>
                </a:solidFill>
              </a:rPr>
              <a:t>For the year 2006, </a:t>
            </a:r>
            <a:r>
              <a:rPr lang="en-US" sz="2400" dirty="0" err="1">
                <a:solidFill>
                  <a:schemeClr val="tx1"/>
                </a:solidFill>
              </a:rPr>
              <a:t>Rockbuster</a:t>
            </a:r>
            <a:r>
              <a:rPr lang="en-US" sz="2400" dirty="0">
                <a:solidFill>
                  <a:schemeClr val="tx1"/>
                </a:solidFill>
              </a:rPr>
              <a:t> Stealth has total revenue of            $61,312.04</a:t>
            </a:r>
            <a:endParaRPr lang="en-US" dirty="0">
              <a:solidFill>
                <a:schemeClr val="tx1"/>
              </a:solidFill>
            </a:endParaRPr>
          </a:p>
        </p:txBody>
      </p:sp>
      <p:sp>
        <p:nvSpPr>
          <p:cNvPr id="3" name="Text Placeholder 2">
            <a:extLst>
              <a:ext uri="{FF2B5EF4-FFF2-40B4-BE49-F238E27FC236}">
                <a16:creationId xmlns:a16="http://schemas.microsoft.com/office/drawing/2014/main" id="{3770B9C5-2AE4-4B43-A798-F9F8B8E4617A}"/>
              </a:ext>
            </a:extLst>
          </p:cNvPr>
          <p:cNvSpPr>
            <a:spLocks noGrp="1"/>
          </p:cNvSpPr>
          <p:nvPr>
            <p:ph type="body" idx="1"/>
          </p:nvPr>
        </p:nvSpPr>
        <p:spPr/>
        <p:txBody>
          <a:bodyPr/>
          <a:lstStyle/>
          <a:p>
            <a:r>
              <a:rPr lang="en-US" sz="1800" dirty="0"/>
              <a:t>Among top 10 countries with highest revenue, India has highest with $6,035</a:t>
            </a:r>
          </a:p>
        </p:txBody>
      </p:sp>
      <p:pic>
        <p:nvPicPr>
          <p:cNvPr id="8" name="Content Placeholder 7">
            <a:extLst>
              <a:ext uri="{FF2B5EF4-FFF2-40B4-BE49-F238E27FC236}">
                <a16:creationId xmlns:a16="http://schemas.microsoft.com/office/drawing/2014/main" id="{540465AC-5803-41A0-8411-7BFADFF92BFE}"/>
              </a:ext>
            </a:extLst>
          </p:cNvPr>
          <p:cNvPicPr>
            <a:picLocks noGrp="1" noChangeAspect="1"/>
          </p:cNvPicPr>
          <p:nvPr>
            <p:ph sz="half" idx="2"/>
          </p:nvPr>
        </p:nvPicPr>
        <p:blipFill rotWithShape="1">
          <a:blip r:embed="rId2"/>
          <a:srcRect l="29818" t="25433" r="27874" b="13268"/>
          <a:stretch/>
        </p:blipFill>
        <p:spPr>
          <a:xfrm>
            <a:off x="675745" y="3114674"/>
            <a:ext cx="4105274" cy="2933701"/>
          </a:xfrm>
        </p:spPr>
      </p:pic>
      <p:sp>
        <p:nvSpPr>
          <p:cNvPr id="5" name="Text Placeholder 4">
            <a:extLst>
              <a:ext uri="{FF2B5EF4-FFF2-40B4-BE49-F238E27FC236}">
                <a16:creationId xmlns:a16="http://schemas.microsoft.com/office/drawing/2014/main" id="{282E55D2-3385-4E92-9F08-E15FED4DBC71}"/>
              </a:ext>
            </a:extLst>
          </p:cNvPr>
          <p:cNvSpPr>
            <a:spLocks noGrp="1"/>
          </p:cNvSpPr>
          <p:nvPr>
            <p:ph type="body" sz="quarter" idx="3"/>
          </p:nvPr>
        </p:nvSpPr>
        <p:spPr/>
        <p:txBody>
          <a:bodyPr/>
          <a:lstStyle/>
          <a:p>
            <a:r>
              <a:rPr lang="en-US" sz="1800" dirty="0"/>
              <a:t>Sports Genre has brought highest revenue of $4,892</a:t>
            </a:r>
          </a:p>
        </p:txBody>
      </p:sp>
      <p:pic>
        <p:nvPicPr>
          <p:cNvPr id="10" name="Content Placeholder 9">
            <a:extLst>
              <a:ext uri="{FF2B5EF4-FFF2-40B4-BE49-F238E27FC236}">
                <a16:creationId xmlns:a16="http://schemas.microsoft.com/office/drawing/2014/main" id="{3FD2A7FA-853F-4CF4-8191-2EEE5D3972E5}"/>
              </a:ext>
            </a:extLst>
          </p:cNvPr>
          <p:cNvPicPr>
            <a:picLocks noGrp="1" noChangeAspect="1"/>
          </p:cNvPicPr>
          <p:nvPr>
            <p:ph sz="quarter" idx="4"/>
          </p:nvPr>
        </p:nvPicPr>
        <p:blipFill rotWithShape="1">
          <a:blip r:embed="rId3"/>
          <a:srcRect l="29086" t="26373" r="30869" b="13992"/>
          <a:stretch/>
        </p:blipFill>
        <p:spPr>
          <a:xfrm>
            <a:off x="5019676" y="2967828"/>
            <a:ext cx="4105274" cy="2976582"/>
          </a:xfrm>
        </p:spPr>
      </p:pic>
    </p:spTree>
    <p:extLst>
      <p:ext uri="{BB962C8B-B14F-4D97-AF65-F5344CB8AC3E}">
        <p14:creationId xmlns:p14="http://schemas.microsoft.com/office/powerpoint/2010/main" val="21602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1AE3-821F-464C-B813-0DF4C7CC5064}"/>
              </a:ext>
            </a:extLst>
          </p:cNvPr>
          <p:cNvSpPr>
            <a:spLocks noGrp="1"/>
          </p:cNvSpPr>
          <p:nvPr>
            <p:ph type="title"/>
          </p:nvPr>
        </p:nvSpPr>
        <p:spPr/>
        <p:txBody>
          <a:bodyPr/>
          <a:lstStyle/>
          <a:p>
            <a:r>
              <a:rPr lang="en-US" dirty="0"/>
              <a:t>Business Insights:</a:t>
            </a:r>
            <a:br>
              <a:rPr lang="en-US" dirty="0"/>
            </a:br>
            <a:endParaRPr lang="en-US" dirty="0"/>
          </a:p>
        </p:txBody>
      </p:sp>
      <p:sp>
        <p:nvSpPr>
          <p:cNvPr id="3" name="Content Placeholder 2">
            <a:extLst>
              <a:ext uri="{FF2B5EF4-FFF2-40B4-BE49-F238E27FC236}">
                <a16:creationId xmlns:a16="http://schemas.microsoft.com/office/drawing/2014/main" id="{63E2558F-DD4A-4072-989F-F23958B18CE7}"/>
              </a:ext>
            </a:extLst>
          </p:cNvPr>
          <p:cNvSpPr>
            <a:spLocks noGrp="1"/>
          </p:cNvSpPr>
          <p:nvPr>
            <p:ph idx="1"/>
          </p:nvPr>
        </p:nvSpPr>
        <p:spPr/>
        <p:txBody>
          <a:bodyPr/>
          <a:lstStyle/>
          <a:p>
            <a:r>
              <a:rPr lang="en-US" dirty="0">
                <a:solidFill>
                  <a:schemeClr val="tx1"/>
                </a:solidFill>
              </a:rPr>
              <a:t>Since most of the customers are from Asia region, it would benefit </a:t>
            </a:r>
            <a:r>
              <a:rPr lang="en-US" dirty="0" err="1">
                <a:solidFill>
                  <a:schemeClr val="tx1"/>
                </a:solidFill>
              </a:rPr>
              <a:t>Rockbuster</a:t>
            </a:r>
            <a:r>
              <a:rPr lang="en-US" dirty="0">
                <a:solidFill>
                  <a:schemeClr val="tx1"/>
                </a:solidFill>
              </a:rPr>
              <a:t> Stealth to include movies from that region or offering existing movies in different languages.</a:t>
            </a:r>
          </a:p>
          <a:p>
            <a:r>
              <a:rPr lang="en-US" dirty="0">
                <a:solidFill>
                  <a:schemeClr val="tx1"/>
                </a:solidFill>
              </a:rPr>
              <a:t>Offering more movies in the high revenue generating genres to attract more customers</a:t>
            </a:r>
          </a:p>
          <a:p>
            <a:r>
              <a:rPr lang="en-US" dirty="0">
                <a:solidFill>
                  <a:schemeClr val="tx1"/>
                </a:solidFill>
              </a:rPr>
              <a:t>Emphasize more marketing and budget in the Asia region as it has higher customer base.</a:t>
            </a:r>
          </a:p>
          <a:p>
            <a:r>
              <a:rPr lang="en-US" dirty="0">
                <a:solidFill>
                  <a:schemeClr val="tx1"/>
                </a:solidFill>
              </a:rPr>
              <a:t>Valuing high performing customers to an early bird membership to streaming service.</a:t>
            </a:r>
          </a:p>
          <a:p>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824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470D-45A0-427A-902E-47F1DF7DC7CC}"/>
              </a:ext>
            </a:extLst>
          </p:cNvPr>
          <p:cNvSpPr>
            <a:spLocks noGrp="1"/>
          </p:cNvSpPr>
          <p:nvPr>
            <p:ph type="title"/>
          </p:nvPr>
        </p:nvSpPr>
        <p:spPr>
          <a:xfrm>
            <a:off x="677335" y="341313"/>
            <a:ext cx="8596668" cy="2595460"/>
          </a:xfrm>
        </p:spPr>
        <p:txBody>
          <a:bodyPr/>
          <a:lstStyle/>
          <a:p>
            <a:r>
              <a:rPr lang="en-US" dirty="0"/>
              <a:t>Questions?</a:t>
            </a:r>
          </a:p>
        </p:txBody>
      </p:sp>
      <p:sp>
        <p:nvSpPr>
          <p:cNvPr id="3" name="Text Placeholder 2">
            <a:extLst>
              <a:ext uri="{FF2B5EF4-FFF2-40B4-BE49-F238E27FC236}">
                <a16:creationId xmlns:a16="http://schemas.microsoft.com/office/drawing/2014/main" id="{5EC3448C-D83D-496F-A61E-050D55B33F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4505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16232</TotalTime>
  <Words>410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ROCKBUSTER STEALTH LLC</vt:lpstr>
      <vt:lpstr>Motive: Rockbuster Stealth management team is planning to use its existing movie licenses to launch an online video rental service in order to stay competitive in today’s world. </vt:lpstr>
      <vt:lpstr>There are 1000 movies that are available from Rockbuster Stealth which are all in English. Below are the minimum, maximum and average cost, payment and rental duration for all the movies.</vt:lpstr>
      <vt:lpstr>A total of 599 customers are spread throughout the world. Rockbuster Stealth has customers in 108 countries.</vt:lpstr>
      <vt:lpstr>Top 10 countries for Rockbuster in terms of customer numbers</vt:lpstr>
      <vt:lpstr>Top 10 customers with highest payments</vt:lpstr>
      <vt:lpstr>Revenue Division For the year 2006, Rockbuster Stealth has total revenue of            $61,312.04</vt:lpstr>
      <vt:lpstr>Business Insights: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Haarika Mahankali</dc:creator>
  <cp:lastModifiedBy>Haarika Mahankali</cp:lastModifiedBy>
  <cp:revision>8</cp:revision>
  <dcterms:created xsi:type="dcterms:W3CDTF">2022-03-19T20:53:36Z</dcterms:created>
  <dcterms:modified xsi:type="dcterms:W3CDTF">2022-03-31T03:25:55Z</dcterms:modified>
</cp:coreProperties>
</file>