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178" r:id="rId1"/>
  </p:sldMasterIdLst>
  <p:notesMasterIdLst>
    <p:notesMasterId r:id="rId80"/>
  </p:notesMasterIdLst>
  <p:sldIdLst>
    <p:sldId id="256" r:id="rId2"/>
    <p:sldId id="257" r:id="rId3"/>
    <p:sldId id="260" r:id="rId4"/>
    <p:sldId id="294" r:id="rId5"/>
    <p:sldId id="318" r:id="rId6"/>
    <p:sldId id="316" r:id="rId7"/>
    <p:sldId id="317" r:id="rId8"/>
    <p:sldId id="287" r:id="rId9"/>
    <p:sldId id="288" r:id="rId10"/>
    <p:sldId id="271" r:id="rId11"/>
    <p:sldId id="312" r:id="rId12"/>
    <p:sldId id="272" r:id="rId13"/>
    <p:sldId id="286" r:id="rId14"/>
    <p:sldId id="289" r:id="rId15"/>
    <p:sldId id="322" r:id="rId16"/>
    <p:sldId id="323" r:id="rId17"/>
    <p:sldId id="351" r:id="rId18"/>
    <p:sldId id="273" r:id="rId19"/>
    <p:sldId id="290" r:id="rId20"/>
    <p:sldId id="350" r:id="rId21"/>
    <p:sldId id="274" r:id="rId22"/>
    <p:sldId id="352" r:id="rId23"/>
    <p:sldId id="313" r:id="rId24"/>
    <p:sldId id="291" r:id="rId25"/>
    <p:sldId id="320" r:id="rId26"/>
    <p:sldId id="353" r:id="rId27"/>
    <p:sldId id="321" r:id="rId28"/>
    <p:sldId id="275" r:id="rId29"/>
    <p:sldId id="292" r:id="rId30"/>
    <p:sldId id="314" r:id="rId31"/>
    <p:sldId id="332" r:id="rId32"/>
    <p:sldId id="308" r:id="rId33"/>
    <p:sldId id="324" r:id="rId34"/>
    <p:sldId id="309" r:id="rId35"/>
    <p:sldId id="295" r:id="rId36"/>
    <p:sldId id="296" r:id="rId37"/>
    <p:sldId id="297" r:id="rId38"/>
    <p:sldId id="315" r:id="rId39"/>
    <p:sldId id="333" r:id="rId40"/>
    <p:sldId id="334" r:id="rId41"/>
    <p:sldId id="335" r:id="rId42"/>
    <p:sldId id="299" r:id="rId43"/>
    <p:sldId id="327" r:id="rId44"/>
    <p:sldId id="328" r:id="rId45"/>
    <p:sldId id="300" r:id="rId46"/>
    <p:sldId id="336" r:id="rId47"/>
    <p:sldId id="337" r:id="rId48"/>
    <p:sldId id="354" r:id="rId49"/>
    <p:sldId id="298" r:id="rId50"/>
    <p:sldId id="304" r:id="rId51"/>
    <p:sldId id="338" r:id="rId52"/>
    <p:sldId id="305" r:id="rId53"/>
    <p:sldId id="306" r:id="rId54"/>
    <p:sldId id="301" r:id="rId55"/>
    <p:sldId id="303" r:id="rId56"/>
    <p:sldId id="319" r:id="rId57"/>
    <p:sldId id="329" r:id="rId58"/>
    <p:sldId id="330" r:id="rId59"/>
    <p:sldId id="340" r:id="rId60"/>
    <p:sldId id="341" r:id="rId61"/>
    <p:sldId id="342" r:id="rId62"/>
    <p:sldId id="343" r:id="rId63"/>
    <p:sldId id="344" r:id="rId64"/>
    <p:sldId id="345" r:id="rId65"/>
    <p:sldId id="346" r:id="rId66"/>
    <p:sldId id="355" r:id="rId67"/>
    <p:sldId id="276" r:id="rId68"/>
    <p:sldId id="356" r:id="rId69"/>
    <p:sldId id="357" r:id="rId70"/>
    <p:sldId id="347" r:id="rId71"/>
    <p:sldId id="348" r:id="rId72"/>
    <p:sldId id="281" r:id="rId73"/>
    <p:sldId id="282" r:id="rId74"/>
    <p:sldId id="359" r:id="rId75"/>
    <p:sldId id="362" r:id="rId76"/>
    <p:sldId id="361" r:id="rId77"/>
    <p:sldId id="364" r:id="rId78"/>
    <p:sldId id="265" r:id="rId79"/>
  </p:sldIdLst>
  <p:sldSz cx="6972300" cy="3930650"/>
  <p:notesSz cx="6972300" cy="39306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121" autoAdjust="0"/>
    <p:restoredTop sz="94660"/>
  </p:normalViewPr>
  <p:slideViewPr>
    <p:cSldViewPr>
      <p:cViewPr varScale="1">
        <p:scale>
          <a:sx n="135" d="100"/>
          <a:sy n="135" d="100"/>
        </p:scale>
        <p:origin x="582" y="120"/>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1013" cy="19685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949700" y="0"/>
            <a:ext cx="3021013" cy="196850"/>
          </a:xfrm>
          <a:prstGeom prst="rect">
            <a:avLst/>
          </a:prstGeom>
        </p:spPr>
        <p:txBody>
          <a:bodyPr vert="horz" lIns="91440" tIns="45720" rIns="91440" bIns="45720" rtlCol="0"/>
          <a:lstStyle>
            <a:lvl1pPr algn="r">
              <a:defRPr sz="1200"/>
            </a:lvl1pPr>
          </a:lstStyle>
          <a:p>
            <a:fld id="{072BC686-3C06-4A7B-8BA3-62B9B95D9810}" type="datetimeFigureOut">
              <a:rPr lang="en-IN" smtClean="0"/>
              <a:t>26-04-2024</a:t>
            </a:fld>
            <a:endParaRPr lang="en-IN" dirty="0"/>
          </a:p>
        </p:txBody>
      </p:sp>
      <p:sp>
        <p:nvSpPr>
          <p:cNvPr id="4" name="Slide Image Placeholder 3"/>
          <p:cNvSpPr>
            <a:spLocks noGrp="1" noRot="1" noChangeAspect="1"/>
          </p:cNvSpPr>
          <p:nvPr>
            <p:ph type="sldImg" idx="2"/>
          </p:nvPr>
        </p:nvSpPr>
        <p:spPr>
          <a:xfrm>
            <a:off x="2309813" y="492125"/>
            <a:ext cx="2352675" cy="1325563"/>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96913" y="1892300"/>
            <a:ext cx="5578475" cy="1547813"/>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3733800"/>
            <a:ext cx="3021013" cy="19685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949700" y="3733800"/>
            <a:ext cx="3021013" cy="196850"/>
          </a:xfrm>
          <a:prstGeom prst="rect">
            <a:avLst/>
          </a:prstGeom>
        </p:spPr>
        <p:txBody>
          <a:bodyPr vert="horz" lIns="91440" tIns="45720" rIns="91440" bIns="45720" rtlCol="0" anchor="b"/>
          <a:lstStyle>
            <a:lvl1pPr algn="r">
              <a:defRPr sz="1200"/>
            </a:lvl1pPr>
          </a:lstStyle>
          <a:p>
            <a:fld id="{76717085-BCBD-4770-92F0-C5A25BBE8610}" type="slidenum">
              <a:rPr lang="en-IN" smtClean="0"/>
              <a:t>‹#›</a:t>
            </a:fld>
            <a:endParaRPr lang="en-IN" dirty="0"/>
          </a:p>
        </p:txBody>
      </p:sp>
    </p:spTree>
    <p:extLst>
      <p:ext uri="{BB962C8B-B14F-4D97-AF65-F5344CB8AC3E}">
        <p14:creationId xmlns:p14="http://schemas.microsoft.com/office/powerpoint/2010/main" val="13076959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6717085-BCBD-4770-92F0-C5A25BBE8610}" type="slidenum">
              <a:rPr lang="en-IN" smtClean="0"/>
              <a:t>1</a:t>
            </a:fld>
            <a:endParaRPr lang="en-IN" dirty="0"/>
          </a:p>
        </p:txBody>
      </p:sp>
    </p:spTree>
    <p:extLst>
      <p:ext uri="{BB962C8B-B14F-4D97-AF65-F5344CB8AC3E}">
        <p14:creationId xmlns:p14="http://schemas.microsoft.com/office/powerpoint/2010/main" val="2388811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6717085-BCBD-4770-92F0-C5A25BBE8610}" type="slidenum">
              <a:rPr lang="en-IN" smtClean="0"/>
              <a:t>2</a:t>
            </a:fld>
            <a:endParaRPr lang="en-IN" dirty="0"/>
          </a:p>
        </p:txBody>
      </p:sp>
    </p:spTree>
    <p:extLst>
      <p:ext uri="{BB962C8B-B14F-4D97-AF65-F5344CB8AC3E}">
        <p14:creationId xmlns:p14="http://schemas.microsoft.com/office/powerpoint/2010/main" val="16107930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6717085-BCBD-4770-92F0-C5A25BBE8610}" type="slidenum">
              <a:rPr lang="en-IN" smtClean="0"/>
              <a:t>3</a:t>
            </a:fld>
            <a:endParaRPr lang="en-IN" dirty="0"/>
          </a:p>
        </p:txBody>
      </p:sp>
    </p:spTree>
    <p:extLst>
      <p:ext uri="{BB962C8B-B14F-4D97-AF65-F5344CB8AC3E}">
        <p14:creationId xmlns:p14="http://schemas.microsoft.com/office/powerpoint/2010/main" val="34648537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6717085-BCBD-4770-92F0-C5A25BBE8610}" type="slidenum">
              <a:rPr lang="en-IN" smtClean="0"/>
              <a:t>8</a:t>
            </a:fld>
            <a:endParaRPr lang="en-IN" dirty="0"/>
          </a:p>
        </p:txBody>
      </p:sp>
    </p:spTree>
    <p:extLst>
      <p:ext uri="{BB962C8B-B14F-4D97-AF65-F5344CB8AC3E}">
        <p14:creationId xmlns:p14="http://schemas.microsoft.com/office/powerpoint/2010/main" val="32384702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717085-BCBD-4770-92F0-C5A25BBE8610}" type="slidenum">
              <a:rPr lang="en-IN" smtClean="0"/>
              <a:t>44</a:t>
            </a:fld>
            <a:endParaRPr lang="en-IN" dirty="0"/>
          </a:p>
        </p:txBody>
      </p:sp>
    </p:spTree>
    <p:extLst>
      <p:ext uri="{BB962C8B-B14F-4D97-AF65-F5344CB8AC3E}">
        <p14:creationId xmlns:p14="http://schemas.microsoft.com/office/powerpoint/2010/main" val="28549162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6717085-BCBD-4770-92F0-C5A25BBE8610}" type="slidenum">
              <a:rPr lang="en-IN" smtClean="0"/>
              <a:t>50</a:t>
            </a:fld>
            <a:endParaRPr lang="en-IN" dirty="0"/>
          </a:p>
        </p:txBody>
      </p:sp>
    </p:spTree>
    <p:extLst>
      <p:ext uri="{BB962C8B-B14F-4D97-AF65-F5344CB8AC3E}">
        <p14:creationId xmlns:p14="http://schemas.microsoft.com/office/powerpoint/2010/main" val="1004496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6717085-BCBD-4770-92F0-C5A25BBE8610}" type="slidenum">
              <a:rPr lang="en-IN" smtClean="0"/>
              <a:t>75</a:t>
            </a:fld>
            <a:endParaRPr lang="en-IN" dirty="0"/>
          </a:p>
        </p:txBody>
      </p:sp>
    </p:spTree>
    <p:extLst>
      <p:ext uri="{BB962C8B-B14F-4D97-AF65-F5344CB8AC3E}">
        <p14:creationId xmlns:p14="http://schemas.microsoft.com/office/powerpoint/2010/main" val="4144048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6717085-BCBD-4770-92F0-C5A25BBE8610}" type="slidenum">
              <a:rPr lang="en-IN" smtClean="0"/>
              <a:t>76</a:t>
            </a:fld>
            <a:endParaRPr lang="en-IN" dirty="0"/>
          </a:p>
        </p:txBody>
      </p:sp>
    </p:spTree>
    <p:extLst>
      <p:ext uri="{BB962C8B-B14F-4D97-AF65-F5344CB8AC3E}">
        <p14:creationId xmlns:p14="http://schemas.microsoft.com/office/powerpoint/2010/main" val="2679338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6717085-BCBD-4770-92F0-C5A25BBE8610}" type="slidenum">
              <a:rPr lang="en-IN" smtClean="0"/>
              <a:t>77</a:t>
            </a:fld>
            <a:endParaRPr lang="en-IN" dirty="0"/>
          </a:p>
        </p:txBody>
      </p:sp>
    </p:spTree>
    <p:extLst>
      <p:ext uri="{BB962C8B-B14F-4D97-AF65-F5344CB8AC3E}">
        <p14:creationId xmlns:p14="http://schemas.microsoft.com/office/powerpoint/2010/main" val="2530603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71538" y="643280"/>
            <a:ext cx="5229225" cy="1368449"/>
          </a:xfrm>
        </p:spPr>
        <p:txBody>
          <a:bodyPr anchor="b"/>
          <a:lstStyle>
            <a:lvl1pPr algn="ctr">
              <a:defRPr sz="3431"/>
            </a:lvl1pPr>
          </a:lstStyle>
          <a:p>
            <a:r>
              <a:rPr lang="en-US"/>
              <a:t>Click to edit Master title style</a:t>
            </a:r>
            <a:endParaRPr lang="en-IN"/>
          </a:p>
        </p:txBody>
      </p:sp>
      <p:sp>
        <p:nvSpPr>
          <p:cNvPr id="3" name="Subtitle 2"/>
          <p:cNvSpPr>
            <a:spLocks noGrp="1"/>
          </p:cNvSpPr>
          <p:nvPr>
            <p:ph type="subTitle" idx="1"/>
          </p:nvPr>
        </p:nvSpPr>
        <p:spPr>
          <a:xfrm>
            <a:off x="871538" y="2064501"/>
            <a:ext cx="5229225" cy="948997"/>
          </a:xfrm>
        </p:spPr>
        <p:txBody>
          <a:bodyPr/>
          <a:lstStyle>
            <a:lvl1pPr marL="0" indent="0" algn="ctr">
              <a:buNone/>
              <a:defRPr sz="1373"/>
            </a:lvl1pPr>
            <a:lvl2pPr marL="261473" indent="0" algn="ctr">
              <a:buNone/>
              <a:defRPr sz="1144"/>
            </a:lvl2pPr>
            <a:lvl3pPr marL="522945" indent="0" algn="ctr">
              <a:buNone/>
              <a:defRPr sz="1029"/>
            </a:lvl3pPr>
            <a:lvl4pPr marL="784418" indent="0" algn="ctr">
              <a:buNone/>
              <a:defRPr sz="915"/>
            </a:lvl4pPr>
            <a:lvl5pPr marL="1045891" indent="0" algn="ctr">
              <a:buNone/>
              <a:defRPr sz="915"/>
            </a:lvl5pPr>
            <a:lvl6pPr marL="1307363" indent="0" algn="ctr">
              <a:buNone/>
              <a:defRPr sz="915"/>
            </a:lvl6pPr>
            <a:lvl7pPr marL="1568836" indent="0" algn="ctr">
              <a:buNone/>
              <a:defRPr sz="915"/>
            </a:lvl7pPr>
            <a:lvl8pPr marL="1830309" indent="0" algn="ctr">
              <a:buNone/>
              <a:defRPr sz="915"/>
            </a:lvl8pPr>
            <a:lvl9pPr marL="2091781" indent="0" algn="ctr">
              <a:buNone/>
              <a:defRPr sz="915"/>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4/26/2024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30733727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4/26/2024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911070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89552" y="209271"/>
            <a:ext cx="1503402" cy="3331044"/>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79346" y="209271"/>
            <a:ext cx="4423053" cy="33310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4/26/2024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3151663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4/26/2024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7846574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75714" y="979933"/>
            <a:ext cx="6013609" cy="1635041"/>
          </a:xfrm>
        </p:spPr>
        <p:txBody>
          <a:bodyPr anchor="b"/>
          <a:lstStyle>
            <a:lvl1pPr>
              <a:defRPr sz="3431"/>
            </a:lvl1pPr>
          </a:lstStyle>
          <a:p>
            <a:r>
              <a:rPr lang="en-US"/>
              <a:t>Click to edit Master title style</a:t>
            </a:r>
            <a:endParaRPr lang="en-IN"/>
          </a:p>
        </p:txBody>
      </p:sp>
      <p:sp>
        <p:nvSpPr>
          <p:cNvPr id="3" name="Text Placeholder 2"/>
          <p:cNvSpPr>
            <a:spLocks noGrp="1"/>
          </p:cNvSpPr>
          <p:nvPr>
            <p:ph type="body" idx="1"/>
          </p:nvPr>
        </p:nvSpPr>
        <p:spPr>
          <a:xfrm>
            <a:off x="475714" y="2630443"/>
            <a:ext cx="6013609" cy="859829"/>
          </a:xfrm>
        </p:spPr>
        <p:txBody>
          <a:bodyPr/>
          <a:lstStyle>
            <a:lvl1pPr marL="0" indent="0">
              <a:buNone/>
              <a:defRPr sz="1373">
                <a:solidFill>
                  <a:schemeClr val="tx1">
                    <a:tint val="75000"/>
                  </a:schemeClr>
                </a:solidFill>
              </a:defRPr>
            </a:lvl1pPr>
            <a:lvl2pPr marL="261473" indent="0">
              <a:buNone/>
              <a:defRPr sz="1144">
                <a:solidFill>
                  <a:schemeClr val="tx1">
                    <a:tint val="75000"/>
                  </a:schemeClr>
                </a:solidFill>
              </a:defRPr>
            </a:lvl2pPr>
            <a:lvl3pPr marL="522945" indent="0">
              <a:buNone/>
              <a:defRPr sz="1029">
                <a:solidFill>
                  <a:schemeClr val="tx1">
                    <a:tint val="75000"/>
                  </a:schemeClr>
                </a:solidFill>
              </a:defRPr>
            </a:lvl3pPr>
            <a:lvl4pPr marL="784418" indent="0">
              <a:buNone/>
              <a:defRPr sz="915">
                <a:solidFill>
                  <a:schemeClr val="tx1">
                    <a:tint val="75000"/>
                  </a:schemeClr>
                </a:solidFill>
              </a:defRPr>
            </a:lvl4pPr>
            <a:lvl5pPr marL="1045891" indent="0">
              <a:buNone/>
              <a:defRPr sz="915">
                <a:solidFill>
                  <a:schemeClr val="tx1">
                    <a:tint val="75000"/>
                  </a:schemeClr>
                </a:solidFill>
              </a:defRPr>
            </a:lvl5pPr>
            <a:lvl6pPr marL="1307363" indent="0">
              <a:buNone/>
              <a:defRPr sz="915">
                <a:solidFill>
                  <a:schemeClr val="tx1">
                    <a:tint val="75000"/>
                  </a:schemeClr>
                </a:solidFill>
              </a:defRPr>
            </a:lvl6pPr>
            <a:lvl7pPr marL="1568836" indent="0">
              <a:buNone/>
              <a:defRPr sz="915">
                <a:solidFill>
                  <a:schemeClr val="tx1">
                    <a:tint val="75000"/>
                  </a:schemeClr>
                </a:solidFill>
              </a:defRPr>
            </a:lvl7pPr>
            <a:lvl8pPr marL="1830309" indent="0">
              <a:buNone/>
              <a:defRPr sz="915">
                <a:solidFill>
                  <a:schemeClr val="tx1">
                    <a:tint val="75000"/>
                  </a:schemeClr>
                </a:solidFill>
              </a:defRPr>
            </a:lvl8pPr>
            <a:lvl9pPr marL="2091781" indent="0">
              <a:buNone/>
              <a:defRPr sz="91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4/26/2024</a:t>
            </a:fld>
            <a:endParaRPr lang="en-US"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3866470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79345" y="1046354"/>
            <a:ext cx="2963228" cy="2493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3529727" y="1046354"/>
            <a:ext cx="2963228" cy="2493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4/26/2024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37872801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80254" y="209271"/>
            <a:ext cx="6013609" cy="759744"/>
          </a:xfrm>
        </p:spPr>
        <p:txBody>
          <a:bodyPr/>
          <a:lstStyle/>
          <a:p>
            <a:r>
              <a:rPr lang="en-US"/>
              <a:t>Click to edit Master title style</a:t>
            </a:r>
            <a:endParaRPr lang="en-IN"/>
          </a:p>
        </p:txBody>
      </p:sp>
      <p:sp>
        <p:nvSpPr>
          <p:cNvPr id="3" name="Text Placeholder 2"/>
          <p:cNvSpPr>
            <a:spLocks noGrp="1"/>
          </p:cNvSpPr>
          <p:nvPr>
            <p:ph type="body" idx="1"/>
          </p:nvPr>
        </p:nvSpPr>
        <p:spPr>
          <a:xfrm>
            <a:off x="480254" y="963555"/>
            <a:ext cx="2949609" cy="472224"/>
          </a:xfrm>
        </p:spPr>
        <p:txBody>
          <a:bodyPr anchor="b"/>
          <a:lstStyle>
            <a:lvl1pPr marL="0" indent="0">
              <a:buNone/>
              <a:defRPr sz="1373" b="1"/>
            </a:lvl1pPr>
            <a:lvl2pPr marL="261473" indent="0">
              <a:buNone/>
              <a:defRPr sz="1144" b="1"/>
            </a:lvl2pPr>
            <a:lvl3pPr marL="522945" indent="0">
              <a:buNone/>
              <a:defRPr sz="1029" b="1"/>
            </a:lvl3pPr>
            <a:lvl4pPr marL="784418" indent="0">
              <a:buNone/>
              <a:defRPr sz="915" b="1"/>
            </a:lvl4pPr>
            <a:lvl5pPr marL="1045891" indent="0">
              <a:buNone/>
              <a:defRPr sz="915" b="1"/>
            </a:lvl5pPr>
            <a:lvl6pPr marL="1307363" indent="0">
              <a:buNone/>
              <a:defRPr sz="915" b="1"/>
            </a:lvl6pPr>
            <a:lvl7pPr marL="1568836" indent="0">
              <a:buNone/>
              <a:defRPr sz="915" b="1"/>
            </a:lvl7pPr>
            <a:lvl8pPr marL="1830309" indent="0">
              <a:buNone/>
              <a:defRPr sz="915" b="1"/>
            </a:lvl8pPr>
            <a:lvl9pPr marL="2091781" indent="0">
              <a:buNone/>
              <a:defRPr sz="915" b="1"/>
            </a:lvl9pPr>
          </a:lstStyle>
          <a:p>
            <a:pPr lvl="0"/>
            <a:r>
              <a:rPr lang="en-US"/>
              <a:t>Click to edit Master text styles</a:t>
            </a:r>
          </a:p>
        </p:txBody>
      </p:sp>
      <p:sp>
        <p:nvSpPr>
          <p:cNvPr id="4" name="Content Placeholder 3"/>
          <p:cNvSpPr>
            <a:spLocks noGrp="1"/>
          </p:cNvSpPr>
          <p:nvPr>
            <p:ph sz="half" idx="2"/>
          </p:nvPr>
        </p:nvSpPr>
        <p:spPr>
          <a:xfrm>
            <a:off x="480254" y="1435779"/>
            <a:ext cx="2949609" cy="21118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3529727" y="963555"/>
            <a:ext cx="2964136" cy="472224"/>
          </a:xfrm>
        </p:spPr>
        <p:txBody>
          <a:bodyPr anchor="b"/>
          <a:lstStyle>
            <a:lvl1pPr marL="0" indent="0">
              <a:buNone/>
              <a:defRPr sz="1373" b="1"/>
            </a:lvl1pPr>
            <a:lvl2pPr marL="261473" indent="0">
              <a:buNone/>
              <a:defRPr sz="1144" b="1"/>
            </a:lvl2pPr>
            <a:lvl3pPr marL="522945" indent="0">
              <a:buNone/>
              <a:defRPr sz="1029" b="1"/>
            </a:lvl3pPr>
            <a:lvl4pPr marL="784418" indent="0">
              <a:buNone/>
              <a:defRPr sz="915" b="1"/>
            </a:lvl4pPr>
            <a:lvl5pPr marL="1045891" indent="0">
              <a:buNone/>
              <a:defRPr sz="915" b="1"/>
            </a:lvl5pPr>
            <a:lvl6pPr marL="1307363" indent="0">
              <a:buNone/>
              <a:defRPr sz="915" b="1"/>
            </a:lvl6pPr>
            <a:lvl7pPr marL="1568836" indent="0">
              <a:buNone/>
              <a:defRPr sz="915" b="1"/>
            </a:lvl7pPr>
            <a:lvl8pPr marL="1830309" indent="0">
              <a:buNone/>
              <a:defRPr sz="915" b="1"/>
            </a:lvl8pPr>
            <a:lvl9pPr marL="2091781" indent="0">
              <a:buNone/>
              <a:defRPr sz="915" b="1"/>
            </a:lvl9pPr>
          </a:lstStyle>
          <a:p>
            <a:pPr lvl="0"/>
            <a:r>
              <a:rPr lang="en-US"/>
              <a:t>Click to edit Master text styles</a:t>
            </a:r>
          </a:p>
        </p:txBody>
      </p:sp>
      <p:sp>
        <p:nvSpPr>
          <p:cNvPr id="6" name="Content Placeholder 5"/>
          <p:cNvSpPr>
            <a:spLocks noGrp="1"/>
          </p:cNvSpPr>
          <p:nvPr>
            <p:ph sz="quarter" idx="4"/>
          </p:nvPr>
        </p:nvSpPr>
        <p:spPr>
          <a:xfrm>
            <a:off x="3529727" y="1435779"/>
            <a:ext cx="2964136" cy="21118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4/26/2024</a:t>
            </a:fld>
            <a:endParaRPr lang="en-US"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2872990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4/26/2024</a:t>
            </a:fld>
            <a:endParaRPr lang="en-US"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3865246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4/26/2024</a:t>
            </a:fld>
            <a:endParaRPr lang="en-US"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377229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254" y="262043"/>
            <a:ext cx="2248748" cy="917152"/>
          </a:xfrm>
        </p:spPr>
        <p:txBody>
          <a:bodyPr anchor="b"/>
          <a:lstStyle>
            <a:lvl1pPr>
              <a:defRPr sz="1830"/>
            </a:lvl1pPr>
          </a:lstStyle>
          <a:p>
            <a:r>
              <a:rPr lang="en-US"/>
              <a:t>Click to edit Master title style</a:t>
            </a:r>
            <a:endParaRPr lang="en-IN"/>
          </a:p>
        </p:txBody>
      </p:sp>
      <p:sp>
        <p:nvSpPr>
          <p:cNvPr id="3" name="Content Placeholder 2"/>
          <p:cNvSpPr>
            <a:spLocks noGrp="1"/>
          </p:cNvSpPr>
          <p:nvPr>
            <p:ph idx="1"/>
          </p:nvPr>
        </p:nvSpPr>
        <p:spPr>
          <a:xfrm>
            <a:off x="2964136" y="565941"/>
            <a:ext cx="3529727" cy="2793309"/>
          </a:xfrm>
        </p:spPr>
        <p:txBody>
          <a:bodyPr/>
          <a:lstStyle>
            <a:lvl1pPr>
              <a:defRPr sz="1830"/>
            </a:lvl1pPr>
            <a:lvl2pPr>
              <a:defRPr sz="1601"/>
            </a:lvl2pPr>
            <a:lvl3pPr>
              <a:defRPr sz="1373"/>
            </a:lvl3pPr>
            <a:lvl4pPr>
              <a:defRPr sz="1144"/>
            </a:lvl4pPr>
            <a:lvl5pPr>
              <a:defRPr sz="1144"/>
            </a:lvl5pPr>
            <a:lvl6pPr>
              <a:defRPr sz="1144"/>
            </a:lvl6pPr>
            <a:lvl7pPr>
              <a:defRPr sz="1144"/>
            </a:lvl7pPr>
            <a:lvl8pPr>
              <a:defRPr sz="1144"/>
            </a:lvl8pPr>
            <a:lvl9pPr>
              <a:defRPr sz="1144"/>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80254" y="1179195"/>
            <a:ext cx="2248748" cy="2184605"/>
          </a:xfrm>
        </p:spPr>
        <p:txBody>
          <a:bodyPr/>
          <a:lstStyle>
            <a:lvl1pPr marL="0" indent="0">
              <a:buNone/>
              <a:defRPr sz="915"/>
            </a:lvl1pPr>
            <a:lvl2pPr marL="261473" indent="0">
              <a:buNone/>
              <a:defRPr sz="801"/>
            </a:lvl2pPr>
            <a:lvl3pPr marL="522945" indent="0">
              <a:buNone/>
              <a:defRPr sz="686"/>
            </a:lvl3pPr>
            <a:lvl4pPr marL="784418" indent="0">
              <a:buNone/>
              <a:defRPr sz="572"/>
            </a:lvl4pPr>
            <a:lvl5pPr marL="1045891" indent="0">
              <a:buNone/>
              <a:defRPr sz="572"/>
            </a:lvl5pPr>
            <a:lvl6pPr marL="1307363" indent="0">
              <a:buNone/>
              <a:defRPr sz="572"/>
            </a:lvl6pPr>
            <a:lvl7pPr marL="1568836" indent="0">
              <a:buNone/>
              <a:defRPr sz="572"/>
            </a:lvl7pPr>
            <a:lvl8pPr marL="1830309" indent="0">
              <a:buNone/>
              <a:defRPr sz="572"/>
            </a:lvl8pPr>
            <a:lvl9pPr marL="2091781" indent="0">
              <a:buNone/>
              <a:defRPr sz="572"/>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4/26/2024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36386178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80254" y="262043"/>
            <a:ext cx="2248748" cy="917152"/>
          </a:xfrm>
        </p:spPr>
        <p:txBody>
          <a:bodyPr anchor="b"/>
          <a:lstStyle>
            <a:lvl1pPr>
              <a:defRPr sz="1830"/>
            </a:lvl1pPr>
          </a:lstStyle>
          <a:p>
            <a:r>
              <a:rPr lang="en-US"/>
              <a:t>Click to edit Master title style</a:t>
            </a:r>
            <a:endParaRPr lang="en-IN"/>
          </a:p>
        </p:txBody>
      </p:sp>
      <p:sp>
        <p:nvSpPr>
          <p:cNvPr id="3" name="Picture Placeholder 2"/>
          <p:cNvSpPr>
            <a:spLocks noGrp="1"/>
          </p:cNvSpPr>
          <p:nvPr>
            <p:ph type="pic" idx="1"/>
          </p:nvPr>
        </p:nvSpPr>
        <p:spPr>
          <a:xfrm>
            <a:off x="2964136" y="565941"/>
            <a:ext cx="3529727" cy="2793309"/>
          </a:xfrm>
        </p:spPr>
        <p:txBody>
          <a:bodyPr/>
          <a:lstStyle>
            <a:lvl1pPr marL="0" indent="0">
              <a:buNone/>
              <a:defRPr sz="1830"/>
            </a:lvl1pPr>
            <a:lvl2pPr marL="261473" indent="0">
              <a:buNone/>
              <a:defRPr sz="1601"/>
            </a:lvl2pPr>
            <a:lvl3pPr marL="522945" indent="0">
              <a:buNone/>
              <a:defRPr sz="1373"/>
            </a:lvl3pPr>
            <a:lvl4pPr marL="784418" indent="0">
              <a:buNone/>
              <a:defRPr sz="1144"/>
            </a:lvl4pPr>
            <a:lvl5pPr marL="1045891" indent="0">
              <a:buNone/>
              <a:defRPr sz="1144"/>
            </a:lvl5pPr>
            <a:lvl6pPr marL="1307363" indent="0">
              <a:buNone/>
              <a:defRPr sz="1144"/>
            </a:lvl6pPr>
            <a:lvl7pPr marL="1568836" indent="0">
              <a:buNone/>
              <a:defRPr sz="1144"/>
            </a:lvl7pPr>
            <a:lvl8pPr marL="1830309" indent="0">
              <a:buNone/>
              <a:defRPr sz="1144"/>
            </a:lvl8pPr>
            <a:lvl9pPr marL="2091781" indent="0">
              <a:buNone/>
              <a:defRPr sz="1144"/>
            </a:lvl9pPr>
          </a:lstStyle>
          <a:p>
            <a:endParaRPr lang="en-IN" dirty="0"/>
          </a:p>
        </p:txBody>
      </p:sp>
      <p:sp>
        <p:nvSpPr>
          <p:cNvPr id="4" name="Text Placeholder 3"/>
          <p:cNvSpPr>
            <a:spLocks noGrp="1"/>
          </p:cNvSpPr>
          <p:nvPr>
            <p:ph type="body" sz="half" idx="2"/>
          </p:nvPr>
        </p:nvSpPr>
        <p:spPr>
          <a:xfrm>
            <a:off x="480254" y="1179195"/>
            <a:ext cx="2248748" cy="2184605"/>
          </a:xfrm>
        </p:spPr>
        <p:txBody>
          <a:bodyPr/>
          <a:lstStyle>
            <a:lvl1pPr marL="0" indent="0">
              <a:buNone/>
              <a:defRPr sz="915"/>
            </a:lvl1pPr>
            <a:lvl2pPr marL="261473" indent="0">
              <a:buNone/>
              <a:defRPr sz="801"/>
            </a:lvl2pPr>
            <a:lvl3pPr marL="522945" indent="0">
              <a:buNone/>
              <a:defRPr sz="686"/>
            </a:lvl3pPr>
            <a:lvl4pPr marL="784418" indent="0">
              <a:buNone/>
              <a:defRPr sz="572"/>
            </a:lvl4pPr>
            <a:lvl5pPr marL="1045891" indent="0">
              <a:buNone/>
              <a:defRPr sz="572"/>
            </a:lvl5pPr>
            <a:lvl6pPr marL="1307363" indent="0">
              <a:buNone/>
              <a:defRPr sz="572"/>
            </a:lvl6pPr>
            <a:lvl7pPr marL="1568836" indent="0">
              <a:buNone/>
              <a:defRPr sz="572"/>
            </a:lvl7pPr>
            <a:lvl8pPr marL="1830309" indent="0">
              <a:buNone/>
              <a:defRPr sz="572"/>
            </a:lvl8pPr>
            <a:lvl9pPr marL="2091781" indent="0">
              <a:buNone/>
              <a:defRPr sz="572"/>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4/26/2024</a:t>
            </a:fld>
            <a:endParaRPr lang="en-US"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357676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346" y="209271"/>
            <a:ext cx="6013609" cy="759744"/>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79346" y="1046354"/>
            <a:ext cx="6013609" cy="249396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79345" y="3643130"/>
            <a:ext cx="1568768" cy="209271"/>
          </a:xfrm>
          <a:prstGeom prst="rect">
            <a:avLst/>
          </a:prstGeom>
        </p:spPr>
        <p:txBody>
          <a:bodyPr vert="horz" lIns="91440" tIns="45720" rIns="91440" bIns="45720" rtlCol="0" anchor="ctr"/>
          <a:lstStyle>
            <a:lvl1pPr algn="l">
              <a:defRPr sz="686">
                <a:solidFill>
                  <a:schemeClr val="tx1">
                    <a:tint val="75000"/>
                  </a:schemeClr>
                </a:solidFill>
              </a:defRPr>
            </a:lvl1pPr>
          </a:lstStyle>
          <a:p>
            <a:fld id="{1D8BD707-D9CF-40AE-B4C6-C98DA3205C09}" type="datetimeFigureOut">
              <a:rPr lang="en-US" smtClean="0"/>
              <a:pPr/>
              <a:t>4/26/2024</a:t>
            </a:fld>
            <a:endParaRPr lang="en-US" dirty="0"/>
          </a:p>
        </p:txBody>
      </p:sp>
      <p:sp>
        <p:nvSpPr>
          <p:cNvPr id="5" name="Footer Placeholder 4"/>
          <p:cNvSpPr>
            <a:spLocks noGrp="1"/>
          </p:cNvSpPr>
          <p:nvPr>
            <p:ph type="ftr" sz="quarter" idx="3"/>
          </p:nvPr>
        </p:nvSpPr>
        <p:spPr>
          <a:xfrm>
            <a:off x="2309575" y="3643130"/>
            <a:ext cx="2353151" cy="209271"/>
          </a:xfrm>
          <a:prstGeom prst="rect">
            <a:avLst/>
          </a:prstGeom>
        </p:spPr>
        <p:txBody>
          <a:bodyPr vert="horz" lIns="91440" tIns="45720" rIns="91440" bIns="45720" rtlCol="0" anchor="ctr"/>
          <a:lstStyle>
            <a:lvl1pPr algn="ctr">
              <a:defRPr sz="686">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4924187" y="3643130"/>
            <a:ext cx="1568768" cy="209271"/>
          </a:xfrm>
          <a:prstGeom prst="rect">
            <a:avLst/>
          </a:prstGeom>
        </p:spPr>
        <p:txBody>
          <a:bodyPr vert="horz" lIns="91440" tIns="45720" rIns="91440" bIns="45720" rtlCol="0" anchor="ctr"/>
          <a:lstStyle>
            <a:lvl1pPr algn="r">
              <a:defRPr sz="686">
                <a:solidFill>
                  <a:schemeClr val="tx1">
                    <a:tint val="75000"/>
                  </a:schemeClr>
                </a:solidFill>
              </a:defRPr>
            </a:lvl1pPr>
          </a:lstStyle>
          <a:p>
            <a:fld id="{B6F15528-21DE-4FAA-801E-634DDDAF4B2B}" type="slidenum">
              <a:rPr lang="en-IN" smtClean="0"/>
              <a:pPr/>
              <a:t>‹#›</a:t>
            </a:fld>
            <a:endParaRPr lang="en-IN" dirty="0"/>
          </a:p>
        </p:txBody>
      </p:sp>
    </p:spTree>
    <p:extLst>
      <p:ext uri="{BB962C8B-B14F-4D97-AF65-F5344CB8AC3E}">
        <p14:creationId xmlns:p14="http://schemas.microsoft.com/office/powerpoint/2010/main" val="3938519095"/>
      </p:ext>
    </p:extLst>
  </p:cSld>
  <p:clrMap bg1="lt1" tx1="dk1" bg2="lt2" tx2="dk2" accent1="accent1" accent2="accent2" accent3="accent3" accent4="accent4" accent5="accent5" accent6="accent6" hlink="hlink" folHlink="folHlink"/>
  <p:sldLayoutIdLst>
    <p:sldLayoutId id="2147484179" r:id="rId1"/>
    <p:sldLayoutId id="2147484180" r:id="rId2"/>
    <p:sldLayoutId id="2147484181" r:id="rId3"/>
    <p:sldLayoutId id="2147484182" r:id="rId4"/>
    <p:sldLayoutId id="2147484183" r:id="rId5"/>
    <p:sldLayoutId id="2147484184" r:id="rId6"/>
    <p:sldLayoutId id="2147484185" r:id="rId7"/>
    <p:sldLayoutId id="2147484186" r:id="rId8"/>
    <p:sldLayoutId id="2147484187" r:id="rId9"/>
    <p:sldLayoutId id="2147484188" r:id="rId10"/>
    <p:sldLayoutId id="2147484189" r:id="rId11"/>
  </p:sldLayoutIdLst>
  <p:txStyles>
    <p:titleStyle>
      <a:lvl1pPr algn="l" defTabSz="522945" rtl="0" eaLnBrk="1" latinLnBrk="0" hangingPunct="1">
        <a:lnSpc>
          <a:spcPct val="90000"/>
        </a:lnSpc>
        <a:spcBef>
          <a:spcPct val="0"/>
        </a:spcBef>
        <a:buNone/>
        <a:defRPr sz="2516" kern="1200">
          <a:solidFill>
            <a:schemeClr val="tx1"/>
          </a:solidFill>
          <a:latin typeface="+mj-lt"/>
          <a:ea typeface="+mj-ea"/>
          <a:cs typeface="+mj-cs"/>
        </a:defRPr>
      </a:lvl1pPr>
    </p:titleStyle>
    <p:bodyStyle>
      <a:lvl1pPr marL="130736" indent="-130736" algn="l" defTabSz="522945" rtl="0" eaLnBrk="1" latinLnBrk="0" hangingPunct="1">
        <a:lnSpc>
          <a:spcPct val="90000"/>
        </a:lnSpc>
        <a:spcBef>
          <a:spcPts val="572"/>
        </a:spcBef>
        <a:buFont typeface="Arial" panose="020B0604020202020204" pitchFamily="34" charset="0"/>
        <a:buChar char="•"/>
        <a:defRPr sz="1601" kern="1200">
          <a:solidFill>
            <a:schemeClr val="tx1"/>
          </a:solidFill>
          <a:latin typeface="+mn-lt"/>
          <a:ea typeface="+mn-ea"/>
          <a:cs typeface="+mn-cs"/>
        </a:defRPr>
      </a:lvl1pPr>
      <a:lvl2pPr marL="392209" indent="-130736" algn="l" defTabSz="522945" rtl="0" eaLnBrk="1" latinLnBrk="0" hangingPunct="1">
        <a:lnSpc>
          <a:spcPct val="90000"/>
        </a:lnSpc>
        <a:spcBef>
          <a:spcPts val="286"/>
        </a:spcBef>
        <a:buFont typeface="Arial" panose="020B0604020202020204" pitchFamily="34" charset="0"/>
        <a:buChar char="•"/>
        <a:defRPr sz="1373" kern="1200">
          <a:solidFill>
            <a:schemeClr val="tx1"/>
          </a:solidFill>
          <a:latin typeface="+mn-lt"/>
          <a:ea typeface="+mn-ea"/>
          <a:cs typeface="+mn-cs"/>
        </a:defRPr>
      </a:lvl2pPr>
      <a:lvl3pPr marL="653682" indent="-130736" algn="l" defTabSz="522945" rtl="0" eaLnBrk="1" latinLnBrk="0" hangingPunct="1">
        <a:lnSpc>
          <a:spcPct val="90000"/>
        </a:lnSpc>
        <a:spcBef>
          <a:spcPts val="286"/>
        </a:spcBef>
        <a:buFont typeface="Arial" panose="020B0604020202020204" pitchFamily="34" charset="0"/>
        <a:buChar char="•"/>
        <a:defRPr sz="1144" kern="1200">
          <a:solidFill>
            <a:schemeClr val="tx1"/>
          </a:solidFill>
          <a:latin typeface="+mn-lt"/>
          <a:ea typeface="+mn-ea"/>
          <a:cs typeface="+mn-cs"/>
        </a:defRPr>
      </a:lvl3pPr>
      <a:lvl4pPr marL="915154" indent="-130736" algn="l" defTabSz="522945" rtl="0" eaLnBrk="1" latinLnBrk="0" hangingPunct="1">
        <a:lnSpc>
          <a:spcPct val="90000"/>
        </a:lnSpc>
        <a:spcBef>
          <a:spcPts val="286"/>
        </a:spcBef>
        <a:buFont typeface="Arial" panose="020B0604020202020204" pitchFamily="34" charset="0"/>
        <a:buChar char="•"/>
        <a:defRPr sz="1029" kern="1200">
          <a:solidFill>
            <a:schemeClr val="tx1"/>
          </a:solidFill>
          <a:latin typeface="+mn-lt"/>
          <a:ea typeface="+mn-ea"/>
          <a:cs typeface="+mn-cs"/>
        </a:defRPr>
      </a:lvl4pPr>
      <a:lvl5pPr marL="1176627" indent="-130736" algn="l" defTabSz="522945" rtl="0" eaLnBrk="1" latinLnBrk="0" hangingPunct="1">
        <a:lnSpc>
          <a:spcPct val="90000"/>
        </a:lnSpc>
        <a:spcBef>
          <a:spcPts val="286"/>
        </a:spcBef>
        <a:buFont typeface="Arial" panose="020B0604020202020204" pitchFamily="34" charset="0"/>
        <a:buChar char="•"/>
        <a:defRPr sz="1029" kern="1200">
          <a:solidFill>
            <a:schemeClr val="tx1"/>
          </a:solidFill>
          <a:latin typeface="+mn-lt"/>
          <a:ea typeface="+mn-ea"/>
          <a:cs typeface="+mn-cs"/>
        </a:defRPr>
      </a:lvl5pPr>
      <a:lvl6pPr marL="1438100" indent="-130736" algn="l" defTabSz="522945" rtl="0" eaLnBrk="1" latinLnBrk="0" hangingPunct="1">
        <a:lnSpc>
          <a:spcPct val="90000"/>
        </a:lnSpc>
        <a:spcBef>
          <a:spcPts val="286"/>
        </a:spcBef>
        <a:buFont typeface="Arial" panose="020B0604020202020204" pitchFamily="34" charset="0"/>
        <a:buChar char="•"/>
        <a:defRPr sz="1029" kern="1200">
          <a:solidFill>
            <a:schemeClr val="tx1"/>
          </a:solidFill>
          <a:latin typeface="+mn-lt"/>
          <a:ea typeface="+mn-ea"/>
          <a:cs typeface="+mn-cs"/>
        </a:defRPr>
      </a:lvl6pPr>
      <a:lvl7pPr marL="1699572" indent="-130736" algn="l" defTabSz="522945" rtl="0" eaLnBrk="1" latinLnBrk="0" hangingPunct="1">
        <a:lnSpc>
          <a:spcPct val="90000"/>
        </a:lnSpc>
        <a:spcBef>
          <a:spcPts val="286"/>
        </a:spcBef>
        <a:buFont typeface="Arial" panose="020B0604020202020204" pitchFamily="34" charset="0"/>
        <a:buChar char="•"/>
        <a:defRPr sz="1029" kern="1200">
          <a:solidFill>
            <a:schemeClr val="tx1"/>
          </a:solidFill>
          <a:latin typeface="+mn-lt"/>
          <a:ea typeface="+mn-ea"/>
          <a:cs typeface="+mn-cs"/>
        </a:defRPr>
      </a:lvl7pPr>
      <a:lvl8pPr marL="1961045" indent="-130736" algn="l" defTabSz="522945" rtl="0" eaLnBrk="1" latinLnBrk="0" hangingPunct="1">
        <a:lnSpc>
          <a:spcPct val="90000"/>
        </a:lnSpc>
        <a:spcBef>
          <a:spcPts val="286"/>
        </a:spcBef>
        <a:buFont typeface="Arial" panose="020B0604020202020204" pitchFamily="34" charset="0"/>
        <a:buChar char="•"/>
        <a:defRPr sz="1029" kern="1200">
          <a:solidFill>
            <a:schemeClr val="tx1"/>
          </a:solidFill>
          <a:latin typeface="+mn-lt"/>
          <a:ea typeface="+mn-ea"/>
          <a:cs typeface="+mn-cs"/>
        </a:defRPr>
      </a:lvl8pPr>
      <a:lvl9pPr marL="2222518" indent="-130736" algn="l" defTabSz="522945" rtl="0" eaLnBrk="1" latinLnBrk="0" hangingPunct="1">
        <a:lnSpc>
          <a:spcPct val="90000"/>
        </a:lnSpc>
        <a:spcBef>
          <a:spcPts val="286"/>
        </a:spcBef>
        <a:buFont typeface="Arial" panose="020B0604020202020204" pitchFamily="34" charset="0"/>
        <a:buChar char="•"/>
        <a:defRPr sz="1029" kern="1200">
          <a:solidFill>
            <a:schemeClr val="tx1"/>
          </a:solidFill>
          <a:latin typeface="+mn-lt"/>
          <a:ea typeface="+mn-ea"/>
          <a:cs typeface="+mn-cs"/>
        </a:defRPr>
      </a:lvl9pPr>
    </p:bodyStyle>
    <p:otherStyle>
      <a:defPPr>
        <a:defRPr lang="en-US"/>
      </a:defPPr>
      <a:lvl1pPr marL="0" algn="l" defTabSz="522945" rtl="0" eaLnBrk="1" latinLnBrk="0" hangingPunct="1">
        <a:defRPr sz="1029" kern="1200">
          <a:solidFill>
            <a:schemeClr val="tx1"/>
          </a:solidFill>
          <a:latin typeface="+mn-lt"/>
          <a:ea typeface="+mn-ea"/>
          <a:cs typeface="+mn-cs"/>
        </a:defRPr>
      </a:lvl1pPr>
      <a:lvl2pPr marL="261473" algn="l" defTabSz="522945" rtl="0" eaLnBrk="1" latinLnBrk="0" hangingPunct="1">
        <a:defRPr sz="1029" kern="1200">
          <a:solidFill>
            <a:schemeClr val="tx1"/>
          </a:solidFill>
          <a:latin typeface="+mn-lt"/>
          <a:ea typeface="+mn-ea"/>
          <a:cs typeface="+mn-cs"/>
        </a:defRPr>
      </a:lvl2pPr>
      <a:lvl3pPr marL="522945" algn="l" defTabSz="522945" rtl="0" eaLnBrk="1" latinLnBrk="0" hangingPunct="1">
        <a:defRPr sz="1029" kern="1200">
          <a:solidFill>
            <a:schemeClr val="tx1"/>
          </a:solidFill>
          <a:latin typeface="+mn-lt"/>
          <a:ea typeface="+mn-ea"/>
          <a:cs typeface="+mn-cs"/>
        </a:defRPr>
      </a:lvl3pPr>
      <a:lvl4pPr marL="784418" algn="l" defTabSz="522945" rtl="0" eaLnBrk="1" latinLnBrk="0" hangingPunct="1">
        <a:defRPr sz="1029" kern="1200">
          <a:solidFill>
            <a:schemeClr val="tx1"/>
          </a:solidFill>
          <a:latin typeface="+mn-lt"/>
          <a:ea typeface="+mn-ea"/>
          <a:cs typeface="+mn-cs"/>
        </a:defRPr>
      </a:lvl4pPr>
      <a:lvl5pPr marL="1045891" algn="l" defTabSz="522945" rtl="0" eaLnBrk="1" latinLnBrk="0" hangingPunct="1">
        <a:defRPr sz="1029" kern="1200">
          <a:solidFill>
            <a:schemeClr val="tx1"/>
          </a:solidFill>
          <a:latin typeface="+mn-lt"/>
          <a:ea typeface="+mn-ea"/>
          <a:cs typeface="+mn-cs"/>
        </a:defRPr>
      </a:lvl5pPr>
      <a:lvl6pPr marL="1307363" algn="l" defTabSz="522945" rtl="0" eaLnBrk="1" latinLnBrk="0" hangingPunct="1">
        <a:defRPr sz="1029" kern="1200">
          <a:solidFill>
            <a:schemeClr val="tx1"/>
          </a:solidFill>
          <a:latin typeface="+mn-lt"/>
          <a:ea typeface="+mn-ea"/>
          <a:cs typeface="+mn-cs"/>
        </a:defRPr>
      </a:lvl6pPr>
      <a:lvl7pPr marL="1568836" algn="l" defTabSz="522945" rtl="0" eaLnBrk="1" latinLnBrk="0" hangingPunct="1">
        <a:defRPr sz="1029" kern="1200">
          <a:solidFill>
            <a:schemeClr val="tx1"/>
          </a:solidFill>
          <a:latin typeface="+mn-lt"/>
          <a:ea typeface="+mn-ea"/>
          <a:cs typeface="+mn-cs"/>
        </a:defRPr>
      </a:lvl7pPr>
      <a:lvl8pPr marL="1830309" algn="l" defTabSz="522945" rtl="0" eaLnBrk="1" latinLnBrk="0" hangingPunct="1">
        <a:defRPr sz="1029" kern="1200">
          <a:solidFill>
            <a:schemeClr val="tx1"/>
          </a:solidFill>
          <a:latin typeface="+mn-lt"/>
          <a:ea typeface="+mn-ea"/>
          <a:cs typeface="+mn-cs"/>
        </a:defRPr>
      </a:lvl8pPr>
      <a:lvl9pPr marL="2091781" algn="l" defTabSz="522945" rtl="0" eaLnBrk="1" latinLnBrk="0" hangingPunct="1">
        <a:defRPr sz="102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hyperlink" Target="https://doi.org/10.1016/j.future.2022.02.019" TargetMode="Externa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hyperlink" Target="https://doi.org/10.1007/978-981-19-7615-5_30" TargetMode="External"/><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object 2"/>
          <p:cNvSpPr/>
          <p:nvPr/>
        </p:nvSpPr>
        <p:spPr>
          <a:xfrm>
            <a:off x="0" y="3581"/>
            <a:ext cx="6967855" cy="966469"/>
          </a:xfrm>
          <a:custGeom>
            <a:avLst/>
            <a:gdLst/>
            <a:ahLst/>
            <a:cxnLst/>
            <a:rect l="l" t="t" r="r" b="b"/>
            <a:pathLst>
              <a:path w="6967855" h="966469">
                <a:moveTo>
                  <a:pt x="6967677" y="197015"/>
                </a:moveTo>
                <a:lnTo>
                  <a:pt x="1286751" y="197015"/>
                </a:lnTo>
                <a:lnTo>
                  <a:pt x="1321269" y="171704"/>
                </a:lnTo>
                <a:lnTo>
                  <a:pt x="1362913" y="143929"/>
                </a:lnTo>
                <a:lnTo>
                  <a:pt x="1405877" y="118414"/>
                </a:lnTo>
                <a:lnTo>
                  <a:pt x="1445348" y="97586"/>
                </a:lnTo>
                <a:lnTo>
                  <a:pt x="1486319" y="78320"/>
                </a:lnTo>
                <a:lnTo>
                  <a:pt x="1528902" y="60540"/>
                </a:lnTo>
                <a:lnTo>
                  <a:pt x="1573110" y="44272"/>
                </a:lnTo>
                <a:lnTo>
                  <a:pt x="1619046" y="29464"/>
                </a:lnTo>
                <a:lnTo>
                  <a:pt x="1666786" y="16103"/>
                </a:lnTo>
                <a:lnTo>
                  <a:pt x="1716392" y="4152"/>
                </a:lnTo>
                <a:lnTo>
                  <a:pt x="1736648" y="0"/>
                </a:lnTo>
                <a:lnTo>
                  <a:pt x="1644484" y="0"/>
                </a:lnTo>
                <a:lnTo>
                  <a:pt x="1565935" y="23990"/>
                </a:lnTo>
                <a:lnTo>
                  <a:pt x="1520939" y="40563"/>
                </a:lnTo>
                <a:lnTo>
                  <a:pt x="1477594" y="58661"/>
                </a:lnTo>
                <a:lnTo>
                  <a:pt x="1435862" y="78308"/>
                </a:lnTo>
                <a:lnTo>
                  <a:pt x="1395577" y="99555"/>
                </a:lnTo>
                <a:lnTo>
                  <a:pt x="1351851" y="125577"/>
                </a:lnTo>
                <a:lnTo>
                  <a:pt x="1309535" y="153809"/>
                </a:lnTo>
                <a:lnTo>
                  <a:pt x="1268488" y="183883"/>
                </a:lnTo>
                <a:lnTo>
                  <a:pt x="1251864" y="197015"/>
                </a:lnTo>
                <a:lnTo>
                  <a:pt x="0" y="197015"/>
                </a:lnTo>
                <a:lnTo>
                  <a:pt x="0" y="216052"/>
                </a:lnTo>
                <a:lnTo>
                  <a:pt x="1227823" y="216052"/>
                </a:lnTo>
                <a:lnTo>
                  <a:pt x="1189545" y="248170"/>
                </a:lnTo>
                <a:lnTo>
                  <a:pt x="1151331" y="281660"/>
                </a:lnTo>
                <a:lnTo>
                  <a:pt x="1113739" y="315569"/>
                </a:lnTo>
                <a:lnTo>
                  <a:pt x="1043038" y="380339"/>
                </a:lnTo>
                <a:lnTo>
                  <a:pt x="1008900" y="411264"/>
                </a:lnTo>
                <a:lnTo>
                  <a:pt x="973759" y="442620"/>
                </a:lnTo>
                <a:lnTo>
                  <a:pt x="937628" y="474256"/>
                </a:lnTo>
                <a:lnTo>
                  <a:pt x="900506" y="506044"/>
                </a:lnTo>
                <a:lnTo>
                  <a:pt x="862406" y="537819"/>
                </a:lnTo>
                <a:lnTo>
                  <a:pt x="823328" y="569442"/>
                </a:lnTo>
                <a:lnTo>
                  <a:pt x="783297" y="600773"/>
                </a:lnTo>
                <a:lnTo>
                  <a:pt x="742302" y="631659"/>
                </a:lnTo>
                <a:lnTo>
                  <a:pt x="700366" y="661974"/>
                </a:lnTo>
                <a:lnTo>
                  <a:pt x="657504" y="691553"/>
                </a:lnTo>
                <a:lnTo>
                  <a:pt x="613689" y="720255"/>
                </a:lnTo>
                <a:lnTo>
                  <a:pt x="568960" y="747953"/>
                </a:lnTo>
                <a:lnTo>
                  <a:pt x="523328" y="774471"/>
                </a:lnTo>
                <a:lnTo>
                  <a:pt x="476770" y="799706"/>
                </a:lnTo>
                <a:lnTo>
                  <a:pt x="430377" y="822947"/>
                </a:lnTo>
                <a:lnTo>
                  <a:pt x="383908" y="844334"/>
                </a:lnTo>
                <a:lnTo>
                  <a:pt x="337375" y="863841"/>
                </a:lnTo>
                <a:lnTo>
                  <a:pt x="290830" y="881468"/>
                </a:lnTo>
                <a:lnTo>
                  <a:pt x="244297" y="897204"/>
                </a:lnTo>
                <a:lnTo>
                  <a:pt x="197815" y="911047"/>
                </a:lnTo>
                <a:lnTo>
                  <a:pt x="151409" y="922997"/>
                </a:lnTo>
                <a:lnTo>
                  <a:pt x="105105" y="933056"/>
                </a:lnTo>
                <a:lnTo>
                  <a:pt x="58953" y="941197"/>
                </a:lnTo>
                <a:lnTo>
                  <a:pt x="10693" y="944829"/>
                </a:lnTo>
                <a:lnTo>
                  <a:pt x="0" y="943991"/>
                </a:lnTo>
                <a:lnTo>
                  <a:pt x="0" y="966152"/>
                </a:lnTo>
                <a:lnTo>
                  <a:pt x="49428" y="964184"/>
                </a:lnTo>
                <a:lnTo>
                  <a:pt x="108966" y="954278"/>
                </a:lnTo>
                <a:lnTo>
                  <a:pt x="152666" y="944829"/>
                </a:lnTo>
                <a:lnTo>
                  <a:pt x="156032" y="944105"/>
                </a:lnTo>
                <a:lnTo>
                  <a:pt x="203200" y="931976"/>
                </a:lnTo>
                <a:lnTo>
                  <a:pt x="250444" y="917905"/>
                </a:lnTo>
                <a:lnTo>
                  <a:pt x="297713" y="901903"/>
                </a:lnTo>
                <a:lnTo>
                  <a:pt x="344995" y="883983"/>
                </a:lnTo>
                <a:lnTo>
                  <a:pt x="392239" y="864158"/>
                </a:lnTo>
                <a:lnTo>
                  <a:pt x="439432" y="842441"/>
                </a:lnTo>
                <a:lnTo>
                  <a:pt x="486524" y="818832"/>
                </a:lnTo>
                <a:lnTo>
                  <a:pt x="533527" y="793407"/>
                </a:lnTo>
                <a:lnTo>
                  <a:pt x="579602" y="766660"/>
                </a:lnTo>
                <a:lnTo>
                  <a:pt x="624738" y="738746"/>
                </a:lnTo>
                <a:lnTo>
                  <a:pt x="668921" y="709815"/>
                </a:lnTo>
                <a:lnTo>
                  <a:pt x="712165" y="679996"/>
                </a:lnTo>
                <a:lnTo>
                  <a:pt x="754443" y="649439"/>
                </a:lnTo>
                <a:lnTo>
                  <a:pt x="795756" y="618312"/>
                </a:lnTo>
                <a:lnTo>
                  <a:pt x="836104" y="586740"/>
                </a:lnTo>
                <a:lnTo>
                  <a:pt x="875461" y="554863"/>
                </a:lnTo>
                <a:lnTo>
                  <a:pt x="913841" y="522846"/>
                </a:lnTo>
                <a:lnTo>
                  <a:pt x="951217" y="490829"/>
                </a:lnTo>
                <a:lnTo>
                  <a:pt x="987602" y="458952"/>
                </a:lnTo>
                <a:lnTo>
                  <a:pt x="1022972" y="427380"/>
                </a:lnTo>
                <a:lnTo>
                  <a:pt x="1127734" y="331736"/>
                </a:lnTo>
                <a:lnTo>
                  <a:pt x="1164958" y="298132"/>
                </a:lnTo>
                <a:lnTo>
                  <a:pt x="1202778" y="264960"/>
                </a:lnTo>
                <a:lnTo>
                  <a:pt x="1241348" y="232587"/>
                </a:lnTo>
                <a:lnTo>
                  <a:pt x="1262240" y="216052"/>
                </a:lnTo>
                <a:lnTo>
                  <a:pt x="6967677" y="216052"/>
                </a:lnTo>
                <a:lnTo>
                  <a:pt x="6967677" y="197015"/>
                </a:lnTo>
                <a:close/>
              </a:path>
            </a:pathLst>
          </a:custGeom>
          <a:solidFill>
            <a:srgbClr val="332B2B"/>
          </a:solidFill>
        </p:spPr>
        <p:txBody>
          <a:bodyPr wrap="square" lIns="0" tIns="0" rIns="0" bIns="0" rtlCol="0"/>
          <a:lstStyle/>
          <a:p>
            <a:endParaRPr dirty="0"/>
          </a:p>
        </p:txBody>
      </p:sp>
      <p:sp>
        <p:nvSpPr>
          <p:cNvPr id="3" name="object 3"/>
          <p:cNvSpPr/>
          <p:nvPr/>
        </p:nvSpPr>
        <p:spPr>
          <a:xfrm>
            <a:off x="0" y="3004870"/>
            <a:ext cx="6967855" cy="909955"/>
          </a:xfrm>
          <a:custGeom>
            <a:avLst/>
            <a:gdLst/>
            <a:ahLst/>
            <a:cxnLst/>
            <a:rect l="l" t="t" r="r" b="b"/>
            <a:pathLst>
              <a:path w="6967855" h="909954">
                <a:moveTo>
                  <a:pt x="6967677" y="0"/>
                </a:moveTo>
                <a:lnTo>
                  <a:pt x="6882066" y="13652"/>
                </a:lnTo>
                <a:lnTo>
                  <a:pt x="6833260" y="25527"/>
                </a:lnTo>
                <a:lnTo>
                  <a:pt x="6784378" y="39674"/>
                </a:lnTo>
                <a:lnTo>
                  <a:pt x="6735470" y="56108"/>
                </a:lnTo>
                <a:lnTo>
                  <a:pt x="6686588" y="74777"/>
                </a:lnTo>
                <a:lnTo>
                  <a:pt x="6637769" y="95694"/>
                </a:lnTo>
                <a:lnTo>
                  <a:pt x="6589039" y="118833"/>
                </a:lnTo>
                <a:lnTo>
                  <a:pt x="6540462" y="144183"/>
                </a:lnTo>
                <a:lnTo>
                  <a:pt x="6494132" y="170434"/>
                </a:lnTo>
                <a:lnTo>
                  <a:pt x="6448831" y="198056"/>
                </a:lnTo>
                <a:lnTo>
                  <a:pt x="6404559" y="226898"/>
                </a:lnTo>
                <a:lnTo>
                  <a:pt x="6361316" y="256781"/>
                </a:lnTo>
                <a:lnTo>
                  <a:pt x="6319113" y="287540"/>
                </a:lnTo>
                <a:lnTo>
                  <a:pt x="6277953" y="319011"/>
                </a:lnTo>
                <a:lnTo>
                  <a:pt x="6237846" y="351015"/>
                </a:lnTo>
                <a:lnTo>
                  <a:pt x="6198794" y="383387"/>
                </a:lnTo>
                <a:lnTo>
                  <a:pt x="6160795" y="415950"/>
                </a:lnTo>
                <a:lnTo>
                  <a:pt x="6123876" y="448551"/>
                </a:lnTo>
                <a:lnTo>
                  <a:pt x="6088011" y="481025"/>
                </a:lnTo>
                <a:lnTo>
                  <a:pt x="6053226" y="513168"/>
                </a:lnTo>
                <a:lnTo>
                  <a:pt x="5950674" y="610260"/>
                </a:lnTo>
                <a:lnTo>
                  <a:pt x="5911850" y="646442"/>
                </a:lnTo>
                <a:lnTo>
                  <a:pt x="5872226" y="681990"/>
                </a:lnTo>
                <a:lnTo>
                  <a:pt x="5840019" y="709282"/>
                </a:lnTo>
                <a:lnTo>
                  <a:pt x="0" y="709282"/>
                </a:lnTo>
                <a:lnTo>
                  <a:pt x="0" y="728319"/>
                </a:lnTo>
                <a:lnTo>
                  <a:pt x="5816409" y="728319"/>
                </a:lnTo>
                <a:lnTo>
                  <a:pt x="5789803" y="749173"/>
                </a:lnTo>
                <a:lnTo>
                  <a:pt x="5746597" y="779805"/>
                </a:lnTo>
                <a:lnTo>
                  <a:pt x="5701766" y="807796"/>
                </a:lnTo>
                <a:lnTo>
                  <a:pt x="5660314" y="830465"/>
                </a:lnTo>
                <a:lnTo>
                  <a:pt x="5616994" y="851306"/>
                </a:lnTo>
                <a:lnTo>
                  <a:pt x="5571718" y="870356"/>
                </a:lnTo>
                <a:lnTo>
                  <a:pt x="5524360" y="887653"/>
                </a:lnTo>
                <a:lnTo>
                  <a:pt x="5474843" y="903236"/>
                </a:lnTo>
                <a:lnTo>
                  <a:pt x="5450027" y="909904"/>
                </a:lnTo>
                <a:lnTo>
                  <a:pt x="5519966" y="909904"/>
                </a:lnTo>
                <a:lnTo>
                  <a:pt x="5579110" y="888834"/>
                </a:lnTo>
                <a:lnTo>
                  <a:pt x="5625211" y="869429"/>
                </a:lnTo>
                <a:lnTo>
                  <a:pt x="5669343" y="848182"/>
                </a:lnTo>
                <a:lnTo>
                  <a:pt x="5711609" y="825068"/>
                </a:lnTo>
                <a:lnTo>
                  <a:pt x="5757240" y="796531"/>
                </a:lnTo>
                <a:lnTo>
                  <a:pt x="5801118" y="765429"/>
                </a:lnTo>
                <a:lnTo>
                  <a:pt x="5843498" y="732231"/>
                </a:lnTo>
                <a:lnTo>
                  <a:pt x="5848108" y="728319"/>
                </a:lnTo>
                <a:lnTo>
                  <a:pt x="6967677" y="728319"/>
                </a:lnTo>
                <a:lnTo>
                  <a:pt x="6967677" y="709282"/>
                </a:lnTo>
                <a:lnTo>
                  <a:pt x="5870600" y="709282"/>
                </a:lnTo>
                <a:lnTo>
                  <a:pt x="5884596" y="697433"/>
                </a:lnTo>
                <a:lnTo>
                  <a:pt x="5924639" y="661543"/>
                </a:lnTo>
                <a:lnTo>
                  <a:pt x="5963856" y="625017"/>
                </a:lnTo>
                <a:lnTo>
                  <a:pt x="6033020" y="559320"/>
                </a:lnTo>
                <a:lnTo>
                  <a:pt x="6066510" y="527862"/>
                </a:lnTo>
                <a:lnTo>
                  <a:pt x="6101067" y="495935"/>
                </a:lnTo>
                <a:lnTo>
                  <a:pt x="6136678" y="463702"/>
                </a:lnTo>
                <a:lnTo>
                  <a:pt x="6173355" y="431342"/>
                </a:lnTo>
                <a:lnTo>
                  <a:pt x="6211062" y="399021"/>
                </a:lnTo>
                <a:lnTo>
                  <a:pt x="6249822" y="366903"/>
                </a:lnTo>
                <a:lnTo>
                  <a:pt x="6289624" y="335153"/>
                </a:lnTo>
                <a:lnTo>
                  <a:pt x="6330455" y="303923"/>
                </a:lnTo>
                <a:lnTo>
                  <a:pt x="6372301" y="273418"/>
                </a:lnTo>
                <a:lnTo>
                  <a:pt x="6415164" y="243763"/>
                </a:lnTo>
                <a:lnTo>
                  <a:pt x="6459042" y="215163"/>
                </a:lnTo>
                <a:lnTo>
                  <a:pt x="6503937" y="187756"/>
                </a:lnTo>
                <a:lnTo>
                  <a:pt x="6549822" y="161721"/>
                </a:lnTo>
                <a:lnTo>
                  <a:pt x="6597663" y="136753"/>
                </a:lnTo>
                <a:lnTo>
                  <a:pt x="6645656" y="113982"/>
                </a:lnTo>
                <a:lnTo>
                  <a:pt x="6693725" y="93408"/>
                </a:lnTo>
                <a:lnTo>
                  <a:pt x="6741858" y="75031"/>
                </a:lnTo>
                <a:lnTo>
                  <a:pt x="6789979" y="58864"/>
                </a:lnTo>
                <a:lnTo>
                  <a:pt x="6838074" y="44919"/>
                </a:lnTo>
                <a:lnTo>
                  <a:pt x="6886080" y="33210"/>
                </a:lnTo>
                <a:lnTo>
                  <a:pt x="6933971" y="23723"/>
                </a:lnTo>
                <a:lnTo>
                  <a:pt x="6967677" y="20891"/>
                </a:lnTo>
                <a:lnTo>
                  <a:pt x="6967677" y="0"/>
                </a:lnTo>
                <a:close/>
              </a:path>
            </a:pathLst>
          </a:custGeom>
          <a:solidFill>
            <a:srgbClr val="332B2B"/>
          </a:solidFill>
        </p:spPr>
        <p:txBody>
          <a:bodyPr wrap="square" lIns="0" tIns="0" rIns="0" bIns="0" rtlCol="0"/>
          <a:lstStyle/>
          <a:p>
            <a:endParaRPr dirty="0"/>
          </a:p>
        </p:txBody>
      </p:sp>
      <p:sp>
        <p:nvSpPr>
          <p:cNvPr id="4" name="object 4"/>
          <p:cNvSpPr txBox="1"/>
          <p:nvPr/>
        </p:nvSpPr>
        <p:spPr>
          <a:xfrm>
            <a:off x="1253902" y="517228"/>
            <a:ext cx="4724400" cy="3397597"/>
          </a:xfrm>
          <a:prstGeom prst="rect">
            <a:avLst/>
          </a:prstGeom>
        </p:spPr>
        <p:txBody>
          <a:bodyPr vert="horz" wrap="square" lIns="0" tIns="10795" rIns="0" bIns="0" rtlCol="0">
            <a:spAutoFit/>
          </a:bodyPr>
          <a:lstStyle/>
          <a:p>
            <a:pPr algn="ctr">
              <a:lnSpc>
                <a:spcPct val="150000"/>
              </a:lnSpc>
            </a:pPr>
            <a:r>
              <a:rPr lang="en-US" sz="1800" b="1" i="1" dirty="0">
                <a:solidFill>
                  <a:schemeClr val="accent5"/>
                </a:solidFill>
                <a:effectLst/>
                <a:latin typeface="Times New Roman" panose="02020603050405020304" pitchFamily="18" charset="0"/>
                <a:ea typeface="Arial" panose="020B0604020202020204" pitchFamily="34" charset="0"/>
                <a:cs typeface="Times New Roman" panose="02020603050405020304" pitchFamily="18" charset="0"/>
              </a:rPr>
              <a:t>Multistage Intrusion Detection System for Adversarial Attacks Based on RDLS Model in IoT</a:t>
            </a:r>
            <a:endParaRPr lang="en-IN" sz="1800" i="1" dirty="0">
              <a:solidFill>
                <a:schemeClr val="accent5"/>
              </a:solidFill>
              <a:effectLst/>
              <a:latin typeface="Times New Roman" panose="02020603050405020304" pitchFamily="18" charset="0"/>
              <a:ea typeface="Arial" panose="020B0604020202020204" pitchFamily="34" charset="0"/>
              <a:cs typeface="Times New Roman" panose="02020603050405020304" pitchFamily="18" charset="0"/>
            </a:endParaRPr>
          </a:p>
          <a:p>
            <a:pPr marL="12700" marR="5080" algn="ctr">
              <a:lnSpc>
                <a:spcPct val="101400"/>
              </a:lnSpc>
              <a:spcBef>
                <a:spcPts val="85"/>
              </a:spcBef>
            </a:pPr>
            <a:endParaRPr lang="en-US" sz="1600" spc="30" dirty="0">
              <a:latin typeface="Times New Roman" panose="02020603050405020304" pitchFamily="18" charset="0"/>
              <a:cs typeface="Times New Roman" panose="02020603050405020304" pitchFamily="18" charset="0"/>
            </a:endParaRPr>
          </a:p>
          <a:p>
            <a:pPr marL="12700" marR="5080" algn="ctr">
              <a:lnSpc>
                <a:spcPct val="101400"/>
              </a:lnSpc>
              <a:spcBef>
                <a:spcPts val="85"/>
              </a:spcBef>
            </a:pPr>
            <a:r>
              <a:rPr lang="en-US" sz="1600" spc="30" dirty="0">
                <a:latin typeface="Times New Roman" panose="02020603050405020304" pitchFamily="18" charset="0"/>
                <a:cs typeface="Times New Roman" panose="02020603050405020304" pitchFamily="18" charset="0"/>
              </a:rPr>
              <a:t>Team 5</a:t>
            </a:r>
          </a:p>
          <a:p>
            <a:pPr algn="ctr"/>
            <a:endParaRPr lang="en-IN" sz="1500" dirty="0">
              <a:solidFill>
                <a:schemeClr val="bg1">
                  <a:lumMod val="50000"/>
                </a:schemeClr>
              </a:solidFill>
              <a:latin typeface="Times New Roman" pitchFamily="18" charset="0"/>
              <a:cs typeface="Times New Roman" pitchFamily="18" charset="0"/>
            </a:endParaRPr>
          </a:p>
          <a:p>
            <a:pPr algn="ctr"/>
            <a:r>
              <a:rPr lang="en-IN" sz="1500" dirty="0">
                <a:latin typeface="Times New Roman" pitchFamily="18" charset="0"/>
                <a:cs typeface="Times New Roman" pitchFamily="18" charset="0"/>
              </a:rPr>
              <a:t>Rhuthvika Dasi    2020103557</a:t>
            </a:r>
          </a:p>
          <a:p>
            <a:pPr algn="ctr"/>
            <a:r>
              <a:rPr lang="en-IN" sz="1500" dirty="0">
                <a:latin typeface="Times New Roman" pitchFamily="18" charset="0"/>
                <a:cs typeface="Times New Roman" pitchFamily="18" charset="0"/>
              </a:rPr>
              <a:t>Sindhura M   2020103569</a:t>
            </a:r>
          </a:p>
          <a:p>
            <a:pPr algn="ctr"/>
            <a:r>
              <a:rPr lang="en-IN" sz="1500" dirty="0">
                <a:latin typeface="Times New Roman" pitchFamily="18" charset="0"/>
                <a:cs typeface="Times New Roman" pitchFamily="18" charset="0"/>
              </a:rPr>
              <a:t>Sundaresan Haarini Amrutdha   2020103574 </a:t>
            </a:r>
          </a:p>
          <a:p>
            <a:pPr algn="ctr"/>
            <a:endParaRPr lang="en-IN" sz="1500" dirty="0">
              <a:solidFill>
                <a:schemeClr val="bg1">
                  <a:lumMod val="50000"/>
                </a:schemeClr>
              </a:solidFill>
              <a:latin typeface="Times New Roman" pitchFamily="18" charset="0"/>
              <a:cs typeface="Times New Roman" pitchFamily="18" charset="0"/>
            </a:endParaRPr>
          </a:p>
          <a:p>
            <a:pPr algn="ctr"/>
            <a:r>
              <a:rPr lang="en-IN" sz="1500" b="1" dirty="0">
                <a:latin typeface="Times New Roman" pitchFamily="18" charset="0"/>
                <a:cs typeface="Times New Roman" pitchFamily="18" charset="0"/>
              </a:rPr>
              <a:t>Under the Guidance of Dr.S.Bose</a:t>
            </a:r>
          </a:p>
          <a:p>
            <a:pPr algn="ctr"/>
            <a:endParaRPr lang="en-US" sz="1500" dirty="0">
              <a:solidFill>
                <a:schemeClr val="bg1">
                  <a:lumMod val="50000"/>
                </a:schemeClr>
              </a:solidFill>
              <a:latin typeface="Times New Roman" pitchFamily="18" charset="0"/>
              <a:cs typeface="Times New Roman" pitchFamily="18" charset="0"/>
            </a:endParaRPr>
          </a:p>
          <a:p>
            <a:pPr marL="12700" marR="5080" algn="ctr">
              <a:lnSpc>
                <a:spcPct val="101400"/>
              </a:lnSpc>
              <a:spcBef>
                <a:spcPts val="85"/>
              </a:spcBef>
            </a:pPr>
            <a:endParaRPr sz="2600" i="1" dirty="0">
              <a:latin typeface="Cambria"/>
              <a:cs typeface="Cambria"/>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5" name="object 5"/>
          <p:cNvSpPr/>
          <p:nvPr/>
        </p:nvSpPr>
        <p:spPr>
          <a:xfrm>
            <a:off x="0" y="208978"/>
            <a:ext cx="6967855" cy="19050"/>
          </a:xfrm>
          <a:custGeom>
            <a:avLst/>
            <a:gdLst/>
            <a:ahLst/>
            <a:cxnLst/>
            <a:rect l="l" t="t" r="r" b="b"/>
            <a:pathLst>
              <a:path w="6967855" h="19050">
                <a:moveTo>
                  <a:pt x="6967677" y="0"/>
                </a:moveTo>
                <a:lnTo>
                  <a:pt x="0" y="0"/>
                </a:lnTo>
                <a:lnTo>
                  <a:pt x="0" y="19037"/>
                </a:lnTo>
                <a:lnTo>
                  <a:pt x="6967677" y="19037"/>
                </a:lnTo>
                <a:lnTo>
                  <a:pt x="6967677" y="0"/>
                </a:lnTo>
                <a:close/>
              </a:path>
            </a:pathLst>
          </a:custGeom>
          <a:solidFill>
            <a:srgbClr val="332B2B"/>
          </a:solidFill>
        </p:spPr>
        <p:txBody>
          <a:bodyPr wrap="square" lIns="0" tIns="0" rIns="0" bIns="0" rtlCol="0"/>
          <a:lstStyle/>
          <a:p>
            <a:endParaRPr dirty="0"/>
          </a:p>
        </p:txBody>
      </p:sp>
      <p:sp>
        <p:nvSpPr>
          <p:cNvPr id="6" name="object 6"/>
          <p:cNvSpPr/>
          <p:nvPr/>
        </p:nvSpPr>
        <p:spPr>
          <a:xfrm>
            <a:off x="0" y="3713607"/>
            <a:ext cx="6967855" cy="19050"/>
          </a:xfrm>
          <a:custGeom>
            <a:avLst/>
            <a:gdLst/>
            <a:ahLst/>
            <a:cxnLst/>
            <a:rect l="l" t="t" r="r" b="b"/>
            <a:pathLst>
              <a:path w="6967855" h="19050">
                <a:moveTo>
                  <a:pt x="6967677" y="0"/>
                </a:moveTo>
                <a:lnTo>
                  <a:pt x="0" y="0"/>
                </a:lnTo>
                <a:lnTo>
                  <a:pt x="0" y="19037"/>
                </a:lnTo>
                <a:lnTo>
                  <a:pt x="6967677" y="19037"/>
                </a:lnTo>
                <a:lnTo>
                  <a:pt x="6967677" y="0"/>
                </a:lnTo>
                <a:close/>
              </a:path>
            </a:pathLst>
          </a:custGeom>
          <a:solidFill>
            <a:srgbClr val="332B2B"/>
          </a:solidFill>
        </p:spPr>
        <p:txBody>
          <a:bodyPr wrap="square" lIns="0" tIns="0" rIns="0" bIns="0" rtlCol="0"/>
          <a:lstStyle/>
          <a:p>
            <a:endParaRPr dirty="0"/>
          </a:p>
        </p:txBody>
      </p:sp>
      <p:sp>
        <p:nvSpPr>
          <p:cNvPr id="9" name="TextBox 8"/>
          <p:cNvSpPr txBox="1"/>
          <p:nvPr/>
        </p:nvSpPr>
        <p:spPr>
          <a:xfrm>
            <a:off x="209550" y="669925"/>
            <a:ext cx="6172200" cy="854080"/>
          </a:xfrm>
          <a:prstGeom prst="rect">
            <a:avLst/>
          </a:prstGeom>
          <a:noFill/>
        </p:spPr>
        <p:txBody>
          <a:bodyPr wrap="square" rtlCol="0">
            <a:spAutoFit/>
          </a:bodyPr>
          <a:lstStyle/>
          <a:p>
            <a:endParaRPr lang="en-US" sz="1050" dirty="0">
              <a:latin typeface="Verdana"/>
              <a:cs typeface="Verdana"/>
            </a:endParaRPr>
          </a:p>
          <a:p>
            <a:endParaRPr lang="en-US" sz="1050" dirty="0">
              <a:latin typeface="Verdana"/>
              <a:cs typeface="Verdana"/>
            </a:endParaRPr>
          </a:p>
          <a:p>
            <a:endParaRPr lang="en-US" sz="1050" dirty="0">
              <a:latin typeface="Verdana"/>
              <a:cs typeface="Verdana"/>
            </a:endParaRPr>
          </a:p>
          <a:p>
            <a:endParaRPr lang="en-US" dirty="0"/>
          </a:p>
        </p:txBody>
      </p:sp>
      <p:sp>
        <p:nvSpPr>
          <p:cNvPr id="7" name="TextBox 6"/>
          <p:cNvSpPr txBox="1"/>
          <p:nvPr/>
        </p:nvSpPr>
        <p:spPr>
          <a:xfrm>
            <a:off x="1693227" y="1506107"/>
            <a:ext cx="3581400" cy="369332"/>
          </a:xfrm>
          <a:prstGeom prst="rect">
            <a:avLst/>
          </a:prstGeom>
          <a:noFill/>
        </p:spPr>
        <p:txBody>
          <a:bodyPr wrap="square" rtlCol="0">
            <a:spAutoFit/>
          </a:bodyPr>
          <a:lstStyle/>
          <a:p>
            <a:r>
              <a:rPr lang="en-IN" b="1" dirty="0">
                <a:solidFill>
                  <a:schemeClr val="accent5"/>
                </a:solidFill>
                <a:latin typeface="Times New Roman" pitchFamily="18" charset="0"/>
                <a:cs typeface="Times New Roman" pitchFamily="18" charset="0"/>
              </a:rPr>
              <a:t>ARCHITECTURE DIAGRAM</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p:nvPr/>
        </p:nvPicPr>
        <p:blipFill>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tretch>
            <a:fillRect/>
          </a:stretch>
        </p:blipFill>
        <p:spPr>
          <a:xfrm>
            <a:off x="618490" y="146050"/>
            <a:ext cx="5735320" cy="3638550"/>
          </a:xfrm>
          <a:prstGeom prst="rect">
            <a:avLst/>
          </a:prstGeom>
        </p:spPr>
      </p:pic>
    </p:spTree>
    <p:extLst>
      <p:ext uri="{BB962C8B-B14F-4D97-AF65-F5344CB8AC3E}">
        <p14:creationId xmlns:p14="http://schemas.microsoft.com/office/powerpoint/2010/main" val="3531994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9" name="TextBox 8"/>
          <p:cNvSpPr txBox="1"/>
          <p:nvPr/>
        </p:nvSpPr>
        <p:spPr>
          <a:xfrm>
            <a:off x="209550" y="669925"/>
            <a:ext cx="6172200" cy="854080"/>
          </a:xfrm>
          <a:prstGeom prst="rect">
            <a:avLst/>
          </a:prstGeom>
          <a:noFill/>
        </p:spPr>
        <p:txBody>
          <a:bodyPr wrap="square" rtlCol="0">
            <a:spAutoFit/>
          </a:bodyPr>
          <a:lstStyle/>
          <a:p>
            <a:endParaRPr lang="en-US" sz="1050" dirty="0">
              <a:latin typeface="Verdana"/>
              <a:cs typeface="Verdana"/>
            </a:endParaRPr>
          </a:p>
          <a:p>
            <a:endParaRPr lang="en-US" sz="1050" dirty="0">
              <a:latin typeface="Verdana"/>
              <a:cs typeface="Verdana"/>
            </a:endParaRPr>
          </a:p>
          <a:p>
            <a:endParaRPr lang="en-US" sz="1050" dirty="0">
              <a:latin typeface="Verdana"/>
              <a:cs typeface="Verdana"/>
            </a:endParaRPr>
          </a:p>
          <a:p>
            <a:endParaRPr lang="en-US" dirty="0"/>
          </a:p>
        </p:txBody>
      </p:sp>
      <p:sp>
        <p:nvSpPr>
          <p:cNvPr id="8" name="TextBox 7"/>
          <p:cNvSpPr txBox="1"/>
          <p:nvPr/>
        </p:nvSpPr>
        <p:spPr>
          <a:xfrm>
            <a:off x="485754" y="536565"/>
            <a:ext cx="5867400" cy="1200329"/>
          </a:xfrm>
          <a:prstGeom prst="rect">
            <a:avLst/>
          </a:prstGeom>
          <a:noFill/>
        </p:spPr>
        <p:txBody>
          <a:bodyPr wrap="square" rtlCol="0">
            <a:spAutoFit/>
          </a:bodyPr>
          <a:lstStyle/>
          <a:p>
            <a:r>
              <a:rPr lang="en-US" b="1" dirty="0">
                <a:solidFill>
                  <a:schemeClr val="accent5"/>
                </a:solidFill>
                <a:latin typeface="Times New Roman" panose="02020603050405020304" pitchFamily="18" charset="0"/>
                <a:cs typeface="Times New Roman" panose="02020603050405020304" pitchFamily="18" charset="0"/>
              </a:rPr>
              <a:t>LIST OF MODULES</a:t>
            </a:r>
            <a:endParaRPr lang="en-IN" dirty="0">
              <a:solidFill>
                <a:schemeClr val="accent5"/>
              </a:solidFill>
              <a:latin typeface="Times New Roman" panose="02020603050405020304" pitchFamily="18" charset="0"/>
              <a:cs typeface="Times New Roman" panose="02020603050405020304" pitchFamily="18" charset="0"/>
            </a:endParaRPr>
          </a:p>
          <a:p>
            <a:r>
              <a:rPr lang="en-US" b="1" dirty="0"/>
              <a:t> </a:t>
            </a:r>
            <a:endParaRPr lang="en-US" dirty="0"/>
          </a:p>
          <a:p>
            <a:r>
              <a:rPr lang="en-US" dirty="0"/>
              <a:t> </a:t>
            </a:r>
          </a:p>
          <a:p>
            <a:endParaRPr lang="en-US" dirty="0"/>
          </a:p>
        </p:txBody>
      </p:sp>
      <p:sp>
        <p:nvSpPr>
          <p:cNvPr id="3" name="TextBox 2"/>
          <p:cNvSpPr txBox="1"/>
          <p:nvPr/>
        </p:nvSpPr>
        <p:spPr>
          <a:xfrm>
            <a:off x="457158" y="1524005"/>
            <a:ext cx="3000396" cy="1923604"/>
          </a:xfrm>
          <a:prstGeom prst="rect">
            <a:avLst/>
          </a:prstGeom>
          <a:noFill/>
        </p:spPr>
        <p:txBody>
          <a:bodyPr wrap="square" rtlCol="0">
            <a:spAutoFit/>
          </a:bodyPr>
          <a:lstStyle/>
          <a:p>
            <a:pPr marL="171450" lvl="0" indent="-171450">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DS2OS Preprocessing</a:t>
            </a:r>
          </a:p>
          <a:p>
            <a:pPr marL="171450" indent="-171450">
              <a:buFont typeface="Arial" panose="020B0604020202020204" pitchFamily="34" charset="0"/>
              <a:buChar char="•"/>
            </a:pPr>
            <a:r>
              <a:rPr lang="en-US" sz="1100" spc="-10" dirty="0">
                <a:effectLst/>
                <a:latin typeface="Times New Roman" panose="02020603050405020304" pitchFamily="18" charset="0"/>
                <a:ea typeface="Symbol" panose="05050102010706020507" pitchFamily="18" charset="2"/>
                <a:cs typeface="Symbol" panose="05050102010706020507" pitchFamily="18" charset="2"/>
              </a:rPr>
              <a:t>Feature Extraction</a:t>
            </a:r>
            <a:endParaRPr lang="en-US" sz="1100" dirty="0">
              <a:latin typeface="Times New Roman" panose="02020603050405020304" pitchFamily="18" charset="0"/>
              <a:cs typeface="Times New Roman" panose="02020603050405020304" pitchFamily="18" charset="0"/>
            </a:endParaRPr>
          </a:p>
          <a:p>
            <a:pPr marL="171450" lvl="0" indent="-171450">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RDLS Model</a:t>
            </a:r>
            <a:endParaRPr lang="en-IN" sz="1100" dirty="0">
              <a:latin typeface="Times New Roman" panose="02020603050405020304" pitchFamily="18" charset="0"/>
              <a:cs typeface="Times New Roman" panose="02020603050405020304" pitchFamily="18" charset="0"/>
            </a:endParaRPr>
          </a:p>
          <a:p>
            <a:pPr marL="171450" lvl="0" indent="-171450">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Adversarial Sample Generation</a:t>
            </a:r>
          </a:p>
          <a:p>
            <a:pPr marL="171450" lvl="0" indent="-171450">
              <a:buFont typeface="Arial" panose="020B0604020202020204" pitchFamily="34" charset="0"/>
              <a:buChar char="•"/>
            </a:pPr>
            <a:r>
              <a:rPr lang="en-IN" sz="1100" dirty="0">
                <a:latin typeface="Times New Roman" panose="02020603050405020304" pitchFamily="18" charset="0"/>
                <a:cs typeface="Times New Roman" panose="02020603050405020304" pitchFamily="18" charset="0"/>
              </a:rPr>
              <a:t>Anomaly Attack Detection</a:t>
            </a:r>
            <a:endParaRPr lang="en-US" sz="1100" dirty="0">
              <a:latin typeface="Times New Roman" panose="02020603050405020304" pitchFamily="18" charset="0"/>
              <a:cs typeface="Times New Roman" panose="02020603050405020304" pitchFamily="18" charset="0"/>
            </a:endParaRPr>
          </a:p>
          <a:p>
            <a:pPr marL="171450" lvl="0" indent="-171450">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Multistage attack detection</a:t>
            </a:r>
            <a:endParaRPr lang="en-IN" sz="1100" dirty="0">
              <a:latin typeface="Times New Roman" panose="02020603050405020304" pitchFamily="18" charset="0"/>
              <a:cs typeface="Times New Roman" panose="02020603050405020304" pitchFamily="18" charset="0"/>
            </a:endParaRPr>
          </a:p>
          <a:p>
            <a:pPr marL="171450" lvl="0" indent="-171450">
              <a:buFont typeface="Arial" panose="020B0604020202020204" pitchFamily="34" charset="0"/>
              <a:buChar char="•"/>
            </a:pPr>
            <a:endParaRPr lang="en-IN" sz="1100" dirty="0"/>
          </a:p>
          <a:p>
            <a:pPr>
              <a:buFont typeface="Arial" pitchFamily="34" charset="0"/>
              <a:buChar char="•"/>
            </a:pPr>
            <a:endParaRPr lang="en-IN" sz="1400" b="1" dirty="0">
              <a:latin typeface="Times New Roman" panose="02020603050405020304" pitchFamily="18" charset="0"/>
              <a:cs typeface="Times New Roman" panose="02020603050405020304" pitchFamily="18" charset="0"/>
            </a:endParaRPr>
          </a:p>
          <a:p>
            <a:pPr>
              <a:buFont typeface="Arial" pitchFamily="34" charset="0"/>
              <a:buChar char="•"/>
            </a:pPr>
            <a:endParaRPr lang="en-IN" sz="1400" b="1" dirty="0">
              <a:latin typeface="Times New Roman" panose="02020603050405020304" pitchFamily="18" charset="0"/>
              <a:cs typeface="Times New Roman" panose="02020603050405020304" pitchFamily="18" charset="0"/>
            </a:endParaRPr>
          </a:p>
          <a:p>
            <a:pPr>
              <a:buFont typeface="Arial" pitchFamily="34" charset="0"/>
              <a:buChar char="•"/>
            </a:pPr>
            <a:endParaRPr lang="en-IN" sz="1400" b="1"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485754" y="1103755"/>
            <a:ext cx="4857784" cy="446276"/>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The list of modules involved in the entire process is as follows:</a:t>
            </a:r>
            <a:endParaRPr lang="en-IN" sz="1200" dirty="0">
              <a:latin typeface="Times New Roman" panose="02020603050405020304" pitchFamily="18" charset="0"/>
              <a:cs typeface="Times New Roman" panose="02020603050405020304" pitchFamily="18" charset="0"/>
            </a:endParaRPr>
          </a:p>
          <a:p>
            <a:endParaRPr lang="en-US" sz="1100" b="1" i="1"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9" name="TextBox 8"/>
          <p:cNvSpPr txBox="1"/>
          <p:nvPr/>
        </p:nvSpPr>
        <p:spPr>
          <a:xfrm>
            <a:off x="209550" y="669925"/>
            <a:ext cx="6172200" cy="854080"/>
          </a:xfrm>
          <a:prstGeom prst="rect">
            <a:avLst/>
          </a:prstGeom>
          <a:noFill/>
        </p:spPr>
        <p:txBody>
          <a:bodyPr wrap="square" rtlCol="0">
            <a:spAutoFit/>
          </a:bodyPr>
          <a:lstStyle/>
          <a:p>
            <a:endParaRPr lang="en-US" sz="1050" dirty="0">
              <a:latin typeface="Verdana"/>
              <a:cs typeface="Verdana"/>
            </a:endParaRPr>
          </a:p>
          <a:p>
            <a:endParaRPr lang="en-US" sz="1050" dirty="0">
              <a:latin typeface="Verdana"/>
              <a:cs typeface="Verdana"/>
            </a:endParaRPr>
          </a:p>
          <a:p>
            <a:endParaRPr lang="en-US" sz="1050" dirty="0">
              <a:latin typeface="Verdana"/>
              <a:cs typeface="Verdana"/>
            </a:endParaRPr>
          </a:p>
          <a:p>
            <a:endParaRPr lang="en-US" dirty="0"/>
          </a:p>
        </p:txBody>
      </p:sp>
      <p:sp>
        <p:nvSpPr>
          <p:cNvPr id="8" name="TextBox 7"/>
          <p:cNvSpPr txBox="1"/>
          <p:nvPr/>
        </p:nvSpPr>
        <p:spPr>
          <a:xfrm>
            <a:off x="361950" y="297989"/>
            <a:ext cx="5867400" cy="923330"/>
          </a:xfrm>
          <a:prstGeom prst="rect">
            <a:avLst/>
          </a:prstGeom>
          <a:noFill/>
        </p:spPr>
        <p:txBody>
          <a:bodyPr wrap="square" rtlCol="0">
            <a:spAutoFit/>
          </a:bodyPr>
          <a:lstStyle/>
          <a:p>
            <a:r>
              <a:rPr lang="en-US" b="1" dirty="0"/>
              <a:t> </a:t>
            </a:r>
            <a:endParaRPr lang="en-US" dirty="0"/>
          </a:p>
          <a:p>
            <a:r>
              <a:rPr lang="en-US" dirty="0"/>
              <a:t> </a:t>
            </a:r>
          </a:p>
          <a:p>
            <a:endParaRPr lang="en-US" dirty="0"/>
          </a:p>
        </p:txBody>
      </p:sp>
      <p:sp>
        <p:nvSpPr>
          <p:cNvPr id="2" name="TextBox 1"/>
          <p:cNvSpPr txBox="1"/>
          <p:nvPr/>
        </p:nvSpPr>
        <p:spPr>
          <a:xfrm>
            <a:off x="101774" y="851682"/>
            <a:ext cx="6480720" cy="769441"/>
          </a:xfrm>
          <a:prstGeom prst="rect">
            <a:avLst/>
          </a:prstGeom>
          <a:noFill/>
        </p:spPr>
        <p:txBody>
          <a:bodyPr wrap="square" rtlCol="0">
            <a:spAutoFit/>
          </a:bodyPr>
          <a:lstStyle/>
          <a:p>
            <a:r>
              <a:rPr lang="en-US" sz="1100" dirty="0"/>
              <a:t>While performing the first step of data preprocessing, null values were checked in the dataset, and label encoding was performed. Initially, an instance of the LabelEncoder class was created to encode categorical labels into numerical values. standardization of the feature variables for a machine learning model is conducted using the StandardScaler from scikit-learn.</a:t>
            </a:r>
            <a:endParaRPr lang="en-IN" sz="1100" dirty="0"/>
          </a:p>
        </p:txBody>
      </p:sp>
      <p:sp>
        <p:nvSpPr>
          <p:cNvPr id="3" name="TextBox 2"/>
          <p:cNvSpPr txBox="1"/>
          <p:nvPr/>
        </p:nvSpPr>
        <p:spPr>
          <a:xfrm>
            <a:off x="101774" y="446075"/>
            <a:ext cx="2088232" cy="307777"/>
          </a:xfrm>
          <a:prstGeom prst="rect">
            <a:avLst/>
          </a:prstGeom>
          <a:noFill/>
        </p:spPr>
        <p:txBody>
          <a:bodyPr wrap="square" rtlCol="0">
            <a:spAutoFit/>
          </a:bodyPr>
          <a:lstStyle/>
          <a:p>
            <a:r>
              <a:rPr lang="en-US" sz="1400" b="1" dirty="0">
                <a:solidFill>
                  <a:schemeClr val="accent5"/>
                </a:solidFill>
                <a:latin typeface="Times New Roman" panose="02020603050405020304" pitchFamily="18" charset="0"/>
                <a:cs typeface="Times New Roman" panose="02020603050405020304" pitchFamily="18" charset="0"/>
              </a:rPr>
              <a:t>DS2OS Preprocessing:</a:t>
            </a:r>
            <a:endParaRPr lang="en-IN" sz="1400" dirty="0">
              <a:solidFill>
                <a:schemeClr val="accent5"/>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01774" y="2159810"/>
            <a:ext cx="6230219" cy="5334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101774" y="381149"/>
            <a:ext cx="1175322" cy="385042"/>
          </a:xfrm>
          <a:prstGeom prst="rect">
            <a:avLst/>
          </a:prstGeom>
        </p:spPr>
        <p:txBody>
          <a:bodyPr wrap="none">
            <a:spAutoFit/>
          </a:bodyPr>
          <a:lstStyle/>
          <a:p>
            <a:pPr algn="just">
              <a:lnSpc>
                <a:spcPct val="115000"/>
              </a:lnSpc>
              <a:spcAft>
                <a:spcPts val="0"/>
              </a:spcAft>
            </a:pPr>
            <a:r>
              <a:rPr lang="en-US" sz="1600" b="1" dirty="0">
                <a:solidFill>
                  <a:schemeClr val="accent5"/>
                </a:solidFill>
                <a:latin typeface="Times New Roman" panose="02020603050405020304" pitchFamily="18" charset="0"/>
                <a:ea typeface="Arial" panose="020B0604020202020204" pitchFamily="34" charset="0"/>
              </a:rPr>
              <a:t>Algorithm</a:t>
            </a:r>
            <a:r>
              <a:rPr lang="en-US" b="1" dirty="0">
                <a:solidFill>
                  <a:schemeClr val="accent5"/>
                </a:solidFill>
                <a:latin typeface="Times New Roman" panose="02020603050405020304" pitchFamily="18" charset="0"/>
                <a:ea typeface="Arial" panose="020B0604020202020204" pitchFamily="34" charset="0"/>
              </a:rPr>
              <a:t>:</a:t>
            </a:r>
            <a:endParaRPr lang="en-IN" sz="1400" dirty="0">
              <a:solidFill>
                <a:schemeClr val="accent5"/>
              </a:solidFill>
              <a:effectLst/>
              <a:latin typeface="Arial" panose="020B0604020202020204" pitchFamily="34" charset="0"/>
              <a:ea typeface="Arial" panose="020B0604020202020204" pitchFamily="34" charset="0"/>
            </a:endParaRPr>
          </a:p>
        </p:txBody>
      </p:sp>
      <p:sp>
        <p:nvSpPr>
          <p:cNvPr id="4" name="Rectangle 3"/>
          <p:cNvSpPr/>
          <p:nvPr/>
        </p:nvSpPr>
        <p:spPr>
          <a:xfrm>
            <a:off x="101774" y="669181"/>
            <a:ext cx="6981398" cy="2379882"/>
          </a:xfrm>
          <a:prstGeom prst="rect">
            <a:avLst/>
          </a:prstGeom>
        </p:spPr>
        <p:txBody>
          <a:bodyPr wrap="none">
            <a:spAutoFit/>
          </a:bodyPr>
          <a:lstStyle/>
          <a:p>
            <a:endParaRPr lang="en-US" sz="1100" b="1" dirty="0">
              <a:latin typeface="Times New Roman" panose="02020603050405020304" pitchFamily="18" charset="0"/>
              <a:cs typeface="Times New Roman" panose="02020603050405020304" pitchFamily="18" charset="0"/>
            </a:endParaRPr>
          </a:p>
          <a:p>
            <a:r>
              <a:rPr lang="en-US" sz="1100" b="1" dirty="0">
                <a:latin typeface="Times New Roman" panose="02020603050405020304" pitchFamily="18" charset="0"/>
                <a:cs typeface="Times New Roman" panose="02020603050405020304" pitchFamily="18" charset="0"/>
              </a:rPr>
              <a:t>Input: DS2OS Dataset</a:t>
            </a:r>
            <a:endParaRPr lang="en-IN" sz="1100" dirty="0">
              <a:latin typeface="Times New Roman" panose="02020603050405020304" pitchFamily="18" charset="0"/>
              <a:cs typeface="Times New Roman" panose="02020603050405020304" pitchFamily="18" charset="0"/>
            </a:endParaRPr>
          </a:p>
          <a:p>
            <a:r>
              <a:rPr lang="en-US" sz="1100" b="1" dirty="0">
                <a:latin typeface="Times New Roman" panose="02020603050405020304" pitchFamily="18" charset="0"/>
                <a:cs typeface="Times New Roman" panose="02020603050405020304" pitchFamily="18" charset="0"/>
              </a:rPr>
              <a:t>Output: Pre-processed data</a:t>
            </a:r>
            <a:endParaRPr lang="en-IN" sz="1100" dirty="0">
              <a:latin typeface="Times New Roman" panose="02020603050405020304" pitchFamily="18" charset="0"/>
              <a:cs typeface="Times New Roman" panose="02020603050405020304" pitchFamily="18" charset="0"/>
            </a:endParaRPr>
          </a:p>
          <a:p>
            <a:pPr lvl="0"/>
            <a:r>
              <a:rPr lang="en-US" sz="1100" dirty="0">
                <a:latin typeface="Times New Roman" panose="02020603050405020304" pitchFamily="18" charset="0"/>
                <a:cs typeface="Times New Roman" panose="02020603050405020304" pitchFamily="18" charset="0"/>
              </a:rPr>
              <a:t>1. </a:t>
            </a:r>
            <a:r>
              <a:rPr lang="en-US" sz="1100" dirty="0"/>
              <a:t>Load DS2OS Dataset using pandas read_csv.</a:t>
            </a:r>
            <a:endParaRPr lang="en-IN" sz="1100" dirty="0"/>
          </a:p>
          <a:p>
            <a:pPr lvl="0"/>
            <a:r>
              <a:rPr lang="en-IN" sz="1100" dirty="0">
                <a:latin typeface="Times New Roman" panose="02020603050405020304" pitchFamily="18" charset="0"/>
                <a:cs typeface="Times New Roman" panose="02020603050405020304" pitchFamily="18" charset="0"/>
              </a:rPr>
              <a:t>2. </a:t>
            </a:r>
            <a:r>
              <a:rPr lang="en-US" sz="1100" dirty="0"/>
              <a:t>Handle missing values using mean</a:t>
            </a:r>
            <a:endParaRPr lang="en-IN" sz="1100" dirty="0"/>
          </a:p>
          <a:p>
            <a:r>
              <a:rPr lang="en-IN" sz="1100" dirty="0">
                <a:latin typeface="Times New Roman" panose="02020603050405020304" pitchFamily="18" charset="0"/>
                <a:cs typeface="Times New Roman" panose="02020603050405020304" pitchFamily="18" charset="0"/>
              </a:rPr>
              <a:t>3. Handle Unexpected entries by replacing specific strings with numerical values using a predefined dictionary mapping.</a:t>
            </a:r>
          </a:p>
          <a:p>
            <a:pPr lvl="0"/>
            <a:r>
              <a:rPr lang="en-IN" sz="1100" dirty="0">
                <a:latin typeface="Times New Roman" panose="02020603050405020304" pitchFamily="18" charset="0"/>
                <a:cs typeface="Times New Roman" panose="02020603050405020304" pitchFamily="18" charset="0"/>
              </a:rPr>
              <a:t>4. </a:t>
            </a:r>
            <a:r>
              <a:rPr lang="en-US" sz="1100" dirty="0"/>
              <a:t>Convert all categorical features into numerical representations using Label encoding.</a:t>
            </a:r>
            <a:endParaRPr lang="en-IN" sz="1100" dirty="0"/>
          </a:p>
          <a:p>
            <a:pPr lvl="0"/>
            <a:r>
              <a:rPr lang="en-IN" sz="1100" dirty="0">
                <a:latin typeface="Times New Roman" panose="02020603050405020304" pitchFamily="18" charset="0"/>
                <a:cs typeface="Times New Roman" panose="02020603050405020304" pitchFamily="18" charset="0"/>
              </a:rPr>
              <a:t>5. </a:t>
            </a:r>
            <a:r>
              <a:rPr lang="en-US" sz="1100" dirty="0"/>
              <a:t>Standardize numerical features.</a:t>
            </a:r>
            <a:endParaRPr lang="en-IN" sz="1100" dirty="0"/>
          </a:p>
          <a:p>
            <a:r>
              <a:rPr lang="en-US" sz="1600" b="1" dirty="0"/>
              <a:t> </a:t>
            </a:r>
            <a:endParaRPr lang="en-IN" sz="1600" dirty="0"/>
          </a:p>
          <a:p>
            <a:r>
              <a:rPr lang="en-US" sz="1600" dirty="0"/>
              <a:t> </a:t>
            </a:r>
            <a:endParaRPr lang="en-IN" sz="1600" dirty="0"/>
          </a:p>
          <a:p>
            <a:pPr lvl="0"/>
            <a:endParaRPr lang="en-IN" sz="1600" dirty="0"/>
          </a:p>
          <a:p>
            <a:pPr algn="just">
              <a:lnSpc>
                <a:spcPct val="115000"/>
              </a:lnSpc>
              <a:spcAft>
                <a:spcPts val="0"/>
              </a:spcAft>
            </a:pPr>
            <a:endParaRPr lang="en-IN" sz="1100" dirty="0">
              <a:effectLst/>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7292868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9BCA3D4-7833-69FA-35DC-4E5D48B80A10}"/>
              </a:ext>
            </a:extLst>
          </p:cNvPr>
          <p:cNvSpPr txBox="1"/>
          <p:nvPr/>
        </p:nvSpPr>
        <p:spPr>
          <a:xfrm>
            <a:off x="317798" y="453157"/>
            <a:ext cx="6336704" cy="984885"/>
          </a:xfrm>
          <a:prstGeom prst="rect">
            <a:avLst/>
          </a:prstGeom>
          <a:noFill/>
        </p:spPr>
        <p:txBody>
          <a:bodyPr wrap="square" rtlCol="0">
            <a:spAutoFit/>
          </a:bodyPr>
          <a:lstStyle/>
          <a:p>
            <a:r>
              <a:rPr lang="en-IN" b="1" dirty="0">
                <a:solidFill>
                  <a:schemeClr val="accent1">
                    <a:lumMod val="75000"/>
                  </a:schemeClr>
                </a:solidFill>
              </a:rPr>
              <a:t>Feature Extraction:</a:t>
            </a:r>
          </a:p>
          <a:p>
            <a:endParaRPr lang="en-IN" dirty="0"/>
          </a:p>
          <a:p>
            <a:r>
              <a:rPr lang="en-US" sz="1100" dirty="0">
                <a:effectLst/>
                <a:latin typeface="Times New Roman" panose="02020603050405020304" pitchFamily="18" charset="0"/>
                <a:ea typeface="Times New Roman" panose="02020603050405020304" pitchFamily="18" charset="0"/>
              </a:rPr>
              <a:t>The TimeStamp column was removed from the pre-processed data, resulting in 12 features selected for further</a:t>
            </a:r>
            <a:r>
              <a:rPr lang="en-US" sz="1100" spc="-1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processing.</a:t>
            </a:r>
            <a:endParaRPr lang="en-IN" sz="1100" dirty="0"/>
          </a:p>
        </p:txBody>
      </p:sp>
      <p:pic>
        <p:nvPicPr>
          <p:cNvPr id="3" name="Picture 2"/>
          <p:cNvPicPr>
            <a:picLocks noChangeAspect="1"/>
          </p:cNvPicPr>
          <p:nvPr/>
        </p:nvPicPr>
        <p:blipFill>
          <a:blip r:embed="rId2"/>
          <a:stretch>
            <a:fillRect/>
          </a:stretch>
        </p:blipFill>
        <p:spPr>
          <a:xfrm>
            <a:off x="323408" y="2109341"/>
            <a:ext cx="6325483" cy="685896"/>
          </a:xfrm>
          <a:prstGeom prst="rect">
            <a:avLst/>
          </a:prstGeom>
        </p:spPr>
      </p:pic>
    </p:spTree>
    <p:extLst>
      <p:ext uri="{BB962C8B-B14F-4D97-AF65-F5344CB8AC3E}">
        <p14:creationId xmlns:p14="http://schemas.microsoft.com/office/powerpoint/2010/main" val="3118403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210C479-87D6-9994-EC3B-77B75976C8C6}"/>
              </a:ext>
            </a:extLst>
          </p:cNvPr>
          <p:cNvSpPr txBox="1"/>
          <p:nvPr/>
        </p:nvSpPr>
        <p:spPr>
          <a:xfrm>
            <a:off x="389806" y="381149"/>
            <a:ext cx="1287532" cy="646331"/>
          </a:xfrm>
          <a:prstGeom prst="rect">
            <a:avLst/>
          </a:prstGeom>
          <a:noFill/>
        </p:spPr>
        <p:txBody>
          <a:bodyPr wrap="none" rtlCol="0">
            <a:spAutoFit/>
          </a:bodyPr>
          <a:lstStyle/>
          <a:p>
            <a:r>
              <a:rPr lang="en-US" sz="1800" b="1" dirty="0">
                <a:solidFill>
                  <a:schemeClr val="accent5"/>
                </a:solidFill>
                <a:latin typeface="Times New Roman" panose="02020603050405020304" pitchFamily="18" charset="0"/>
                <a:ea typeface="Arial" panose="020B0604020202020204" pitchFamily="34" charset="0"/>
              </a:rPr>
              <a:t>Algorithm</a:t>
            </a:r>
            <a:r>
              <a:rPr lang="en-US" b="1" dirty="0">
                <a:solidFill>
                  <a:schemeClr val="accent5"/>
                </a:solidFill>
                <a:latin typeface="Times New Roman" panose="02020603050405020304" pitchFamily="18" charset="0"/>
                <a:ea typeface="Arial" panose="020B0604020202020204" pitchFamily="34" charset="0"/>
              </a:rPr>
              <a:t>:</a:t>
            </a:r>
            <a:endParaRPr lang="en-IN" sz="1600" dirty="0">
              <a:solidFill>
                <a:schemeClr val="accent5"/>
              </a:solidFill>
              <a:effectLst/>
              <a:latin typeface="Arial" panose="020B0604020202020204" pitchFamily="34" charset="0"/>
              <a:ea typeface="Arial" panose="020B0604020202020204" pitchFamily="34" charset="0"/>
            </a:endParaRPr>
          </a:p>
          <a:p>
            <a:endParaRPr lang="en-IN" dirty="0"/>
          </a:p>
        </p:txBody>
      </p:sp>
      <p:sp>
        <p:nvSpPr>
          <p:cNvPr id="3" name="TextBox 2">
            <a:extLst>
              <a:ext uri="{FF2B5EF4-FFF2-40B4-BE49-F238E27FC236}">
                <a16:creationId xmlns:a16="http://schemas.microsoft.com/office/drawing/2014/main" id="{9CD5EFDC-54C9-6C01-EEA9-D912A6D0EEF2}"/>
              </a:ext>
            </a:extLst>
          </p:cNvPr>
          <p:cNvSpPr txBox="1"/>
          <p:nvPr/>
        </p:nvSpPr>
        <p:spPr>
          <a:xfrm>
            <a:off x="389806" y="1027480"/>
            <a:ext cx="5760639" cy="2303195"/>
          </a:xfrm>
          <a:prstGeom prst="rect">
            <a:avLst/>
          </a:prstGeom>
          <a:noFill/>
        </p:spPr>
        <p:txBody>
          <a:bodyPr wrap="square" rtlCol="0">
            <a:spAutoFit/>
          </a:bodyPr>
          <a:lstStyle/>
          <a:p>
            <a:pPr marL="63500" algn="just"/>
            <a:r>
              <a:rPr lang="en-US" sz="1100" b="1" dirty="0">
                <a:effectLst/>
                <a:latin typeface="Times New Roman" panose="02020603050405020304" pitchFamily="18" charset="0"/>
                <a:ea typeface="Times New Roman" panose="02020603050405020304" pitchFamily="18" charset="0"/>
              </a:rPr>
              <a:t>Input: Pre-processed</a:t>
            </a:r>
            <a:r>
              <a:rPr lang="en-US" sz="1100" b="1" spc="-85" dirty="0">
                <a:effectLst/>
                <a:latin typeface="Times New Roman" panose="02020603050405020304" pitchFamily="18" charset="0"/>
                <a:ea typeface="Times New Roman" panose="02020603050405020304" pitchFamily="18" charset="0"/>
              </a:rPr>
              <a:t> </a:t>
            </a:r>
            <a:r>
              <a:rPr lang="en-US" sz="1100" b="1" dirty="0">
                <a:effectLst/>
                <a:latin typeface="Times New Roman" panose="02020603050405020304" pitchFamily="18" charset="0"/>
                <a:ea typeface="Times New Roman" panose="02020603050405020304" pitchFamily="18" charset="0"/>
              </a:rPr>
              <a:t>data</a:t>
            </a:r>
            <a:endParaRPr lang="en-IN" sz="1100" b="1" dirty="0">
              <a:effectLst/>
              <a:latin typeface="Times New Roman" panose="02020603050405020304" pitchFamily="18" charset="0"/>
              <a:ea typeface="Times New Roman" panose="02020603050405020304" pitchFamily="18" charset="0"/>
            </a:endParaRPr>
          </a:p>
          <a:p>
            <a:pPr algn="just"/>
            <a:r>
              <a:rPr lang="en-US" sz="1100" b="1" dirty="0">
                <a:effectLst/>
                <a:latin typeface="Times New Roman" panose="02020603050405020304" pitchFamily="18" charset="0"/>
                <a:ea typeface="Times New Roman" panose="02020603050405020304" pitchFamily="18" charset="0"/>
              </a:rPr>
              <a:t> Output: </a:t>
            </a:r>
            <a:r>
              <a:rPr lang="en-US" sz="1100" b="1" dirty="0"/>
              <a:t>Feature extracted data</a:t>
            </a:r>
            <a:endParaRPr lang="en-IN" sz="1100" dirty="0"/>
          </a:p>
          <a:p>
            <a:pPr marL="63500" algn="just"/>
            <a:endParaRPr lang="en-US" sz="1100" b="1" dirty="0">
              <a:latin typeface="Times New Roman" panose="02020603050405020304" pitchFamily="18" charset="0"/>
              <a:ea typeface="Times New Roman" panose="02020603050405020304" pitchFamily="18" charset="0"/>
            </a:endParaRPr>
          </a:p>
          <a:p>
            <a:pPr marL="63500" algn="just"/>
            <a:endParaRPr lang="en-US" sz="1100" b="1" dirty="0">
              <a:effectLst/>
              <a:latin typeface="Times New Roman" panose="02020603050405020304" pitchFamily="18" charset="0"/>
              <a:ea typeface="Times New Roman" panose="02020603050405020304" pitchFamily="18" charset="0"/>
            </a:endParaRPr>
          </a:p>
          <a:p>
            <a:pPr marL="228600" lvl="0" indent="-228600">
              <a:buFont typeface="+mj-lt"/>
              <a:buAutoNum type="arabicPeriod"/>
            </a:pPr>
            <a:r>
              <a:rPr lang="en-US" sz="1100" dirty="0"/>
              <a:t>Unique features were identified after pre-processing.</a:t>
            </a:r>
            <a:endParaRPr lang="en-IN" sz="1100" dirty="0"/>
          </a:p>
          <a:p>
            <a:pPr marL="228600" lvl="0" indent="-228600">
              <a:buFont typeface="+mj-lt"/>
              <a:buAutoNum type="arabicPeriod"/>
            </a:pPr>
            <a:r>
              <a:rPr lang="en-US" sz="1100" dirty="0"/>
              <a:t>Correlation between newly extracted features and target class were observed.</a:t>
            </a:r>
            <a:endParaRPr lang="en-IN" sz="1100" dirty="0"/>
          </a:p>
          <a:p>
            <a:pPr marL="228600" lvl="0" indent="-228600">
              <a:buFont typeface="+mj-lt"/>
              <a:buAutoNum type="arabicPeriod"/>
            </a:pPr>
            <a:r>
              <a:rPr lang="en-US" sz="1100" dirty="0"/>
              <a:t>The newly generated feature that showed best correlation was chosen for further analysis.</a:t>
            </a:r>
            <a:endParaRPr lang="en-IN" sz="1100" dirty="0"/>
          </a:p>
          <a:p>
            <a:pPr marL="228600" lvl="0" indent="-228600">
              <a:buFont typeface="+mj-lt"/>
              <a:buAutoNum type="arabicPeriod"/>
            </a:pPr>
            <a:r>
              <a:rPr lang="en-US" sz="1100" dirty="0"/>
              <a:t>The best five features ware further taken for model training .</a:t>
            </a:r>
            <a:endParaRPr lang="en-IN" sz="1100" dirty="0"/>
          </a:p>
          <a:p>
            <a:pPr marL="63500" algn="just"/>
            <a:endParaRPr lang="en-IN" sz="1800" b="1" dirty="0">
              <a:effectLst/>
              <a:latin typeface="Times New Roman" panose="02020603050405020304" pitchFamily="18" charset="0"/>
              <a:ea typeface="Times New Roman" panose="02020603050405020304" pitchFamily="18" charset="0"/>
            </a:endParaRPr>
          </a:p>
          <a:p>
            <a:pPr>
              <a:spcBef>
                <a:spcPts val="200"/>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endParaRPr lang="en-IN" dirty="0"/>
          </a:p>
        </p:txBody>
      </p:sp>
    </p:spTree>
    <p:extLst>
      <p:ext uri="{BB962C8B-B14F-4D97-AF65-F5344CB8AC3E}">
        <p14:creationId xmlns:p14="http://schemas.microsoft.com/office/powerpoint/2010/main" val="2559593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245790" y="381149"/>
            <a:ext cx="5904656" cy="369332"/>
          </a:xfrm>
          <a:prstGeom prst="rect">
            <a:avLst/>
          </a:prstGeom>
          <a:noFill/>
        </p:spPr>
        <p:txBody>
          <a:bodyPr wrap="square" rtlCol="0">
            <a:spAutoFit/>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Feature Combination – Corresponding Extracted Feature</a:t>
            </a:r>
            <a:endParaRPr lang="en-IN" b="1" dirty="0">
              <a:solidFill>
                <a:schemeClr val="accent1">
                  <a:lumMod val="75000"/>
                </a:schemeClr>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838" y="885205"/>
            <a:ext cx="5241421" cy="2837597"/>
          </a:xfrm>
          <a:prstGeom prst="rect">
            <a:avLst/>
          </a:prstGeom>
        </p:spPr>
      </p:pic>
    </p:spTree>
    <p:extLst>
      <p:ext uri="{BB962C8B-B14F-4D97-AF65-F5344CB8AC3E}">
        <p14:creationId xmlns:p14="http://schemas.microsoft.com/office/powerpoint/2010/main" val="3977101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9" name="TextBox 8"/>
          <p:cNvSpPr txBox="1"/>
          <p:nvPr/>
        </p:nvSpPr>
        <p:spPr>
          <a:xfrm>
            <a:off x="209550" y="669925"/>
            <a:ext cx="6172200" cy="854080"/>
          </a:xfrm>
          <a:prstGeom prst="rect">
            <a:avLst/>
          </a:prstGeom>
          <a:noFill/>
        </p:spPr>
        <p:txBody>
          <a:bodyPr wrap="square" rtlCol="0">
            <a:spAutoFit/>
          </a:bodyPr>
          <a:lstStyle/>
          <a:p>
            <a:endParaRPr lang="en-US" sz="1050" dirty="0">
              <a:latin typeface="Verdana"/>
              <a:cs typeface="Verdana"/>
            </a:endParaRPr>
          </a:p>
          <a:p>
            <a:endParaRPr lang="en-US" sz="1050" dirty="0">
              <a:latin typeface="Verdana"/>
              <a:cs typeface="Verdana"/>
            </a:endParaRPr>
          </a:p>
          <a:p>
            <a:endParaRPr lang="en-US" sz="1050" dirty="0">
              <a:latin typeface="Verdana"/>
              <a:cs typeface="Verdana"/>
            </a:endParaRPr>
          </a:p>
          <a:p>
            <a:endParaRPr lang="en-US" dirty="0"/>
          </a:p>
        </p:txBody>
      </p:sp>
      <p:sp>
        <p:nvSpPr>
          <p:cNvPr id="8" name="TextBox 7"/>
          <p:cNvSpPr txBox="1"/>
          <p:nvPr/>
        </p:nvSpPr>
        <p:spPr>
          <a:xfrm>
            <a:off x="666750" y="593725"/>
            <a:ext cx="5867400" cy="707886"/>
          </a:xfrm>
          <a:prstGeom prst="rect">
            <a:avLst/>
          </a:prstGeom>
          <a:noFill/>
        </p:spPr>
        <p:txBody>
          <a:bodyPr wrap="square" rtlCol="0">
            <a:spAutoFit/>
          </a:bodyPr>
          <a:lstStyle/>
          <a:p>
            <a:r>
              <a:rPr lang="en-US" sz="1100" dirty="0">
                <a:latin typeface="Times New Roman" pitchFamily="18" charset="0"/>
                <a:cs typeface="Times New Roman" pitchFamily="18" charset="0"/>
              </a:rPr>
              <a:t>.</a:t>
            </a:r>
          </a:p>
          <a:p>
            <a:endParaRPr lang="en-US" sz="1100" dirty="0">
              <a:latin typeface="Times New Roman" pitchFamily="18" charset="0"/>
              <a:cs typeface="Times New Roman" pitchFamily="18" charset="0"/>
            </a:endParaRPr>
          </a:p>
          <a:p>
            <a:endParaRPr lang="en-US" dirty="0"/>
          </a:p>
        </p:txBody>
      </p:sp>
      <p:sp>
        <p:nvSpPr>
          <p:cNvPr id="3" name="TextBox 2"/>
          <p:cNvSpPr txBox="1"/>
          <p:nvPr/>
        </p:nvSpPr>
        <p:spPr>
          <a:xfrm>
            <a:off x="209550" y="440556"/>
            <a:ext cx="3528392" cy="584775"/>
          </a:xfrm>
          <a:prstGeom prst="rect">
            <a:avLst/>
          </a:prstGeom>
          <a:noFill/>
        </p:spPr>
        <p:txBody>
          <a:bodyPr wrap="square" rtlCol="0">
            <a:spAutoFit/>
          </a:bodyPr>
          <a:lstStyle/>
          <a:p>
            <a:r>
              <a:rPr lang="en-US" sz="1400" b="1" dirty="0">
                <a:solidFill>
                  <a:schemeClr val="accent5"/>
                </a:solidFill>
                <a:latin typeface="Times New Roman" panose="02020603050405020304" pitchFamily="18" charset="0"/>
                <a:cs typeface="Times New Roman" panose="02020603050405020304" pitchFamily="18" charset="0"/>
              </a:rPr>
              <a:t>RDLS Model Training: </a:t>
            </a:r>
            <a:endParaRPr lang="en-IN" sz="1400" dirty="0">
              <a:solidFill>
                <a:schemeClr val="accent5"/>
              </a:solidFill>
              <a:latin typeface="Times New Roman" panose="02020603050405020304" pitchFamily="18" charset="0"/>
              <a:cs typeface="Times New Roman" panose="02020603050405020304" pitchFamily="18" charset="0"/>
            </a:endParaRPr>
          </a:p>
          <a:p>
            <a:endParaRPr lang="en-IN" dirty="0"/>
          </a:p>
        </p:txBody>
      </p:sp>
      <p:sp>
        <p:nvSpPr>
          <p:cNvPr id="4" name="TextBox 3"/>
          <p:cNvSpPr txBox="1"/>
          <p:nvPr/>
        </p:nvSpPr>
        <p:spPr>
          <a:xfrm>
            <a:off x="209550" y="764784"/>
            <a:ext cx="6000328" cy="600164"/>
          </a:xfrm>
          <a:prstGeom prst="rect">
            <a:avLst/>
          </a:prstGeom>
          <a:noFill/>
        </p:spPr>
        <p:txBody>
          <a:bodyPr wrap="square" rtlCol="0">
            <a:spAutoFit/>
          </a:bodyPr>
          <a:lstStyle/>
          <a:p>
            <a:r>
              <a:rPr lang="en-US" sz="1100" dirty="0"/>
              <a:t>The dataset was then split into training and testing sets in an 80:20 ratio. Subsequently, Random Forest, SVM, DNN, and Logistic Regression models were trained and tested, followed by generating predictions from them.</a:t>
            </a:r>
            <a:endParaRPr lang="en-IN" sz="1100" dirty="0"/>
          </a:p>
        </p:txBody>
      </p:sp>
      <p:pic>
        <p:nvPicPr>
          <p:cNvPr id="7" name="Picture 6"/>
          <p:cNvPicPr>
            <a:picLocks noChangeAspect="1"/>
          </p:cNvPicPr>
          <p:nvPr/>
        </p:nvPicPr>
        <p:blipFill>
          <a:blip r:embed="rId2"/>
          <a:stretch>
            <a:fillRect/>
          </a:stretch>
        </p:blipFill>
        <p:spPr>
          <a:xfrm>
            <a:off x="209550" y="1447545"/>
            <a:ext cx="5090647" cy="21070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Rectangle 1"/>
          <p:cNvSpPr/>
          <p:nvPr/>
        </p:nvSpPr>
        <p:spPr>
          <a:xfrm>
            <a:off x="101774" y="669181"/>
            <a:ext cx="6624736" cy="2123658"/>
          </a:xfrm>
          <a:prstGeom prst="rect">
            <a:avLst/>
          </a:prstGeom>
        </p:spPr>
        <p:txBody>
          <a:bodyPr wrap="square">
            <a:spAutoFit/>
          </a:bodyPr>
          <a:lstStyle/>
          <a:p>
            <a:endParaRPr lang="en-US" sz="1100" b="1" dirty="0"/>
          </a:p>
          <a:p>
            <a:endParaRPr lang="en-US" sz="1100" b="1" dirty="0"/>
          </a:p>
          <a:p>
            <a:r>
              <a:rPr lang="en-US" sz="1100" b="1" dirty="0">
                <a:latin typeface="Times New Roman" panose="02020603050405020304" pitchFamily="18" charset="0"/>
                <a:cs typeface="Times New Roman" panose="02020603050405020304" pitchFamily="18" charset="0"/>
              </a:rPr>
              <a:t>Input: </a:t>
            </a:r>
            <a:r>
              <a:rPr lang="en-US" sz="1100" b="1" dirty="0"/>
              <a:t>Feature extracted data </a:t>
            </a:r>
            <a:br>
              <a:rPr lang="en-US" sz="1100" b="1" dirty="0"/>
            </a:br>
            <a:r>
              <a:rPr lang="en-US" sz="1100" b="1" dirty="0">
                <a:latin typeface="Times New Roman" panose="02020603050405020304" pitchFamily="18" charset="0"/>
                <a:cs typeface="Times New Roman" panose="02020603050405020304" pitchFamily="18" charset="0"/>
              </a:rPr>
              <a:t>Output: RDS Model </a:t>
            </a:r>
            <a:endParaRPr lang="en-IN"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endParaRPr lang="en-IN" sz="1100" dirty="0">
              <a:latin typeface="Times New Roman" panose="02020603050405020304" pitchFamily="18" charset="0"/>
              <a:cs typeface="Times New Roman" panose="02020603050405020304" pitchFamily="18" charset="0"/>
            </a:endParaRPr>
          </a:p>
          <a:p>
            <a:pPr marL="228600" lvl="0" indent="-228600">
              <a:buFont typeface="+mj-lt"/>
              <a:buAutoNum type="arabicPeriod"/>
            </a:pPr>
            <a:r>
              <a:rPr lang="en-US" sz="1100" dirty="0"/>
              <a:t>Split the data into training (80%) and testing (20%) sets using an appropriate splitting method like train_test_split from scikit-learn.</a:t>
            </a:r>
            <a:endParaRPr lang="en-IN" sz="1100" dirty="0"/>
          </a:p>
          <a:p>
            <a:pPr marL="228600" lvl="0" indent="-228600">
              <a:buFont typeface="+mj-lt"/>
              <a:buAutoNum type="arabicPeriod"/>
            </a:pPr>
            <a:r>
              <a:rPr lang="en-US" sz="1100" dirty="0"/>
              <a:t>Train RDLS model using training data.</a:t>
            </a:r>
            <a:endParaRPr lang="en-IN" sz="1100" dirty="0"/>
          </a:p>
          <a:p>
            <a:pPr marL="228600" lvl="0" indent="-228600">
              <a:buFont typeface="+mj-lt"/>
              <a:buAutoNum type="arabicPeriod"/>
            </a:pPr>
            <a:r>
              <a:rPr lang="en-US" sz="1100" dirty="0"/>
              <a:t>Test the RDLS model using test data.</a:t>
            </a:r>
            <a:endParaRPr lang="en-IN" sz="1100" dirty="0"/>
          </a:p>
          <a:p>
            <a:pPr marL="228600" lvl="0" indent="-228600">
              <a:buFont typeface="+mj-lt"/>
              <a:buAutoNum type="arabicPeriod"/>
            </a:pPr>
            <a:r>
              <a:rPr lang="en-US" sz="1100" dirty="0"/>
              <a:t>Evaluate the performance of both RDS and RDL model on the unseen test data using Accuracy, precision, recall and F1-score.</a:t>
            </a:r>
            <a:endParaRPr lang="en-IN" sz="1100" dirty="0"/>
          </a:p>
        </p:txBody>
      </p:sp>
      <p:sp>
        <p:nvSpPr>
          <p:cNvPr id="3" name="Rectangle 2"/>
          <p:cNvSpPr/>
          <p:nvPr/>
        </p:nvSpPr>
        <p:spPr>
          <a:xfrm>
            <a:off x="101774" y="492915"/>
            <a:ext cx="1167307" cy="352532"/>
          </a:xfrm>
          <a:prstGeom prst="rect">
            <a:avLst/>
          </a:prstGeom>
        </p:spPr>
        <p:txBody>
          <a:bodyPr wrap="none">
            <a:spAutoFit/>
          </a:bodyPr>
          <a:lstStyle/>
          <a:p>
            <a:pPr algn="just">
              <a:lnSpc>
                <a:spcPct val="115000"/>
              </a:lnSpc>
              <a:spcAft>
                <a:spcPts val="0"/>
              </a:spcAft>
            </a:pPr>
            <a:r>
              <a:rPr lang="en-US" sz="1600" b="1" dirty="0">
                <a:solidFill>
                  <a:schemeClr val="accent5"/>
                </a:solidFill>
                <a:latin typeface="Times New Roman" panose="02020603050405020304" pitchFamily="18" charset="0"/>
                <a:ea typeface="Arial" panose="020B0604020202020204" pitchFamily="34" charset="0"/>
              </a:rPr>
              <a:t>Algorithm:</a:t>
            </a:r>
            <a:endParaRPr lang="en-IN" sz="1600" dirty="0">
              <a:solidFill>
                <a:schemeClr val="accent5"/>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7790662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4" name="object 4"/>
          <p:cNvSpPr/>
          <p:nvPr/>
        </p:nvSpPr>
        <p:spPr>
          <a:xfrm>
            <a:off x="4445" y="93117"/>
            <a:ext cx="6967855" cy="19050"/>
          </a:xfrm>
          <a:custGeom>
            <a:avLst/>
            <a:gdLst/>
            <a:ahLst/>
            <a:cxnLst/>
            <a:rect l="l" t="t" r="r" b="b"/>
            <a:pathLst>
              <a:path w="6967855" h="19050">
                <a:moveTo>
                  <a:pt x="6967677" y="0"/>
                </a:moveTo>
                <a:lnTo>
                  <a:pt x="0" y="0"/>
                </a:lnTo>
                <a:lnTo>
                  <a:pt x="0" y="19037"/>
                </a:lnTo>
                <a:lnTo>
                  <a:pt x="6967677" y="19037"/>
                </a:lnTo>
                <a:lnTo>
                  <a:pt x="6967677" y="0"/>
                </a:lnTo>
                <a:close/>
              </a:path>
            </a:pathLst>
          </a:custGeom>
          <a:solidFill>
            <a:srgbClr val="332B2B"/>
          </a:solidFill>
        </p:spPr>
        <p:txBody>
          <a:bodyPr wrap="square" lIns="0" tIns="0" rIns="0" bIns="0" rtlCol="0"/>
          <a:lstStyle/>
          <a:p>
            <a:endParaRPr dirty="0"/>
          </a:p>
        </p:txBody>
      </p:sp>
      <p:sp>
        <p:nvSpPr>
          <p:cNvPr id="8" name="TextBox 7"/>
          <p:cNvSpPr txBox="1"/>
          <p:nvPr/>
        </p:nvSpPr>
        <p:spPr>
          <a:xfrm>
            <a:off x="227160" y="463500"/>
            <a:ext cx="5715000" cy="538609"/>
          </a:xfrm>
          <a:prstGeom prst="rect">
            <a:avLst/>
          </a:prstGeom>
          <a:noFill/>
        </p:spPr>
        <p:txBody>
          <a:bodyPr wrap="square" rtlCol="0">
            <a:spAutoFit/>
          </a:bodyPr>
          <a:lstStyle/>
          <a:p>
            <a:r>
              <a:rPr lang="en-US" b="1" dirty="0">
                <a:solidFill>
                  <a:schemeClr val="accent5"/>
                </a:solidFill>
                <a:latin typeface="Times New Roman" pitchFamily="18" charset="0"/>
                <a:cs typeface="Times New Roman" pitchFamily="18" charset="0"/>
              </a:rPr>
              <a:t>INTRODUCTION</a:t>
            </a:r>
          </a:p>
          <a:p>
            <a:pPr algn="l"/>
            <a:endParaRPr lang="en-IN" sz="1100" b="0" i="0" dirty="0">
              <a:solidFill>
                <a:srgbClr val="374151"/>
              </a:solidFill>
              <a:effectLst/>
              <a:latin typeface="Söhne"/>
            </a:endParaRPr>
          </a:p>
        </p:txBody>
      </p:sp>
      <p:sp>
        <p:nvSpPr>
          <p:cNvPr id="6" name="TextBox 5"/>
          <p:cNvSpPr txBox="1"/>
          <p:nvPr/>
        </p:nvSpPr>
        <p:spPr>
          <a:xfrm>
            <a:off x="227160" y="885205"/>
            <a:ext cx="5786478" cy="2292935"/>
          </a:xfrm>
          <a:prstGeom prst="rect">
            <a:avLst/>
          </a:prstGeom>
          <a:noFill/>
        </p:spPr>
        <p:txBody>
          <a:bodyPr wrap="square" rtlCol="0">
            <a:spAutoFit/>
          </a:bodyPr>
          <a:lstStyle/>
          <a:p>
            <a:pPr marL="228600" indent="-22860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ML based Intrusion Detection System helps detect attacks in IoT by distinguishing normal from malicious data packets.</a:t>
            </a:r>
          </a:p>
          <a:p>
            <a:pPr marL="228600" indent="-228600" algn="just">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228600" indent="-22860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Adversarial Machine Learning(AML) is an attack on ML models where attackers modify data to fool the model into misclassifying threats as normal.</a:t>
            </a:r>
          </a:p>
          <a:p>
            <a:pPr marL="228600" indent="-228600" algn="just">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228600" indent="-22860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AML makes it harder for ML models to detect attacks early, delaying response and increasing vulnerability.</a:t>
            </a:r>
          </a:p>
          <a:p>
            <a:pPr marL="228600" indent="-228600" algn="just">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228600" indent="-22860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ML models need testing against AML to ensure they're robust enough to handle real-world threats effectively.</a:t>
            </a:r>
          </a:p>
          <a:p>
            <a:pPr marL="228600" indent="-228600" algn="just">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228600" indent="-228600">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p:txBody>
      </p:sp>
      <p:sp>
        <p:nvSpPr>
          <p:cNvPr id="7" name="object 4"/>
          <p:cNvSpPr/>
          <p:nvPr/>
        </p:nvSpPr>
        <p:spPr>
          <a:xfrm>
            <a:off x="4445" y="3827427"/>
            <a:ext cx="6967855" cy="45719"/>
          </a:xfrm>
          <a:custGeom>
            <a:avLst/>
            <a:gdLst/>
            <a:ahLst/>
            <a:cxnLst/>
            <a:rect l="l" t="t" r="r" b="b"/>
            <a:pathLst>
              <a:path w="6967855" h="19050">
                <a:moveTo>
                  <a:pt x="6967677" y="0"/>
                </a:moveTo>
                <a:lnTo>
                  <a:pt x="0" y="0"/>
                </a:lnTo>
                <a:lnTo>
                  <a:pt x="0" y="19037"/>
                </a:lnTo>
                <a:lnTo>
                  <a:pt x="6967677" y="19037"/>
                </a:lnTo>
                <a:lnTo>
                  <a:pt x="6967677" y="0"/>
                </a:lnTo>
                <a:close/>
              </a:path>
            </a:pathLst>
          </a:custGeom>
          <a:solidFill>
            <a:srgbClr val="332B2B"/>
          </a:solidFill>
        </p:spPr>
        <p:txBody>
          <a:bodyPr wrap="square" lIns="0" tIns="0" rIns="0" bIns="0" rtlCol="0"/>
          <a:lstStyle/>
          <a:p>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173783" y="811163"/>
            <a:ext cx="6120680" cy="600164"/>
          </a:xfrm>
          <a:prstGeom prst="rect">
            <a:avLst/>
          </a:prstGeom>
        </p:spPr>
        <p:txBody>
          <a:bodyPr wrap="square">
            <a:spAutoFit/>
          </a:bodyPr>
          <a:lstStyle/>
          <a:p>
            <a:r>
              <a:rPr lang="en-US" sz="1100" dirty="0">
                <a:latin typeface="Times New Roman" panose="02020603050405020304" pitchFamily="18" charset="0"/>
                <a:cs typeface="Times New Roman" panose="02020603050405020304" pitchFamily="18" charset="0"/>
              </a:rPr>
              <a:t>Adversarial sample generation is the process of creating carefully crafted inputs that are designed to fool the deep learning model into making incorrect predictions. These adversarial examples can be used to test the robustness of the model and identify potential weaknesses.</a:t>
            </a:r>
            <a:endParaRPr lang="en-IN" sz="1100" dirty="0">
              <a:latin typeface="Times New Roman" panose="02020603050405020304" pitchFamily="18" charset="0"/>
              <a:cs typeface="Times New Roman" panose="02020603050405020304" pitchFamily="18" charset="0"/>
            </a:endParaRPr>
          </a:p>
        </p:txBody>
      </p:sp>
      <p:sp>
        <p:nvSpPr>
          <p:cNvPr id="3" name="Rectangle 2"/>
          <p:cNvSpPr/>
          <p:nvPr/>
        </p:nvSpPr>
        <p:spPr>
          <a:xfrm>
            <a:off x="101774" y="237133"/>
            <a:ext cx="3480440" cy="369332"/>
          </a:xfrm>
          <a:prstGeom prst="rect">
            <a:avLst/>
          </a:prstGeom>
        </p:spPr>
        <p:txBody>
          <a:bodyPr wrap="none">
            <a:spAutoFit/>
          </a:bodyPr>
          <a:lstStyle/>
          <a:p>
            <a:r>
              <a:rPr lang="en-US" sz="1400" b="1" dirty="0">
                <a:solidFill>
                  <a:schemeClr val="accent5"/>
                </a:solidFill>
                <a:latin typeface="Times New Roman" panose="02020603050405020304" pitchFamily="18" charset="0"/>
                <a:cs typeface="Times New Roman" panose="02020603050405020304" pitchFamily="18" charset="0"/>
              </a:rPr>
              <a:t>  </a:t>
            </a:r>
            <a:r>
              <a:rPr lang="en-US" b="1" dirty="0">
                <a:solidFill>
                  <a:schemeClr val="accent5"/>
                </a:solidFill>
                <a:latin typeface="Times New Roman" panose="02020603050405020304" pitchFamily="18" charset="0"/>
                <a:cs typeface="Times New Roman" panose="02020603050405020304" pitchFamily="18" charset="0"/>
              </a:rPr>
              <a:t>Adversarial Sample Generation:</a:t>
            </a:r>
            <a:endParaRPr lang="en-IN" dirty="0">
              <a:solidFill>
                <a:schemeClr val="accent5"/>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82121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0" y="-122907"/>
            <a:ext cx="3096344" cy="754053"/>
          </a:xfrm>
          <a:prstGeom prst="rect">
            <a:avLst/>
          </a:prstGeom>
          <a:noFill/>
        </p:spPr>
        <p:txBody>
          <a:bodyPr wrap="square" rtlCol="0">
            <a:spAutoFit/>
          </a:bodyPr>
          <a:lstStyle/>
          <a:p>
            <a:r>
              <a:rPr lang="en-US" dirty="0"/>
              <a:t> </a:t>
            </a:r>
            <a:endParaRPr lang="en-IN" sz="1100" dirty="0">
              <a:latin typeface="Times New Roman" panose="02020603050405020304" pitchFamily="18" charset="0"/>
              <a:cs typeface="Times New Roman" panose="02020603050405020304" pitchFamily="18" charset="0"/>
            </a:endParaRPr>
          </a:p>
          <a:p>
            <a:r>
              <a:rPr lang="en-US" sz="1400" b="1" dirty="0">
                <a:solidFill>
                  <a:schemeClr val="accent5"/>
                </a:solidFill>
                <a:latin typeface="Times New Roman" panose="02020603050405020304" pitchFamily="18" charset="0"/>
                <a:cs typeface="Times New Roman" panose="02020603050405020304" pitchFamily="18" charset="0"/>
              </a:rPr>
              <a:t>Adversarial Sample Generation:</a:t>
            </a:r>
            <a:endParaRPr lang="en-IN" sz="1400" dirty="0">
              <a:solidFill>
                <a:schemeClr val="accent5"/>
              </a:solidFill>
              <a:latin typeface="Times New Roman" panose="02020603050405020304" pitchFamily="18" charset="0"/>
              <a:cs typeface="Times New Roman" panose="02020603050405020304" pitchFamily="18" charset="0"/>
            </a:endParaRPr>
          </a:p>
          <a:p>
            <a:r>
              <a:rPr lang="en-US" sz="1100" b="1" dirty="0">
                <a:latin typeface="Times New Roman" panose="02020603050405020304" pitchFamily="18" charset="0"/>
                <a:cs typeface="Times New Roman" panose="02020603050405020304" pitchFamily="18" charset="0"/>
              </a:rPr>
              <a:t> </a:t>
            </a:r>
            <a:endParaRPr lang="en-IN" sz="11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854" y="741189"/>
            <a:ext cx="5220429" cy="2514951"/>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3862" y="676083"/>
            <a:ext cx="4576987" cy="3168352"/>
          </a:xfrm>
          <a:prstGeom prst="rect">
            <a:avLst/>
          </a:prstGeom>
        </p:spPr>
      </p:pic>
      <p:sp>
        <p:nvSpPr>
          <p:cNvPr id="3" name="TextBox 2"/>
          <p:cNvSpPr txBox="1"/>
          <p:nvPr/>
        </p:nvSpPr>
        <p:spPr>
          <a:xfrm>
            <a:off x="362158" y="165125"/>
            <a:ext cx="2808312" cy="369332"/>
          </a:xfrm>
          <a:prstGeom prst="rect">
            <a:avLst/>
          </a:prstGeom>
          <a:noFill/>
        </p:spPr>
        <p:txBody>
          <a:bodyPr wrap="square" rtlCol="0">
            <a:spAutoFit/>
          </a:bodyPr>
          <a:lstStyle/>
          <a:p>
            <a:r>
              <a:rPr lang="en-IN" b="1" dirty="0">
                <a:solidFill>
                  <a:schemeClr val="accent1">
                    <a:lumMod val="75000"/>
                  </a:schemeClr>
                </a:solidFill>
                <a:latin typeface="Times New Roman" panose="02020603050405020304" pitchFamily="18" charset="0"/>
                <a:cs typeface="Times New Roman" panose="02020603050405020304" pitchFamily="18" charset="0"/>
              </a:rPr>
              <a:t>Attacks Description:</a:t>
            </a:r>
          </a:p>
        </p:txBody>
      </p:sp>
    </p:spTree>
    <p:extLst>
      <p:ext uri="{BB962C8B-B14F-4D97-AF65-F5344CB8AC3E}">
        <p14:creationId xmlns:p14="http://schemas.microsoft.com/office/powerpoint/2010/main" val="5334001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245790" y="612734"/>
            <a:ext cx="6654502" cy="676339"/>
          </a:xfrm>
          <a:prstGeom prst="rect">
            <a:avLst/>
          </a:prstGeom>
        </p:spPr>
        <p:txBody>
          <a:bodyPr wrap="square">
            <a:spAutoFit/>
          </a:bodyPr>
          <a:lstStyle/>
          <a:p>
            <a:pPr algn="just">
              <a:lnSpc>
                <a:spcPct val="115000"/>
              </a:lnSpc>
              <a:spcAft>
                <a:spcPts val="0"/>
              </a:spcAft>
            </a:pPr>
            <a:r>
              <a:rPr lang="en-US" sz="1100" dirty="0">
                <a:solidFill>
                  <a:srgbClr val="1F1F1F"/>
                </a:solidFill>
                <a:latin typeface="Times New Roman" panose="02020603050405020304" pitchFamily="18" charset="0"/>
                <a:ea typeface="Arial" panose="020B0604020202020204" pitchFamily="34" charset="0"/>
              </a:rPr>
              <a:t>This module is used for improving the robustness of deep learning models to adversarial attacks. This is done by training the model on a combination to learn to distinguish between legitimate and malicious inputs, making it more difficult to fool.</a:t>
            </a:r>
            <a:endParaRPr lang="en-IN" sz="1100" dirty="0">
              <a:effectLst/>
              <a:latin typeface="Arial" panose="020B0604020202020204" pitchFamily="34" charset="0"/>
              <a:ea typeface="Arial" panose="020B0604020202020204" pitchFamily="34" charset="0"/>
            </a:endParaRPr>
          </a:p>
        </p:txBody>
      </p:sp>
      <p:sp>
        <p:nvSpPr>
          <p:cNvPr id="5" name="TextBox 4">
            <a:extLst>
              <a:ext uri="{FF2B5EF4-FFF2-40B4-BE49-F238E27FC236}">
                <a16:creationId xmlns:a16="http://schemas.microsoft.com/office/drawing/2014/main" id="{C269EAB2-6246-4F21-8C7D-272AE775DA0F}"/>
              </a:ext>
            </a:extLst>
          </p:cNvPr>
          <p:cNvSpPr txBox="1"/>
          <p:nvPr/>
        </p:nvSpPr>
        <p:spPr>
          <a:xfrm>
            <a:off x="239481" y="111856"/>
            <a:ext cx="3487118" cy="369332"/>
          </a:xfrm>
          <a:prstGeom prst="rect">
            <a:avLst/>
          </a:prstGeom>
          <a:noFill/>
        </p:spPr>
        <p:txBody>
          <a:bodyPr wrap="square">
            <a:spAutoFit/>
          </a:bodyPr>
          <a:lstStyle/>
          <a:p>
            <a:r>
              <a:rPr lang="en-US" sz="1800" b="1" dirty="0">
                <a:solidFill>
                  <a:schemeClr val="accent5"/>
                </a:solidFill>
                <a:latin typeface="Times New Roman" panose="02020603050405020304" pitchFamily="18" charset="0"/>
                <a:cs typeface="Times New Roman" panose="02020603050405020304" pitchFamily="18" charset="0"/>
              </a:rPr>
              <a:t>Adversarial Sample Generation:</a:t>
            </a:r>
            <a:endParaRPr lang="en-IN" sz="1800" dirty="0">
              <a:solidFill>
                <a:schemeClr val="accent5"/>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677838" y="1749301"/>
            <a:ext cx="5258534" cy="1476581"/>
          </a:xfrm>
          <a:prstGeom prst="rect">
            <a:avLst/>
          </a:prstGeom>
        </p:spPr>
      </p:pic>
    </p:spTree>
    <p:extLst>
      <p:ext uri="{BB962C8B-B14F-4D97-AF65-F5344CB8AC3E}">
        <p14:creationId xmlns:p14="http://schemas.microsoft.com/office/powerpoint/2010/main" val="23576381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3" name="Rectangle 2"/>
          <p:cNvSpPr/>
          <p:nvPr/>
        </p:nvSpPr>
        <p:spPr>
          <a:xfrm>
            <a:off x="0" y="341391"/>
            <a:ext cx="6870526" cy="1954381"/>
          </a:xfrm>
          <a:prstGeom prst="rect">
            <a:avLst/>
          </a:prstGeom>
        </p:spPr>
        <p:txBody>
          <a:bodyPr wrap="square">
            <a:spAutoFit/>
          </a:bodyPr>
          <a:lstStyle/>
          <a:p>
            <a:endParaRPr lang="en-US" sz="1100" dirty="0">
              <a:latin typeface="Times New Roman" panose="02020603050405020304" pitchFamily="18" charset="0"/>
              <a:cs typeface="Times New Roman" panose="02020603050405020304" pitchFamily="18" charset="0"/>
            </a:endParaRPr>
          </a:p>
          <a:p>
            <a:endParaRPr lang="en-US" sz="1100" b="1" dirty="0">
              <a:latin typeface="Times New Roman" panose="02020603050405020304" pitchFamily="18" charset="0"/>
              <a:cs typeface="Times New Roman" panose="02020603050405020304" pitchFamily="18" charset="0"/>
            </a:endParaRPr>
          </a:p>
          <a:p>
            <a:r>
              <a:rPr lang="en-US" sz="1100" b="1" dirty="0">
                <a:latin typeface="Times New Roman" panose="02020603050405020304" pitchFamily="18" charset="0"/>
                <a:cs typeface="Times New Roman" panose="02020603050405020304" pitchFamily="18" charset="0"/>
              </a:rPr>
              <a:t>Input: Test data</a:t>
            </a:r>
            <a:endParaRPr lang="en-IN" sz="1100" dirty="0">
              <a:latin typeface="Times New Roman" panose="02020603050405020304" pitchFamily="18" charset="0"/>
              <a:cs typeface="Times New Roman" panose="02020603050405020304" pitchFamily="18" charset="0"/>
            </a:endParaRPr>
          </a:p>
          <a:p>
            <a:r>
              <a:rPr lang="en-US" sz="1100" b="1" dirty="0">
                <a:latin typeface="Times New Roman" panose="02020603050405020304" pitchFamily="18" charset="0"/>
                <a:cs typeface="Times New Roman" panose="02020603050405020304" pitchFamily="18" charset="0"/>
              </a:rPr>
              <a:t>Output: Adversarial Samples</a:t>
            </a:r>
            <a:endParaRPr lang="en-IN" sz="1100" dirty="0">
              <a:latin typeface="Times New Roman" panose="02020603050405020304" pitchFamily="18" charset="0"/>
              <a:cs typeface="Times New Roman" panose="02020603050405020304" pitchFamily="18" charset="0"/>
            </a:endParaRPr>
          </a:p>
          <a:p>
            <a:endParaRPr lang="en-IN" sz="1100" dirty="0">
              <a:latin typeface="Times New Roman" panose="02020603050405020304" pitchFamily="18" charset="0"/>
              <a:cs typeface="Times New Roman" panose="02020603050405020304" pitchFamily="18" charset="0"/>
            </a:endParaRPr>
          </a:p>
          <a:p>
            <a:pPr lvl="0"/>
            <a:r>
              <a:rPr lang="en-IN" sz="1100" dirty="0">
                <a:latin typeface="Times New Roman" panose="02020603050405020304" pitchFamily="18" charset="0"/>
                <a:cs typeface="Times New Roman" panose="02020603050405020304" pitchFamily="18" charset="0"/>
              </a:rPr>
              <a:t>1.  </a:t>
            </a:r>
            <a:r>
              <a:rPr lang="en-US" sz="1100" dirty="0">
                <a:latin typeface="Times New Roman" panose="02020603050405020304" pitchFamily="18" charset="0"/>
                <a:cs typeface="Times New Roman" panose="02020603050405020304" pitchFamily="18" charset="0"/>
              </a:rPr>
              <a:t>Adversarial sample generation: </a:t>
            </a:r>
            <a:endParaRPr lang="en-IN" sz="1100" dirty="0">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Choose appropriate attack methods.</a:t>
            </a:r>
            <a:endParaRPr lang="en-IN" sz="1100" dirty="0">
              <a:latin typeface="Times New Roman" panose="02020603050405020304" pitchFamily="18" charset="0"/>
              <a:cs typeface="Times New Roman" panose="02020603050405020304" pitchFamily="18" charset="0"/>
            </a:endParaRPr>
          </a:p>
          <a:p>
            <a:pPr marL="628650" lvl="1" indent="-171450">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Generate perturbation based on the attack methods.</a:t>
            </a:r>
          </a:p>
          <a:p>
            <a:pPr marL="628650" lvl="1" indent="-171450">
              <a:buFont typeface="Arial" panose="020B0604020202020204" pitchFamily="34" charset="0"/>
              <a:buChar char="•"/>
            </a:pPr>
            <a:r>
              <a:rPr lang="en-US" sz="1100" dirty="0">
                <a:solidFill>
                  <a:srgbClr val="1F1F1F"/>
                </a:solidFill>
                <a:effectLst/>
                <a:latin typeface="Times New Roman" panose="02020603050405020304" pitchFamily="18" charset="0"/>
                <a:ea typeface="Times New Roman" panose="02020603050405020304" pitchFamily="18" charset="0"/>
              </a:rPr>
              <a:t>Apply</a:t>
            </a:r>
            <a:r>
              <a:rPr lang="en-US" sz="1100" spc="-40" dirty="0">
                <a:solidFill>
                  <a:srgbClr val="1F1F1F"/>
                </a:solidFill>
                <a:effectLst/>
                <a:latin typeface="Times New Roman" panose="02020603050405020304" pitchFamily="18" charset="0"/>
                <a:ea typeface="Times New Roman" panose="02020603050405020304" pitchFamily="18" charset="0"/>
              </a:rPr>
              <a:t> </a:t>
            </a:r>
            <a:r>
              <a:rPr lang="en-US" sz="1100" dirty="0">
                <a:solidFill>
                  <a:srgbClr val="1F1F1F"/>
                </a:solidFill>
                <a:effectLst/>
                <a:latin typeface="Times New Roman" panose="02020603050405020304" pitchFamily="18" charset="0"/>
                <a:ea typeface="Times New Roman" panose="02020603050405020304" pitchFamily="18" charset="0"/>
              </a:rPr>
              <a:t>perturbation</a:t>
            </a:r>
            <a:r>
              <a:rPr lang="en-US" sz="1100" spc="-15" dirty="0">
                <a:solidFill>
                  <a:srgbClr val="1F1F1F"/>
                </a:solidFill>
                <a:effectLst/>
                <a:latin typeface="Times New Roman" panose="02020603050405020304" pitchFamily="18" charset="0"/>
                <a:ea typeface="Times New Roman" panose="02020603050405020304" pitchFamily="18" charset="0"/>
              </a:rPr>
              <a:t> </a:t>
            </a:r>
            <a:r>
              <a:rPr lang="en-US" sz="1100" dirty="0">
                <a:solidFill>
                  <a:srgbClr val="1F1F1F"/>
                </a:solidFill>
                <a:effectLst/>
                <a:latin typeface="Times New Roman" panose="02020603050405020304" pitchFamily="18" charset="0"/>
                <a:ea typeface="Times New Roman" panose="02020603050405020304" pitchFamily="18" charset="0"/>
              </a:rPr>
              <a:t>to</a:t>
            </a:r>
            <a:r>
              <a:rPr lang="en-US" sz="1100" spc="-25" dirty="0">
                <a:solidFill>
                  <a:srgbClr val="1F1F1F"/>
                </a:solidFill>
                <a:effectLst/>
                <a:latin typeface="Times New Roman" panose="02020603050405020304" pitchFamily="18" charset="0"/>
                <a:ea typeface="Times New Roman" panose="02020603050405020304" pitchFamily="18" charset="0"/>
              </a:rPr>
              <a:t> </a:t>
            </a:r>
            <a:r>
              <a:rPr lang="en-US" sz="1100" dirty="0">
                <a:solidFill>
                  <a:srgbClr val="1F1F1F"/>
                </a:solidFill>
                <a:effectLst/>
                <a:latin typeface="Times New Roman" panose="02020603050405020304" pitchFamily="18" charset="0"/>
                <a:ea typeface="Times New Roman" panose="02020603050405020304" pitchFamily="18" charset="0"/>
              </a:rPr>
              <a:t>original</a:t>
            </a:r>
            <a:r>
              <a:rPr lang="en-US" sz="1100" spc="-15" dirty="0">
                <a:solidFill>
                  <a:srgbClr val="1F1F1F"/>
                </a:solidFill>
                <a:effectLst/>
                <a:latin typeface="Times New Roman" panose="02020603050405020304" pitchFamily="18" charset="0"/>
                <a:ea typeface="Times New Roman" panose="02020603050405020304" pitchFamily="18" charset="0"/>
              </a:rPr>
              <a:t> </a:t>
            </a:r>
            <a:r>
              <a:rPr lang="en-US" sz="1100" dirty="0">
                <a:solidFill>
                  <a:srgbClr val="1F1F1F"/>
                </a:solidFill>
                <a:effectLst/>
                <a:latin typeface="Times New Roman" panose="02020603050405020304" pitchFamily="18" charset="0"/>
                <a:ea typeface="Times New Roman" panose="02020603050405020304" pitchFamily="18" charset="0"/>
              </a:rPr>
              <a:t>input</a:t>
            </a:r>
            <a:r>
              <a:rPr lang="en-US" sz="1100" spc="-15" dirty="0">
                <a:solidFill>
                  <a:srgbClr val="1F1F1F"/>
                </a:solidFill>
                <a:effectLst/>
                <a:latin typeface="Times New Roman" panose="02020603050405020304" pitchFamily="18" charset="0"/>
                <a:ea typeface="Times New Roman" panose="02020603050405020304" pitchFamily="18" charset="0"/>
              </a:rPr>
              <a:t> </a:t>
            </a:r>
            <a:r>
              <a:rPr lang="en-US" sz="1100" dirty="0">
                <a:solidFill>
                  <a:srgbClr val="1F1F1F"/>
                </a:solidFill>
                <a:effectLst/>
                <a:latin typeface="Times New Roman" panose="02020603050405020304" pitchFamily="18" charset="0"/>
                <a:ea typeface="Times New Roman" panose="02020603050405020304" pitchFamily="18" charset="0"/>
              </a:rPr>
              <a:t>data</a:t>
            </a:r>
            <a:r>
              <a:rPr lang="en-US" sz="1100" spc="-30" dirty="0">
                <a:solidFill>
                  <a:srgbClr val="1F1F1F"/>
                </a:solidFill>
                <a:effectLst/>
                <a:latin typeface="Times New Roman" panose="02020603050405020304" pitchFamily="18" charset="0"/>
                <a:ea typeface="Times New Roman" panose="02020603050405020304" pitchFamily="18" charset="0"/>
              </a:rPr>
              <a:t> </a:t>
            </a:r>
            <a:r>
              <a:rPr lang="en-US" sz="1100" dirty="0">
                <a:solidFill>
                  <a:srgbClr val="1F1F1F"/>
                </a:solidFill>
                <a:effectLst/>
                <a:latin typeface="Times New Roman" panose="02020603050405020304" pitchFamily="18" charset="0"/>
                <a:ea typeface="Times New Roman" panose="02020603050405020304" pitchFamily="18" charset="0"/>
              </a:rPr>
              <a:t>to</a:t>
            </a:r>
            <a:r>
              <a:rPr lang="en-US" sz="1100" spc="-25" dirty="0">
                <a:solidFill>
                  <a:srgbClr val="1F1F1F"/>
                </a:solidFill>
                <a:effectLst/>
                <a:latin typeface="Times New Roman" panose="02020603050405020304" pitchFamily="18" charset="0"/>
                <a:ea typeface="Times New Roman" panose="02020603050405020304" pitchFamily="18" charset="0"/>
              </a:rPr>
              <a:t> </a:t>
            </a:r>
            <a:r>
              <a:rPr lang="en-US" sz="1100" dirty="0">
                <a:solidFill>
                  <a:srgbClr val="1F1F1F"/>
                </a:solidFill>
                <a:effectLst/>
                <a:latin typeface="Times New Roman" panose="02020603050405020304" pitchFamily="18" charset="0"/>
                <a:ea typeface="Times New Roman" panose="02020603050405020304" pitchFamily="18" charset="0"/>
              </a:rPr>
              <a:t>create</a:t>
            </a:r>
            <a:r>
              <a:rPr lang="en-US" sz="1100" spc="-20" dirty="0">
                <a:solidFill>
                  <a:srgbClr val="1F1F1F"/>
                </a:solidFill>
                <a:effectLst/>
                <a:latin typeface="Times New Roman" panose="02020603050405020304" pitchFamily="18" charset="0"/>
                <a:ea typeface="Times New Roman" panose="02020603050405020304" pitchFamily="18" charset="0"/>
              </a:rPr>
              <a:t> </a:t>
            </a:r>
            <a:r>
              <a:rPr lang="en-US" sz="1100" dirty="0">
                <a:solidFill>
                  <a:srgbClr val="1F1F1F"/>
                </a:solidFill>
                <a:effectLst/>
                <a:latin typeface="Times New Roman" panose="02020603050405020304" pitchFamily="18" charset="0"/>
                <a:ea typeface="Times New Roman" panose="02020603050405020304" pitchFamily="18" charset="0"/>
              </a:rPr>
              <a:t>adversarial</a:t>
            </a:r>
            <a:r>
              <a:rPr lang="en-US" sz="1100" spc="-30" dirty="0">
                <a:solidFill>
                  <a:srgbClr val="1F1F1F"/>
                </a:solidFill>
                <a:effectLst/>
                <a:latin typeface="Times New Roman" panose="02020603050405020304" pitchFamily="18" charset="0"/>
                <a:ea typeface="Times New Roman" panose="02020603050405020304" pitchFamily="18" charset="0"/>
              </a:rPr>
              <a:t> </a:t>
            </a:r>
            <a:r>
              <a:rPr lang="en-US" sz="1100" spc="-10" dirty="0">
                <a:solidFill>
                  <a:srgbClr val="1F1F1F"/>
                </a:solidFill>
                <a:effectLst/>
                <a:latin typeface="Times New Roman" panose="02020603050405020304" pitchFamily="18" charset="0"/>
                <a:ea typeface="Times New Roman" panose="02020603050405020304" pitchFamily="18" charset="0"/>
              </a:rPr>
              <a:t>example.</a:t>
            </a:r>
            <a:endParaRPr lang="en-US" sz="1100" dirty="0">
              <a:latin typeface="Times New Roman" panose="02020603050405020304" pitchFamily="18" charset="0"/>
              <a:cs typeface="Times New Roman" panose="02020603050405020304" pitchFamily="18" charset="0"/>
            </a:endParaRPr>
          </a:p>
          <a:p>
            <a:pPr marL="171450" lvl="0" indent="-171450">
              <a:buFont typeface="Arial" panose="020B0604020202020204" pitchFamily="34" charset="0"/>
              <a:buChar char="•"/>
            </a:pPr>
            <a:endParaRPr lang="en-IN"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2. Test the RDS model with generated adversarial samples.</a:t>
            </a:r>
            <a:endParaRPr lang="en-IN" sz="1100" dirty="0">
              <a:latin typeface="Times New Roman" panose="02020603050405020304" pitchFamily="18" charset="0"/>
              <a:cs typeface="Times New Roman" panose="02020603050405020304" pitchFamily="18" charset="0"/>
            </a:endParaRPr>
          </a:p>
        </p:txBody>
      </p:sp>
      <p:sp>
        <p:nvSpPr>
          <p:cNvPr id="4" name="Rectangle 3"/>
          <p:cNvSpPr/>
          <p:nvPr/>
        </p:nvSpPr>
        <p:spPr>
          <a:xfrm>
            <a:off x="0" y="165125"/>
            <a:ext cx="1167307" cy="352532"/>
          </a:xfrm>
          <a:prstGeom prst="rect">
            <a:avLst/>
          </a:prstGeom>
        </p:spPr>
        <p:txBody>
          <a:bodyPr wrap="none">
            <a:spAutoFit/>
          </a:bodyPr>
          <a:lstStyle/>
          <a:p>
            <a:pPr algn="just">
              <a:lnSpc>
                <a:spcPct val="115000"/>
              </a:lnSpc>
              <a:spcAft>
                <a:spcPts val="0"/>
              </a:spcAft>
            </a:pPr>
            <a:r>
              <a:rPr lang="en-US" sz="1600" b="1" dirty="0">
                <a:solidFill>
                  <a:schemeClr val="accent5"/>
                </a:solidFill>
                <a:latin typeface="Times New Roman" panose="02020603050405020304" pitchFamily="18" charset="0"/>
                <a:ea typeface="Arial" panose="020B0604020202020204" pitchFamily="34" charset="0"/>
              </a:rPr>
              <a:t>Algorithm:</a:t>
            </a:r>
            <a:endParaRPr lang="en-IN" sz="1600" dirty="0">
              <a:solidFill>
                <a:schemeClr val="accent5"/>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2097579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73782" y="381149"/>
            <a:ext cx="2592288" cy="307777"/>
          </a:xfrm>
          <a:prstGeom prst="rect">
            <a:avLst/>
          </a:prstGeom>
          <a:noFill/>
        </p:spPr>
        <p:txBody>
          <a:bodyPr wrap="square" rtlCol="0">
            <a:spAutoFit/>
          </a:bodyPr>
          <a:lstStyle/>
          <a:p>
            <a:r>
              <a:rPr lang="en-IN" sz="1400" b="1" dirty="0">
                <a:solidFill>
                  <a:schemeClr val="accent5"/>
                </a:solidFill>
                <a:latin typeface="Times New Roman" panose="02020603050405020304" pitchFamily="18" charset="0"/>
                <a:cs typeface="Times New Roman" panose="02020603050405020304" pitchFamily="18" charset="0"/>
              </a:rPr>
              <a:t>Anomaly Attack Detection: </a:t>
            </a:r>
          </a:p>
        </p:txBody>
      </p:sp>
      <p:sp>
        <p:nvSpPr>
          <p:cNvPr id="3" name="TextBox 2"/>
          <p:cNvSpPr txBox="1"/>
          <p:nvPr/>
        </p:nvSpPr>
        <p:spPr>
          <a:xfrm>
            <a:off x="173782" y="885205"/>
            <a:ext cx="6408712" cy="769441"/>
          </a:xfrm>
          <a:prstGeom prst="rect">
            <a:avLst/>
          </a:prstGeom>
          <a:noFill/>
        </p:spPr>
        <p:txBody>
          <a:bodyPr wrap="square" rtlCol="0">
            <a:spAutoFit/>
          </a:bodyPr>
          <a:lstStyle/>
          <a:p>
            <a:pPr algn="just"/>
            <a:r>
              <a:rPr lang="en-US" sz="1100" dirty="0">
                <a:latin typeface="Times New Roman" panose="02020603050405020304" pitchFamily="18" charset="0"/>
                <a:cs typeface="Times New Roman" panose="02020603050405020304" pitchFamily="18" charset="0"/>
              </a:rPr>
              <a:t>When generating adversarial samples, there is a possibility of encountering unknown attacks, referred to as anomaly attacks, in addition to signature attacks. If anomaly attacks are detected, the model should be retrained using a new training set obtained from adversarial samples, employing outlier detection techniques to eliminate anomalous samples.</a:t>
            </a:r>
            <a:endParaRPr lang="en-IN" sz="11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965870" y="1654646"/>
            <a:ext cx="4824536" cy="2029427"/>
          </a:xfrm>
          <a:prstGeom prst="rect">
            <a:avLst/>
          </a:prstGeom>
        </p:spPr>
      </p:pic>
    </p:spTree>
    <p:extLst>
      <p:ext uri="{BB962C8B-B14F-4D97-AF65-F5344CB8AC3E}">
        <p14:creationId xmlns:p14="http://schemas.microsoft.com/office/powerpoint/2010/main" val="12787915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961" y="969823"/>
            <a:ext cx="6106377" cy="1991003"/>
          </a:xfrm>
          <a:prstGeom prst="rect">
            <a:avLst/>
          </a:prstGeom>
        </p:spPr>
      </p:pic>
      <p:sp>
        <p:nvSpPr>
          <p:cNvPr id="3" name="TextBox 2"/>
          <p:cNvSpPr txBox="1"/>
          <p:nvPr/>
        </p:nvSpPr>
        <p:spPr>
          <a:xfrm>
            <a:off x="317798" y="309141"/>
            <a:ext cx="2952328" cy="369332"/>
          </a:xfrm>
          <a:prstGeom prst="rect">
            <a:avLst/>
          </a:prstGeom>
          <a:noFill/>
        </p:spPr>
        <p:txBody>
          <a:bodyPr wrap="square" rtlCol="0">
            <a:spAutoFit/>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Train – Test Samples:</a:t>
            </a:r>
            <a:endParaRPr lang="en-IN" b="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6193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25353" y="741189"/>
            <a:ext cx="6411741" cy="2754985"/>
          </a:xfrm>
          <a:prstGeom prst="rect">
            <a:avLst/>
          </a:prstGeom>
          <a:noFill/>
        </p:spPr>
        <p:txBody>
          <a:bodyPr wrap="square" rtlCol="0">
            <a:spAutoFit/>
          </a:bodyPr>
          <a:lstStyle/>
          <a:p>
            <a:pPr algn="just"/>
            <a:r>
              <a:rPr lang="en-US" sz="1100" b="1" dirty="0">
                <a:latin typeface="Times New Roman" panose="02020603050405020304" pitchFamily="18" charset="0"/>
                <a:cs typeface="Times New Roman" panose="02020603050405020304" pitchFamily="18" charset="0"/>
              </a:rPr>
              <a:t>Input: Adversarial samples</a:t>
            </a:r>
          </a:p>
          <a:p>
            <a:pPr algn="just"/>
            <a:r>
              <a:rPr lang="en-US" sz="1100" b="1" dirty="0">
                <a:latin typeface="Times New Roman" panose="02020603050405020304" pitchFamily="18" charset="0"/>
                <a:cs typeface="Times New Roman" panose="02020603050405020304" pitchFamily="18" charset="0"/>
              </a:rPr>
              <a:t>Output: Retrained RDS Model</a:t>
            </a:r>
          </a:p>
          <a:p>
            <a:pPr algn="just"/>
            <a:endParaRPr lang="en-US" sz="1100" dirty="0">
              <a:latin typeface="Times New Roman" panose="02020603050405020304" pitchFamily="18" charset="0"/>
              <a:cs typeface="Times New Roman" panose="02020603050405020304" pitchFamily="18" charset="0"/>
            </a:endParaRPr>
          </a:p>
          <a:p>
            <a:pPr marL="228600" indent="-228600" algn="just">
              <a:buFont typeface="+mj-lt"/>
              <a:buAutoNum type="arabicPeriod"/>
            </a:pPr>
            <a:r>
              <a:rPr lang="en-US" sz="1100" dirty="0">
                <a:latin typeface="Times New Roman" panose="02020603050405020304" pitchFamily="18" charset="0"/>
                <a:cs typeface="Times New Roman" panose="02020603050405020304" pitchFamily="18" charset="0"/>
              </a:rPr>
              <a:t>Generate </a:t>
            </a:r>
            <a:r>
              <a:rPr lang="en-US" sz="1100" dirty="0">
                <a:effectLst/>
                <a:latin typeface="Times New Roman" panose="02020603050405020304" pitchFamily="18" charset="0"/>
                <a:ea typeface="Times New Roman" panose="02020603050405020304" pitchFamily="18" charset="0"/>
              </a:rPr>
              <a:t>adversarial</a:t>
            </a:r>
            <a:r>
              <a:rPr lang="en-US" sz="1100" spc="-4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samples</a:t>
            </a:r>
            <a:r>
              <a:rPr lang="en-US" sz="1100" spc="-35"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using</a:t>
            </a:r>
            <a:r>
              <a:rPr lang="en-US" sz="1100" spc="-20" dirty="0">
                <a:effectLst/>
                <a:latin typeface="Times New Roman" panose="02020603050405020304" pitchFamily="18" charset="0"/>
                <a:ea typeface="Times New Roman" panose="02020603050405020304" pitchFamily="18" charset="0"/>
              </a:rPr>
              <a:t> </a:t>
            </a:r>
            <a:r>
              <a:rPr lang="en-US" sz="1100" dirty="0">
                <a:effectLst/>
                <a:latin typeface="Times New Roman" panose="02020603050405020304" pitchFamily="18" charset="0"/>
                <a:ea typeface="Times New Roman" panose="02020603050405020304" pitchFamily="18" charset="0"/>
              </a:rPr>
              <a:t>attack</a:t>
            </a:r>
            <a:r>
              <a:rPr lang="en-US" sz="1100" spc="-35" dirty="0">
                <a:effectLst/>
                <a:latin typeface="Times New Roman" panose="02020603050405020304" pitchFamily="18" charset="0"/>
                <a:ea typeface="Times New Roman" panose="02020603050405020304" pitchFamily="18" charset="0"/>
              </a:rPr>
              <a:t> </a:t>
            </a:r>
            <a:r>
              <a:rPr lang="en-US" sz="1100" spc="-10" dirty="0">
                <a:effectLst/>
                <a:latin typeface="Times New Roman" panose="02020603050405020304" pitchFamily="18" charset="0"/>
                <a:ea typeface="Times New Roman" panose="02020603050405020304" pitchFamily="18" charset="0"/>
              </a:rPr>
              <a:t>methods.</a:t>
            </a:r>
            <a:endParaRPr lang="en-US" sz="1100" dirty="0">
              <a:latin typeface="Times New Roman" panose="02020603050405020304" pitchFamily="18" charset="0"/>
              <a:cs typeface="Times New Roman" panose="02020603050405020304" pitchFamily="18" charset="0"/>
            </a:endParaRPr>
          </a:p>
          <a:p>
            <a:pPr marL="228600" indent="-228600" algn="just">
              <a:buFont typeface="+mj-lt"/>
              <a:buAutoNum type="arabicPeriod"/>
            </a:pPr>
            <a:r>
              <a:rPr lang="en-US" sz="1100" dirty="0">
                <a:latin typeface="Times New Roman" panose="02020603050405020304" pitchFamily="18" charset="0"/>
                <a:cs typeface="Times New Roman" panose="02020603050405020304" pitchFamily="18" charset="0"/>
              </a:rPr>
              <a:t>Apply an outlier detection technique to identify anomaly attacks</a:t>
            </a:r>
          </a:p>
          <a:p>
            <a:pPr marL="342900" lvl="0" indent="-342900">
              <a:spcBef>
                <a:spcPts val="235"/>
              </a:spcBef>
              <a:spcAft>
                <a:spcPts val="0"/>
              </a:spcAft>
              <a:buSzPts val="1400"/>
              <a:buFont typeface="Times New Roman" panose="02020603050405020304" pitchFamily="18" charset="0"/>
              <a:buAutoNum type="arabicPeriod"/>
              <a:tabLst>
                <a:tab pos="520065" algn="l"/>
              </a:tabLst>
            </a:pPr>
            <a:r>
              <a:rPr lang="en-US" sz="1100" spc="0" dirty="0">
                <a:effectLst/>
                <a:latin typeface="Times New Roman" panose="02020603050405020304" pitchFamily="18" charset="0"/>
                <a:ea typeface="Times New Roman" panose="02020603050405020304" pitchFamily="18" charset="0"/>
              </a:rPr>
              <a:t>New</a:t>
            </a:r>
            <a:r>
              <a:rPr lang="en-US" sz="1100" spc="-25" dirty="0">
                <a:effectLst/>
                <a:latin typeface="Times New Roman" panose="02020603050405020304" pitchFamily="18" charset="0"/>
                <a:ea typeface="Times New Roman" panose="02020603050405020304" pitchFamily="18" charset="0"/>
              </a:rPr>
              <a:t> </a:t>
            </a:r>
            <a:r>
              <a:rPr lang="en-US" sz="1100" spc="0" dirty="0">
                <a:effectLst/>
                <a:latin typeface="Times New Roman" panose="02020603050405020304" pitchFamily="18" charset="0"/>
                <a:ea typeface="Times New Roman" panose="02020603050405020304" pitchFamily="18" charset="0"/>
              </a:rPr>
              <a:t>Training and Testin</a:t>
            </a:r>
            <a:r>
              <a:rPr lang="en-US" sz="1100" dirty="0">
                <a:latin typeface="Times New Roman" panose="02020603050405020304" pitchFamily="18" charset="0"/>
                <a:ea typeface="Times New Roman" panose="02020603050405020304" pitchFamily="18" charset="0"/>
              </a:rPr>
              <a:t>g</a:t>
            </a:r>
            <a:r>
              <a:rPr lang="en-US" sz="1100" spc="-15" dirty="0">
                <a:latin typeface="Times New Roman" panose="02020603050405020304" pitchFamily="18" charset="0"/>
                <a:ea typeface="Times New Roman" panose="02020603050405020304" pitchFamily="18" charset="0"/>
              </a:rPr>
              <a:t> </a:t>
            </a:r>
            <a:r>
              <a:rPr lang="en-US" sz="1100" spc="0" dirty="0">
                <a:effectLst/>
                <a:latin typeface="Times New Roman" panose="02020603050405020304" pitchFamily="18" charset="0"/>
                <a:ea typeface="Times New Roman" panose="02020603050405020304" pitchFamily="18" charset="0"/>
              </a:rPr>
              <a:t>Set</a:t>
            </a:r>
            <a:r>
              <a:rPr lang="en-US" sz="1100" spc="-10" dirty="0">
                <a:effectLst/>
                <a:latin typeface="Times New Roman" panose="02020603050405020304" pitchFamily="18" charset="0"/>
                <a:ea typeface="Times New Roman" panose="02020603050405020304" pitchFamily="18" charset="0"/>
              </a:rPr>
              <a:t> Construction:</a:t>
            </a:r>
            <a:endParaRPr lang="en-IN" sz="1100" spc="0" dirty="0">
              <a:effectLst/>
              <a:latin typeface="Times New Roman" panose="02020603050405020304" pitchFamily="18" charset="0"/>
              <a:ea typeface="Times New Roman" panose="02020603050405020304" pitchFamily="18" charset="0"/>
            </a:endParaRPr>
          </a:p>
          <a:p>
            <a:pPr marL="628650" marR="1374775" lvl="1" indent="-171450">
              <a:lnSpc>
                <a:spcPct val="113000"/>
              </a:lnSpc>
              <a:spcBef>
                <a:spcPts val="235"/>
              </a:spcBef>
              <a:spcAft>
                <a:spcPts val="0"/>
              </a:spcAft>
              <a:buSzPts val="1400"/>
              <a:buFont typeface="Arial" panose="020B0604020202020204" pitchFamily="34" charset="0"/>
              <a:buChar char="•"/>
              <a:tabLst>
                <a:tab pos="749300" algn="l"/>
              </a:tabLst>
            </a:pPr>
            <a:r>
              <a:rPr lang="en-US" sz="1100" spc="0" dirty="0">
                <a:effectLst/>
                <a:latin typeface="Times New Roman" panose="02020603050405020304" pitchFamily="18" charset="0"/>
                <a:ea typeface="Symbol" panose="05050102010706020507" pitchFamily="18" charset="2"/>
                <a:cs typeface="Symbol" panose="05050102010706020507" pitchFamily="18" charset="2"/>
              </a:rPr>
              <a:t>Combine</a:t>
            </a:r>
            <a:r>
              <a:rPr lang="en-US" sz="1100" spc="-40" dirty="0">
                <a:effectLst/>
                <a:latin typeface="Times New Roman" panose="02020603050405020304" pitchFamily="18" charset="0"/>
                <a:ea typeface="Symbol" panose="05050102010706020507" pitchFamily="18" charset="2"/>
                <a:cs typeface="Symbol" panose="05050102010706020507" pitchFamily="18" charset="2"/>
              </a:rPr>
              <a:t> </a:t>
            </a:r>
            <a:r>
              <a:rPr lang="en-US" sz="1100" spc="0" dirty="0">
                <a:effectLst/>
                <a:latin typeface="Times New Roman" panose="02020603050405020304" pitchFamily="18" charset="0"/>
                <a:ea typeface="Symbol" panose="05050102010706020507" pitchFamily="18" charset="2"/>
                <a:cs typeface="Symbol" panose="05050102010706020507" pitchFamily="18" charset="2"/>
              </a:rPr>
              <a:t>original</a:t>
            </a:r>
            <a:r>
              <a:rPr lang="en-US" sz="1100" spc="-40" dirty="0">
                <a:effectLst/>
                <a:latin typeface="Times New Roman" panose="02020603050405020304" pitchFamily="18" charset="0"/>
                <a:ea typeface="Symbol" panose="05050102010706020507" pitchFamily="18" charset="2"/>
                <a:cs typeface="Symbol" panose="05050102010706020507" pitchFamily="18" charset="2"/>
              </a:rPr>
              <a:t> </a:t>
            </a:r>
            <a:r>
              <a:rPr lang="en-US" sz="1100" spc="0" dirty="0">
                <a:effectLst/>
                <a:latin typeface="Times New Roman" panose="02020603050405020304" pitchFamily="18" charset="0"/>
                <a:ea typeface="Symbol" panose="05050102010706020507" pitchFamily="18" charset="2"/>
                <a:cs typeface="Symbol" panose="05050102010706020507" pitchFamily="18" charset="2"/>
              </a:rPr>
              <a:t>training</a:t>
            </a:r>
            <a:r>
              <a:rPr lang="en-US" sz="11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100" spc="0" dirty="0">
                <a:effectLst/>
                <a:latin typeface="Times New Roman" panose="02020603050405020304" pitchFamily="18" charset="0"/>
                <a:ea typeface="Symbol" panose="05050102010706020507" pitchFamily="18" charset="2"/>
                <a:cs typeface="Symbol" panose="05050102010706020507" pitchFamily="18" charset="2"/>
              </a:rPr>
              <a:t>set</a:t>
            </a:r>
            <a:r>
              <a:rPr lang="en-US" sz="11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100" spc="0" dirty="0">
                <a:effectLst/>
                <a:latin typeface="Times New Roman" panose="02020603050405020304" pitchFamily="18" charset="0"/>
                <a:ea typeface="Symbol" panose="05050102010706020507" pitchFamily="18" charset="2"/>
                <a:cs typeface="Symbol" panose="05050102010706020507" pitchFamily="18" charset="2"/>
              </a:rPr>
              <a:t>and</a:t>
            </a:r>
            <a:r>
              <a:rPr lang="en-US" sz="11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100" spc="0" dirty="0">
                <a:effectLst/>
                <a:latin typeface="Times New Roman" panose="02020603050405020304" pitchFamily="18" charset="0"/>
                <a:ea typeface="Symbol" panose="05050102010706020507" pitchFamily="18" charset="2"/>
                <a:cs typeface="Symbol" panose="05050102010706020507" pitchFamily="18" charset="2"/>
              </a:rPr>
              <a:t>correctly</a:t>
            </a:r>
            <a:r>
              <a:rPr lang="en-US" sz="1100" spc="-35" dirty="0">
                <a:effectLst/>
                <a:latin typeface="Times New Roman" panose="02020603050405020304" pitchFamily="18" charset="0"/>
                <a:ea typeface="Symbol" panose="05050102010706020507" pitchFamily="18" charset="2"/>
                <a:cs typeface="Symbol" panose="05050102010706020507" pitchFamily="18" charset="2"/>
              </a:rPr>
              <a:t> </a:t>
            </a:r>
            <a:r>
              <a:rPr lang="en-US" sz="1100" spc="0" dirty="0">
                <a:effectLst/>
                <a:latin typeface="Times New Roman" panose="02020603050405020304" pitchFamily="18" charset="0"/>
                <a:ea typeface="Symbol" panose="05050102010706020507" pitchFamily="18" charset="2"/>
                <a:cs typeface="Symbol" panose="05050102010706020507" pitchFamily="18" charset="2"/>
              </a:rPr>
              <a:t>classified</a:t>
            </a:r>
            <a:r>
              <a:rPr lang="en-US" sz="1100" spc="-25" dirty="0">
                <a:effectLst/>
                <a:latin typeface="Times New Roman" panose="02020603050405020304" pitchFamily="18" charset="0"/>
                <a:ea typeface="Symbol" panose="05050102010706020507" pitchFamily="18" charset="2"/>
                <a:cs typeface="Symbol" panose="05050102010706020507" pitchFamily="18" charset="2"/>
              </a:rPr>
              <a:t> </a:t>
            </a:r>
            <a:r>
              <a:rPr lang="en-US" sz="1100" spc="0" dirty="0">
                <a:effectLst/>
                <a:latin typeface="Times New Roman" panose="02020603050405020304" pitchFamily="18" charset="0"/>
                <a:ea typeface="Symbol" panose="05050102010706020507" pitchFamily="18" charset="2"/>
                <a:cs typeface="Symbol" panose="05050102010706020507" pitchFamily="18" charset="2"/>
              </a:rPr>
              <a:t>adversarial </a:t>
            </a:r>
            <a:r>
              <a:rPr lang="en-US" sz="1100" spc="-10" dirty="0">
                <a:effectLst/>
                <a:latin typeface="Times New Roman" panose="02020603050405020304" pitchFamily="18" charset="0"/>
                <a:ea typeface="Symbol" panose="05050102010706020507" pitchFamily="18" charset="2"/>
                <a:cs typeface="Symbol" panose="05050102010706020507" pitchFamily="18" charset="2"/>
              </a:rPr>
              <a:t>samples.</a:t>
            </a:r>
          </a:p>
          <a:p>
            <a:pPr marL="628650" marR="1374775" lvl="1" indent="-171450">
              <a:lnSpc>
                <a:spcPct val="113000"/>
              </a:lnSpc>
              <a:spcBef>
                <a:spcPts val="235"/>
              </a:spcBef>
              <a:spcAft>
                <a:spcPts val="0"/>
              </a:spcAft>
              <a:buSzPts val="1400"/>
              <a:buFont typeface="Arial" panose="020B0604020202020204" pitchFamily="34" charset="0"/>
              <a:buChar char="•"/>
              <a:tabLst>
                <a:tab pos="749300" algn="l"/>
              </a:tabLst>
            </a:pPr>
            <a:r>
              <a:rPr lang="en-US" sz="1100" dirty="0">
                <a:latin typeface="Times New Roman" panose="02020603050405020304" pitchFamily="18" charset="0"/>
                <a:cs typeface="Times New Roman" panose="02020603050405020304" pitchFamily="18" charset="0"/>
              </a:rPr>
              <a:t>Split the data into new train(60%) and test(40%) sets.</a:t>
            </a:r>
          </a:p>
          <a:p>
            <a:pPr marL="228600" indent="-228600" algn="just">
              <a:buFont typeface="+mj-lt"/>
              <a:buAutoNum type="arabicPeriod"/>
            </a:pPr>
            <a:r>
              <a:rPr lang="en-US" sz="1100" dirty="0">
                <a:latin typeface="Times New Roman" panose="02020603050405020304" pitchFamily="18" charset="0"/>
                <a:cs typeface="Times New Roman" panose="02020603050405020304" pitchFamily="18" charset="0"/>
              </a:rPr>
              <a:t>Retrain the model using the new training set. </a:t>
            </a:r>
          </a:p>
          <a:p>
            <a:pPr marL="228600" indent="-228600" algn="just">
              <a:buFont typeface="+mj-lt"/>
              <a:buAutoNum type="arabicPeriod"/>
            </a:pPr>
            <a:r>
              <a:rPr lang="en-US" sz="1100" spc="0" dirty="0">
                <a:effectLst/>
                <a:latin typeface="Times New Roman" panose="02020603050405020304" pitchFamily="18" charset="0"/>
                <a:ea typeface="Times New Roman" panose="02020603050405020304" pitchFamily="18" charset="0"/>
              </a:rPr>
              <a:t>Assess</a:t>
            </a:r>
            <a:r>
              <a:rPr lang="en-US" sz="1100" spc="-40" dirty="0">
                <a:effectLst/>
                <a:latin typeface="Times New Roman" panose="02020603050405020304" pitchFamily="18" charset="0"/>
                <a:ea typeface="Times New Roman" panose="02020603050405020304" pitchFamily="18" charset="0"/>
              </a:rPr>
              <a:t> </a:t>
            </a:r>
            <a:r>
              <a:rPr lang="en-US" sz="1100" spc="0" dirty="0">
                <a:effectLst/>
                <a:latin typeface="Times New Roman" panose="02020603050405020304" pitchFamily="18" charset="0"/>
                <a:ea typeface="Times New Roman" panose="02020603050405020304" pitchFamily="18" charset="0"/>
              </a:rPr>
              <a:t>the</a:t>
            </a:r>
            <a:r>
              <a:rPr lang="en-US" sz="1100" spc="-25" dirty="0">
                <a:effectLst/>
                <a:latin typeface="Times New Roman" panose="02020603050405020304" pitchFamily="18" charset="0"/>
                <a:ea typeface="Times New Roman" panose="02020603050405020304" pitchFamily="18" charset="0"/>
              </a:rPr>
              <a:t> </a:t>
            </a:r>
            <a:r>
              <a:rPr lang="en-US" sz="1100" spc="0" dirty="0">
                <a:effectLst/>
                <a:latin typeface="Times New Roman" panose="02020603050405020304" pitchFamily="18" charset="0"/>
                <a:ea typeface="Times New Roman" panose="02020603050405020304" pitchFamily="18" charset="0"/>
              </a:rPr>
              <a:t>retrained</a:t>
            </a:r>
            <a:r>
              <a:rPr lang="en-US" sz="1100" spc="-40" dirty="0">
                <a:effectLst/>
                <a:latin typeface="Times New Roman" panose="02020603050405020304" pitchFamily="18" charset="0"/>
                <a:ea typeface="Times New Roman" panose="02020603050405020304" pitchFamily="18" charset="0"/>
              </a:rPr>
              <a:t> </a:t>
            </a:r>
            <a:r>
              <a:rPr lang="en-US" sz="1100" spc="0" dirty="0">
                <a:effectLst/>
                <a:latin typeface="Times New Roman" panose="02020603050405020304" pitchFamily="18" charset="0"/>
                <a:ea typeface="Times New Roman" panose="02020603050405020304" pitchFamily="18" charset="0"/>
              </a:rPr>
              <a:t>model's</a:t>
            </a:r>
            <a:r>
              <a:rPr lang="en-US" sz="1100" spc="-20" dirty="0">
                <a:effectLst/>
                <a:latin typeface="Times New Roman" panose="02020603050405020304" pitchFamily="18" charset="0"/>
                <a:ea typeface="Times New Roman" panose="02020603050405020304" pitchFamily="18" charset="0"/>
              </a:rPr>
              <a:t> </a:t>
            </a:r>
            <a:r>
              <a:rPr lang="en-US" sz="1100" spc="0" dirty="0">
                <a:effectLst/>
                <a:latin typeface="Times New Roman" panose="02020603050405020304" pitchFamily="18" charset="0"/>
                <a:ea typeface="Times New Roman" panose="02020603050405020304" pitchFamily="18" charset="0"/>
              </a:rPr>
              <a:t>performance</a:t>
            </a:r>
            <a:r>
              <a:rPr lang="en-US" sz="1100" spc="-25" dirty="0">
                <a:effectLst/>
                <a:latin typeface="Times New Roman" panose="02020603050405020304" pitchFamily="18" charset="0"/>
                <a:ea typeface="Times New Roman" panose="02020603050405020304" pitchFamily="18" charset="0"/>
              </a:rPr>
              <a:t> </a:t>
            </a:r>
            <a:r>
              <a:rPr lang="en-US" sz="1100" spc="0" dirty="0">
                <a:effectLst/>
                <a:latin typeface="Times New Roman" panose="02020603050405020304" pitchFamily="18" charset="0"/>
                <a:ea typeface="Times New Roman" panose="02020603050405020304" pitchFamily="18" charset="0"/>
              </a:rPr>
              <a:t>on</a:t>
            </a:r>
            <a:r>
              <a:rPr lang="en-US" sz="1100" spc="-20" dirty="0">
                <a:effectLst/>
                <a:latin typeface="Times New Roman" panose="02020603050405020304" pitchFamily="18" charset="0"/>
                <a:ea typeface="Times New Roman" panose="02020603050405020304" pitchFamily="18" charset="0"/>
              </a:rPr>
              <a:t> </a:t>
            </a:r>
            <a:r>
              <a:rPr lang="en-US" sz="1100" spc="0" dirty="0">
                <a:effectLst/>
                <a:latin typeface="Times New Roman" panose="02020603050405020304" pitchFamily="18" charset="0"/>
                <a:ea typeface="Times New Roman" panose="02020603050405020304" pitchFamily="18" charset="0"/>
              </a:rPr>
              <a:t>a</a:t>
            </a:r>
            <a:r>
              <a:rPr lang="en-US" sz="1100" spc="-40" dirty="0">
                <a:effectLst/>
                <a:latin typeface="Times New Roman" panose="02020603050405020304" pitchFamily="18" charset="0"/>
                <a:ea typeface="Times New Roman" panose="02020603050405020304" pitchFamily="18" charset="0"/>
              </a:rPr>
              <a:t> </a:t>
            </a:r>
            <a:r>
              <a:rPr lang="en-US" sz="1100" dirty="0">
                <a:latin typeface="Times New Roman" panose="02020603050405020304" pitchFamily="18" charset="0"/>
                <a:ea typeface="Times New Roman" panose="02020603050405020304" pitchFamily="18" charset="0"/>
              </a:rPr>
              <a:t>test</a:t>
            </a:r>
            <a:r>
              <a:rPr lang="en-US" sz="1100" spc="-20" dirty="0">
                <a:effectLst/>
                <a:latin typeface="Times New Roman" panose="02020603050405020304" pitchFamily="18" charset="0"/>
                <a:ea typeface="Times New Roman" panose="02020603050405020304" pitchFamily="18" charset="0"/>
              </a:rPr>
              <a:t> set.</a:t>
            </a:r>
            <a:endParaRPr lang="en-IN" sz="1100" spc="0" dirty="0">
              <a:effectLst/>
              <a:latin typeface="Times New Roman" panose="02020603050405020304" pitchFamily="18" charset="0"/>
              <a:ea typeface="Times New Roman" panose="02020603050405020304" pitchFamily="18" charset="0"/>
            </a:endParaRPr>
          </a:p>
          <a:p>
            <a:pPr>
              <a:spcBef>
                <a:spcPts val="500"/>
              </a:spcBef>
            </a:pPr>
            <a:r>
              <a:rPr lang="en-US" sz="1800" dirty="0">
                <a:effectLst/>
                <a:latin typeface="Times New Roman" panose="02020603050405020304" pitchFamily="18"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marL="228600" indent="-228600" algn="just">
              <a:buFont typeface="+mj-lt"/>
              <a:buAutoNum type="arabicPeriod"/>
            </a:pPr>
            <a:endParaRPr lang="en-US" sz="1100" dirty="0">
              <a:latin typeface="Times New Roman" panose="02020603050405020304" pitchFamily="18" charset="0"/>
              <a:cs typeface="Times New Roman" panose="02020603050405020304" pitchFamily="18" charset="0"/>
            </a:endParaRPr>
          </a:p>
          <a:p>
            <a:pPr marL="228600" indent="-228600" algn="just">
              <a:buFont typeface="+mj-lt"/>
              <a:buAutoNum type="arabicPeriod"/>
            </a:pPr>
            <a:endParaRPr lang="en-US" sz="1100" dirty="0">
              <a:latin typeface="Times New Roman" panose="02020603050405020304" pitchFamily="18" charset="0"/>
              <a:cs typeface="Times New Roman" panose="02020603050405020304" pitchFamily="18" charset="0"/>
            </a:endParaRPr>
          </a:p>
          <a:p>
            <a:pPr marL="228600" indent="-228600" algn="just">
              <a:buFont typeface="+mj-lt"/>
              <a:buAutoNum type="arabicPeriod"/>
            </a:pPr>
            <a:endParaRPr lang="en-IN" sz="1100" dirty="0">
              <a:latin typeface="Times New Roman" panose="02020603050405020304" pitchFamily="18" charset="0"/>
              <a:cs typeface="Times New Roman" panose="02020603050405020304" pitchFamily="18" charset="0"/>
            </a:endParaRPr>
          </a:p>
        </p:txBody>
      </p:sp>
      <p:sp>
        <p:nvSpPr>
          <p:cNvPr id="3" name="Rectangle 2"/>
          <p:cNvSpPr/>
          <p:nvPr/>
        </p:nvSpPr>
        <p:spPr>
          <a:xfrm>
            <a:off x="101774" y="165125"/>
            <a:ext cx="1167307" cy="352532"/>
          </a:xfrm>
          <a:prstGeom prst="rect">
            <a:avLst/>
          </a:prstGeom>
        </p:spPr>
        <p:txBody>
          <a:bodyPr wrap="none">
            <a:spAutoFit/>
          </a:bodyPr>
          <a:lstStyle/>
          <a:p>
            <a:pPr algn="just">
              <a:lnSpc>
                <a:spcPct val="115000"/>
              </a:lnSpc>
              <a:spcAft>
                <a:spcPts val="0"/>
              </a:spcAft>
            </a:pPr>
            <a:r>
              <a:rPr lang="en-US" sz="1600" b="1" dirty="0">
                <a:solidFill>
                  <a:schemeClr val="accent5"/>
                </a:solidFill>
                <a:latin typeface="Times New Roman" panose="02020603050405020304" pitchFamily="18" charset="0"/>
                <a:ea typeface="Arial" panose="020B0604020202020204" pitchFamily="34" charset="0"/>
              </a:rPr>
              <a:t>Algorithm:</a:t>
            </a:r>
            <a:endParaRPr lang="en-IN" sz="1600" dirty="0">
              <a:solidFill>
                <a:schemeClr val="accent5"/>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142602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9" name="TextBox 8"/>
          <p:cNvSpPr txBox="1"/>
          <p:nvPr/>
        </p:nvSpPr>
        <p:spPr>
          <a:xfrm>
            <a:off x="209550" y="669925"/>
            <a:ext cx="6172200" cy="854080"/>
          </a:xfrm>
          <a:prstGeom prst="rect">
            <a:avLst/>
          </a:prstGeom>
          <a:noFill/>
        </p:spPr>
        <p:txBody>
          <a:bodyPr wrap="square" rtlCol="0">
            <a:spAutoFit/>
          </a:bodyPr>
          <a:lstStyle/>
          <a:p>
            <a:endParaRPr lang="en-US" sz="1050" dirty="0">
              <a:latin typeface="Verdana"/>
              <a:cs typeface="Verdana"/>
            </a:endParaRPr>
          </a:p>
          <a:p>
            <a:endParaRPr lang="en-US" sz="1050" dirty="0">
              <a:latin typeface="Verdana"/>
              <a:cs typeface="Verdana"/>
            </a:endParaRPr>
          </a:p>
          <a:p>
            <a:endParaRPr lang="en-US" sz="1050" dirty="0">
              <a:latin typeface="Verdana"/>
              <a:cs typeface="Verdana"/>
            </a:endParaRPr>
          </a:p>
          <a:p>
            <a:endParaRPr lang="en-US" dirty="0"/>
          </a:p>
        </p:txBody>
      </p:sp>
      <p:sp>
        <p:nvSpPr>
          <p:cNvPr id="3" name="TextBox 2"/>
          <p:cNvSpPr txBox="1"/>
          <p:nvPr/>
        </p:nvSpPr>
        <p:spPr>
          <a:xfrm>
            <a:off x="173782" y="237133"/>
            <a:ext cx="6048672" cy="1200329"/>
          </a:xfrm>
          <a:prstGeom prst="rect">
            <a:avLst/>
          </a:prstGeom>
          <a:noFill/>
        </p:spPr>
        <p:txBody>
          <a:bodyPr wrap="square" rtlCol="0">
            <a:spAutoFit/>
          </a:bodyPr>
          <a:lstStyle/>
          <a:p>
            <a:r>
              <a:rPr lang="en-US" sz="1400" b="1" dirty="0">
                <a:solidFill>
                  <a:schemeClr val="accent5"/>
                </a:solidFill>
                <a:latin typeface="Times New Roman" panose="02020603050405020304" pitchFamily="18" charset="0"/>
                <a:cs typeface="Times New Roman" panose="02020603050405020304" pitchFamily="18" charset="0"/>
              </a:rPr>
              <a:t>Multistage Attack Detection:</a:t>
            </a:r>
            <a:endParaRPr lang="en-IN" sz="1400" dirty="0">
              <a:solidFill>
                <a:schemeClr val="accent5"/>
              </a:solidFill>
              <a:latin typeface="Times New Roman" panose="02020603050405020304" pitchFamily="18" charset="0"/>
              <a:cs typeface="Times New Roman" panose="02020603050405020304" pitchFamily="18" charset="0"/>
            </a:endParaRPr>
          </a:p>
          <a:p>
            <a:endParaRPr lang="en-IN" sz="14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In this stage for model retraining, use new training data that includes both original data and adversarial samples. Compare the predictions from the retrained model with its original predictions to understand how adversarial inputs affect its performance. And a classification model is used to classify the seven different classes of attacks</a:t>
            </a:r>
            <a:endParaRPr lang="en-IN" sz="11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820888" y="1605284"/>
            <a:ext cx="3033414" cy="2119735"/>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0" y="669181"/>
            <a:ext cx="6768752" cy="2123658"/>
          </a:xfrm>
          <a:prstGeom prst="rect">
            <a:avLst/>
          </a:prstGeom>
        </p:spPr>
        <p:txBody>
          <a:bodyPr wrap="square">
            <a:spAutoFit/>
          </a:bodyPr>
          <a:lstStyle/>
          <a:p>
            <a:r>
              <a:rPr lang="en-US" sz="1100" dirty="0"/>
              <a:t> </a:t>
            </a:r>
          </a:p>
          <a:p>
            <a:r>
              <a:rPr lang="en-US" sz="1100" b="1" dirty="0">
                <a:latin typeface="Times New Roman" panose="02020603050405020304" pitchFamily="18" charset="0"/>
                <a:cs typeface="Times New Roman" panose="02020603050405020304" pitchFamily="18" charset="0"/>
              </a:rPr>
              <a:t>  Input: </a:t>
            </a:r>
            <a:r>
              <a:rPr lang="en-IN" sz="1100" b="1" dirty="0">
                <a:latin typeface="Times New Roman" panose="02020603050405020304" pitchFamily="18" charset="0"/>
                <a:cs typeface="Times New Roman" panose="02020603050405020304" pitchFamily="18" charset="0"/>
              </a:rPr>
              <a:t>Retrained RDS Model </a:t>
            </a:r>
          </a:p>
          <a:p>
            <a:r>
              <a:rPr lang="en-US" sz="1100" b="1" dirty="0">
                <a:latin typeface="Times New Roman" panose="02020603050405020304" pitchFamily="18" charset="0"/>
                <a:cs typeface="Times New Roman" panose="02020603050405020304" pitchFamily="18" charset="0"/>
              </a:rPr>
              <a:t>  Output: Classification of attacks</a:t>
            </a:r>
            <a:r>
              <a:rPr lang="en-US" sz="1100" dirty="0">
                <a:latin typeface="Times New Roman" panose="02020603050405020304" pitchFamily="18" charset="0"/>
                <a:cs typeface="Times New Roman" panose="02020603050405020304" pitchFamily="18" charset="0"/>
              </a:rPr>
              <a:t> </a:t>
            </a:r>
          </a:p>
          <a:p>
            <a:endParaRPr lang="en-US" sz="1100" dirty="0">
              <a:latin typeface="Times New Roman" panose="02020603050405020304" pitchFamily="18" charset="0"/>
              <a:cs typeface="Times New Roman" panose="02020603050405020304" pitchFamily="18" charset="0"/>
            </a:endParaRPr>
          </a:p>
          <a:p>
            <a:pPr marL="685800" lvl="1" indent="-228600">
              <a:buFont typeface="+mj-lt"/>
              <a:buAutoNum type="arabicPeriod"/>
            </a:pPr>
            <a:r>
              <a:rPr lang="en-US" sz="1100" spc="0" dirty="0">
                <a:solidFill>
                  <a:srgbClr val="1F1F1F"/>
                </a:solidFill>
                <a:effectLst/>
                <a:latin typeface="Times New Roman" panose="02020603050405020304" pitchFamily="18" charset="0"/>
                <a:ea typeface="Times New Roman" panose="02020603050405020304" pitchFamily="18" charset="0"/>
              </a:rPr>
              <a:t>Combine the original clean training data with generated adversarial samples, creating a new training set.</a:t>
            </a:r>
            <a:endParaRPr lang="en-IN" sz="1100" spc="0" dirty="0">
              <a:effectLst/>
              <a:latin typeface="Times New Roman" panose="02020603050405020304" pitchFamily="18" charset="0"/>
              <a:ea typeface="Times New Roman" panose="02020603050405020304" pitchFamily="18" charset="0"/>
            </a:endParaRPr>
          </a:p>
          <a:p>
            <a:pPr marL="685800" lvl="1" indent="-228600">
              <a:buFont typeface="+mj-lt"/>
              <a:buAutoNum type="arabicPeriod"/>
            </a:pPr>
            <a:r>
              <a:rPr lang="en-US" sz="1100" spc="0" dirty="0">
                <a:solidFill>
                  <a:srgbClr val="1F1F1F"/>
                </a:solidFill>
                <a:effectLst/>
                <a:latin typeface="Times New Roman" panose="02020603050405020304" pitchFamily="18" charset="0"/>
                <a:ea typeface="Times New Roman" panose="02020603050405020304" pitchFamily="18" charset="0"/>
              </a:rPr>
              <a:t>Retrain Model: Train the model again on this new training set, incorporating the knowledge of adversarial examples.</a:t>
            </a:r>
            <a:endParaRPr lang="en-IN" sz="1100" dirty="0">
              <a:latin typeface="Times New Roman" panose="02020603050405020304" pitchFamily="18" charset="0"/>
              <a:cs typeface="Times New Roman" panose="02020603050405020304" pitchFamily="18" charset="0"/>
            </a:endParaRPr>
          </a:p>
          <a:p>
            <a:pPr marL="685800" lvl="1" indent="-228600">
              <a:buFont typeface="+mj-lt"/>
              <a:buAutoNum type="arabicPeriod"/>
            </a:pPr>
            <a:r>
              <a:rPr lang="en-US" sz="1100" dirty="0">
                <a:latin typeface="Times New Roman" panose="02020603050405020304" pitchFamily="18" charset="0"/>
                <a:cs typeface="Times New Roman" panose="02020603050405020304" pitchFamily="18" charset="0"/>
              </a:rPr>
              <a:t>Evaluation:</a:t>
            </a:r>
          </a:p>
          <a:p>
            <a:pPr marL="1143000" lvl="2" indent="-228600">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Predict Both Types: Make predictions on both normal data and unseen attack samples.</a:t>
            </a:r>
            <a:endParaRPr lang="en-IN" sz="1100" dirty="0">
              <a:latin typeface="Times New Roman" panose="02020603050405020304" pitchFamily="18" charset="0"/>
              <a:cs typeface="Times New Roman" panose="02020603050405020304" pitchFamily="18" charset="0"/>
            </a:endParaRPr>
          </a:p>
          <a:p>
            <a:pPr marL="1143000" lvl="2" indent="-228600">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Monitor Performance: Evaluate the model's performance on each type of data to understand how retraining with adversarial examples impacts its ability to handle attacks.</a:t>
            </a:r>
            <a:endParaRPr lang="en-IN" sz="1100" dirty="0">
              <a:latin typeface="Times New Roman" panose="02020603050405020304" pitchFamily="18" charset="0"/>
              <a:cs typeface="Times New Roman" panose="02020603050405020304" pitchFamily="18" charset="0"/>
            </a:endParaRPr>
          </a:p>
          <a:p>
            <a:pPr lvl="0"/>
            <a:endParaRPr lang="en-IN" sz="1100" dirty="0"/>
          </a:p>
        </p:txBody>
      </p:sp>
      <p:sp>
        <p:nvSpPr>
          <p:cNvPr id="3" name="Rectangle 2"/>
          <p:cNvSpPr/>
          <p:nvPr/>
        </p:nvSpPr>
        <p:spPr>
          <a:xfrm>
            <a:off x="101774" y="237133"/>
            <a:ext cx="1167307" cy="352532"/>
          </a:xfrm>
          <a:prstGeom prst="rect">
            <a:avLst/>
          </a:prstGeom>
        </p:spPr>
        <p:txBody>
          <a:bodyPr wrap="none">
            <a:spAutoFit/>
          </a:bodyPr>
          <a:lstStyle/>
          <a:p>
            <a:pPr algn="just">
              <a:lnSpc>
                <a:spcPct val="115000"/>
              </a:lnSpc>
              <a:spcAft>
                <a:spcPts val="0"/>
              </a:spcAft>
            </a:pPr>
            <a:r>
              <a:rPr lang="en-US" sz="1600" b="1" dirty="0">
                <a:solidFill>
                  <a:schemeClr val="accent5"/>
                </a:solidFill>
                <a:latin typeface="Times New Roman" panose="02020603050405020304" pitchFamily="18" charset="0"/>
                <a:ea typeface="Arial" panose="020B0604020202020204" pitchFamily="34" charset="0"/>
              </a:rPr>
              <a:t>Algorithm:</a:t>
            </a:r>
            <a:endParaRPr lang="en-IN" sz="1600" dirty="0">
              <a:solidFill>
                <a:schemeClr val="accent5"/>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457359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sp>
        <p:nvSpPr>
          <p:cNvPr id="5" name="object 5"/>
          <p:cNvSpPr/>
          <p:nvPr/>
        </p:nvSpPr>
        <p:spPr>
          <a:xfrm>
            <a:off x="0" y="208978"/>
            <a:ext cx="6967855" cy="19050"/>
          </a:xfrm>
          <a:custGeom>
            <a:avLst/>
            <a:gdLst/>
            <a:ahLst/>
            <a:cxnLst/>
            <a:rect l="l" t="t" r="r" b="b"/>
            <a:pathLst>
              <a:path w="6967855" h="19050">
                <a:moveTo>
                  <a:pt x="6967677" y="0"/>
                </a:moveTo>
                <a:lnTo>
                  <a:pt x="0" y="0"/>
                </a:lnTo>
                <a:lnTo>
                  <a:pt x="0" y="19037"/>
                </a:lnTo>
                <a:lnTo>
                  <a:pt x="6967677" y="19037"/>
                </a:lnTo>
                <a:lnTo>
                  <a:pt x="6967677" y="0"/>
                </a:lnTo>
                <a:close/>
              </a:path>
            </a:pathLst>
          </a:custGeom>
          <a:solidFill>
            <a:srgbClr val="332B2B"/>
          </a:solidFill>
        </p:spPr>
        <p:txBody>
          <a:bodyPr wrap="square" lIns="0" tIns="0" rIns="0" bIns="0" rtlCol="0"/>
          <a:lstStyle/>
          <a:p>
            <a:endParaRPr dirty="0"/>
          </a:p>
        </p:txBody>
      </p:sp>
      <p:sp>
        <p:nvSpPr>
          <p:cNvPr id="6" name="object 6"/>
          <p:cNvSpPr/>
          <p:nvPr/>
        </p:nvSpPr>
        <p:spPr>
          <a:xfrm>
            <a:off x="0" y="3713607"/>
            <a:ext cx="6967855" cy="19050"/>
          </a:xfrm>
          <a:custGeom>
            <a:avLst/>
            <a:gdLst/>
            <a:ahLst/>
            <a:cxnLst/>
            <a:rect l="l" t="t" r="r" b="b"/>
            <a:pathLst>
              <a:path w="6967855" h="19050">
                <a:moveTo>
                  <a:pt x="6967677" y="0"/>
                </a:moveTo>
                <a:lnTo>
                  <a:pt x="0" y="0"/>
                </a:lnTo>
                <a:lnTo>
                  <a:pt x="0" y="19037"/>
                </a:lnTo>
                <a:lnTo>
                  <a:pt x="6967677" y="19037"/>
                </a:lnTo>
                <a:lnTo>
                  <a:pt x="6967677" y="0"/>
                </a:lnTo>
                <a:close/>
              </a:path>
            </a:pathLst>
          </a:custGeom>
          <a:solidFill>
            <a:srgbClr val="332B2B"/>
          </a:solidFill>
        </p:spPr>
        <p:txBody>
          <a:bodyPr wrap="square" lIns="0" tIns="0" rIns="0" bIns="0" rtlCol="0"/>
          <a:lstStyle/>
          <a:p>
            <a:endParaRPr dirty="0"/>
          </a:p>
        </p:txBody>
      </p:sp>
      <p:sp>
        <p:nvSpPr>
          <p:cNvPr id="9" name="TextBox 8"/>
          <p:cNvSpPr txBox="1"/>
          <p:nvPr/>
        </p:nvSpPr>
        <p:spPr>
          <a:xfrm>
            <a:off x="209550" y="669925"/>
            <a:ext cx="6172200" cy="923330"/>
          </a:xfrm>
          <a:prstGeom prst="rect">
            <a:avLst/>
          </a:prstGeom>
          <a:noFill/>
        </p:spPr>
        <p:txBody>
          <a:bodyPr wrap="square" rtlCol="0">
            <a:spAutoFit/>
          </a:bodyPr>
          <a:lstStyle/>
          <a:p>
            <a:pPr algn="just"/>
            <a:r>
              <a:rPr lang="en-IN" b="1" dirty="0">
                <a:solidFill>
                  <a:schemeClr val="accent5"/>
                </a:solidFill>
                <a:latin typeface="Times New Roman" pitchFamily="18" charset="0"/>
                <a:cs typeface="Times New Roman" pitchFamily="18" charset="0"/>
              </a:rPr>
              <a:t>OBJECTIVES</a:t>
            </a:r>
          </a:p>
          <a:p>
            <a:pPr algn="just"/>
            <a:endParaRPr lang="en-IN" b="1" dirty="0">
              <a:latin typeface="Times New Roman" pitchFamily="18" charset="0"/>
              <a:cs typeface="Times New Roman" pitchFamily="18" charset="0"/>
            </a:endParaRPr>
          </a:p>
          <a:p>
            <a:endParaRPr lang="en-US" dirty="0"/>
          </a:p>
        </p:txBody>
      </p:sp>
      <p:sp>
        <p:nvSpPr>
          <p:cNvPr id="7" name="TextBox 6"/>
          <p:cNvSpPr txBox="1"/>
          <p:nvPr/>
        </p:nvSpPr>
        <p:spPr>
          <a:xfrm>
            <a:off x="628630" y="1108069"/>
            <a:ext cx="5000660" cy="2546851"/>
          </a:xfrm>
          <a:prstGeom prst="rect">
            <a:avLst/>
          </a:prstGeom>
          <a:noFill/>
        </p:spPr>
        <p:txBody>
          <a:bodyPr wrap="square" rtlCol="0">
            <a:spAutoFit/>
          </a:bodyPr>
          <a:lstStyle/>
          <a:p>
            <a:pPr marL="285750" lvl="0"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To Develop a hybrid ensemble model combining deep learning algorithms (DNN) with machine learning methods (Random Forest, SVM and Logistic Regression) for intrusion detection in </a:t>
            </a:r>
            <a:r>
              <a:rPr lang="en-US" sz="1200" dirty="0" err="1">
                <a:latin typeface="Times New Roman" panose="02020603050405020304" pitchFamily="18" charset="0"/>
                <a:cs typeface="Times New Roman" panose="02020603050405020304" pitchFamily="18" charset="0"/>
              </a:rPr>
              <a:t>IoT</a:t>
            </a:r>
            <a:r>
              <a:rPr lang="en-US" sz="1200" dirty="0">
                <a:latin typeface="Times New Roman" panose="02020603050405020304" pitchFamily="18" charset="0"/>
                <a:cs typeface="Times New Roman" panose="02020603050405020304" pitchFamily="18" charset="0"/>
              </a:rPr>
              <a:t>-based smart city applications.</a:t>
            </a:r>
            <a:endParaRPr lang="en-IN" sz="12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To implement adversarial training techniques (FGSM, BIM, JSMA, PGD, DF) to enhance the robustness of models against adversarial attacks.</a:t>
            </a:r>
            <a:endParaRPr lang="en-IN" sz="12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To propose method such as adversarial retraining to enhance IDS resilience against adversarial attacks, thereby improving robustness.</a:t>
            </a:r>
            <a:endParaRPr lang="en-IN" sz="1200" dirty="0">
              <a:latin typeface="Times New Roman" panose="02020603050405020304" pitchFamily="18" charset="0"/>
              <a:cs typeface="Times New Roman" panose="02020603050405020304" pitchFamily="18" charset="0"/>
            </a:endParaRPr>
          </a:p>
          <a:p>
            <a:pPr marL="285750" lvl="0" indent="-2857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To understand the potential consequences of adversarial attacks on </a:t>
            </a:r>
            <a:r>
              <a:rPr lang="en-US" sz="1200" dirty="0" err="1">
                <a:latin typeface="Times New Roman" panose="02020603050405020304" pitchFamily="18" charset="0"/>
                <a:cs typeface="Times New Roman" panose="02020603050405020304" pitchFamily="18" charset="0"/>
              </a:rPr>
              <a:t>IoT</a:t>
            </a:r>
            <a:r>
              <a:rPr lang="en-US" sz="1200" dirty="0">
                <a:latin typeface="Times New Roman" panose="02020603050405020304" pitchFamily="18" charset="0"/>
                <a:cs typeface="Times New Roman" panose="02020603050405020304" pitchFamily="18" charset="0"/>
              </a:rPr>
              <a:t>-based smart city services to emphasize the importance of robust IDS solutions.</a:t>
            </a:r>
            <a:endParaRPr lang="en-IN" sz="1200" dirty="0">
              <a:latin typeface="Times New Roman" panose="02020603050405020304" pitchFamily="18" charset="0"/>
              <a:cs typeface="Times New Roman" panose="02020603050405020304" pitchFamily="18" charset="0"/>
            </a:endParaRPr>
          </a:p>
          <a:p>
            <a:pPr marL="2078355" marR="1000125" algn="l">
              <a:spcBef>
                <a:spcPts val="290"/>
              </a:spcBef>
              <a:spcAft>
                <a:spcPts val="0"/>
              </a:spcAft>
            </a:pPr>
            <a:r>
              <a:rPr lang="en-US" sz="1100" b="1" kern="0" dirty="0">
                <a:effectLst/>
                <a:latin typeface="Times New Roman" panose="02020603050405020304" pitchFamily="18" charset="0"/>
                <a:ea typeface="Times New Roman" panose="02020603050405020304" pitchFamily="18" charset="0"/>
              </a:rPr>
              <a:t> </a:t>
            </a:r>
            <a:endParaRPr lang="en-IN" sz="1100" b="1" kern="0" dirty="0">
              <a:effectLst/>
              <a:latin typeface="Times New Roman" panose="02020603050405020304" pitchFamily="18" charset="0"/>
              <a:ea typeface="Times New Roman" panose="02020603050405020304" pitchFamily="18" charset="0"/>
            </a:endParaRPr>
          </a:p>
          <a:p>
            <a:endParaRPr lang="en-US" sz="14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p:cNvSpPr txBox="1"/>
          <p:nvPr/>
        </p:nvSpPr>
        <p:spPr>
          <a:xfrm>
            <a:off x="1541934" y="1461269"/>
            <a:ext cx="4824536" cy="369332"/>
          </a:xfrm>
          <a:prstGeom prst="rect">
            <a:avLst/>
          </a:prstGeom>
          <a:noFill/>
        </p:spPr>
        <p:txBody>
          <a:bodyPr wrap="square" rtlCol="0">
            <a:spAutoFit/>
          </a:bodyPr>
          <a:lstStyle/>
          <a:p>
            <a:r>
              <a:rPr lang="en-IN" dirty="0">
                <a:solidFill>
                  <a:schemeClr val="accent5"/>
                </a:solidFill>
                <a:latin typeface="Times New Roman" panose="02020603050405020304" pitchFamily="18" charset="0"/>
                <a:cs typeface="Times New Roman" panose="02020603050405020304" pitchFamily="18" charset="0"/>
              </a:rPr>
              <a:t>IMPLEMENTATION DETAILS (100%)</a:t>
            </a:r>
          </a:p>
        </p:txBody>
      </p:sp>
    </p:spTree>
    <p:extLst>
      <p:ext uri="{BB962C8B-B14F-4D97-AF65-F5344CB8AC3E}">
        <p14:creationId xmlns:p14="http://schemas.microsoft.com/office/powerpoint/2010/main" val="2581760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42242" y="165125"/>
            <a:ext cx="1656184" cy="307777"/>
          </a:xfrm>
          <a:prstGeom prst="rect">
            <a:avLst/>
          </a:prstGeom>
        </p:spPr>
        <p:txBody>
          <a:bodyPr wrap="square">
            <a:spAutoFit/>
          </a:bodyPr>
          <a:lstStyle/>
          <a:p>
            <a:pPr marL="139700">
              <a:spcAft>
                <a:spcPts val="0"/>
              </a:spcAft>
            </a:pPr>
            <a:r>
              <a:rPr lang="en-US" sz="1400" b="1" spc="-10" dirty="0">
                <a:latin typeface="Times New Roman" panose="02020603050405020304" pitchFamily="18" charset="0"/>
                <a:ea typeface="Times New Roman" panose="02020603050405020304" pitchFamily="18" charset="0"/>
                <a:cs typeface="Times New Roman" panose="02020603050405020304" pitchFamily="18" charset="0"/>
              </a:rPr>
              <a:t>Sample</a:t>
            </a:r>
            <a:r>
              <a:rPr lang="en-US" sz="1400" b="1" spc="-40" dirty="0">
                <a:latin typeface="Times New Roman" panose="02020603050405020304" pitchFamily="18" charset="0"/>
                <a:ea typeface="Times New Roman" panose="02020603050405020304" pitchFamily="18" charset="0"/>
                <a:cs typeface="Times New Roman" panose="02020603050405020304" pitchFamily="18" charset="0"/>
              </a:rPr>
              <a:t> </a:t>
            </a:r>
            <a:r>
              <a:rPr lang="en-US" sz="1400" b="1" spc="-20" dirty="0">
                <a:latin typeface="Times New Roman" panose="02020603050405020304" pitchFamily="18" charset="0"/>
                <a:ea typeface="Times New Roman" panose="02020603050405020304" pitchFamily="18" charset="0"/>
                <a:cs typeface="Times New Roman" panose="02020603050405020304" pitchFamily="18" charset="0"/>
              </a:rPr>
              <a:t>Data:</a:t>
            </a:r>
            <a:endParaRPr lang="en-IN" sz="14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01774" y="597173"/>
            <a:ext cx="6366470" cy="947508"/>
          </a:xfrm>
          <a:prstGeom prst="rect">
            <a:avLst/>
          </a:prstGeom>
        </p:spPr>
      </p:pic>
      <p:pic>
        <p:nvPicPr>
          <p:cNvPr id="4" name="Picture 3"/>
          <p:cNvPicPr>
            <a:picLocks noChangeAspect="1"/>
          </p:cNvPicPr>
          <p:nvPr/>
        </p:nvPicPr>
        <p:blipFill>
          <a:blip r:embed="rId3"/>
          <a:stretch>
            <a:fillRect/>
          </a:stretch>
        </p:blipFill>
        <p:spPr>
          <a:xfrm>
            <a:off x="101775" y="1821310"/>
            <a:ext cx="3960440" cy="1670390"/>
          </a:xfrm>
          <a:prstGeom prst="rect">
            <a:avLst/>
          </a:prstGeom>
        </p:spPr>
      </p:pic>
    </p:spTree>
    <p:extLst>
      <p:ext uri="{BB962C8B-B14F-4D97-AF65-F5344CB8AC3E}">
        <p14:creationId xmlns:p14="http://schemas.microsoft.com/office/powerpoint/2010/main" val="18795800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4" name="TextBox 3"/>
          <p:cNvSpPr txBox="1"/>
          <p:nvPr/>
        </p:nvSpPr>
        <p:spPr>
          <a:xfrm>
            <a:off x="101774" y="309141"/>
            <a:ext cx="2592288" cy="307777"/>
          </a:xfrm>
          <a:prstGeom prst="rect">
            <a:avLst/>
          </a:prstGeom>
          <a:noFill/>
        </p:spPr>
        <p:txBody>
          <a:bodyPr wrap="square" rtlCol="0">
            <a:spAutoFit/>
          </a:bodyPr>
          <a:lstStyle/>
          <a:p>
            <a:r>
              <a:rPr lang="en-US" sz="1400" b="1" spc="-10" dirty="0">
                <a:effectLst/>
                <a:latin typeface="Times New Roman" panose="02020603050405020304" pitchFamily="18" charset="0"/>
                <a:ea typeface="Times New Roman" panose="02020603050405020304" pitchFamily="18" charset="0"/>
              </a:rPr>
              <a:t>Pre-processing:</a:t>
            </a:r>
            <a:endParaRPr lang="en-IN" sz="1400" dirty="0">
              <a:effectLst/>
              <a:latin typeface="Times New Roman" panose="02020603050405020304" pitchFamily="18" charset="0"/>
              <a:ea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73782" y="1029221"/>
            <a:ext cx="6510486" cy="1534154"/>
          </a:xfrm>
          <a:prstGeom prst="rect">
            <a:avLst/>
          </a:prstGeom>
        </p:spPr>
      </p:pic>
    </p:spTree>
    <p:extLst>
      <p:ext uri="{BB962C8B-B14F-4D97-AF65-F5344CB8AC3E}">
        <p14:creationId xmlns:p14="http://schemas.microsoft.com/office/powerpoint/2010/main" val="2370141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67D2319-5D63-BF3F-DFA4-D0656722B277}"/>
              </a:ext>
            </a:extLst>
          </p:cNvPr>
          <p:cNvSpPr txBox="1"/>
          <p:nvPr/>
        </p:nvSpPr>
        <p:spPr>
          <a:xfrm>
            <a:off x="101774" y="165125"/>
            <a:ext cx="1356333" cy="307777"/>
          </a:xfrm>
          <a:prstGeom prst="rect">
            <a:avLst/>
          </a:prstGeom>
          <a:noFill/>
        </p:spPr>
        <p:txBody>
          <a:bodyPr wrap="none" rtlCol="0">
            <a:spAutoFit/>
          </a:bodyPr>
          <a:lstStyle/>
          <a:p>
            <a:r>
              <a:rPr lang="en-US" sz="1400" b="1" spc="-10" dirty="0">
                <a:effectLst/>
                <a:latin typeface="Times New Roman" panose="02020603050405020304" pitchFamily="18" charset="0"/>
                <a:ea typeface="Times New Roman" panose="02020603050405020304" pitchFamily="18" charset="0"/>
              </a:rPr>
              <a:t>Pre-processing:</a:t>
            </a:r>
            <a:endParaRPr lang="en-IN" sz="1400" dirty="0">
              <a:effectLst/>
              <a:latin typeface="Times New Roman" panose="02020603050405020304" pitchFamily="18" charset="0"/>
              <a:ea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73782" y="741189"/>
            <a:ext cx="6624736" cy="2307930"/>
          </a:xfrm>
          <a:prstGeom prst="rect">
            <a:avLst/>
          </a:prstGeom>
        </p:spPr>
      </p:pic>
    </p:spTree>
    <p:extLst>
      <p:ext uri="{BB962C8B-B14F-4D97-AF65-F5344CB8AC3E}">
        <p14:creationId xmlns:p14="http://schemas.microsoft.com/office/powerpoint/2010/main" val="37151413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4" name="TextBox 3"/>
          <p:cNvSpPr txBox="1"/>
          <p:nvPr/>
        </p:nvSpPr>
        <p:spPr>
          <a:xfrm>
            <a:off x="29766" y="437345"/>
            <a:ext cx="3960440" cy="307777"/>
          </a:xfrm>
          <a:prstGeom prst="rect">
            <a:avLst/>
          </a:prstGeom>
          <a:noFill/>
        </p:spPr>
        <p:txBody>
          <a:bodyPr wrap="square" rtlCol="0">
            <a:spAutoFit/>
          </a:bodyPr>
          <a:lstStyle/>
          <a:p>
            <a:r>
              <a:rPr lang="en-US" sz="1400" b="1" dirty="0">
                <a:effectLst/>
                <a:latin typeface="Times New Roman" panose="02020603050405020304" pitchFamily="18" charset="0"/>
                <a:ea typeface="Times New Roman" panose="02020603050405020304" pitchFamily="18" charset="0"/>
              </a:rPr>
              <a:t>DS2OS</a:t>
            </a:r>
            <a:r>
              <a:rPr lang="en-US" sz="1400" b="1" spc="-35"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preprocessed</a:t>
            </a:r>
            <a:r>
              <a:rPr lang="en-US" sz="1400" b="1" spc="-30" dirty="0">
                <a:effectLst/>
                <a:latin typeface="Times New Roman" panose="02020603050405020304" pitchFamily="18" charset="0"/>
                <a:ea typeface="Times New Roman" panose="02020603050405020304" pitchFamily="18" charset="0"/>
              </a:rPr>
              <a:t> </a:t>
            </a:r>
            <a:r>
              <a:rPr lang="en-US" sz="1400" b="1" spc="-20" dirty="0">
                <a:effectLst/>
                <a:latin typeface="Times New Roman" panose="02020603050405020304" pitchFamily="18" charset="0"/>
                <a:ea typeface="Times New Roman" panose="02020603050405020304" pitchFamily="18" charset="0"/>
              </a:rPr>
              <a:t>data</a:t>
            </a:r>
            <a:r>
              <a:rPr lang="en-US" sz="1400" b="1" dirty="0">
                <a:latin typeface="Times New Roman" panose="02020603050405020304" pitchFamily="18" charset="0"/>
                <a:cs typeface="Times New Roman" panose="02020603050405020304" pitchFamily="18" charset="0"/>
              </a:rPr>
              <a:t>:</a:t>
            </a:r>
            <a:endParaRPr lang="en-IN" sz="14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01774" y="1029222"/>
            <a:ext cx="6798894" cy="1152128"/>
          </a:xfrm>
          <a:prstGeom prst="rect">
            <a:avLst/>
          </a:prstGeom>
        </p:spPr>
      </p:pic>
    </p:spTree>
    <p:extLst>
      <p:ext uri="{BB962C8B-B14F-4D97-AF65-F5344CB8AC3E}">
        <p14:creationId xmlns:p14="http://schemas.microsoft.com/office/powerpoint/2010/main" val="38458342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61814" y="165125"/>
            <a:ext cx="4544844" cy="3405485"/>
          </a:xfrm>
          <a:prstGeom prst="rect">
            <a:avLst/>
          </a:prstGeom>
        </p:spPr>
      </p:pic>
    </p:spTree>
    <p:extLst>
      <p:ext uri="{BB962C8B-B14F-4D97-AF65-F5344CB8AC3E}">
        <p14:creationId xmlns:p14="http://schemas.microsoft.com/office/powerpoint/2010/main" val="27105281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5" name="Rectangle 4"/>
          <p:cNvSpPr/>
          <p:nvPr/>
        </p:nvSpPr>
        <p:spPr>
          <a:xfrm>
            <a:off x="141760" y="148941"/>
            <a:ext cx="3486150" cy="677108"/>
          </a:xfrm>
          <a:prstGeom prst="rect">
            <a:avLst/>
          </a:prstGeom>
        </p:spPr>
        <p:txBody>
          <a:bodyPr wrap="square">
            <a:spAutoFit/>
          </a:bodyPr>
          <a:lstStyle/>
          <a:p>
            <a:r>
              <a:rPr lang="en-US" sz="1400" b="1" dirty="0">
                <a:latin typeface="Times New Roman" panose="02020603050405020304" pitchFamily="18" charset="0"/>
                <a:cs typeface="Times New Roman" panose="02020603050405020304" pitchFamily="18" charset="0"/>
              </a:rPr>
              <a:t>Feature Extraction:</a:t>
            </a:r>
          </a:p>
          <a:p>
            <a:endParaRPr lang="en-US" sz="1200" b="1"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Feature Importance:</a:t>
            </a:r>
            <a:endParaRPr lang="en-IN" sz="1200"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45790" y="1101229"/>
            <a:ext cx="6510486" cy="1605972"/>
          </a:xfrm>
          <a:prstGeom prst="rect">
            <a:avLst/>
          </a:prstGeom>
        </p:spPr>
      </p:pic>
    </p:spTree>
    <p:extLst>
      <p:ext uri="{BB962C8B-B14F-4D97-AF65-F5344CB8AC3E}">
        <p14:creationId xmlns:p14="http://schemas.microsoft.com/office/powerpoint/2010/main" val="4000442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3" name="Rectangle 2"/>
          <p:cNvSpPr/>
          <p:nvPr/>
        </p:nvSpPr>
        <p:spPr>
          <a:xfrm>
            <a:off x="173782" y="93117"/>
            <a:ext cx="3486150" cy="276999"/>
          </a:xfrm>
          <a:prstGeom prst="rect">
            <a:avLst/>
          </a:prstGeom>
        </p:spPr>
        <p:txBody>
          <a:bodyPr>
            <a:spAutoFit/>
          </a:bodyPr>
          <a:lstStyle/>
          <a:p>
            <a:pPr lvl="0"/>
            <a:r>
              <a:rPr lang="en-US" sz="1200" dirty="0">
                <a:latin typeface="Times New Roman" panose="02020603050405020304" pitchFamily="18" charset="0"/>
                <a:cs typeface="Times New Roman" panose="02020603050405020304" pitchFamily="18" charset="0"/>
              </a:rPr>
              <a:t>Feature Importance Graph:</a:t>
            </a:r>
            <a:endParaRPr lang="en-IN" sz="12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245790" y="453157"/>
            <a:ext cx="5313447" cy="3312368"/>
          </a:xfrm>
          <a:prstGeom prst="rect">
            <a:avLst/>
          </a:prstGeom>
        </p:spPr>
      </p:pic>
    </p:spTree>
    <p:extLst>
      <p:ext uri="{BB962C8B-B14F-4D97-AF65-F5344CB8AC3E}">
        <p14:creationId xmlns:p14="http://schemas.microsoft.com/office/powerpoint/2010/main" val="2788564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3" name="Rectangle 2"/>
          <p:cNvSpPr/>
          <p:nvPr/>
        </p:nvSpPr>
        <p:spPr>
          <a:xfrm>
            <a:off x="101774" y="453157"/>
            <a:ext cx="1816972" cy="276999"/>
          </a:xfrm>
          <a:prstGeom prst="rect">
            <a:avLst/>
          </a:prstGeom>
        </p:spPr>
        <p:txBody>
          <a:bodyPr wrap="none">
            <a:spAutoFit/>
          </a:bodyPr>
          <a:lstStyle/>
          <a:p>
            <a:r>
              <a:rPr lang="en-US" sz="1200" b="1" dirty="0">
                <a:latin typeface="Times New Roman" panose="02020603050405020304" pitchFamily="18" charset="0"/>
                <a:cs typeface="Times New Roman" panose="02020603050405020304" pitchFamily="18" charset="0"/>
              </a:rPr>
              <a:t>New Feature Extraction:</a:t>
            </a:r>
            <a:endParaRPr lang="en-IN" sz="12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81775" y="957213"/>
            <a:ext cx="6078438" cy="2388199"/>
          </a:xfrm>
          <a:prstGeom prst="rect">
            <a:avLst/>
          </a:prstGeom>
        </p:spPr>
      </p:pic>
    </p:spTree>
    <p:extLst>
      <p:ext uri="{BB962C8B-B14F-4D97-AF65-F5344CB8AC3E}">
        <p14:creationId xmlns:p14="http://schemas.microsoft.com/office/powerpoint/2010/main" val="392383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01774" y="885205"/>
            <a:ext cx="6696744" cy="996327"/>
          </a:xfrm>
          <a:prstGeom prst="rect">
            <a:avLst/>
          </a:prstGeom>
        </p:spPr>
      </p:pic>
      <p:sp>
        <p:nvSpPr>
          <p:cNvPr id="3" name="Rectangle 2"/>
          <p:cNvSpPr/>
          <p:nvPr/>
        </p:nvSpPr>
        <p:spPr>
          <a:xfrm>
            <a:off x="-1338386" y="381149"/>
            <a:ext cx="4680520" cy="307777"/>
          </a:xfrm>
          <a:prstGeom prst="rect">
            <a:avLst/>
          </a:prstGeom>
        </p:spPr>
        <p:txBody>
          <a:bodyPr wrap="square">
            <a:spAutoFit/>
          </a:bodyPr>
          <a:lstStyle/>
          <a:p>
            <a:pPr marL="1409065">
              <a:spcBef>
                <a:spcPts val="395"/>
              </a:spcBef>
              <a:spcAft>
                <a:spcPts val="0"/>
              </a:spcAft>
            </a:pPr>
            <a:r>
              <a:rPr lang="en-US" sz="1200" b="1" dirty="0">
                <a:latin typeface="Times New Roman" panose="02020603050405020304" pitchFamily="18" charset="0"/>
                <a:ea typeface="Times New Roman" panose="02020603050405020304" pitchFamily="18" charset="0"/>
              </a:rPr>
              <a:t>Sample of Extracted Feature </a:t>
            </a:r>
            <a:r>
              <a:rPr lang="en-US" sz="1400" dirty="0">
                <a:latin typeface="Times New Roman" panose="02020603050405020304" pitchFamily="18" charset="0"/>
                <a:ea typeface="Times New Roman" panose="02020603050405020304" pitchFamily="18" charset="0"/>
              </a:rPr>
              <a:t>:</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239752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2117998" y="1389261"/>
            <a:ext cx="2692147" cy="369332"/>
          </a:xfrm>
          <a:prstGeom prst="rect">
            <a:avLst/>
          </a:prstGeom>
        </p:spPr>
        <p:txBody>
          <a:bodyPr wrap="none">
            <a:spAutoFit/>
          </a:bodyPr>
          <a:lstStyle/>
          <a:p>
            <a:r>
              <a:rPr lang="en-US" b="1" dirty="0">
                <a:solidFill>
                  <a:schemeClr val="accent5"/>
                </a:solidFill>
                <a:latin typeface="Times New Roman" pitchFamily="18" charset="0"/>
                <a:cs typeface="Times New Roman" pitchFamily="18" charset="0"/>
              </a:rPr>
              <a:t>LITERATURE SURVEY</a:t>
            </a:r>
          </a:p>
        </p:txBody>
      </p:sp>
    </p:spTree>
    <p:extLst>
      <p:ext uri="{BB962C8B-B14F-4D97-AF65-F5344CB8AC3E}">
        <p14:creationId xmlns:p14="http://schemas.microsoft.com/office/powerpoint/2010/main" val="241484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94789" y="560235"/>
            <a:ext cx="6144193" cy="2163849"/>
          </a:xfrm>
          <a:prstGeom prst="rect">
            <a:avLst/>
          </a:prstGeom>
        </p:spPr>
      </p:pic>
      <p:sp>
        <p:nvSpPr>
          <p:cNvPr id="3" name="Rectangle 2"/>
          <p:cNvSpPr/>
          <p:nvPr/>
        </p:nvSpPr>
        <p:spPr>
          <a:xfrm>
            <a:off x="71395" y="150422"/>
            <a:ext cx="2715680" cy="307777"/>
          </a:xfrm>
          <a:prstGeom prst="rect">
            <a:avLst/>
          </a:prstGeom>
        </p:spPr>
        <p:txBody>
          <a:bodyPr wrap="none">
            <a:spAutoFit/>
          </a:bodyPr>
          <a:lstStyle/>
          <a:p>
            <a:r>
              <a:rPr lang="en-US" sz="1400" b="1" dirty="0">
                <a:latin typeface="Times New Roman" panose="02020603050405020304" pitchFamily="18" charset="0"/>
                <a:ea typeface="Times New Roman" panose="02020603050405020304" pitchFamily="18" charset="0"/>
              </a:rPr>
              <a:t>Correlation of Extracted Feature</a:t>
            </a:r>
            <a:endParaRPr lang="en-IN" sz="1400" b="1" dirty="0"/>
          </a:p>
        </p:txBody>
      </p:sp>
      <p:pic>
        <p:nvPicPr>
          <p:cNvPr id="4" name="Picture 3"/>
          <p:cNvPicPr>
            <a:picLocks noChangeAspect="1"/>
          </p:cNvPicPr>
          <p:nvPr/>
        </p:nvPicPr>
        <p:blipFill>
          <a:blip r:embed="rId3"/>
          <a:stretch>
            <a:fillRect/>
          </a:stretch>
        </p:blipFill>
        <p:spPr>
          <a:xfrm>
            <a:off x="194789" y="3203565"/>
            <a:ext cx="6192688" cy="544599"/>
          </a:xfrm>
          <a:prstGeom prst="rect">
            <a:avLst/>
          </a:prstGeom>
        </p:spPr>
      </p:pic>
      <p:sp>
        <p:nvSpPr>
          <p:cNvPr id="5" name="Rectangle 4"/>
          <p:cNvSpPr/>
          <p:nvPr/>
        </p:nvSpPr>
        <p:spPr>
          <a:xfrm>
            <a:off x="71395" y="2809936"/>
            <a:ext cx="5229225" cy="307777"/>
          </a:xfrm>
          <a:prstGeom prst="rect">
            <a:avLst/>
          </a:prstGeom>
        </p:spPr>
        <p:txBody>
          <a:bodyPr wrap="square">
            <a:spAutoFit/>
          </a:bodyPr>
          <a:lstStyle/>
          <a:p>
            <a:r>
              <a:rPr lang="en-US" sz="1400" b="1" dirty="0">
                <a:latin typeface="Times New Roman" panose="02020603050405020304" pitchFamily="18" charset="0"/>
                <a:ea typeface="Times New Roman" panose="02020603050405020304" pitchFamily="18" charset="0"/>
              </a:rPr>
              <a:t>Correlation Value - Extracted Feature and Target Class</a:t>
            </a:r>
            <a:endParaRPr lang="en-IN" sz="1400" b="1" dirty="0"/>
          </a:p>
        </p:txBody>
      </p:sp>
    </p:spTree>
    <p:extLst>
      <p:ext uri="{BB962C8B-B14F-4D97-AF65-F5344CB8AC3E}">
        <p14:creationId xmlns:p14="http://schemas.microsoft.com/office/powerpoint/2010/main" val="8570648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3782" y="813197"/>
            <a:ext cx="2597888" cy="1206162"/>
          </a:xfrm>
          <a:prstGeom prst="rect">
            <a:avLst/>
          </a:prstGeom>
        </p:spPr>
      </p:pic>
      <p:sp>
        <p:nvSpPr>
          <p:cNvPr id="3" name="Rectangle 2"/>
          <p:cNvSpPr/>
          <p:nvPr/>
        </p:nvSpPr>
        <p:spPr>
          <a:xfrm>
            <a:off x="101774" y="237133"/>
            <a:ext cx="1498552" cy="307777"/>
          </a:xfrm>
          <a:prstGeom prst="rect">
            <a:avLst/>
          </a:prstGeom>
        </p:spPr>
        <p:txBody>
          <a:bodyPr wrap="none">
            <a:spAutoFit/>
          </a:bodyPr>
          <a:lstStyle/>
          <a:p>
            <a:r>
              <a:rPr lang="en-US" sz="1400" b="1" dirty="0">
                <a:latin typeface="Times New Roman" panose="02020603050405020304" pitchFamily="18" charset="0"/>
                <a:ea typeface="Times New Roman" panose="02020603050405020304" pitchFamily="18" charset="0"/>
              </a:rPr>
              <a:t>Feature Vectors :</a:t>
            </a:r>
            <a:endParaRPr lang="en-IN" sz="1400" b="1" dirty="0"/>
          </a:p>
        </p:txBody>
      </p:sp>
      <p:pic>
        <p:nvPicPr>
          <p:cNvPr id="4" name="Picture 3"/>
          <p:cNvPicPr>
            <a:picLocks noChangeAspect="1"/>
          </p:cNvPicPr>
          <p:nvPr/>
        </p:nvPicPr>
        <p:blipFill>
          <a:blip r:embed="rId3"/>
          <a:stretch>
            <a:fillRect/>
          </a:stretch>
        </p:blipFill>
        <p:spPr>
          <a:xfrm>
            <a:off x="173782" y="2613397"/>
            <a:ext cx="3581900" cy="924054"/>
          </a:xfrm>
          <a:prstGeom prst="rect">
            <a:avLst/>
          </a:prstGeom>
        </p:spPr>
      </p:pic>
      <p:sp>
        <p:nvSpPr>
          <p:cNvPr id="5" name="Rectangle 4"/>
          <p:cNvSpPr/>
          <p:nvPr/>
        </p:nvSpPr>
        <p:spPr>
          <a:xfrm>
            <a:off x="-1626418" y="2196988"/>
            <a:ext cx="5256584" cy="307777"/>
          </a:xfrm>
          <a:prstGeom prst="rect">
            <a:avLst/>
          </a:prstGeom>
        </p:spPr>
        <p:txBody>
          <a:bodyPr wrap="square">
            <a:spAutoFit/>
          </a:bodyPr>
          <a:lstStyle/>
          <a:p>
            <a:pPr marL="1647190">
              <a:spcBef>
                <a:spcPts val="460"/>
              </a:spcBef>
              <a:spcAft>
                <a:spcPts val="0"/>
              </a:spcAft>
            </a:pPr>
            <a:r>
              <a:rPr lang="en-US" sz="1400" b="1" dirty="0">
                <a:latin typeface="Times New Roman" panose="02020603050405020304" pitchFamily="18" charset="0"/>
                <a:ea typeface="Times New Roman" panose="02020603050405020304" pitchFamily="18" charset="0"/>
              </a:rPr>
              <a:t>Shapes of Train and Test Data : </a:t>
            </a:r>
            <a:endParaRPr lang="en-IN" sz="14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6689095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4" name="Rectangle 3"/>
          <p:cNvSpPr/>
          <p:nvPr/>
        </p:nvSpPr>
        <p:spPr>
          <a:xfrm>
            <a:off x="0" y="93117"/>
            <a:ext cx="3472682" cy="307777"/>
          </a:xfrm>
          <a:prstGeom prst="rect">
            <a:avLst/>
          </a:prstGeom>
        </p:spPr>
        <p:txBody>
          <a:bodyPr wrap="none">
            <a:spAutoFit/>
          </a:bodyPr>
          <a:lstStyle/>
          <a:p>
            <a:pPr marL="63500">
              <a:spcBef>
                <a:spcPts val="300"/>
              </a:spcBef>
              <a:spcAft>
                <a:spcPts val="0"/>
              </a:spcAft>
            </a:pPr>
            <a:r>
              <a:rPr lang="en-US" sz="1400" b="1" dirty="0">
                <a:effectLst/>
                <a:latin typeface="Times New Roman" panose="02020603050405020304" pitchFamily="18" charset="0"/>
                <a:ea typeface="Times New Roman" panose="02020603050405020304" pitchFamily="18" charset="0"/>
              </a:rPr>
              <a:t>RDS</a:t>
            </a:r>
            <a:r>
              <a:rPr lang="en-US" sz="1400" b="1" spc="-35"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(Random</a:t>
            </a:r>
            <a:r>
              <a:rPr lang="en-US" sz="1400" b="1" spc="-30"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Forest,</a:t>
            </a:r>
            <a:r>
              <a:rPr lang="en-US" sz="1400" b="1" spc="-30"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DNN,</a:t>
            </a:r>
            <a:r>
              <a:rPr lang="en-US" sz="1400" b="1" spc="-35"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SVM)</a:t>
            </a:r>
            <a:r>
              <a:rPr lang="en-US" sz="1400" b="1" spc="-20" dirty="0">
                <a:effectLst/>
                <a:latin typeface="Times New Roman" panose="02020603050405020304" pitchFamily="18" charset="0"/>
                <a:ea typeface="Times New Roman" panose="02020603050405020304" pitchFamily="18" charset="0"/>
              </a:rPr>
              <a:t> </a:t>
            </a:r>
            <a:r>
              <a:rPr lang="en-US" sz="1400" b="1" spc="-10" dirty="0">
                <a:effectLst/>
                <a:latin typeface="Times New Roman" panose="02020603050405020304" pitchFamily="18" charset="0"/>
                <a:ea typeface="Times New Roman" panose="02020603050405020304" pitchFamily="18" charset="0"/>
              </a:rPr>
              <a:t>model:</a:t>
            </a:r>
            <a:endParaRPr lang="en-IN" sz="1400" dirty="0">
              <a:effectLst/>
              <a:latin typeface="Times New Roman" panose="02020603050405020304" pitchFamily="18" charset="0"/>
              <a:ea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101774" y="525165"/>
            <a:ext cx="2943029" cy="2645629"/>
          </a:xfrm>
          <a:prstGeom prst="rect">
            <a:avLst/>
          </a:prstGeom>
        </p:spPr>
      </p:pic>
    </p:spTree>
    <p:extLst>
      <p:ext uri="{BB962C8B-B14F-4D97-AF65-F5344CB8AC3E}">
        <p14:creationId xmlns:p14="http://schemas.microsoft.com/office/powerpoint/2010/main" val="286548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41C77BD-E74C-B478-D00E-0E8B9F58EC93}"/>
              </a:ext>
            </a:extLst>
          </p:cNvPr>
          <p:cNvSpPr txBox="1"/>
          <p:nvPr/>
        </p:nvSpPr>
        <p:spPr>
          <a:xfrm>
            <a:off x="29766" y="93117"/>
            <a:ext cx="4824536" cy="584775"/>
          </a:xfrm>
          <a:prstGeom prst="rect">
            <a:avLst/>
          </a:prstGeom>
          <a:noFill/>
        </p:spPr>
        <p:txBody>
          <a:bodyPr wrap="square" rtlCol="0">
            <a:spAutoFit/>
          </a:bodyPr>
          <a:lstStyle/>
          <a:p>
            <a:r>
              <a:rPr lang="en-US" sz="1400" b="1" dirty="0">
                <a:effectLst/>
                <a:latin typeface="Times New Roman" panose="02020603050405020304" pitchFamily="18" charset="0"/>
                <a:ea typeface="Times New Roman" panose="02020603050405020304" pitchFamily="18" charset="0"/>
              </a:rPr>
              <a:t>RDS</a:t>
            </a:r>
            <a:r>
              <a:rPr lang="en-US" sz="1400" b="1" spc="-35"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(Random</a:t>
            </a:r>
            <a:r>
              <a:rPr lang="en-US" sz="1400" b="1" spc="-30"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Forest,</a:t>
            </a:r>
            <a:r>
              <a:rPr lang="en-US" sz="1400" b="1" spc="-30"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DNN,</a:t>
            </a:r>
            <a:r>
              <a:rPr lang="en-US" sz="1400" b="1" spc="-35"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SVM)</a:t>
            </a:r>
            <a:r>
              <a:rPr lang="en-US" sz="1400" b="1" spc="-20" dirty="0">
                <a:effectLst/>
                <a:latin typeface="Times New Roman" panose="02020603050405020304" pitchFamily="18" charset="0"/>
                <a:ea typeface="Times New Roman" panose="02020603050405020304" pitchFamily="18" charset="0"/>
              </a:rPr>
              <a:t> </a:t>
            </a:r>
            <a:r>
              <a:rPr lang="en-US" sz="1400" b="1" spc="-10" dirty="0">
                <a:effectLst/>
                <a:latin typeface="Times New Roman" panose="02020603050405020304" pitchFamily="18" charset="0"/>
                <a:ea typeface="Times New Roman" panose="02020603050405020304" pitchFamily="18" charset="0"/>
              </a:rPr>
              <a:t>model:</a:t>
            </a:r>
            <a:endParaRPr lang="en-IN" sz="1400" b="1" dirty="0">
              <a:effectLst/>
              <a:latin typeface="Times New Roman" panose="02020603050405020304" pitchFamily="18" charset="0"/>
              <a:ea typeface="Times New Roman" panose="02020603050405020304" pitchFamily="18" charset="0"/>
            </a:endParaRPr>
          </a:p>
          <a:p>
            <a:endParaRPr lang="en-IN" dirty="0"/>
          </a:p>
        </p:txBody>
      </p:sp>
      <p:pic>
        <p:nvPicPr>
          <p:cNvPr id="6" name="Picture 5"/>
          <p:cNvPicPr>
            <a:picLocks noChangeAspect="1"/>
          </p:cNvPicPr>
          <p:nvPr/>
        </p:nvPicPr>
        <p:blipFill>
          <a:blip r:embed="rId2"/>
          <a:stretch>
            <a:fillRect/>
          </a:stretch>
        </p:blipFill>
        <p:spPr>
          <a:xfrm>
            <a:off x="158428" y="525165"/>
            <a:ext cx="6540403" cy="3238169"/>
          </a:xfrm>
          <a:prstGeom prst="rect">
            <a:avLst/>
          </a:prstGeom>
        </p:spPr>
      </p:pic>
    </p:spTree>
    <p:extLst>
      <p:ext uri="{BB962C8B-B14F-4D97-AF65-F5344CB8AC3E}">
        <p14:creationId xmlns:p14="http://schemas.microsoft.com/office/powerpoint/2010/main" val="37544145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F47AC3E-8904-DF32-B53E-4D1E50D3CDDF}"/>
              </a:ext>
            </a:extLst>
          </p:cNvPr>
          <p:cNvSpPr txBox="1"/>
          <p:nvPr/>
        </p:nvSpPr>
        <p:spPr>
          <a:xfrm>
            <a:off x="79872" y="160645"/>
            <a:ext cx="2926570"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Training Accuracy for RDS Model :</a:t>
            </a:r>
            <a:endParaRPr lang="en-IN" sz="14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170867" y="525165"/>
            <a:ext cx="3960440" cy="475253"/>
          </a:xfrm>
          <a:prstGeom prst="rect">
            <a:avLst/>
          </a:prstGeom>
        </p:spPr>
      </p:pic>
      <p:pic>
        <p:nvPicPr>
          <p:cNvPr id="5" name="Picture 4"/>
          <p:cNvPicPr>
            <a:picLocks noChangeAspect="1"/>
          </p:cNvPicPr>
          <p:nvPr/>
        </p:nvPicPr>
        <p:blipFill>
          <a:blip r:embed="rId4"/>
          <a:stretch>
            <a:fillRect/>
          </a:stretch>
        </p:blipFill>
        <p:spPr>
          <a:xfrm>
            <a:off x="170867" y="1421681"/>
            <a:ext cx="5200253" cy="2448272"/>
          </a:xfrm>
          <a:prstGeom prst="rect">
            <a:avLst/>
          </a:prstGeom>
        </p:spPr>
      </p:pic>
      <p:sp>
        <p:nvSpPr>
          <p:cNvPr id="6" name="Rectangle 5"/>
          <p:cNvSpPr/>
          <p:nvPr/>
        </p:nvSpPr>
        <p:spPr>
          <a:xfrm>
            <a:off x="101774" y="1057161"/>
            <a:ext cx="3759299" cy="307777"/>
          </a:xfrm>
          <a:prstGeom prst="rect">
            <a:avLst/>
          </a:prstGeom>
        </p:spPr>
        <p:txBody>
          <a:bodyPr wrap="square">
            <a:spAutoFit/>
          </a:bodyPr>
          <a:lstStyle/>
          <a:p>
            <a:r>
              <a:rPr lang="en-US" sz="1400" b="1" dirty="0">
                <a:latin typeface="Times New Roman" panose="02020603050405020304" pitchFamily="18" charset="0"/>
                <a:ea typeface="Times New Roman" panose="02020603050405020304" pitchFamily="18" charset="0"/>
              </a:rPr>
              <a:t>Classification Report for</a:t>
            </a:r>
            <a:r>
              <a:rPr lang="en-US" sz="1400" b="1" spc="-45" dirty="0">
                <a:latin typeface="Times New Roman" panose="02020603050405020304" pitchFamily="18" charset="0"/>
                <a:ea typeface="Times New Roman" panose="02020603050405020304" pitchFamily="18" charset="0"/>
              </a:rPr>
              <a:t> </a:t>
            </a:r>
            <a:r>
              <a:rPr lang="en-US" sz="1400" b="1" dirty="0">
                <a:latin typeface="Times New Roman" panose="02020603050405020304" pitchFamily="18" charset="0"/>
                <a:ea typeface="Times New Roman" panose="02020603050405020304" pitchFamily="18" charset="0"/>
              </a:rPr>
              <a:t>RDS</a:t>
            </a:r>
            <a:r>
              <a:rPr lang="en-US" sz="1400" b="1" spc="-25" dirty="0">
                <a:latin typeface="Times New Roman" panose="02020603050405020304" pitchFamily="18" charset="0"/>
                <a:ea typeface="Times New Roman" panose="02020603050405020304" pitchFamily="18" charset="0"/>
              </a:rPr>
              <a:t> </a:t>
            </a:r>
            <a:r>
              <a:rPr lang="en-US" sz="1400" b="1" spc="-20" dirty="0">
                <a:latin typeface="Times New Roman" panose="02020603050405020304" pitchFamily="18" charset="0"/>
                <a:ea typeface="Times New Roman" panose="02020603050405020304" pitchFamily="18" charset="0"/>
              </a:rPr>
              <a:t>model :</a:t>
            </a:r>
            <a:endParaRPr lang="en-IN" sz="1400" b="1" dirty="0"/>
          </a:p>
        </p:txBody>
      </p:sp>
    </p:spTree>
    <p:extLst>
      <p:ext uri="{BB962C8B-B14F-4D97-AF65-F5344CB8AC3E}">
        <p14:creationId xmlns:p14="http://schemas.microsoft.com/office/powerpoint/2010/main" val="21690619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54C03EDF-50C6-9B95-9B04-75E377289AD8}"/>
              </a:ext>
            </a:extLst>
          </p:cNvPr>
          <p:cNvSpPr txBox="1"/>
          <p:nvPr/>
        </p:nvSpPr>
        <p:spPr>
          <a:xfrm>
            <a:off x="196215" y="148941"/>
            <a:ext cx="2799741" cy="584775"/>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Confusion Matrix for RDS model</a:t>
            </a:r>
            <a:r>
              <a:rPr lang="en-US" sz="1400" b="1" spc="-2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b="1"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IN" dirty="0"/>
          </a:p>
        </p:txBody>
      </p:sp>
      <p:pic>
        <p:nvPicPr>
          <p:cNvPr id="2" name="Picture 1"/>
          <p:cNvPicPr>
            <a:picLocks noChangeAspect="1"/>
          </p:cNvPicPr>
          <p:nvPr/>
        </p:nvPicPr>
        <p:blipFill>
          <a:blip r:embed="rId2"/>
          <a:stretch>
            <a:fillRect/>
          </a:stretch>
        </p:blipFill>
        <p:spPr>
          <a:xfrm>
            <a:off x="1685950" y="525165"/>
            <a:ext cx="3215254" cy="3215254"/>
          </a:xfrm>
          <a:prstGeom prst="rect">
            <a:avLst/>
          </a:prstGeom>
        </p:spPr>
      </p:pic>
    </p:spTree>
    <p:extLst>
      <p:ext uri="{BB962C8B-B14F-4D97-AF65-F5344CB8AC3E}">
        <p14:creationId xmlns:p14="http://schemas.microsoft.com/office/powerpoint/2010/main" val="3689192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7798" y="813197"/>
            <a:ext cx="3848389" cy="2757413"/>
          </a:xfrm>
          <a:prstGeom prst="rect">
            <a:avLst/>
          </a:prstGeom>
        </p:spPr>
      </p:pic>
      <p:sp>
        <p:nvSpPr>
          <p:cNvPr id="3" name="Rectangle 2"/>
          <p:cNvSpPr/>
          <p:nvPr/>
        </p:nvSpPr>
        <p:spPr>
          <a:xfrm>
            <a:off x="173782" y="165125"/>
            <a:ext cx="2847639" cy="307777"/>
          </a:xfrm>
          <a:prstGeom prst="rect">
            <a:avLst/>
          </a:prstGeom>
        </p:spPr>
        <p:txBody>
          <a:bodyPr wrap="none">
            <a:spAutoFit/>
          </a:bodyPr>
          <a:lstStyle/>
          <a:p>
            <a:r>
              <a:rPr lang="en-US" sz="1400" b="1" dirty="0">
                <a:latin typeface="Times New Roman" panose="02020603050405020304" pitchFamily="18" charset="0"/>
                <a:ea typeface="Times New Roman" panose="02020603050405020304" pitchFamily="18" charset="0"/>
              </a:rPr>
              <a:t>RDS Model Accuracy-Loss Graph</a:t>
            </a:r>
            <a:r>
              <a:rPr lang="en-US" sz="1400" b="1" spc="-20" dirty="0">
                <a:latin typeface="Times New Roman" panose="02020603050405020304" pitchFamily="18" charset="0"/>
                <a:ea typeface="Times New Roman" panose="02020603050405020304" pitchFamily="18" charset="0"/>
              </a:rPr>
              <a:t> </a:t>
            </a:r>
            <a:endParaRPr lang="en-IN" sz="1400" b="1" dirty="0"/>
          </a:p>
        </p:txBody>
      </p:sp>
    </p:spTree>
    <p:extLst>
      <p:ext uri="{BB962C8B-B14F-4D97-AF65-F5344CB8AC3E}">
        <p14:creationId xmlns:p14="http://schemas.microsoft.com/office/powerpoint/2010/main" val="165397996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4013" y="525165"/>
            <a:ext cx="4497948" cy="3117453"/>
          </a:xfrm>
          <a:prstGeom prst="rect">
            <a:avLst/>
          </a:prstGeom>
        </p:spPr>
      </p:pic>
      <p:sp>
        <p:nvSpPr>
          <p:cNvPr id="3" name="Rectangle 2"/>
          <p:cNvSpPr/>
          <p:nvPr/>
        </p:nvSpPr>
        <p:spPr>
          <a:xfrm>
            <a:off x="245790" y="93117"/>
            <a:ext cx="2593980" cy="307777"/>
          </a:xfrm>
          <a:prstGeom prst="rect">
            <a:avLst/>
          </a:prstGeom>
        </p:spPr>
        <p:txBody>
          <a:bodyPr wrap="none">
            <a:spAutoFit/>
          </a:bodyPr>
          <a:lstStyle/>
          <a:p>
            <a:r>
              <a:rPr lang="en-US" sz="1400" b="1" dirty="0">
                <a:latin typeface="Times New Roman" panose="02020603050405020304" pitchFamily="18" charset="0"/>
                <a:ea typeface="Times New Roman" panose="02020603050405020304" pitchFamily="18" charset="0"/>
              </a:rPr>
              <a:t>RDS Model Evaluation Metrics</a:t>
            </a:r>
            <a:endParaRPr lang="en-IN" sz="1400" b="1" dirty="0"/>
          </a:p>
        </p:txBody>
      </p:sp>
    </p:spTree>
    <p:extLst>
      <p:ext uri="{BB962C8B-B14F-4D97-AF65-F5344CB8AC3E}">
        <p14:creationId xmlns:p14="http://schemas.microsoft.com/office/powerpoint/2010/main" val="49445129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1934" y="957213"/>
            <a:ext cx="3534268" cy="2753109"/>
          </a:xfrm>
          <a:prstGeom prst="rect">
            <a:avLst/>
          </a:prstGeom>
        </p:spPr>
      </p:pic>
      <p:sp>
        <p:nvSpPr>
          <p:cNvPr id="3" name="TextBox 2"/>
          <p:cNvSpPr txBox="1"/>
          <p:nvPr/>
        </p:nvSpPr>
        <p:spPr>
          <a:xfrm>
            <a:off x="245790" y="381149"/>
            <a:ext cx="4536504" cy="369332"/>
          </a:xfrm>
          <a:prstGeom prst="rect">
            <a:avLst/>
          </a:prstGeom>
          <a:noFill/>
        </p:spPr>
        <p:txBody>
          <a:bodyPr wrap="square" rtlCol="0">
            <a:spAutoFit/>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ROC Curve For Multi-class Classification:</a:t>
            </a:r>
            <a:endParaRPr lang="en-IN" b="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09580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8E4D904-0D72-8FB3-8BA1-0F317684C4BE}"/>
              </a:ext>
            </a:extLst>
          </p:cNvPr>
          <p:cNvSpPr txBox="1"/>
          <p:nvPr/>
        </p:nvSpPr>
        <p:spPr>
          <a:xfrm>
            <a:off x="101774" y="0"/>
            <a:ext cx="4503412" cy="584775"/>
          </a:xfrm>
          <a:prstGeom prst="rect">
            <a:avLst/>
          </a:prstGeom>
          <a:noFill/>
        </p:spPr>
        <p:txBody>
          <a:bodyPr wrap="none" rtlCol="0">
            <a:spAutoFit/>
          </a:bodyPr>
          <a:lstStyle/>
          <a:p>
            <a:r>
              <a:rPr lang="en-US" sz="1400" b="1" dirty="0">
                <a:effectLst/>
                <a:latin typeface="Times New Roman" panose="02020603050405020304" pitchFamily="18" charset="0"/>
                <a:ea typeface="Times New Roman" panose="02020603050405020304" pitchFamily="18" charset="0"/>
              </a:rPr>
              <a:t>RDL</a:t>
            </a:r>
            <a:r>
              <a:rPr lang="en-US" sz="1400" b="1" spc="-40"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(Random</a:t>
            </a:r>
            <a:r>
              <a:rPr lang="en-US" sz="1400" b="1" spc="-40"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Forest,</a:t>
            </a:r>
            <a:r>
              <a:rPr lang="en-US" sz="1400" b="1" spc="-40"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DNN,</a:t>
            </a:r>
            <a:r>
              <a:rPr lang="en-US" sz="1400" b="1" spc="-40"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Logistic</a:t>
            </a:r>
            <a:r>
              <a:rPr lang="en-US" sz="1400" b="1" spc="-25" dirty="0">
                <a:effectLst/>
                <a:latin typeface="Times New Roman" panose="02020603050405020304" pitchFamily="18" charset="0"/>
                <a:ea typeface="Times New Roman" panose="02020603050405020304" pitchFamily="18" charset="0"/>
              </a:rPr>
              <a:t> </a:t>
            </a:r>
            <a:r>
              <a:rPr lang="en-US" sz="1400" b="1" dirty="0">
                <a:effectLst/>
                <a:latin typeface="Times New Roman" panose="02020603050405020304" pitchFamily="18" charset="0"/>
                <a:ea typeface="Times New Roman" panose="02020603050405020304" pitchFamily="18" charset="0"/>
              </a:rPr>
              <a:t>Regression)</a:t>
            </a:r>
            <a:r>
              <a:rPr lang="en-US" sz="1400" b="1" spc="-25" dirty="0">
                <a:effectLst/>
                <a:latin typeface="Times New Roman" panose="02020603050405020304" pitchFamily="18" charset="0"/>
                <a:ea typeface="Times New Roman" panose="02020603050405020304" pitchFamily="18" charset="0"/>
              </a:rPr>
              <a:t> </a:t>
            </a:r>
            <a:r>
              <a:rPr lang="en-US" sz="1400" b="1" spc="-10" dirty="0">
                <a:effectLst/>
                <a:latin typeface="Times New Roman" panose="02020603050405020304" pitchFamily="18" charset="0"/>
                <a:ea typeface="Times New Roman" panose="02020603050405020304" pitchFamily="18" charset="0"/>
              </a:rPr>
              <a:t>model:</a:t>
            </a:r>
            <a:endParaRPr lang="en-IN" sz="1400" b="1" dirty="0">
              <a:effectLst/>
              <a:latin typeface="Times New Roman" panose="02020603050405020304" pitchFamily="18" charset="0"/>
              <a:ea typeface="Times New Roman" panose="02020603050405020304" pitchFamily="18" charset="0"/>
            </a:endParaRPr>
          </a:p>
          <a:p>
            <a:endParaRPr lang="en-IN" dirty="0"/>
          </a:p>
        </p:txBody>
      </p:sp>
      <p:pic>
        <p:nvPicPr>
          <p:cNvPr id="2" name="Picture 1"/>
          <p:cNvPicPr>
            <a:picLocks noChangeAspect="1"/>
          </p:cNvPicPr>
          <p:nvPr/>
        </p:nvPicPr>
        <p:blipFill>
          <a:blip r:embed="rId2"/>
          <a:stretch>
            <a:fillRect/>
          </a:stretch>
        </p:blipFill>
        <p:spPr>
          <a:xfrm>
            <a:off x="119722" y="381149"/>
            <a:ext cx="6618698" cy="3452659"/>
          </a:xfrm>
          <a:prstGeom prst="rect">
            <a:avLst/>
          </a:prstGeom>
        </p:spPr>
      </p:pic>
    </p:spTree>
    <p:extLst>
      <p:ext uri="{BB962C8B-B14F-4D97-AF65-F5344CB8AC3E}">
        <p14:creationId xmlns:p14="http://schemas.microsoft.com/office/powerpoint/2010/main" val="565522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schemeClr>
        </a:solidFill>
        <a:effectLst/>
      </p:bgPr>
    </p:bg>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3729366190"/>
              </p:ext>
            </p:extLst>
          </p:nvPr>
        </p:nvGraphicFramePr>
        <p:xfrm>
          <a:off x="101774" y="93117"/>
          <a:ext cx="6766529" cy="3778324"/>
        </p:xfrm>
        <a:graphic>
          <a:graphicData uri="http://schemas.openxmlformats.org/drawingml/2006/table">
            <a:tbl>
              <a:tblPr firstRow="1" bandRow="1">
                <a:tableStyleId>{5C22544A-7EE6-4342-B048-85BDC9FD1C3A}</a:tableStyleId>
              </a:tblPr>
              <a:tblGrid>
                <a:gridCol w="1382295">
                  <a:extLst>
                    <a:ext uri="{9D8B030D-6E8A-4147-A177-3AD203B41FA5}">
                      <a16:colId xmlns:a16="http://schemas.microsoft.com/office/drawing/2014/main" val="20000"/>
                    </a:ext>
                  </a:extLst>
                </a:gridCol>
                <a:gridCol w="1999858">
                  <a:extLst>
                    <a:ext uri="{9D8B030D-6E8A-4147-A177-3AD203B41FA5}">
                      <a16:colId xmlns:a16="http://schemas.microsoft.com/office/drawing/2014/main" val="20001"/>
                    </a:ext>
                  </a:extLst>
                </a:gridCol>
                <a:gridCol w="1692188">
                  <a:extLst>
                    <a:ext uri="{9D8B030D-6E8A-4147-A177-3AD203B41FA5}">
                      <a16:colId xmlns:a16="http://schemas.microsoft.com/office/drawing/2014/main" val="20002"/>
                    </a:ext>
                  </a:extLst>
                </a:gridCol>
                <a:gridCol w="1692188">
                  <a:extLst>
                    <a:ext uri="{9D8B030D-6E8A-4147-A177-3AD203B41FA5}">
                      <a16:colId xmlns:a16="http://schemas.microsoft.com/office/drawing/2014/main" val="20003"/>
                    </a:ext>
                  </a:extLst>
                </a:gridCol>
              </a:tblGrid>
              <a:tr h="792682">
                <a:tc>
                  <a:txBody>
                    <a:bodyPr/>
                    <a:lstStyle/>
                    <a:p>
                      <a:r>
                        <a:rPr lang="en-IN" sz="1600" dirty="0">
                          <a:latin typeface="Times New Roman" pitchFamily="18" charset="0"/>
                          <a:cs typeface="Times New Roman" pitchFamily="18" charset="0"/>
                        </a:rPr>
                        <a:t>Authors</a:t>
                      </a:r>
                      <a:endParaRPr lang="en-US" sz="1600" dirty="0">
                        <a:latin typeface="Times New Roman" pitchFamily="18" charset="0"/>
                        <a:cs typeface="Times New Roman" pitchFamily="18" charset="0"/>
                      </a:endParaRPr>
                    </a:p>
                  </a:txBody>
                  <a:tcPr>
                    <a:solidFill>
                      <a:schemeClr val="accent1">
                        <a:lumMod val="40000"/>
                        <a:lumOff val="60000"/>
                      </a:schemeClr>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IN" sz="1600" dirty="0">
                          <a:latin typeface="Times New Roman" pitchFamily="18" charset="0"/>
                          <a:cs typeface="Times New Roman" pitchFamily="18" charset="0"/>
                        </a:rPr>
                        <a:t>Journal/</a:t>
                      </a:r>
                    </a:p>
                    <a:p>
                      <a:pPr marL="0" marR="0" indent="0" defTabSz="914400" eaLnBrk="1" fontAlgn="auto" latinLnBrk="0" hangingPunct="1">
                        <a:lnSpc>
                          <a:spcPct val="100000"/>
                        </a:lnSpc>
                        <a:spcBef>
                          <a:spcPts val="0"/>
                        </a:spcBef>
                        <a:spcAft>
                          <a:spcPts val="0"/>
                        </a:spcAft>
                        <a:buClrTx/>
                        <a:buSzTx/>
                        <a:buFontTx/>
                        <a:buNone/>
                        <a:tabLst/>
                        <a:defRPr/>
                      </a:pPr>
                      <a:r>
                        <a:rPr lang="en-IN" sz="1600" dirty="0">
                          <a:latin typeface="Times New Roman" pitchFamily="18" charset="0"/>
                          <a:cs typeface="Times New Roman" pitchFamily="18" charset="0"/>
                        </a:rPr>
                        <a:t>conference</a:t>
                      </a:r>
                      <a:endParaRPr lang="en-US" sz="1600" dirty="0">
                        <a:latin typeface="Times New Roman" pitchFamily="18" charset="0"/>
                        <a:cs typeface="Times New Roman" pitchFamily="18" charset="0"/>
                      </a:endParaRPr>
                    </a:p>
                    <a:p>
                      <a:endParaRPr lang="en-US" dirty="0"/>
                    </a:p>
                  </a:txBody>
                  <a:tcPr>
                    <a:solidFill>
                      <a:srgbClr val="FF0000"/>
                    </a:solidFill>
                  </a:tcPr>
                </a:tc>
                <a:tc>
                  <a:txBody>
                    <a:bodyPr/>
                    <a:lstStyle/>
                    <a:p>
                      <a:pPr algn="l"/>
                      <a:r>
                        <a:rPr lang="en-IN" sz="1600" dirty="0">
                          <a:latin typeface="Times New Roman" pitchFamily="18" charset="0"/>
                          <a:cs typeface="Times New Roman" pitchFamily="18" charset="0"/>
                        </a:rPr>
                        <a:t>Methodology</a:t>
                      </a:r>
                      <a:endParaRPr lang="en-US" sz="1600" dirty="0">
                        <a:latin typeface="Times New Roman" pitchFamily="18" charset="0"/>
                        <a:cs typeface="Times New Roman" pitchFamily="18" charset="0"/>
                      </a:endParaRPr>
                    </a:p>
                  </a:txBody>
                  <a:tcPr>
                    <a:solidFill>
                      <a:schemeClr val="accent6"/>
                    </a:solidFill>
                  </a:tcPr>
                </a:tc>
                <a:tc>
                  <a:txBody>
                    <a:bodyPr/>
                    <a:lstStyle/>
                    <a:p>
                      <a:r>
                        <a:rPr lang="en-IN" sz="1600" dirty="0">
                          <a:latin typeface="Times New Roman" pitchFamily="18" charset="0"/>
                          <a:cs typeface="Times New Roman" pitchFamily="18" charset="0"/>
                        </a:rPr>
                        <a:t>Drawbacks/</a:t>
                      </a:r>
                    </a:p>
                    <a:p>
                      <a:r>
                        <a:rPr lang="en-IN" sz="1600" dirty="0">
                          <a:latin typeface="Times New Roman" pitchFamily="18" charset="0"/>
                          <a:cs typeface="Times New Roman" pitchFamily="18" charset="0"/>
                        </a:rPr>
                        <a:t>limitations</a:t>
                      </a:r>
                      <a:endParaRPr lang="en-US" sz="1600" dirty="0">
                        <a:latin typeface="Times New Roman" pitchFamily="18" charset="0"/>
                        <a:cs typeface="Times New Roman" pitchFamily="18" charset="0"/>
                      </a:endParaRPr>
                    </a:p>
                  </a:txBody>
                  <a:tcPr>
                    <a:solidFill>
                      <a:srgbClr val="00B0F0"/>
                    </a:solidFill>
                  </a:tcPr>
                </a:tc>
                <a:extLst>
                  <a:ext uri="{0D108BD9-81ED-4DB2-BD59-A6C34878D82A}">
                    <a16:rowId xmlns:a16="http://schemas.microsoft.com/office/drawing/2014/main" val="10000"/>
                  </a:ext>
                </a:extLst>
              </a:tr>
              <a:tr h="1873563">
                <a:tc>
                  <a:txBody>
                    <a:bodyPr/>
                    <a:lstStyle/>
                    <a:p>
                      <a:r>
                        <a:rPr lang="en-US" sz="1000" b="0" kern="1200" dirty="0">
                          <a:solidFill>
                            <a:schemeClr val="dk1"/>
                          </a:solidFill>
                          <a:effectLst/>
                          <a:latin typeface="Times New Roman" panose="02020603050405020304" pitchFamily="18" charset="0"/>
                          <a:ea typeface="+mn-ea"/>
                          <a:cs typeface="Times New Roman" panose="02020603050405020304" pitchFamily="18" charset="0"/>
                        </a:rPr>
                        <a:t>Xinwei Yuan, Shu Han, Wei Huang, Hongliang Ye, Xianglong Kong, Fan Zhang</a:t>
                      </a:r>
                      <a:endParaRPr lang="en-US" sz="1000" b="0" dirty="0">
                        <a:latin typeface="Times New Roman" pitchFamily="18" charset="0"/>
                        <a:cs typeface="Times New Roman" pitchFamily="18" charset="0"/>
                      </a:endParaRPr>
                    </a:p>
                  </a:txBody>
                  <a:tcPr>
                    <a:solidFill>
                      <a:schemeClr val="accent1">
                        <a:lumMod val="20000"/>
                        <a:lumOff val="80000"/>
                      </a:schemeClr>
                    </a:solidFill>
                  </a:tcPr>
                </a:tc>
                <a:tc>
                  <a:txBody>
                    <a:bodyPr/>
                    <a:lstStyle/>
                    <a:p>
                      <a:r>
                        <a:rPr lang="en-US" sz="1000" b="0" kern="1200" dirty="0">
                          <a:solidFill>
                            <a:schemeClr val="dk1"/>
                          </a:solidFill>
                          <a:effectLst/>
                          <a:latin typeface="Times New Roman" panose="02020603050405020304" pitchFamily="18" charset="0"/>
                          <a:ea typeface="+mn-ea"/>
                          <a:cs typeface="Times New Roman" panose="02020603050405020304" pitchFamily="18" charset="0"/>
                        </a:rPr>
                        <a:t>A simple framework to enhance the adversarial robustness of deep learning-based intrusion detection system (2024)</a:t>
                      </a:r>
                      <a:endParaRPr lang="en-US" sz="1000" b="0" dirty="0">
                        <a:latin typeface="Times New Roman" pitchFamily="18" charset="0"/>
                        <a:cs typeface="Times New Roman" pitchFamily="18" charset="0"/>
                      </a:endParaRPr>
                    </a:p>
                  </a:txBody>
                  <a:tcPr>
                    <a:solidFill>
                      <a:schemeClr val="accent2">
                        <a:lumMod val="20000"/>
                        <a:lumOff val="80000"/>
                      </a:schemeClr>
                    </a:solidFill>
                  </a:tcPr>
                </a:tc>
                <a:tc>
                  <a:txBody>
                    <a:bodyPr/>
                    <a:lstStyle/>
                    <a:p>
                      <a:pPr marL="171450" indent="-171450">
                        <a:buFont typeface="Arial" panose="020B0604020202020204" pitchFamily="34" charset="0"/>
                        <a:buChar char="•"/>
                      </a:pPr>
                      <a:r>
                        <a:rPr lang="en-US" sz="1000" kern="1200" dirty="0">
                          <a:solidFill>
                            <a:schemeClr val="dk1"/>
                          </a:solidFill>
                          <a:effectLst/>
                          <a:latin typeface="Times New Roman" panose="02020603050405020304" pitchFamily="18" charset="0"/>
                          <a:ea typeface="+mn-ea"/>
                          <a:cs typeface="Times New Roman" panose="02020603050405020304" pitchFamily="18" charset="0"/>
                        </a:rPr>
                        <a:t>Deep Learning-IDS(Intrusion Detection System) architecture</a:t>
                      </a:r>
                    </a:p>
                    <a:p>
                      <a:pPr marL="171450" indent="-171450">
                        <a:buFont typeface="Arial" panose="020B0604020202020204" pitchFamily="34" charset="0"/>
                        <a:buChar char="•"/>
                      </a:pPr>
                      <a:r>
                        <a:rPr lang="en-US" sz="1000" kern="1200" dirty="0">
                          <a:solidFill>
                            <a:schemeClr val="dk1"/>
                          </a:solidFill>
                          <a:effectLst/>
                          <a:latin typeface="Times New Roman" panose="02020603050405020304" pitchFamily="18" charset="0"/>
                          <a:ea typeface="+mn-ea"/>
                          <a:cs typeface="Times New Roman" panose="02020603050405020304" pitchFamily="18" charset="0"/>
                        </a:rPr>
                        <a:t>Adversarial Example detection combined with DL and ML models (decision tree (DT), Support Vector Machine (SVM), and K-Nearest neighbor (KNN))</a:t>
                      </a:r>
                      <a:endParaRPr lang="en-US" sz="1000" dirty="0">
                        <a:latin typeface="Times New Roman" pitchFamily="18" charset="0"/>
                        <a:cs typeface="Times New Roman" pitchFamily="18" charset="0"/>
                      </a:endParaRPr>
                    </a:p>
                  </a:txBody>
                  <a:tcPr>
                    <a:solidFill>
                      <a:schemeClr val="accent6">
                        <a:lumMod val="20000"/>
                        <a:lumOff val="80000"/>
                      </a:schemeClr>
                    </a:solidFill>
                  </a:tcPr>
                </a:tc>
                <a:tc>
                  <a:txBody>
                    <a:bodyPr/>
                    <a:lstStyle/>
                    <a:p>
                      <a:pPr marL="171450" marR="0" lvl="0" indent="-171450" algn="l" defTabSz="52294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solidFill>
                            <a:schemeClr val="dk1"/>
                          </a:solidFill>
                          <a:effectLst/>
                          <a:latin typeface="Times New Roman" panose="02020603050405020304" pitchFamily="18" charset="0"/>
                          <a:ea typeface="+mn-ea"/>
                          <a:cs typeface="Times New Roman" panose="02020603050405020304" pitchFamily="18" charset="0"/>
                        </a:rPr>
                        <a:t>address security issues posed by deep learning models in diverse domains.</a:t>
                      </a:r>
                      <a:r>
                        <a:rPr lang="en-IN" sz="1000" dirty="0">
                          <a:effectLst/>
                          <a:latin typeface="Times New Roman" panose="02020603050405020304" pitchFamily="18" charset="0"/>
                          <a:cs typeface="Times New Roman" panose="02020603050405020304" pitchFamily="18" charset="0"/>
                        </a:rPr>
                        <a:t> </a:t>
                      </a:r>
                      <a:r>
                        <a:rPr lang="en-US" sz="100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000" kern="1200" dirty="0">
                        <a:solidFill>
                          <a:schemeClr val="dk1"/>
                        </a:solidFill>
                        <a:effectLst/>
                        <a:latin typeface="Times New Roman" panose="02020603050405020304" pitchFamily="18" charset="0"/>
                        <a:ea typeface="+mn-ea"/>
                        <a:cs typeface="Times New Roman" panose="02020603050405020304" pitchFamily="18" charset="0"/>
                      </a:endParaRPr>
                    </a:p>
                    <a:p>
                      <a:pPr>
                        <a:buFont typeface="Arial" pitchFamily="34" charset="0"/>
                        <a:buNone/>
                      </a:pPr>
                      <a:endParaRPr lang="en-US" sz="1100" dirty="0">
                        <a:latin typeface="Times New Roman" pitchFamily="18" charset="0"/>
                        <a:cs typeface="Times New Roman" pitchFamily="18" charset="0"/>
                      </a:endParaRPr>
                    </a:p>
                  </a:txBody>
                  <a:tcPr>
                    <a:solidFill>
                      <a:srgbClr val="CCFFFF"/>
                    </a:solidFill>
                  </a:tcPr>
                </a:tc>
                <a:extLst>
                  <a:ext uri="{0D108BD9-81ED-4DB2-BD59-A6C34878D82A}">
                    <a16:rowId xmlns:a16="http://schemas.microsoft.com/office/drawing/2014/main" val="10001"/>
                  </a:ext>
                </a:extLst>
              </a:tr>
              <a:tr h="1112079">
                <a:tc>
                  <a:txBody>
                    <a:bodyPr/>
                    <a:lstStyle/>
                    <a:p>
                      <a:r>
                        <a:rPr lang="en-US" sz="1000" b="0" kern="1200" dirty="0">
                          <a:solidFill>
                            <a:schemeClr val="dk1"/>
                          </a:solidFill>
                          <a:effectLst/>
                          <a:latin typeface="Times New Roman" panose="02020603050405020304" pitchFamily="18" charset="0"/>
                          <a:ea typeface="+mn-ea"/>
                          <a:cs typeface="Times New Roman" panose="02020603050405020304" pitchFamily="18" charset="0"/>
                        </a:rPr>
                        <a:t>Vitorino, J., Praça, I.Maia, E. </a:t>
                      </a:r>
                      <a:endParaRPr lang="en-US" sz="1000" b="0" dirty="0">
                        <a:latin typeface="Times New Roman" pitchFamily="18" charset="0"/>
                        <a:cs typeface="Times New Roman" pitchFamily="18" charset="0"/>
                      </a:endParaRPr>
                    </a:p>
                  </a:txBody>
                  <a:tcPr>
                    <a:solidFill>
                      <a:schemeClr val="accent1">
                        <a:lumMod val="20000"/>
                        <a:lumOff val="80000"/>
                      </a:schemeClr>
                    </a:solidFill>
                  </a:tcPr>
                </a:tc>
                <a:tc>
                  <a:txBody>
                    <a:bodyPr/>
                    <a:lstStyle/>
                    <a:p>
                      <a:r>
                        <a:rPr lang="en-US" sz="1000" b="0" kern="1200" dirty="0">
                          <a:solidFill>
                            <a:schemeClr val="dk1"/>
                          </a:solidFill>
                          <a:effectLst/>
                          <a:latin typeface="Times New Roman" panose="02020603050405020304" pitchFamily="18" charset="0"/>
                          <a:ea typeface="+mn-ea"/>
                          <a:cs typeface="Times New Roman" panose="02020603050405020304" pitchFamily="18" charset="0"/>
                        </a:rPr>
                        <a:t>Towards adversarial realism and robust learning for IoT intrusion detection and classification (2023)</a:t>
                      </a:r>
                      <a:endParaRPr lang="en-US" sz="1000" b="0" dirty="0">
                        <a:latin typeface="Times New Roman" pitchFamily="18" charset="0"/>
                        <a:cs typeface="Times New Roman" pitchFamily="18" charset="0"/>
                      </a:endParaRPr>
                    </a:p>
                  </a:txBody>
                  <a:tcPr>
                    <a:solidFill>
                      <a:schemeClr val="accent2">
                        <a:lumMod val="20000"/>
                        <a:lumOff val="80000"/>
                      </a:schemeClr>
                    </a:solidFill>
                  </a:tcPr>
                </a:tc>
                <a:tc>
                  <a:txBody>
                    <a:bodyPr/>
                    <a:lstStyle/>
                    <a:p>
                      <a:pPr marL="171450" indent="-171450">
                        <a:buFont typeface="Arial" panose="020B0604020202020204" pitchFamily="34" charset="0"/>
                        <a:buChar char="•"/>
                      </a:pPr>
                      <a:r>
                        <a:rPr lang="en-US" sz="1000" kern="1200" dirty="0">
                          <a:solidFill>
                            <a:schemeClr val="dk1"/>
                          </a:solidFill>
                          <a:effectLst/>
                          <a:latin typeface="Times New Roman" panose="02020603050405020304" pitchFamily="18" charset="0"/>
                          <a:ea typeface="+mn-ea"/>
                          <a:cs typeface="Times New Roman" panose="02020603050405020304" pitchFamily="18" charset="0"/>
                        </a:rPr>
                        <a:t>supervised (RF, XGB, LGBM)</a:t>
                      </a:r>
                    </a:p>
                    <a:p>
                      <a:pPr marL="171450" indent="-171450">
                        <a:buFont typeface="Arial" panose="020B0604020202020204" pitchFamily="34" charset="0"/>
                        <a:buChar char="•"/>
                      </a:pPr>
                      <a:r>
                        <a:rPr lang="en-US" sz="1000" kern="1200" dirty="0">
                          <a:solidFill>
                            <a:schemeClr val="dk1"/>
                          </a:solidFill>
                          <a:effectLst/>
                          <a:latin typeface="Times New Roman" panose="02020603050405020304" pitchFamily="18" charset="0"/>
                          <a:ea typeface="+mn-ea"/>
                          <a:cs typeface="Times New Roman" panose="02020603050405020304" pitchFamily="18" charset="0"/>
                        </a:rPr>
                        <a:t>unsupervised (IFOR) algorithms</a:t>
                      </a:r>
                    </a:p>
                    <a:p>
                      <a:pPr marL="171450" indent="-171450">
                        <a:buFont typeface="Arial" panose="020B0604020202020204" pitchFamily="34" charset="0"/>
                        <a:buChar char="•"/>
                      </a:pPr>
                      <a:r>
                        <a:rPr lang="en-US" sz="1000" kern="1200" dirty="0">
                          <a:solidFill>
                            <a:schemeClr val="dk1"/>
                          </a:solidFill>
                          <a:effectLst/>
                          <a:latin typeface="Times New Roman" panose="02020603050405020304" pitchFamily="18" charset="0"/>
                          <a:ea typeface="+mn-ea"/>
                          <a:cs typeface="Times New Roman" panose="02020603050405020304" pitchFamily="18" charset="0"/>
                        </a:rPr>
                        <a:t>Adversarial training and security-by-design</a:t>
                      </a:r>
                      <a:endParaRPr lang="en-US" sz="1000" dirty="0">
                        <a:latin typeface="Times New Roman" pitchFamily="18" charset="0"/>
                        <a:cs typeface="Times New Roman" pitchFamily="18" charset="0"/>
                      </a:endParaRPr>
                    </a:p>
                  </a:txBody>
                  <a:tcPr>
                    <a:solidFill>
                      <a:schemeClr val="accent6">
                        <a:lumMod val="20000"/>
                        <a:lumOff val="80000"/>
                      </a:schemeClr>
                    </a:solidFill>
                  </a:tcPr>
                </a:tc>
                <a:tc>
                  <a:txBody>
                    <a:bodyPr/>
                    <a:lstStyle/>
                    <a:p>
                      <a:pPr marL="171450" indent="-171450">
                        <a:buFont typeface="Arial" panose="020B0604020202020204" pitchFamily="34" charset="0"/>
                        <a:buChar char="•"/>
                      </a:pPr>
                      <a:r>
                        <a:rPr lang="en-US" sz="1000" kern="1200" dirty="0">
                          <a:solidFill>
                            <a:schemeClr val="dk1"/>
                          </a:solidFill>
                          <a:effectLst/>
                          <a:latin typeface="Times New Roman" panose="02020603050405020304" pitchFamily="18" charset="0"/>
                          <a:ea typeface="+mn-ea"/>
                          <a:cs typeface="Times New Roman" panose="02020603050405020304" pitchFamily="18" charset="0"/>
                        </a:rPr>
                        <a:t>explore novel datasets and defense strategies to enhance IoT network security</a:t>
                      </a:r>
                      <a:endParaRPr lang="en-US" sz="1000" dirty="0">
                        <a:latin typeface="Times New Roman" pitchFamily="18" charset="0"/>
                        <a:cs typeface="Times New Roman" pitchFamily="18" charset="0"/>
                      </a:endParaRPr>
                    </a:p>
                  </a:txBody>
                  <a:tcPr>
                    <a:solidFill>
                      <a:srgbClr val="CCFF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5767900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DE67B0C-3263-7FBB-D78D-0A39D0DE78AB}"/>
              </a:ext>
            </a:extLst>
          </p:cNvPr>
          <p:cNvSpPr txBox="1"/>
          <p:nvPr/>
        </p:nvSpPr>
        <p:spPr>
          <a:xfrm>
            <a:off x="101774" y="309141"/>
            <a:ext cx="2832827"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Confusion Matrix for RDL Model</a:t>
            </a:r>
            <a:r>
              <a:rPr lang="en-US" sz="1400" b="1" spc="-1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173782" y="813197"/>
            <a:ext cx="3043355" cy="2424190"/>
          </a:xfrm>
          <a:prstGeom prst="rect">
            <a:avLst/>
          </a:prstGeom>
        </p:spPr>
      </p:pic>
    </p:spTree>
    <p:extLst>
      <p:ext uri="{BB962C8B-B14F-4D97-AF65-F5344CB8AC3E}">
        <p14:creationId xmlns:p14="http://schemas.microsoft.com/office/powerpoint/2010/main" val="2253338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3782" y="757373"/>
            <a:ext cx="6214100" cy="1968358"/>
          </a:xfrm>
          <a:prstGeom prst="rect">
            <a:avLst/>
          </a:prstGeom>
        </p:spPr>
      </p:pic>
      <p:sp>
        <p:nvSpPr>
          <p:cNvPr id="3" name="Rectangle 2"/>
          <p:cNvSpPr/>
          <p:nvPr/>
        </p:nvSpPr>
        <p:spPr>
          <a:xfrm>
            <a:off x="29766" y="237133"/>
            <a:ext cx="3759299" cy="307777"/>
          </a:xfrm>
          <a:prstGeom prst="rect">
            <a:avLst/>
          </a:prstGeom>
        </p:spPr>
        <p:txBody>
          <a:bodyPr wrap="square">
            <a:spAutoFit/>
          </a:bodyPr>
          <a:lstStyle/>
          <a:p>
            <a:r>
              <a:rPr lang="en-US" sz="1400" b="1" dirty="0">
                <a:latin typeface="Times New Roman" panose="02020603050405020304" pitchFamily="18" charset="0"/>
                <a:ea typeface="Times New Roman" panose="02020603050405020304" pitchFamily="18" charset="0"/>
              </a:rPr>
              <a:t>Classification Report for RDL Model</a:t>
            </a:r>
            <a:endParaRPr lang="en-IN" sz="1400" b="1" dirty="0"/>
          </a:p>
        </p:txBody>
      </p:sp>
    </p:spTree>
    <p:extLst>
      <p:ext uri="{BB962C8B-B14F-4D97-AF65-F5344CB8AC3E}">
        <p14:creationId xmlns:p14="http://schemas.microsoft.com/office/powerpoint/2010/main" val="18725435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8BF29BD-C941-9038-A934-0935F4E5C29D}"/>
              </a:ext>
            </a:extLst>
          </p:cNvPr>
          <p:cNvSpPr txBox="1"/>
          <p:nvPr/>
        </p:nvSpPr>
        <p:spPr>
          <a:xfrm>
            <a:off x="0" y="113853"/>
            <a:ext cx="2427268"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FGSM Classification Report</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01774" y="525165"/>
            <a:ext cx="4068683" cy="970456"/>
          </a:xfrm>
          <a:prstGeom prst="rect">
            <a:avLst/>
          </a:prstGeom>
        </p:spPr>
      </p:pic>
      <p:sp>
        <p:nvSpPr>
          <p:cNvPr id="3" name="Rectangle 2"/>
          <p:cNvSpPr/>
          <p:nvPr/>
        </p:nvSpPr>
        <p:spPr>
          <a:xfrm>
            <a:off x="0" y="1558026"/>
            <a:ext cx="2770246" cy="307777"/>
          </a:xfrm>
          <a:prstGeom prst="rect">
            <a:avLst/>
          </a:prstGeom>
        </p:spPr>
        <p:txBody>
          <a:bodyPr wrap="none">
            <a:spAutoFit/>
          </a:bodyPr>
          <a:lstStyle/>
          <a:p>
            <a:r>
              <a:rPr lang="en-US" sz="1400" b="1" dirty="0">
                <a:latin typeface="Times New Roman" panose="02020603050405020304" pitchFamily="18" charset="0"/>
                <a:ea typeface="Times New Roman" panose="02020603050405020304" pitchFamily="18" charset="0"/>
                <a:cs typeface="Times New Roman" panose="02020603050405020304" pitchFamily="18" charset="0"/>
              </a:rPr>
              <a:t>Accuracy-Loss Graph for FGSM:</a:t>
            </a:r>
            <a:endParaRPr lang="en-IN" sz="1400" b="1" dirty="0">
              <a:latin typeface="Times New Roman" panose="02020603050405020304" pitchFamily="18" charset="0"/>
              <a:cs typeface="Times New Roman" panose="02020603050405020304" pitchFamily="18" charset="0"/>
            </a:endParaRPr>
          </a:p>
        </p:txBody>
      </p:sp>
      <p:pic>
        <p:nvPicPr>
          <p:cNvPr id="7" name="Picture 6"/>
          <p:cNvPicPr>
            <a:picLocks noChangeAspect="1"/>
          </p:cNvPicPr>
          <p:nvPr/>
        </p:nvPicPr>
        <p:blipFill>
          <a:blip r:embed="rId3"/>
          <a:stretch>
            <a:fillRect/>
          </a:stretch>
        </p:blipFill>
        <p:spPr>
          <a:xfrm>
            <a:off x="101774" y="2001138"/>
            <a:ext cx="2425770" cy="1872208"/>
          </a:xfrm>
          <a:prstGeom prst="rect">
            <a:avLst/>
          </a:prstGeom>
        </p:spPr>
      </p:pic>
    </p:spTree>
    <p:extLst>
      <p:ext uri="{BB962C8B-B14F-4D97-AF65-F5344CB8AC3E}">
        <p14:creationId xmlns:p14="http://schemas.microsoft.com/office/powerpoint/2010/main" val="1133938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77AE926-2998-FC13-92CB-C3BE7F327C6C}"/>
              </a:ext>
            </a:extLst>
          </p:cNvPr>
          <p:cNvSpPr txBox="1"/>
          <p:nvPr/>
        </p:nvSpPr>
        <p:spPr>
          <a:xfrm>
            <a:off x="0" y="177337"/>
            <a:ext cx="2388539"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JSMA Classification Report</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101774" y="614559"/>
            <a:ext cx="3559659" cy="936104"/>
          </a:xfrm>
          <a:prstGeom prst="rect">
            <a:avLst/>
          </a:prstGeom>
        </p:spPr>
      </p:pic>
      <p:pic>
        <p:nvPicPr>
          <p:cNvPr id="3" name="Picture 2"/>
          <p:cNvPicPr>
            <a:picLocks noChangeAspect="1"/>
          </p:cNvPicPr>
          <p:nvPr/>
        </p:nvPicPr>
        <p:blipFill>
          <a:blip r:embed="rId3"/>
          <a:stretch>
            <a:fillRect/>
          </a:stretch>
        </p:blipFill>
        <p:spPr>
          <a:xfrm>
            <a:off x="124943" y="2093646"/>
            <a:ext cx="2410361" cy="1677293"/>
          </a:xfrm>
          <a:prstGeom prst="rect">
            <a:avLst/>
          </a:prstGeom>
        </p:spPr>
      </p:pic>
      <p:sp>
        <p:nvSpPr>
          <p:cNvPr id="4" name="Rectangle 3"/>
          <p:cNvSpPr/>
          <p:nvPr/>
        </p:nvSpPr>
        <p:spPr>
          <a:xfrm>
            <a:off x="-10916" y="1676113"/>
            <a:ext cx="2741391" cy="307777"/>
          </a:xfrm>
          <a:prstGeom prst="rect">
            <a:avLst/>
          </a:prstGeom>
        </p:spPr>
        <p:txBody>
          <a:bodyPr wrap="none">
            <a:spAutoFit/>
          </a:bodyPr>
          <a:lstStyle/>
          <a:p>
            <a:r>
              <a:rPr lang="en-US" sz="1400" b="1" dirty="0">
                <a:latin typeface="Times New Roman" panose="02020603050405020304" pitchFamily="18" charset="0"/>
                <a:ea typeface="Times New Roman" panose="02020603050405020304" pitchFamily="18" charset="0"/>
              </a:rPr>
              <a:t>Accuracy-Loss Graph for JSMA:</a:t>
            </a:r>
            <a:endParaRPr lang="en-IN" sz="1400" b="1" dirty="0"/>
          </a:p>
        </p:txBody>
      </p:sp>
    </p:spTree>
    <p:extLst>
      <p:ext uri="{BB962C8B-B14F-4D97-AF65-F5344CB8AC3E}">
        <p14:creationId xmlns:p14="http://schemas.microsoft.com/office/powerpoint/2010/main" val="16412219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4FDEC10-75DC-9797-0236-62ADA504F655}"/>
              </a:ext>
            </a:extLst>
          </p:cNvPr>
          <p:cNvSpPr txBox="1"/>
          <p:nvPr/>
        </p:nvSpPr>
        <p:spPr>
          <a:xfrm>
            <a:off x="-7635" y="116220"/>
            <a:ext cx="2141677"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DF Classification Report</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b="1"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6F7044D1-3E06-FCC0-4E2B-A0FD06D1A6C4}"/>
              </a:ext>
            </a:extLst>
          </p:cNvPr>
          <p:cNvSpPr txBox="1"/>
          <p:nvPr/>
        </p:nvSpPr>
        <p:spPr>
          <a:xfrm>
            <a:off x="-7635" y="1727592"/>
            <a:ext cx="2491323"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Accuracy-Loss Graph for DF</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98505" y="516796"/>
            <a:ext cx="3314434" cy="1157615"/>
          </a:xfrm>
          <a:prstGeom prst="rect">
            <a:avLst/>
          </a:prstGeom>
        </p:spPr>
      </p:pic>
      <p:pic>
        <p:nvPicPr>
          <p:cNvPr id="5" name="Picture 4"/>
          <p:cNvPicPr>
            <a:picLocks noChangeAspect="1"/>
          </p:cNvPicPr>
          <p:nvPr/>
        </p:nvPicPr>
        <p:blipFill>
          <a:blip r:embed="rId3"/>
          <a:stretch>
            <a:fillRect/>
          </a:stretch>
        </p:blipFill>
        <p:spPr>
          <a:xfrm>
            <a:off x="173782" y="2122999"/>
            <a:ext cx="2505483" cy="1728192"/>
          </a:xfrm>
          <a:prstGeom prst="rect">
            <a:avLst/>
          </a:prstGeom>
        </p:spPr>
      </p:pic>
    </p:spTree>
    <p:extLst>
      <p:ext uri="{BB962C8B-B14F-4D97-AF65-F5344CB8AC3E}">
        <p14:creationId xmlns:p14="http://schemas.microsoft.com/office/powerpoint/2010/main" val="1105465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CD0E337-26F9-FDCE-7254-F3DDB9FE88DD}"/>
              </a:ext>
            </a:extLst>
          </p:cNvPr>
          <p:cNvSpPr txBox="1"/>
          <p:nvPr/>
        </p:nvSpPr>
        <p:spPr>
          <a:xfrm>
            <a:off x="0" y="117968"/>
            <a:ext cx="2270173"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BIM Classification Report</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48007" y="528998"/>
            <a:ext cx="2643838" cy="1072679"/>
          </a:xfrm>
          <a:prstGeom prst="rect">
            <a:avLst/>
          </a:prstGeom>
        </p:spPr>
      </p:pic>
      <p:pic>
        <p:nvPicPr>
          <p:cNvPr id="5" name="Picture 4"/>
          <p:cNvPicPr>
            <a:picLocks noChangeAspect="1"/>
          </p:cNvPicPr>
          <p:nvPr/>
        </p:nvPicPr>
        <p:blipFill>
          <a:blip r:embed="rId3"/>
          <a:stretch>
            <a:fillRect/>
          </a:stretch>
        </p:blipFill>
        <p:spPr>
          <a:xfrm>
            <a:off x="245790" y="2109341"/>
            <a:ext cx="2448272" cy="1750885"/>
          </a:xfrm>
          <a:prstGeom prst="rect">
            <a:avLst/>
          </a:prstGeom>
        </p:spPr>
      </p:pic>
      <p:sp>
        <p:nvSpPr>
          <p:cNvPr id="6" name="Rectangle 5"/>
          <p:cNvSpPr/>
          <p:nvPr/>
        </p:nvSpPr>
        <p:spPr>
          <a:xfrm>
            <a:off x="0" y="1700580"/>
            <a:ext cx="3038011" cy="307777"/>
          </a:xfrm>
          <a:prstGeom prst="rect">
            <a:avLst/>
          </a:prstGeom>
        </p:spPr>
        <p:txBody>
          <a:bodyPr wrap="square">
            <a:spAutoFit/>
          </a:bodyPr>
          <a:lstStyle/>
          <a:p>
            <a:r>
              <a:rPr lang="en-US" sz="1400" b="1" dirty="0">
                <a:latin typeface="Times New Roman" panose="02020603050405020304" pitchFamily="18" charset="0"/>
                <a:ea typeface="Times New Roman" panose="02020603050405020304" pitchFamily="18" charset="0"/>
              </a:rPr>
              <a:t>Accuracy-Loss Graph for BIM:</a:t>
            </a:r>
            <a:endParaRPr lang="en-IN" sz="1400" b="1" dirty="0"/>
          </a:p>
        </p:txBody>
      </p:sp>
    </p:spTree>
    <p:extLst>
      <p:ext uri="{BB962C8B-B14F-4D97-AF65-F5344CB8AC3E}">
        <p14:creationId xmlns:p14="http://schemas.microsoft.com/office/powerpoint/2010/main" val="25525667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B700146-1073-4D23-7234-6B9D1B22EE9A}"/>
              </a:ext>
            </a:extLst>
          </p:cNvPr>
          <p:cNvSpPr txBox="1"/>
          <p:nvPr/>
        </p:nvSpPr>
        <p:spPr>
          <a:xfrm>
            <a:off x="0" y="318117"/>
            <a:ext cx="2287806"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PGD Classification Report</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b="1"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2"/>
          <a:stretch>
            <a:fillRect/>
          </a:stretch>
        </p:blipFill>
        <p:spPr>
          <a:xfrm>
            <a:off x="200682" y="724186"/>
            <a:ext cx="2677180" cy="917531"/>
          </a:xfrm>
          <a:prstGeom prst="rect">
            <a:avLst/>
          </a:prstGeom>
        </p:spPr>
      </p:pic>
      <p:pic>
        <p:nvPicPr>
          <p:cNvPr id="3" name="Picture 2"/>
          <p:cNvPicPr>
            <a:picLocks noChangeAspect="1"/>
          </p:cNvPicPr>
          <p:nvPr/>
        </p:nvPicPr>
        <p:blipFill>
          <a:blip r:embed="rId3"/>
          <a:stretch>
            <a:fillRect/>
          </a:stretch>
        </p:blipFill>
        <p:spPr>
          <a:xfrm>
            <a:off x="208411" y="2146078"/>
            <a:ext cx="2298933" cy="1656184"/>
          </a:xfrm>
          <a:prstGeom prst="rect">
            <a:avLst/>
          </a:prstGeom>
        </p:spPr>
      </p:pic>
      <p:sp>
        <p:nvSpPr>
          <p:cNvPr id="6" name="Rectangle 5"/>
          <p:cNvSpPr/>
          <p:nvPr/>
        </p:nvSpPr>
        <p:spPr>
          <a:xfrm>
            <a:off x="-42242" y="1740009"/>
            <a:ext cx="2661947" cy="307777"/>
          </a:xfrm>
          <a:prstGeom prst="rect">
            <a:avLst/>
          </a:prstGeom>
        </p:spPr>
        <p:txBody>
          <a:bodyPr wrap="none">
            <a:spAutoFit/>
          </a:bodyPr>
          <a:lstStyle/>
          <a:p>
            <a:r>
              <a:rPr lang="en-IN" sz="1400" b="1" spc="-30" dirty="0">
                <a:latin typeface="Times New Roman" panose="02020603050405020304" pitchFamily="18" charset="0"/>
                <a:ea typeface="Times New Roman" panose="02020603050405020304" pitchFamily="18" charset="0"/>
              </a:rPr>
              <a:t> </a:t>
            </a:r>
            <a:r>
              <a:rPr lang="en-US" sz="1400" b="1" dirty="0">
                <a:latin typeface="Times New Roman" panose="02020603050405020304" pitchFamily="18" charset="0"/>
                <a:ea typeface="Times New Roman" panose="02020603050405020304" pitchFamily="18" charset="0"/>
              </a:rPr>
              <a:t>Accuracy-Loss Graph for PGD:</a:t>
            </a:r>
            <a:endParaRPr lang="en-IN" sz="1400" b="1" dirty="0"/>
          </a:p>
        </p:txBody>
      </p:sp>
    </p:spTree>
    <p:extLst>
      <p:ext uri="{BB962C8B-B14F-4D97-AF65-F5344CB8AC3E}">
        <p14:creationId xmlns:p14="http://schemas.microsoft.com/office/powerpoint/2010/main" val="3410204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88F5F15-C4AA-7444-47D3-A7B1A0956783}"/>
              </a:ext>
            </a:extLst>
          </p:cNvPr>
          <p:cNvSpPr txBox="1"/>
          <p:nvPr/>
        </p:nvSpPr>
        <p:spPr>
          <a:xfrm>
            <a:off x="0" y="237133"/>
            <a:ext cx="2595326"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Concatenating Attack Samples</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45790" y="813197"/>
            <a:ext cx="3596192" cy="1083190"/>
          </a:xfrm>
          <a:prstGeom prst="rect">
            <a:avLst/>
          </a:prstGeom>
        </p:spPr>
      </p:pic>
    </p:spTree>
    <p:extLst>
      <p:ext uri="{BB962C8B-B14F-4D97-AF65-F5344CB8AC3E}">
        <p14:creationId xmlns:p14="http://schemas.microsoft.com/office/powerpoint/2010/main" val="37223849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9F4B8D-6ED9-E941-2278-4FF4D68D67D9}"/>
              </a:ext>
            </a:extLst>
          </p:cNvPr>
          <p:cNvSpPr txBox="1"/>
          <p:nvPr/>
        </p:nvSpPr>
        <p:spPr>
          <a:xfrm>
            <a:off x="0" y="381149"/>
            <a:ext cx="3357842" cy="307777"/>
          </a:xfrm>
          <a:prstGeom prst="rect">
            <a:avLst/>
          </a:prstGeom>
          <a:noFill/>
        </p:spPr>
        <p:txBody>
          <a:bodyPr wrap="none" rtlCol="0">
            <a:spAutoFit/>
          </a:bodyPr>
          <a:lstStyle/>
          <a:p>
            <a:r>
              <a:rPr lang="en-US" sz="1400" b="1" dirty="0">
                <a:latin typeface="Times New Roman" panose="02020603050405020304" pitchFamily="18" charset="0"/>
                <a:cs typeface="Times New Roman" panose="02020603050405020304" pitchFamily="18" charset="0"/>
              </a:rPr>
              <a:t>Classification Report of Adversarial Test</a:t>
            </a:r>
            <a:r>
              <a:rPr lang="en-US" sz="14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IN" sz="1400" b="1"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01774" y="885205"/>
            <a:ext cx="4134427" cy="1790950"/>
          </a:xfrm>
          <a:prstGeom prst="rect">
            <a:avLst/>
          </a:prstGeom>
        </p:spPr>
      </p:pic>
    </p:spTree>
    <p:extLst>
      <p:ext uri="{BB962C8B-B14F-4D97-AF65-F5344CB8AC3E}">
        <p14:creationId xmlns:p14="http://schemas.microsoft.com/office/powerpoint/2010/main" val="37158617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3782" y="813197"/>
            <a:ext cx="3067069" cy="2253357"/>
          </a:xfrm>
          <a:prstGeom prst="rect">
            <a:avLst/>
          </a:prstGeom>
        </p:spPr>
      </p:pic>
      <p:sp>
        <p:nvSpPr>
          <p:cNvPr id="3" name="Rectangle 2"/>
          <p:cNvSpPr/>
          <p:nvPr/>
        </p:nvSpPr>
        <p:spPr>
          <a:xfrm>
            <a:off x="101774" y="237133"/>
            <a:ext cx="4549995" cy="307777"/>
          </a:xfrm>
          <a:prstGeom prst="rect">
            <a:avLst/>
          </a:prstGeom>
        </p:spPr>
        <p:txBody>
          <a:bodyPr wrap="square">
            <a:spAutoFit/>
          </a:bodyPr>
          <a:lstStyle/>
          <a:p>
            <a:r>
              <a:rPr lang="en-US" sz="1400" b="1" dirty="0">
                <a:latin typeface="Times New Roman" panose="02020603050405020304" pitchFamily="18" charset="0"/>
                <a:ea typeface="Times New Roman" panose="02020603050405020304" pitchFamily="18" charset="0"/>
              </a:rPr>
              <a:t>Accuracy-Loss Graph for Adversarial Samples:</a:t>
            </a:r>
            <a:endParaRPr lang="en-IN" sz="1400" b="1" dirty="0"/>
          </a:p>
        </p:txBody>
      </p:sp>
    </p:spTree>
    <p:extLst>
      <p:ext uri="{BB962C8B-B14F-4D97-AF65-F5344CB8AC3E}">
        <p14:creationId xmlns:p14="http://schemas.microsoft.com/office/powerpoint/2010/main" val="4758454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376062834"/>
              </p:ext>
            </p:extLst>
          </p:nvPr>
        </p:nvGraphicFramePr>
        <p:xfrm>
          <a:off x="14667" y="237133"/>
          <a:ext cx="6870526" cy="3521061"/>
        </p:xfrm>
        <a:graphic>
          <a:graphicData uri="http://schemas.openxmlformats.org/drawingml/2006/table">
            <a:tbl>
              <a:tblPr firstRow="1" bandRow="1">
                <a:tableStyleId>{5C22544A-7EE6-4342-B048-85BDC9FD1C3A}</a:tableStyleId>
              </a:tblPr>
              <a:tblGrid>
                <a:gridCol w="1027656">
                  <a:extLst>
                    <a:ext uri="{9D8B030D-6E8A-4147-A177-3AD203B41FA5}">
                      <a16:colId xmlns:a16="http://schemas.microsoft.com/office/drawing/2014/main" val="20000"/>
                    </a:ext>
                  </a:extLst>
                </a:gridCol>
                <a:gridCol w="2460156">
                  <a:extLst>
                    <a:ext uri="{9D8B030D-6E8A-4147-A177-3AD203B41FA5}">
                      <a16:colId xmlns:a16="http://schemas.microsoft.com/office/drawing/2014/main" val="20001"/>
                    </a:ext>
                  </a:extLst>
                </a:gridCol>
                <a:gridCol w="1614477">
                  <a:extLst>
                    <a:ext uri="{9D8B030D-6E8A-4147-A177-3AD203B41FA5}">
                      <a16:colId xmlns:a16="http://schemas.microsoft.com/office/drawing/2014/main" val="20002"/>
                    </a:ext>
                  </a:extLst>
                </a:gridCol>
                <a:gridCol w="1768237">
                  <a:extLst>
                    <a:ext uri="{9D8B030D-6E8A-4147-A177-3AD203B41FA5}">
                      <a16:colId xmlns:a16="http://schemas.microsoft.com/office/drawing/2014/main" val="20003"/>
                    </a:ext>
                  </a:extLst>
                </a:gridCol>
              </a:tblGrid>
              <a:tr h="706017">
                <a:tc>
                  <a:txBody>
                    <a:bodyPr/>
                    <a:lstStyle/>
                    <a:p>
                      <a:r>
                        <a:rPr lang="en-IN" sz="1600" dirty="0">
                          <a:latin typeface="Times New Roman" pitchFamily="18" charset="0"/>
                          <a:cs typeface="Times New Roman" pitchFamily="18" charset="0"/>
                        </a:rPr>
                        <a:t>Authors</a:t>
                      </a:r>
                      <a:endParaRPr lang="en-US" sz="1600" dirty="0">
                        <a:latin typeface="Times New Roman" pitchFamily="18" charset="0"/>
                        <a:cs typeface="Times New Roman" pitchFamily="18" charset="0"/>
                      </a:endParaRPr>
                    </a:p>
                  </a:txBody>
                  <a:tcPr>
                    <a:solidFill>
                      <a:schemeClr val="accent1">
                        <a:lumMod val="40000"/>
                        <a:lumOff val="60000"/>
                      </a:schemeClr>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IN" sz="1600" dirty="0">
                          <a:latin typeface="Times New Roman" pitchFamily="18" charset="0"/>
                          <a:cs typeface="Times New Roman" pitchFamily="18" charset="0"/>
                        </a:rPr>
                        <a:t>Journal/</a:t>
                      </a:r>
                    </a:p>
                    <a:p>
                      <a:pPr marL="0" marR="0" indent="0" defTabSz="914400" eaLnBrk="1" fontAlgn="auto" latinLnBrk="0" hangingPunct="1">
                        <a:lnSpc>
                          <a:spcPct val="100000"/>
                        </a:lnSpc>
                        <a:spcBef>
                          <a:spcPts val="0"/>
                        </a:spcBef>
                        <a:spcAft>
                          <a:spcPts val="0"/>
                        </a:spcAft>
                        <a:buClrTx/>
                        <a:buSzTx/>
                        <a:buFontTx/>
                        <a:buNone/>
                        <a:tabLst/>
                        <a:defRPr/>
                      </a:pPr>
                      <a:r>
                        <a:rPr lang="en-IN" sz="1600" dirty="0">
                          <a:latin typeface="Times New Roman" pitchFamily="18" charset="0"/>
                          <a:cs typeface="Times New Roman" pitchFamily="18" charset="0"/>
                        </a:rPr>
                        <a:t>conference</a:t>
                      </a:r>
                      <a:endParaRPr lang="en-US" sz="1600" dirty="0">
                        <a:latin typeface="Times New Roman" pitchFamily="18" charset="0"/>
                        <a:cs typeface="Times New Roman" pitchFamily="18" charset="0"/>
                      </a:endParaRPr>
                    </a:p>
                    <a:p>
                      <a:endParaRPr lang="en-US" dirty="0"/>
                    </a:p>
                  </a:txBody>
                  <a:tcPr>
                    <a:solidFill>
                      <a:srgbClr val="FF0000"/>
                    </a:solidFill>
                  </a:tcPr>
                </a:tc>
                <a:tc>
                  <a:txBody>
                    <a:bodyPr/>
                    <a:lstStyle/>
                    <a:p>
                      <a:pPr algn="l"/>
                      <a:r>
                        <a:rPr lang="en-IN" sz="1600" dirty="0">
                          <a:latin typeface="Times New Roman" pitchFamily="18" charset="0"/>
                          <a:cs typeface="Times New Roman" pitchFamily="18" charset="0"/>
                        </a:rPr>
                        <a:t>Methodology</a:t>
                      </a:r>
                      <a:endParaRPr lang="en-US" sz="1600" dirty="0">
                        <a:latin typeface="Times New Roman" pitchFamily="18" charset="0"/>
                        <a:cs typeface="Times New Roman" pitchFamily="18" charset="0"/>
                      </a:endParaRPr>
                    </a:p>
                  </a:txBody>
                  <a:tcPr>
                    <a:solidFill>
                      <a:schemeClr val="accent6"/>
                    </a:solidFill>
                  </a:tcPr>
                </a:tc>
                <a:tc>
                  <a:txBody>
                    <a:bodyPr/>
                    <a:lstStyle/>
                    <a:p>
                      <a:r>
                        <a:rPr lang="en-IN" sz="1600" dirty="0">
                          <a:latin typeface="Times New Roman" pitchFamily="18" charset="0"/>
                          <a:cs typeface="Times New Roman" pitchFamily="18" charset="0"/>
                        </a:rPr>
                        <a:t>Drawbacks/</a:t>
                      </a:r>
                    </a:p>
                    <a:p>
                      <a:r>
                        <a:rPr lang="en-IN" sz="1600" dirty="0">
                          <a:latin typeface="Times New Roman" pitchFamily="18" charset="0"/>
                          <a:cs typeface="Times New Roman" pitchFamily="18" charset="0"/>
                        </a:rPr>
                        <a:t>limitations</a:t>
                      </a:r>
                      <a:endParaRPr lang="en-US" sz="1600" dirty="0">
                        <a:latin typeface="Times New Roman" pitchFamily="18" charset="0"/>
                        <a:cs typeface="Times New Roman" pitchFamily="18" charset="0"/>
                      </a:endParaRPr>
                    </a:p>
                  </a:txBody>
                  <a:tcPr>
                    <a:solidFill>
                      <a:srgbClr val="00B0F0"/>
                    </a:solidFill>
                  </a:tcPr>
                </a:tc>
                <a:extLst>
                  <a:ext uri="{0D108BD9-81ED-4DB2-BD59-A6C34878D82A}">
                    <a16:rowId xmlns:a16="http://schemas.microsoft.com/office/drawing/2014/main" val="10000"/>
                  </a:ext>
                </a:extLst>
              </a:tr>
              <a:tr h="818711">
                <a:tc>
                  <a:txBody>
                    <a:bodyPr/>
                    <a:lstStyle/>
                    <a:p>
                      <a:r>
                        <a:rPr lang="en-US" sz="1000" b="0" kern="1200" dirty="0">
                          <a:solidFill>
                            <a:schemeClr val="dk1"/>
                          </a:solidFill>
                          <a:effectLst/>
                          <a:latin typeface="Times New Roman" panose="02020603050405020304" pitchFamily="18" charset="0"/>
                          <a:ea typeface="+mn-ea"/>
                          <a:cs typeface="Times New Roman" panose="02020603050405020304" pitchFamily="18" charset="0"/>
                        </a:rPr>
                        <a:t>E. Nowroozi, Y. Mekdad, M. H. Berenjestanaki, M. Conti and A. E. Fergougui</a:t>
                      </a:r>
                      <a:endParaRPr lang="en-US" sz="1000" b="0" i="0" dirty="0">
                        <a:latin typeface="Times New Roman" pitchFamily="18" charset="0"/>
                        <a:cs typeface="Times New Roman" pitchFamily="18" charset="0"/>
                      </a:endParaRPr>
                    </a:p>
                  </a:txBody>
                  <a:tcPr>
                    <a:solidFill>
                      <a:schemeClr val="accent1">
                        <a:lumMod val="20000"/>
                        <a:lumOff val="80000"/>
                      </a:schemeClr>
                    </a:solidFill>
                  </a:tcPr>
                </a:tc>
                <a:tc>
                  <a:txBody>
                    <a:bodyPr/>
                    <a:lstStyle/>
                    <a:p>
                      <a:r>
                        <a:rPr lang="en-US" sz="1000" b="0" kern="1200" dirty="0">
                          <a:solidFill>
                            <a:schemeClr val="dk1"/>
                          </a:solidFill>
                          <a:effectLst/>
                          <a:latin typeface="Times New Roman" panose="02020603050405020304" pitchFamily="18" charset="0"/>
                          <a:ea typeface="+mn-ea"/>
                          <a:cs typeface="Times New Roman" panose="02020603050405020304" pitchFamily="18" charset="0"/>
                        </a:rPr>
                        <a:t>Demystifying the Transferability of Adversarial Attacks in Computer Networks (2022)</a:t>
                      </a:r>
                      <a:endParaRPr lang="en-US" sz="1000" b="0" i="0" dirty="0">
                        <a:solidFill>
                          <a:schemeClr val="dk1"/>
                        </a:solidFill>
                        <a:latin typeface="Times New Roman" pitchFamily="18" charset="0"/>
                        <a:ea typeface="+mn-ea"/>
                        <a:cs typeface="Times New Roman" pitchFamily="18" charset="0"/>
                      </a:endParaRPr>
                    </a:p>
                  </a:txBody>
                  <a:tcPr>
                    <a:solidFill>
                      <a:schemeClr val="accent2">
                        <a:lumMod val="20000"/>
                        <a:lumOff val="80000"/>
                      </a:schemeClr>
                    </a:solidFill>
                  </a:tcPr>
                </a:tc>
                <a:tc>
                  <a:txBody>
                    <a:bodyPr/>
                    <a:lstStyle/>
                    <a:p>
                      <a:pPr>
                        <a:buFont typeface="Arial" pitchFamily="34" charset="0"/>
                        <a:buChar char="•"/>
                      </a:pPr>
                      <a:r>
                        <a:rPr lang="en-US" sz="1000" kern="1200" dirty="0">
                          <a:solidFill>
                            <a:schemeClr val="dk1"/>
                          </a:solidFill>
                          <a:effectLst/>
                          <a:latin typeface="Times New Roman" panose="02020603050405020304" pitchFamily="18" charset="0"/>
                          <a:ea typeface="+mn-ea"/>
                          <a:cs typeface="Times New Roman" panose="02020603050405020304" pitchFamily="18" charset="0"/>
                        </a:rPr>
                        <a:t>CNN-based models</a:t>
                      </a:r>
                    </a:p>
                    <a:p>
                      <a:pPr>
                        <a:buFont typeface="Arial" pitchFamily="34" charset="0"/>
                        <a:buChar char="•"/>
                      </a:pPr>
                      <a:r>
                        <a:rPr lang="en-US" sz="1000" kern="1200" dirty="0">
                          <a:solidFill>
                            <a:schemeClr val="dk1"/>
                          </a:solidFill>
                          <a:effectLst/>
                          <a:latin typeface="Times New Roman" panose="02020603050405020304" pitchFamily="18" charset="0"/>
                          <a:ea typeface="+mn-ea"/>
                          <a:cs typeface="Times New Roman" panose="02020603050405020304" pitchFamily="18" charset="0"/>
                        </a:rPr>
                        <a:t>I-FGSM, JSMA, L-BFGS, PGD, DeepFool</a:t>
                      </a:r>
                      <a:endParaRPr lang="en-IN" sz="1000" dirty="0">
                        <a:latin typeface="Times New Roman" pitchFamily="18" charset="0"/>
                        <a:cs typeface="Times New Roman" pitchFamily="18" charset="0"/>
                      </a:endParaRPr>
                    </a:p>
                  </a:txBody>
                  <a:tcPr>
                    <a:solidFill>
                      <a:schemeClr val="accent6">
                        <a:lumMod val="20000"/>
                        <a:lumOff val="80000"/>
                      </a:schemeClr>
                    </a:solidFill>
                  </a:tcPr>
                </a:tc>
                <a:tc>
                  <a:txBody>
                    <a:bodyPr/>
                    <a:lstStyle/>
                    <a:p>
                      <a:pPr marL="171450" indent="-171450">
                        <a:buFont typeface="Arial" panose="020B0604020202020204" pitchFamily="34" charset="0"/>
                        <a:buChar char="•"/>
                      </a:pPr>
                      <a:r>
                        <a:rPr lang="en-US" sz="1000" kern="1200" dirty="0">
                          <a:solidFill>
                            <a:schemeClr val="dk1"/>
                          </a:solidFill>
                          <a:effectLst/>
                          <a:latin typeface="Times New Roman" panose="02020603050405020304" pitchFamily="18" charset="0"/>
                          <a:ea typeface="+mn-ea"/>
                          <a:cs typeface="Times New Roman" panose="02020603050405020304" pitchFamily="18" charset="0"/>
                        </a:rPr>
                        <a:t>aim to enhance the power of adversarial attacks for increased transferability</a:t>
                      </a:r>
                      <a:endParaRPr lang="en-IN" sz="1000" baseline="0" dirty="0">
                        <a:latin typeface="Times New Roman" pitchFamily="18" charset="0"/>
                        <a:cs typeface="Times New Roman" pitchFamily="18" charset="0"/>
                      </a:endParaRPr>
                    </a:p>
                  </a:txBody>
                  <a:tcPr>
                    <a:solidFill>
                      <a:srgbClr val="CCFFFF"/>
                    </a:solidFill>
                  </a:tcPr>
                </a:tc>
                <a:extLst>
                  <a:ext uri="{0D108BD9-81ED-4DB2-BD59-A6C34878D82A}">
                    <a16:rowId xmlns:a16="http://schemas.microsoft.com/office/drawing/2014/main" val="10001"/>
                  </a:ext>
                </a:extLst>
              </a:tr>
              <a:tr h="1931656">
                <a:tc>
                  <a:txBody>
                    <a:bodyPr/>
                    <a:lstStyle/>
                    <a:p>
                      <a:r>
                        <a:rPr lang="en-US" sz="1000" b="0" kern="1200" dirty="0">
                          <a:solidFill>
                            <a:schemeClr val="dk1"/>
                          </a:solidFill>
                          <a:effectLst/>
                          <a:latin typeface="Times New Roman" panose="02020603050405020304" pitchFamily="18" charset="0"/>
                          <a:ea typeface="+mn-ea"/>
                          <a:cs typeface="Times New Roman" panose="02020603050405020304" pitchFamily="18" charset="0"/>
                        </a:rPr>
                        <a:t>Md. Mamunur Rashid, Joarder Kamruzzaman, Mohammad Mehedi Hassan, Tasadduq Imam, Santoso Wibowo, Steven Gordon, Giancarlo Fortino</a:t>
                      </a:r>
                      <a:endParaRPr lang="en-US" sz="1000" b="0" i="0" dirty="0">
                        <a:latin typeface="Times New Roman" pitchFamily="18" charset="0"/>
                        <a:cs typeface="Times New Roman" pitchFamily="18" charset="0"/>
                      </a:endParaRPr>
                    </a:p>
                  </a:txBody>
                  <a:tcPr>
                    <a:solidFill>
                      <a:schemeClr val="accent1">
                        <a:lumMod val="20000"/>
                        <a:lumOff val="80000"/>
                      </a:schemeClr>
                    </a:solidFill>
                  </a:tcPr>
                </a:tc>
                <a:tc>
                  <a:txBody>
                    <a:bodyPr/>
                    <a:lstStyle/>
                    <a:p>
                      <a:r>
                        <a:rPr lang="en-US" sz="1000" b="0" kern="1200" dirty="0">
                          <a:solidFill>
                            <a:schemeClr val="dk1"/>
                          </a:solidFill>
                          <a:effectLst/>
                          <a:latin typeface="Times New Roman" panose="02020603050405020304" pitchFamily="18" charset="0"/>
                          <a:ea typeface="+mn-ea"/>
                          <a:cs typeface="Times New Roman" panose="02020603050405020304" pitchFamily="18" charset="0"/>
                        </a:rPr>
                        <a:t>Adversarial training for deep learning-based cyberattack detection in IoT-based smart city applications (2022)</a:t>
                      </a:r>
                      <a:endParaRPr lang="en-US" sz="1000" b="0" i="0" dirty="0">
                        <a:solidFill>
                          <a:schemeClr val="dk1"/>
                        </a:solidFill>
                        <a:latin typeface="Times New Roman" pitchFamily="18" charset="0"/>
                        <a:ea typeface="+mn-ea"/>
                        <a:cs typeface="Times New Roman" pitchFamily="18" charset="0"/>
                      </a:endParaRPr>
                    </a:p>
                  </a:txBody>
                  <a:tcPr>
                    <a:solidFill>
                      <a:schemeClr val="accent2">
                        <a:lumMod val="20000"/>
                        <a:lumOff val="80000"/>
                      </a:schemeClr>
                    </a:solidFill>
                  </a:tcPr>
                </a:tc>
                <a:tc>
                  <a:txBody>
                    <a:bodyPr/>
                    <a:lstStyle/>
                    <a:p>
                      <a:pPr>
                        <a:buFont typeface="Arial" pitchFamily="34" charset="0"/>
                        <a:buNone/>
                      </a:pPr>
                      <a:r>
                        <a:rPr lang="en-US" sz="1000" kern="1200" dirty="0">
                          <a:solidFill>
                            <a:schemeClr val="dk1"/>
                          </a:solidFill>
                          <a:effectLst/>
                          <a:latin typeface="Times New Roman" panose="02020603050405020304" pitchFamily="18" charset="0"/>
                          <a:ea typeface="+mn-ea"/>
                          <a:cs typeface="Times New Roman" panose="02020603050405020304" pitchFamily="18" charset="0"/>
                        </a:rPr>
                        <a:t>Retraining of DNN, SVM, SNN</a:t>
                      </a:r>
                    </a:p>
                    <a:p>
                      <a:pPr>
                        <a:buFont typeface="Arial" pitchFamily="34" charset="0"/>
                        <a:buNone/>
                      </a:pPr>
                      <a:r>
                        <a:rPr lang="en-US" sz="1000" kern="1200" dirty="0">
                          <a:solidFill>
                            <a:schemeClr val="dk1"/>
                          </a:solidFill>
                          <a:effectLst/>
                          <a:latin typeface="Times New Roman" panose="02020603050405020304" pitchFamily="18" charset="0"/>
                          <a:ea typeface="+mn-ea"/>
                          <a:cs typeface="Times New Roman" panose="02020603050405020304" pitchFamily="18" charset="0"/>
                        </a:rPr>
                        <a:t>attacks include JSMA, FGSM, BIM and DF</a:t>
                      </a:r>
                      <a:endParaRPr lang="en-IN" sz="1000" dirty="0">
                        <a:latin typeface="Times New Roman" pitchFamily="18" charset="0"/>
                        <a:cs typeface="Times New Roman" pitchFamily="18" charset="0"/>
                      </a:endParaRPr>
                    </a:p>
                  </a:txBody>
                  <a:tcPr>
                    <a:solidFill>
                      <a:schemeClr val="accent6">
                        <a:lumMod val="20000"/>
                        <a:lumOff val="80000"/>
                      </a:schemeClr>
                    </a:solidFill>
                  </a:tcPr>
                </a:tc>
                <a:tc>
                  <a:txBody>
                    <a:bodyPr/>
                    <a:lstStyle/>
                    <a:p>
                      <a:pPr marL="171450" indent="-171450">
                        <a:buFont typeface="Arial" panose="020B0604020202020204" pitchFamily="34" charset="0"/>
                        <a:buChar char="•"/>
                      </a:pPr>
                      <a:r>
                        <a:rPr lang="en-US" sz="1000" kern="1200" dirty="0">
                          <a:solidFill>
                            <a:schemeClr val="dk1"/>
                          </a:solidFill>
                          <a:effectLst/>
                          <a:latin typeface="Times New Roman" panose="02020603050405020304" pitchFamily="18" charset="0"/>
                          <a:ea typeface="+mn-ea"/>
                          <a:cs typeface="Times New Roman" panose="02020603050405020304" pitchFamily="18" charset="0"/>
                        </a:rPr>
                        <a:t>how features can be engineered to make them less sensitive to adversarial attacks</a:t>
                      </a:r>
                    </a:p>
                    <a:p>
                      <a:pPr marL="171450" indent="-171450">
                        <a:buFont typeface="Arial" panose="020B0604020202020204" pitchFamily="34" charset="0"/>
                        <a:buChar char="•"/>
                      </a:pPr>
                      <a:r>
                        <a:rPr lang="en-US" sz="1000" kern="1200" dirty="0">
                          <a:solidFill>
                            <a:schemeClr val="dk1"/>
                          </a:solidFill>
                          <a:effectLst/>
                          <a:latin typeface="Times New Roman" panose="02020603050405020304" pitchFamily="18" charset="0"/>
                          <a:ea typeface="+mn-ea"/>
                          <a:cs typeface="Times New Roman" panose="02020603050405020304" pitchFamily="18" charset="0"/>
                        </a:rPr>
                        <a:t>further improve performance by model retraining</a:t>
                      </a:r>
                      <a:endParaRPr lang="en-IN" sz="1000" baseline="0" dirty="0">
                        <a:latin typeface="Times New Roman" pitchFamily="18" charset="0"/>
                        <a:cs typeface="Times New Roman" pitchFamily="18" charset="0"/>
                      </a:endParaRPr>
                    </a:p>
                  </a:txBody>
                  <a:tcPr>
                    <a:solidFill>
                      <a:srgbClr val="CCFF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522633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5790" y="885205"/>
            <a:ext cx="2732614" cy="2037333"/>
          </a:xfrm>
          <a:prstGeom prst="rect">
            <a:avLst/>
          </a:prstGeom>
        </p:spPr>
      </p:pic>
      <p:sp>
        <p:nvSpPr>
          <p:cNvPr id="3" name="Rectangle 2"/>
          <p:cNvSpPr/>
          <p:nvPr/>
        </p:nvSpPr>
        <p:spPr>
          <a:xfrm>
            <a:off x="0" y="237133"/>
            <a:ext cx="3975323" cy="307777"/>
          </a:xfrm>
          <a:prstGeom prst="rect">
            <a:avLst/>
          </a:prstGeom>
        </p:spPr>
        <p:txBody>
          <a:bodyPr wrap="square">
            <a:spAutoFit/>
          </a:bodyPr>
          <a:lstStyle/>
          <a:p>
            <a:r>
              <a:rPr lang="en-US" sz="1400" b="1" dirty="0">
                <a:latin typeface="Times New Roman" panose="02020603050405020304" pitchFamily="18" charset="0"/>
                <a:ea typeface="Times New Roman" panose="02020603050405020304" pitchFamily="18" charset="0"/>
              </a:rPr>
              <a:t>Training History of Re-trained Model:</a:t>
            </a:r>
            <a:endParaRPr lang="en-IN" sz="1400" b="1" dirty="0"/>
          </a:p>
        </p:txBody>
      </p:sp>
    </p:spTree>
    <p:extLst>
      <p:ext uri="{BB962C8B-B14F-4D97-AF65-F5344CB8AC3E}">
        <p14:creationId xmlns:p14="http://schemas.microsoft.com/office/powerpoint/2010/main" val="1882408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101774" y="165125"/>
            <a:ext cx="2520280" cy="307777"/>
          </a:xfrm>
          <a:prstGeom prst="rect">
            <a:avLst/>
          </a:prstGeom>
        </p:spPr>
        <p:txBody>
          <a:bodyPr wrap="square">
            <a:spAutoFit/>
          </a:bodyPr>
          <a:lstStyle/>
          <a:p>
            <a:r>
              <a:rPr lang="en-US" sz="1400" b="1" dirty="0">
                <a:latin typeface="Times New Roman" panose="02020603050405020304" pitchFamily="18" charset="0"/>
                <a:ea typeface="Times New Roman" panose="02020603050405020304" pitchFamily="18" charset="0"/>
              </a:rPr>
              <a:t>Re-training Accuracy:</a:t>
            </a:r>
            <a:endParaRPr lang="en-IN" sz="1400" b="1" dirty="0"/>
          </a:p>
        </p:txBody>
      </p:sp>
      <p:pic>
        <p:nvPicPr>
          <p:cNvPr id="3" name="Picture 2"/>
          <p:cNvPicPr>
            <a:picLocks noChangeAspect="1"/>
          </p:cNvPicPr>
          <p:nvPr/>
        </p:nvPicPr>
        <p:blipFill>
          <a:blip r:embed="rId2"/>
          <a:stretch>
            <a:fillRect/>
          </a:stretch>
        </p:blipFill>
        <p:spPr>
          <a:xfrm>
            <a:off x="173782" y="741189"/>
            <a:ext cx="5544324" cy="438211"/>
          </a:xfrm>
          <a:prstGeom prst="rect">
            <a:avLst/>
          </a:prstGeom>
        </p:spPr>
      </p:pic>
      <p:pic>
        <p:nvPicPr>
          <p:cNvPr id="4" name="Picture 3"/>
          <p:cNvPicPr>
            <a:picLocks noChangeAspect="1"/>
          </p:cNvPicPr>
          <p:nvPr/>
        </p:nvPicPr>
        <p:blipFill>
          <a:blip r:embed="rId3"/>
          <a:stretch>
            <a:fillRect/>
          </a:stretch>
        </p:blipFill>
        <p:spPr>
          <a:xfrm>
            <a:off x="173782" y="1821309"/>
            <a:ext cx="4507425" cy="1722866"/>
          </a:xfrm>
          <a:prstGeom prst="rect">
            <a:avLst/>
          </a:prstGeom>
        </p:spPr>
      </p:pic>
      <p:sp>
        <p:nvSpPr>
          <p:cNvPr id="5" name="Rectangle 4"/>
          <p:cNvSpPr/>
          <p:nvPr/>
        </p:nvSpPr>
        <p:spPr>
          <a:xfrm>
            <a:off x="101774" y="1315688"/>
            <a:ext cx="2800767" cy="369332"/>
          </a:xfrm>
          <a:prstGeom prst="rect">
            <a:avLst/>
          </a:prstGeom>
        </p:spPr>
        <p:txBody>
          <a:bodyPr wrap="none">
            <a:spAutoFit/>
          </a:bodyPr>
          <a:lstStyle/>
          <a:p>
            <a:r>
              <a:rPr lang="en-US" sz="1400" b="1" dirty="0">
                <a:latin typeface="Times New Roman" panose="02020603050405020304" pitchFamily="18" charset="0"/>
                <a:ea typeface="Times New Roman" panose="02020603050405020304" pitchFamily="18" charset="0"/>
              </a:rPr>
              <a:t>Re-training Classification Report</a:t>
            </a:r>
            <a:r>
              <a:rPr lang="en-US" dirty="0">
                <a:latin typeface="Times New Roman" panose="02020603050405020304" pitchFamily="18" charset="0"/>
                <a:ea typeface="Times New Roman" panose="02020603050405020304" pitchFamily="18" charset="0"/>
              </a:rPr>
              <a:t>:</a:t>
            </a:r>
            <a:endParaRPr lang="en-IN" dirty="0"/>
          </a:p>
        </p:txBody>
      </p:sp>
    </p:spTree>
    <p:extLst>
      <p:ext uri="{BB962C8B-B14F-4D97-AF65-F5344CB8AC3E}">
        <p14:creationId xmlns:p14="http://schemas.microsoft.com/office/powerpoint/2010/main" val="11384886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accent5">
            <a:lumMod val="20000"/>
            <a:lumOff val="8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17798" y="813197"/>
            <a:ext cx="2877031" cy="2829421"/>
          </a:xfrm>
          <a:prstGeom prst="rect">
            <a:avLst/>
          </a:prstGeom>
        </p:spPr>
      </p:pic>
      <p:sp>
        <p:nvSpPr>
          <p:cNvPr id="3" name="Rectangle 2"/>
          <p:cNvSpPr/>
          <p:nvPr/>
        </p:nvSpPr>
        <p:spPr>
          <a:xfrm>
            <a:off x="101774" y="237133"/>
            <a:ext cx="2545890" cy="307777"/>
          </a:xfrm>
          <a:prstGeom prst="rect">
            <a:avLst/>
          </a:prstGeom>
        </p:spPr>
        <p:txBody>
          <a:bodyPr wrap="none">
            <a:spAutoFit/>
          </a:bodyPr>
          <a:lstStyle/>
          <a:p>
            <a:r>
              <a:rPr lang="en-US" sz="1400" b="1" dirty="0">
                <a:latin typeface="Times New Roman" panose="02020603050405020304" pitchFamily="18" charset="0"/>
                <a:ea typeface="Times New Roman" panose="02020603050405020304" pitchFamily="18" charset="0"/>
              </a:rPr>
              <a:t>Re-training Confusion Matrix:</a:t>
            </a:r>
            <a:endParaRPr lang="en-IN" sz="1400" b="1" dirty="0"/>
          </a:p>
        </p:txBody>
      </p:sp>
    </p:spTree>
    <p:extLst>
      <p:ext uri="{BB962C8B-B14F-4D97-AF65-F5344CB8AC3E}">
        <p14:creationId xmlns:p14="http://schemas.microsoft.com/office/powerpoint/2010/main" val="34047926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245790" y="813197"/>
            <a:ext cx="3438115" cy="2829421"/>
          </a:xfrm>
          <a:prstGeom prst="rect">
            <a:avLst/>
          </a:prstGeom>
        </p:spPr>
      </p:pic>
      <p:sp>
        <p:nvSpPr>
          <p:cNvPr id="3" name="Rectangle 2"/>
          <p:cNvSpPr/>
          <p:nvPr/>
        </p:nvSpPr>
        <p:spPr>
          <a:xfrm>
            <a:off x="173782" y="237133"/>
            <a:ext cx="1107996" cy="307777"/>
          </a:xfrm>
          <a:prstGeom prst="rect">
            <a:avLst/>
          </a:prstGeom>
        </p:spPr>
        <p:txBody>
          <a:bodyPr wrap="none">
            <a:spAutoFit/>
          </a:bodyPr>
          <a:lstStyle/>
          <a:p>
            <a:r>
              <a:rPr lang="en-US" sz="1400" b="1" dirty="0">
                <a:latin typeface="Times New Roman" panose="02020603050405020304" pitchFamily="18" charset="0"/>
                <a:ea typeface="Times New Roman" panose="02020603050405020304" pitchFamily="18" charset="0"/>
              </a:rPr>
              <a:t>ROC Curve</a:t>
            </a:r>
            <a:endParaRPr lang="en-IN" sz="1400" b="1" dirty="0"/>
          </a:p>
        </p:txBody>
      </p:sp>
    </p:spTree>
    <p:extLst>
      <p:ext uri="{BB962C8B-B14F-4D97-AF65-F5344CB8AC3E}">
        <p14:creationId xmlns:p14="http://schemas.microsoft.com/office/powerpoint/2010/main" val="268639340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3782" y="957213"/>
            <a:ext cx="3495428" cy="2014540"/>
          </a:xfrm>
          <a:prstGeom prst="rect">
            <a:avLst/>
          </a:prstGeom>
        </p:spPr>
      </p:pic>
      <p:sp>
        <p:nvSpPr>
          <p:cNvPr id="3" name="Rectangle 2"/>
          <p:cNvSpPr/>
          <p:nvPr/>
        </p:nvSpPr>
        <p:spPr>
          <a:xfrm>
            <a:off x="29655" y="165125"/>
            <a:ext cx="1571905" cy="369332"/>
          </a:xfrm>
          <a:prstGeom prst="rect">
            <a:avLst/>
          </a:prstGeom>
        </p:spPr>
        <p:txBody>
          <a:bodyPr wrap="none">
            <a:spAutoFit/>
          </a:bodyPr>
          <a:lstStyle/>
          <a:p>
            <a:pPr>
              <a:spcAft>
                <a:spcPts val="0"/>
              </a:spcAft>
            </a:pPr>
            <a:r>
              <a:rPr lang="en-US" b="1" dirty="0">
                <a:latin typeface="Times New Roman" panose="02020603050405020304" pitchFamily="18" charset="0"/>
                <a:ea typeface="Times New Roman" panose="02020603050405020304" pitchFamily="18" charset="0"/>
              </a:rPr>
              <a:t>TEST CASES</a:t>
            </a:r>
            <a:endParaRPr lang="en-IN" sz="1400" dirty="0">
              <a:effectLst/>
              <a:latin typeface="Times New Roman" panose="02020603050405020304" pitchFamily="18" charset="0"/>
              <a:ea typeface="Times New Roman" panose="02020603050405020304" pitchFamily="18" charset="0"/>
            </a:endParaRPr>
          </a:p>
        </p:txBody>
      </p:sp>
      <p:sp>
        <p:nvSpPr>
          <p:cNvPr id="4" name="Rectangle 3"/>
          <p:cNvSpPr/>
          <p:nvPr/>
        </p:nvSpPr>
        <p:spPr>
          <a:xfrm>
            <a:off x="29655" y="534457"/>
            <a:ext cx="1242200" cy="307777"/>
          </a:xfrm>
          <a:prstGeom prst="rect">
            <a:avLst/>
          </a:prstGeom>
        </p:spPr>
        <p:txBody>
          <a:bodyPr wrap="none">
            <a:spAutoFit/>
          </a:bodyPr>
          <a:lstStyle/>
          <a:p>
            <a:r>
              <a:rPr lang="en-US" sz="1400" b="1" dirty="0">
                <a:latin typeface="Times New Roman" panose="02020603050405020304" pitchFamily="18" charset="0"/>
                <a:ea typeface="Times New Roman" panose="02020603050405020304" pitchFamily="18" charset="0"/>
              </a:rPr>
              <a:t>Test Case – 1:</a:t>
            </a:r>
            <a:endParaRPr lang="en-IN" sz="1400" b="1" dirty="0"/>
          </a:p>
        </p:txBody>
      </p:sp>
    </p:spTree>
    <p:extLst>
      <p:ext uri="{BB962C8B-B14F-4D97-AF65-F5344CB8AC3E}">
        <p14:creationId xmlns:p14="http://schemas.microsoft.com/office/powerpoint/2010/main" val="147976790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3782" y="885205"/>
            <a:ext cx="3033725" cy="1583053"/>
          </a:xfrm>
          <a:prstGeom prst="rect">
            <a:avLst/>
          </a:prstGeom>
        </p:spPr>
      </p:pic>
      <p:sp>
        <p:nvSpPr>
          <p:cNvPr id="3" name="Rectangle 2"/>
          <p:cNvSpPr/>
          <p:nvPr/>
        </p:nvSpPr>
        <p:spPr>
          <a:xfrm>
            <a:off x="0" y="309141"/>
            <a:ext cx="1287084" cy="307777"/>
          </a:xfrm>
          <a:prstGeom prst="rect">
            <a:avLst/>
          </a:prstGeom>
        </p:spPr>
        <p:txBody>
          <a:bodyPr wrap="none">
            <a:spAutoFit/>
          </a:bodyPr>
          <a:lstStyle/>
          <a:p>
            <a:pPr algn="ctr">
              <a:spcAft>
                <a:spcPts val="0"/>
              </a:spcAft>
            </a:pPr>
            <a:r>
              <a:rPr lang="en-US" sz="1400" b="1" dirty="0">
                <a:latin typeface="Times New Roman" panose="02020603050405020304" pitchFamily="18" charset="0"/>
                <a:ea typeface="Times New Roman" panose="02020603050405020304" pitchFamily="18" charset="0"/>
              </a:rPr>
              <a:t>Test Case – 2 :</a:t>
            </a:r>
            <a:endParaRPr lang="en-IN" sz="1400" b="1"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9461578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814" y="813197"/>
            <a:ext cx="5982535" cy="2886478"/>
          </a:xfrm>
          <a:prstGeom prst="rect">
            <a:avLst/>
          </a:prstGeom>
        </p:spPr>
      </p:pic>
      <p:sp>
        <p:nvSpPr>
          <p:cNvPr id="3" name="TextBox 2"/>
          <p:cNvSpPr txBox="1"/>
          <p:nvPr/>
        </p:nvSpPr>
        <p:spPr>
          <a:xfrm>
            <a:off x="461814" y="237133"/>
            <a:ext cx="2736304" cy="369332"/>
          </a:xfrm>
          <a:prstGeom prst="rect">
            <a:avLst/>
          </a:prstGeom>
          <a:noFill/>
        </p:spPr>
        <p:txBody>
          <a:bodyPr wrap="square" rtlCol="0">
            <a:spAutoFit/>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Test Cases:</a:t>
            </a:r>
            <a:endParaRPr lang="en-IN" b="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19163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5" name="object 5"/>
          <p:cNvSpPr/>
          <p:nvPr/>
        </p:nvSpPr>
        <p:spPr>
          <a:xfrm>
            <a:off x="0" y="208978"/>
            <a:ext cx="6967855" cy="19050"/>
          </a:xfrm>
          <a:custGeom>
            <a:avLst/>
            <a:gdLst/>
            <a:ahLst/>
            <a:cxnLst/>
            <a:rect l="l" t="t" r="r" b="b"/>
            <a:pathLst>
              <a:path w="6967855" h="19050">
                <a:moveTo>
                  <a:pt x="6967677" y="0"/>
                </a:moveTo>
                <a:lnTo>
                  <a:pt x="0" y="0"/>
                </a:lnTo>
                <a:lnTo>
                  <a:pt x="0" y="19037"/>
                </a:lnTo>
                <a:lnTo>
                  <a:pt x="6967677" y="19037"/>
                </a:lnTo>
                <a:lnTo>
                  <a:pt x="6967677" y="0"/>
                </a:lnTo>
                <a:close/>
              </a:path>
            </a:pathLst>
          </a:custGeom>
          <a:solidFill>
            <a:srgbClr val="332B2B"/>
          </a:solidFill>
        </p:spPr>
        <p:txBody>
          <a:bodyPr wrap="square" lIns="0" tIns="0" rIns="0" bIns="0" rtlCol="0"/>
          <a:lstStyle/>
          <a:p>
            <a:endParaRPr dirty="0"/>
          </a:p>
        </p:txBody>
      </p:sp>
      <p:sp>
        <p:nvSpPr>
          <p:cNvPr id="6" name="object 6"/>
          <p:cNvSpPr/>
          <p:nvPr/>
        </p:nvSpPr>
        <p:spPr>
          <a:xfrm>
            <a:off x="0" y="3713607"/>
            <a:ext cx="6967855" cy="19050"/>
          </a:xfrm>
          <a:custGeom>
            <a:avLst/>
            <a:gdLst/>
            <a:ahLst/>
            <a:cxnLst/>
            <a:rect l="l" t="t" r="r" b="b"/>
            <a:pathLst>
              <a:path w="6967855" h="19050">
                <a:moveTo>
                  <a:pt x="6967677" y="0"/>
                </a:moveTo>
                <a:lnTo>
                  <a:pt x="0" y="0"/>
                </a:lnTo>
                <a:lnTo>
                  <a:pt x="0" y="19037"/>
                </a:lnTo>
                <a:lnTo>
                  <a:pt x="6967677" y="19037"/>
                </a:lnTo>
                <a:lnTo>
                  <a:pt x="6967677" y="0"/>
                </a:lnTo>
                <a:close/>
              </a:path>
            </a:pathLst>
          </a:custGeom>
          <a:solidFill>
            <a:srgbClr val="332B2B"/>
          </a:solidFill>
        </p:spPr>
        <p:txBody>
          <a:bodyPr wrap="square" lIns="0" tIns="0" rIns="0" bIns="0" rtlCol="0"/>
          <a:lstStyle/>
          <a:p>
            <a:endParaRPr dirty="0"/>
          </a:p>
        </p:txBody>
      </p:sp>
      <p:sp>
        <p:nvSpPr>
          <p:cNvPr id="9" name="TextBox 8"/>
          <p:cNvSpPr txBox="1"/>
          <p:nvPr/>
        </p:nvSpPr>
        <p:spPr>
          <a:xfrm>
            <a:off x="209550" y="669925"/>
            <a:ext cx="6172200" cy="854080"/>
          </a:xfrm>
          <a:prstGeom prst="rect">
            <a:avLst/>
          </a:prstGeom>
          <a:noFill/>
        </p:spPr>
        <p:txBody>
          <a:bodyPr wrap="square" rtlCol="0">
            <a:spAutoFit/>
          </a:bodyPr>
          <a:lstStyle/>
          <a:p>
            <a:endParaRPr lang="en-US" sz="1050" dirty="0">
              <a:latin typeface="Verdana"/>
              <a:cs typeface="Verdana"/>
            </a:endParaRPr>
          </a:p>
          <a:p>
            <a:endParaRPr lang="en-US" sz="1050" dirty="0">
              <a:latin typeface="Verdana"/>
              <a:cs typeface="Verdana"/>
            </a:endParaRPr>
          </a:p>
          <a:p>
            <a:endParaRPr lang="en-US" sz="1050" dirty="0">
              <a:latin typeface="Verdana"/>
              <a:cs typeface="Verdana"/>
            </a:endParaRPr>
          </a:p>
          <a:p>
            <a:endParaRPr lang="en-US" dirty="0"/>
          </a:p>
        </p:txBody>
      </p:sp>
      <p:sp>
        <p:nvSpPr>
          <p:cNvPr id="7" name="TextBox 6"/>
          <p:cNvSpPr txBox="1"/>
          <p:nvPr/>
        </p:nvSpPr>
        <p:spPr>
          <a:xfrm>
            <a:off x="209550" y="76797"/>
            <a:ext cx="3409952" cy="1477328"/>
          </a:xfrm>
          <a:prstGeom prst="rect">
            <a:avLst/>
          </a:prstGeom>
          <a:noFill/>
        </p:spPr>
        <p:txBody>
          <a:bodyPr wrap="square" rtlCol="0">
            <a:spAutoFit/>
          </a:bodyPr>
          <a:lstStyle/>
          <a:p>
            <a:pPr algn="just"/>
            <a:endParaRPr lang="en-US" b="1" dirty="0">
              <a:latin typeface="Times New Roman" pitchFamily="18" charset="0"/>
              <a:cs typeface="Times New Roman" pitchFamily="18" charset="0"/>
            </a:endParaRPr>
          </a:p>
          <a:p>
            <a:pPr algn="just"/>
            <a:r>
              <a:rPr lang="en-US" b="1" dirty="0">
                <a:solidFill>
                  <a:schemeClr val="accent5"/>
                </a:solidFill>
                <a:latin typeface="Times New Roman" pitchFamily="18" charset="0"/>
                <a:cs typeface="Times New Roman" pitchFamily="18" charset="0"/>
              </a:rPr>
              <a:t>PERFORMANCE METRICES</a:t>
            </a:r>
          </a:p>
          <a:p>
            <a:pPr algn="just"/>
            <a:endParaRPr lang="en-US" sz="1000" dirty="0">
              <a:latin typeface="Times New Roman" pitchFamily="18" charset="0"/>
              <a:cs typeface="Times New Roman" pitchFamily="18" charset="0"/>
            </a:endParaRPr>
          </a:p>
          <a:p>
            <a:endParaRPr lang="en-US" sz="1100" dirty="0"/>
          </a:p>
          <a:p>
            <a:endParaRPr lang="en-US" sz="1100" dirty="0"/>
          </a:p>
          <a:p>
            <a:endParaRPr lang="en-US" sz="1100" dirty="0"/>
          </a:p>
          <a:p>
            <a:endParaRPr lang="en-US" sz="1100" dirty="0"/>
          </a:p>
        </p:txBody>
      </p:sp>
      <p:sp>
        <p:nvSpPr>
          <p:cNvPr id="8" name="TextBox 7"/>
          <p:cNvSpPr txBox="1"/>
          <p:nvPr/>
        </p:nvSpPr>
        <p:spPr>
          <a:xfrm>
            <a:off x="209550" y="947642"/>
            <a:ext cx="5932512" cy="2970044"/>
          </a:xfrm>
          <a:prstGeom prst="rect">
            <a:avLst/>
          </a:prstGeom>
          <a:noFill/>
        </p:spPr>
        <p:txBody>
          <a:bodyPr wrap="square" rtlCol="0">
            <a:spAutoFit/>
          </a:bodyPr>
          <a:lstStyle/>
          <a:p>
            <a:r>
              <a:rPr lang="en-US" sz="1100" b="1" dirty="0">
                <a:latin typeface="Times New Roman" panose="02020603050405020304" pitchFamily="18" charset="0"/>
                <a:cs typeface="Times New Roman" panose="02020603050405020304" pitchFamily="18" charset="0"/>
              </a:rPr>
              <a:t>Accuracy:</a:t>
            </a:r>
            <a:r>
              <a:rPr lang="en-US" sz="1100" dirty="0">
                <a:latin typeface="Times New Roman" panose="02020603050405020304" pitchFamily="18" charset="0"/>
                <a:cs typeface="Times New Roman" panose="02020603050405020304" pitchFamily="18" charset="0"/>
              </a:rPr>
              <a:t> It represents the ratio of correctly predicted instances to total number of instances. </a:t>
            </a:r>
          </a:p>
          <a:p>
            <a:r>
              <a:rPr lang="en-US" sz="1100" b="1" dirty="0">
                <a:latin typeface="Times New Roman" panose="02020603050405020304" pitchFamily="18" charset="0"/>
                <a:cs typeface="Times New Roman" panose="02020603050405020304" pitchFamily="18" charset="0"/>
              </a:rPr>
              <a:t>Formula: Accuracy = (TP+TN)/ (TP+FP+TN+FN).</a:t>
            </a:r>
            <a:r>
              <a:rPr lang="en-US" sz="1100" dirty="0">
                <a:latin typeface="Times New Roman" panose="02020603050405020304" pitchFamily="18" charset="0"/>
                <a:cs typeface="Times New Roman" panose="02020603050405020304" pitchFamily="18" charset="0"/>
              </a:rPr>
              <a:t> </a:t>
            </a:r>
          </a:p>
          <a:p>
            <a:endParaRPr lang="en-IN" sz="1100" dirty="0">
              <a:latin typeface="Times New Roman" panose="02020603050405020304" pitchFamily="18" charset="0"/>
              <a:cs typeface="Times New Roman" panose="02020603050405020304" pitchFamily="18" charset="0"/>
            </a:endParaRPr>
          </a:p>
          <a:p>
            <a:r>
              <a:rPr lang="en-US" sz="1100" b="1" dirty="0">
                <a:latin typeface="Times New Roman" panose="02020603050405020304" pitchFamily="18" charset="0"/>
                <a:cs typeface="Times New Roman" panose="02020603050405020304" pitchFamily="18" charset="0"/>
              </a:rPr>
              <a:t>Recall:</a:t>
            </a:r>
            <a:r>
              <a:rPr lang="en-US" sz="1100" dirty="0">
                <a:latin typeface="Times New Roman" panose="02020603050405020304" pitchFamily="18" charset="0"/>
                <a:cs typeface="Times New Roman" panose="02020603050405020304" pitchFamily="18" charset="0"/>
              </a:rPr>
              <a:t>  Evaluates the ability of the model to capture all the actual positive instances in the data. </a:t>
            </a:r>
          </a:p>
          <a:p>
            <a:r>
              <a:rPr lang="en-US" sz="1100" b="1" dirty="0">
                <a:latin typeface="Times New Roman" panose="02020603050405020304" pitchFamily="18" charset="0"/>
                <a:cs typeface="Times New Roman" panose="02020603050405020304" pitchFamily="18" charset="0"/>
              </a:rPr>
              <a:t>Formula: Recall =TP/ (TP+FN) </a:t>
            </a:r>
          </a:p>
          <a:p>
            <a:endParaRPr lang="en-US" sz="1100" dirty="0">
              <a:latin typeface="Times New Roman" panose="02020603050405020304" pitchFamily="18" charset="0"/>
              <a:cs typeface="Times New Roman" panose="02020603050405020304" pitchFamily="18" charset="0"/>
            </a:endParaRPr>
          </a:p>
          <a:p>
            <a:r>
              <a:rPr lang="en-US" sz="1100" b="1" dirty="0">
                <a:latin typeface="Times New Roman" panose="02020603050405020304" pitchFamily="18" charset="0"/>
                <a:cs typeface="Times New Roman" panose="02020603050405020304" pitchFamily="18" charset="0"/>
              </a:rPr>
              <a:t>Precision:</a:t>
            </a:r>
            <a:r>
              <a:rPr lang="en-US" sz="1100" dirty="0">
                <a:latin typeface="Times New Roman" panose="02020603050405020304" pitchFamily="18" charset="0"/>
                <a:cs typeface="Times New Roman" panose="02020603050405020304" pitchFamily="18" charset="0"/>
              </a:rPr>
              <a:t> It measures the accuracy of positive predictions . </a:t>
            </a:r>
          </a:p>
          <a:p>
            <a:r>
              <a:rPr lang="en-US" sz="1100" b="1" dirty="0">
                <a:latin typeface="Times New Roman" panose="02020603050405020304" pitchFamily="18" charset="0"/>
                <a:cs typeface="Times New Roman" panose="02020603050405020304" pitchFamily="18" charset="0"/>
              </a:rPr>
              <a:t>Formula: Precision = TP/ (TP+FP) </a:t>
            </a:r>
          </a:p>
          <a:p>
            <a:endParaRPr lang="en-US" sz="1100" b="1" dirty="0">
              <a:latin typeface="Times New Roman" panose="02020603050405020304" pitchFamily="18" charset="0"/>
              <a:cs typeface="Times New Roman" panose="02020603050405020304" pitchFamily="18" charset="0"/>
            </a:endParaRPr>
          </a:p>
          <a:p>
            <a:r>
              <a:rPr lang="en-US" sz="1100" b="1" dirty="0">
                <a:latin typeface="Times New Roman" panose="02020603050405020304" pitchFamily="18" charset="0"/>
                <a:cs typeface="Times New Roman" panose="02020603050405020304" pitchFamily="18" charset="0"/>
              </a:rPr>
              <a:t>Confusion matrix : </a:t>
            </a:r>
            <a:r>
              <a:rPr lang="en-US" sz="1100" dirty="0">
                <a:latin typeface="Times New Roman" panose="02020603050405020304" pitchFamily="18" charset="0"/>
                <a:cs typeface="Times New Roman" panose="02020603050405020304" pitchFamily="18" charset="0"/>
              </a:rPr>
              <a:t>Provides insights into how well the model correctly classifies each class and where it makes mistakes.</a:t>
            </a:r>
          </a:p>
          <a:p>
            <a:endParaRPr lang="en-US" sz="1100" dirty="0">
              <a:latin typeface="Times New Roman" panose="02020603050405020304" pitchFamily="18" charset="0"/>
              <a:cs typeface="Times New Roman" panose="02020603050405020304" pitchFamily="18" charset="0"/>
            </a:endParaRPr>
          </a:p>
          <a:p>
            <a:pPr marL="63500"/>
            <a:r>
              <a:rPr lang="en-US" sz="1100" b="1" spc="-10" dirty="0">
                <a:effectLst/>
                <a:latin typeface="Times New Roman" panose="02020603050405020304" pitchFamily="18" charset="0"/>
                <a:ea typeface="Times New Roman" panose="02020603050405020304" pitchFamily="18" charset="0"/>
              </a:rPr>
              <a:t>F1 score:</a:t>
            </a:r>
            <a:r>
              <a:rPr lang="en-IN" sz="1100" b="1" dirty="0">
                <a:latin typeface="Times New Roman" panose="02020603050405020304" pitchFamily="18" charset="0"/>
                <a:ea typeface="Times New Roman" panose="02020603050405020304" pitchFamily="18" charset="0"/>
              </a:rPr>
              <a:t> </a:t>
            </a:r>
            <a:r>
              <a:rPr lang="en-US" sz="1100" b="0" spc="-10" dirty="0">
                <a:effectLst/>
                <a:latin typeface="Times New Roman" panose="02020603050405020304" pitchFamily="18" charset="0"/>
                <a:ea typeface="Times New Roman" panose="02020603050405020304" pitchFamily="18" charset="0"/>
              </a:rPr>
              <a:t>It is the harmonic mean of the precision and recall and provides a balance between the two.</a:t>
            </a:r>
            <a:endParaRPr lang="en-IN" sz="1100" b="1" dirty="0">
              <a:effectLst/>
              <a:latin typeface="Times New Roman" panose="02020603050405020304" pitchFamily="18" charset="0"/>
              <a:ea typeface="Times New Roman" panose="02020603050405020304" pitchFamily="18" charset="0"/>
            </a:endParaRPr>
          </a:p>
          <a:p>
            <a:pPr marL="63500"/>
            <a:r>
              <a:rPr lang="en-US" sz="1100" b="1" spc="-10" dirty="0">
                <a:effectLst/>
                <a:latin typeface="Times New Roman" panose="02020603050405020304" pitchFamily="18" charset="0"/>
                <a:ea typeface="Times New Roman" panose="02020603050405020304" pitchFamily="18" charset="0"/>
              </a:rPr>
              <a:t>Formula: F1 score = 2*(precision*recall) / (</a:t>
            </a:r>
            <a:r>
              <a:rPr lang="en-US" sz="1100" b="1" spc="-10" dirty="0" err="1">
                <a:effectLst/>
                <a:latin typeface="Times New Roman" panose="02020603050405020304" pitchFamily="18" charset="0"/>
                <a:ea typeface="Times New Roman" panose="02020603050405020304" pitchFamily="18" charset="0"/>
              </a:rPr>
              <a:t>precision+recall</a:t>
            </a:r>
            <a:r>
              <a:rPr lang="en-US" sz="1100" b="1" spc="-10" dirty="0">
                <a:effectLst/>
                <a:latin typeface="Times New Roman" panose="02020603050405020304" pitchFamily="18" charset="0"/>
                <a:ea typeface="Times New Roman" panose="02020603050405020304" pitchFamily="18" charset="0"/>
              </a:rPr>
              <a:t>)</a:t>
            </a:r>
            <a:endParaRPr lang="en-US" sz="1100" dirty="0">
              <a:latin typeface="Times New Roman" panose="02020603050405020304" pitchFamily="18" charset="0"/>
              <a:cs typeface="Times New Roman" panose="02020603050405020304" pitchFamily="18" charset="0"/>
            </a:endParaRPr>
          </a:p>
          <a:p>
            <a:endParaRPr lang="en-IN" sz="1100" b="1" dirty="0"/>
          </a:p>
          <a:p>
            <a:endParaRPr lang="en-IN" sz="1100" dirty="0"/>
          </a:p>
          <a:p>
            <a:endParaRPr lang="en-IN" sz="11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1854" y="957213"/>
            <a:ext cx="4315427" cy="2648320"/>
          </a:xfrm>
          <a:prstGeom prst="rect">
            <a:avLst/>
          </a:prstGeom>
        </p:spPr>
      </p:pic>
      <p:sp>
        <p:nvSpPr>
          <p:cNvPr id="3" name="TextBox 2"/>
          <p:cNvSpPr txBox="1"/>
          <p:nvPr/>
        </p:nvSpPr>
        <p:spPr>
          <a:xfrm>
            <a:off x="389806" y="381149"/>
            <a:ext cx="1800200" cy="369332"/>
          </a:xfrm>
          <a:prstGeom prst="rect">
            <a:avLst/>
          </a:prstGeom>
          <a:noFill/>
        </p:spPr>
        <p:txBody>
          <a:bodyPr wrap="square" rtlCol="0">
            <a:spAutoFit/>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Result Analysis:</a:t>
            </a:r>
            <a:endParaRPr lang="en-IN" b="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45210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5830" y="813197"/>
            <a:ext cx="5182323" cy="2762636"/>
          </a:xfrm>
          <a:prstGeom prst="rect">
            <a:avLst/>
          </a:prstGeom>
        </p:spPr>
      </p:pic>
      <p:sp>
        <p:nvSpPr>
          <p:cNvPr id="3" name="TextBox 2"/>
          <p:cNvSpPr txBox="1"/>
          <p:nvPr/>
        </p:nvSpPr>
        <p:spPr>
          <a:xfrm>
            <a:off x="317798" y="165125"/>
            <a:ext cx="2592288" cy="369332"/>
          </a:xfrm>
          <a:prstGeom prst="rect">
            <a:avLst/>
          </a:prstGeom>
          <a:noFill/>
        </p:spPr>
        <p:txBody>
          <a:bodyPr wrap="square" rtlCol="0">
            <a:spAutoFit/>
          </a:bodyPr>
          <a:lstStyle/>
          <a:p>
            <a:r>
              <a:rPr lang="en-US" b="1" dirty="0">
                <a:solidFill>
                  <a:schemeClr val="accent1">
                    <a:lumMod val="75000"/>
                  </a:schemeClr>
                </a:solidFill>
                <a:latin typeface="Times New Roman" panose="02020603050405020304" pitchFamily="18" charset="0"/>
                <a:cs typeface="Times New Roman" panose="02020603050405020304" pitchFamily="18" charset="0"/>
              </a:rPr>
              <a:t>Comparative Analysis:</a:t>
            </a:r>
            <a:endParaRPr lang="en-IN" b="1" dirty="0">
              <a:solidFill>
                <a:schemeClr val="accent1">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66191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35673647"/>
              </p:ext>
            </p:extLst>
          </p:nvPr>
        </p:nvGraphicFramePr>
        <p:xfrm>
          <a:off x="101774" y="93117"/>
          <a:ext cx="6798518" cy="3709191"/>
        </p:xfrm>
        <a:graphic>
          <a:graphicData uri="http://schemas.openxmlformats.org/drawingml/2006/table">
            <a:tbl>
              <a:tblPr firstRow="1" bandRow="1">
                <a:tableStyleId>{5C22544A-7EE6-4342-B048-85BDC9FD1C3A}</a:tableStyleId>
              </a:tblPr>
              <a:tblGrid>
                <a:gridCol w="1720339">
                  <a:extLst>
                    <a:ext uri="{9D8B030D-6E8A-4147-A177-3AD203B41FA5}">
                      <a16:colId xmlns:a16="http://schemas.microsoft.com/office/drawing/2014/main" val="20000"/>
                    </a:ext>
                  </a:extLst>
                </a:gridCol>
                <a:gridCol w="1692727">
                  <a:extLst>
                    <a:ext uri="{9D8B030D-6E8A-4147-A177-3AD203B41FA5}">
                      <a16:colId xmlns:a16="http://schemas.microsoft.com/office/drawing/2014/main" val="20001"/>
                    </a:ext>
                  </a:extLst>
                </a:gridCol>
                <a:gridCol w="1615783">
                  <a:extLst>
                    <a:ext uri="{9D8B030D-6E8A-4147-A177-3AD203B41FA5}">
                      <a16:colId xmlns:a16="http://schemas.microsoft.com/office/drawing/2014/main" val="20002"/>
                    </a:ext>
                  </a:extLst>
                </a:gridCol>
                <a:gridCol w="1769669">
                  <a:extLst>
                    <a:ext uri="{9D8B030D-6E8A-4147-A177-3AD203B41FA5}">
                      <a16:colId xmlns:a16="http://schemas.microsoft.com/office/drawing/2014/main" val="20003"/>
                    </a:ext>
                  </a:extLst>
                </a:gridCol>
              </a:tblGrid>
              <a:tr h="782666">
                <a:tc>
                  <a:txBody>
                    <a:bodyPr/>
                    <a:lstStyle/>
                    <a:p>
                      <a:r>
                        <a:rPr lang="en-IN" sz="1600" dirty="0">
                          <a:latin typeface="Times New Roman" pitchFamily="18" charset="0"/>
                          <a:cs typeface="Times New Roman" pitchFamily="18" charset="0"/>
                        </a:rPr>
                        <a:t>Authors</a:t>
                      </a:r>
                      <a:endParaRPr lang="en-US" sz="1600" dirty="0">
                        <a:latin typeface="Times New Roman" pitchFamily="18" charset="0"/>
                        <a:cs typeface="Times New Roman" pitchFamily="18" charset="0"/>
                      </a:endParaRPr>
                    </a:p>
                  </a:txBody>
                  <a:tcPr>
                    <a:solidFill>
                      <a:schemeClr val="accent1">
                        <a:lumMod val="40000"/>
                        <a:lumOff val="60000"/>
                      </a:schemeClr>
                    </a:solidFill>
                  </a:tcPr>
                </a:tc>
                <a:tc>
                  <a:txBody>
                    <a:bodyPr/>
                    <a:lstStyle/>
                    <a:p>
                      <a:pPr marL="0" marR="0" indent="0" defTabSz="914400" eaLnBrk="1" fontAlgn="auto" latinLnBrk="0" hangingPunct="1">
                        <a:lnSpc>
                          <a:spcPct val="100000"/>
                        </a:lnSpc>
                        <a:spcBef>
                          <a:spcPts val="0"/>
                        </a:spcBef>
                        <a:spcAft>
                          <a:spcPts val="0"/>
                        </a:spcAft>
                        <a:buClrTx/>
                        <a:buSzTx/>
                        <a:buFontTx/>
                        <a:buNone/>
                        <a:tabLst/>
                        <a:defRPr/>
                      </a:pPr>
                      <a:r>
                        <a:rPr lang="en-IN" sz="1600" dirty="0">
                          <a:latin typeface="Times New Roman" pitchFamily="18" charset="0"/>
                          <a:cs typeface="Times New Roman" pitchFamily="18" charset="0"/>
                        </a:rPr>
                        <a:t>Journal/</a:t>
                      </a:r>
                    </a:p>
                    <a:p>
                      <a:pPr marL="0" marR="0" indent="0" defTabSz="914400" eaLnBrk="1" fontAlgn="auto" latinLnBrk="0" hangingPunct="1">
                        <a:lnSpc>
                          <a:spcPct val="100000"/>
                        </a:lnSpc>
                        <a:spcBef>
                          <a:spcPts val="0"/>
                        </a:spcBef>
                        <a:spcAft>
                          <a:spcPts val="0"/>
                        </a:spcAft>
                        <a:buClrTx/>
                        <a:buSzTx/>
                        <a:buFontTx/>
                        <a:buNone/>
                        <a:tabLst/>
                        <a:defRPr/>
                      </a:pPr>
                      <a:r>
                        <a:rPr lang="en-IN" sz="1600" dirty="0">
                          <a:latin typeface="Times New Roman" pitchFamily="18" charset="0"/>
                          <a:cs typeface="Times New Roman" pitchFamily="18" charset="0"/>
                        </a:rPr>
                        <a:t>conference</a:t>
                      </a:r>
                      <a:endParaRPr lang="en-US" sz="1600" dirty="0">
                        <a:latin typeface="Times New Roman" pitchFamily="18" charset="0"/>
                        <a:cs typeface="Times New Roman" pitchFamily="18" charset="0"/>
                      </a:endParaRPr>
                    </a:p>
                    <a:p>
                      <a:endParaRPr lang="en-US" dirty="0"/>
                    </a:p>
                  </a:txBody>
                  <a:tcPr>
                    <a:solidFill>
                      <a:srgbClr val="FF0000"/>
                    </a:solidFill>
                  </a:tcPr>
                </a:tc>
                <a:tc>
                  <a:txBody>
                    <a:bodyPr/>
                    <a:lstStyle/>
                    <a:p>
                      <a:pPr algn="l"/>
                      <a:r>
                        <a:rPr lang="en-IN" sz="1600" dirty="0">
                          <a:latin typeface="Times New Roman" pitchFamily="18" charset="0"/>
                          <a:cs typeface="Times New Roman" pitchFamily="18" charset="0"/>
                        </a:rPr>
                        <a:t>Methodology</a:t>
                      </a:r>
                      <a:endParaRPr lang="en-US" sz="1600" dirty="0">
                        <a:latin typeface="Times New Roman" pitchFamily="18" charset="0"/>
                        <a:cs typeface="Times New Roman" pitchFamily="18" charset="0"/>
                      </a:endParaRPr>
                    </a:p>
                  </a:txBody>
                  <a:tcPr>
                    <a:solidFill>
                      <a:schemeClr val="accent6"/>
                    </a:solidFill>
                  </a:tcPr>
                </a:tc>
                <a:tc>
                  <a:txBody>
                    <a:bodyPr/>
                    <a:lstStyle/>
                    <a:p>
                      <a:r>
                        <a:rPr lang="en-IN" sz="1600" dirty="0">
                          <a:latin typeface="Times New Roman" pitchFamily="18" charset="0"/>
                          <a:cs typeface="Times New Roman" pitchFamily="18" charset="0"/>
                        </a:rPr>
                        <a:t>Drawbacks/</a:t>
                      </a:r>
                    </a:p>
                    <a:p>
                      <a:r>
                        <a:rPr lang="en-IN" sz="1600" dirty="0">
                          <a:latin typeface="Times New Roman" pitchFamily="18" charset="0"/>
                          <a:cs typeface="Times New Roman" pitchFamily="18" charset="0"/>
                        </a:rPr>
                        <a:t>limitations</a:t>
                      </a:r>
                      <a:endParaRPr lang="en-US" sz="1600" dirty="0">
                        <a:latin typeface="Times New Roman" pitchFamily="18" charset="0"/>
                        <a:cs typeface="Times New Roman" pitchFamily="18" charset="0"/>
                      </a:endParaRPr>
                    </a:p>
                  </a:txBody>
                  <a:tcPr>
                    <a:solidFill>
                      <a:srgbClr val="00B0F0"/>
                    </a:solidFill>
                  </a:tcPr>
                </a:tc>
                <a:extLst>
                  <a:ext uri="{0D108BD9-81ED-4DB2-BD59-A6C34878D82A}">
                    <a16:rowId xmlns:a16="http://schemas.microsoft.com/office/drawing/2014/main" val="10000"/>
                  </a:ext>
                </a:extLst>
              </a:tr>
              <a:tr h="1006285">
                <a:tc>
                  <a:txBody>
                    <a:bodyPr/>
                    <a:lstStyle/>
                    <a:p>
                      <a:r>
                        <a:rPr lang="en-US" sz="1000" b="0" kern="1200" dirty="0">
                          <a:solidFill>
                            <a:schemeClr val="dk1"/>
                          </a:solidFill>
                          <a:effectLst/>
                          <a:latin typeface="Times New Roman" panose="02020603050405020304" pitchFamily="18" charset="0"/>
                          <a:ea typeface="+mn-ea"/>
                          <a:cs typeface="Times New Roman" panose="02020603050405020304" pitchFamily="18" charset="0"/>
                        </a:rPr>
                        <a:t>Ryu, G., Choi, D. </a:t>
                      </a:r>
                      <a:endParaRPr lang="en-US" sz="1000" b="0" dirty="0">
                        <a:latin typeface="Times New Roman" pitchFamily="18" charset="0"/>
                        <a:cs typeface="Times New Roman" pitchFamily="18" charset="0"/>
                      </a:endParaRPr>
                    </a:p>
                  </a:txBody>
                  <a:tcPr>
                    <a:solidFill>
                      <a:schemeClr val="accent1">
                        <a:lumMod val="20000"/>
                        <a:lumOff val="80000"/>
                      </a:schemeClr>
                    </a:solidFill>
                  </a:tcPr>
                </a:tc>
                <a:tc>
                  <a:txBody>
                    <a:bodyPr/>
                    <a:lstStyle/>
                    <a:p>
                      <a:r>
                        <a:rPr lang="en-US" sz="1000" b="0" kern="1200" dirty="0">
                          <a:solidFill>
                            <a:schemeClr val="dk1"/>
                          </a:solidFill>
                          <a:effectLst/>
                          <a:latin typeface="Times New Roman" panose="02020603050405020304" pitchFamily="18" charset="0"/>
                          <a:ea typeface="+mn-ea"/>
                          <a:cs typeface="Times New Roman" panose="02020603050405020304" pitchFamily="18" charset="0"/>
                        </a:rPr>
                        <a:t>A hybrid adversarial training for deep learning model and denoising network resistant to adversarial examples (2023)</a:t>
                      </a:r>
                      <a:endParaRPr lang="en-US" sz="1000" b="0" i="0" dirty="0">
                        <a:solidFill>
                          <a:schemeClr val="dk1"/>
                        </a:solidFill>
                        <a:latin typeface="Times New Roman" pitchFamily="18" charset="0"/>
                        <a:ea typeface="+mn-ea"/>
                        <a:cs typeface="Times New Roman" pitchFamily="18" charset="0"/>
                      </a:endParaRPr>
                    </a:p>
                  </a:txBody>
                  <a:tcPr>
                    <a:solidFill>
                      <a:schemeClr val="accent2">
                        <a:lumMod val="20000"/>
                        <a:lumOff val="80000"/>
                      </a:schemeClr>
                    </a:solidFill>
                  </a:tcPr>
                </a:tc>
                <a:tc>
                  <a:txBody>
                    <a:bodyPr/>
                    <a:lstStyle/>
                    <a:p>
                      <a:pPr marL="171450" indent="-171450">
                        <a:buFont typeface="Arial" panose="020B0604020202020204" pitchFamily="34" charset="0"/>
                        <a:buChar char="•"/>
                      </a:pPr>
                      <a:r>
                        <a:rPr lang="en-US" sz="1000" b="0" kern="1200" dirty="0">
                          <a:solidFill>
                            <a:schemeClr val="dk1"/>
                          </a:solidFill>
                          <a:effectLst/>
                          <a:latin typeface="Times New Roman" panose="02020603050405020304" pitchFamily="18" charset="0"/>
                          <a:ea typeface="+mn-ea"/>
                          <a:cs typeface="Times New Roman" panose="02020603050405020304" pitchFamily="18" charset="0"/>
                        </a:rPr>
                        <a:t>DNN model </a:t>
                      </a:r>
                    </a:p>
                    <a:p>
                      <a:pPr marL="171450" indent="-171450">
                        <a:buFont typeface="Arial" panose="020B0604020202020204" pitchFamily="34" charset="0"/>
                        <a:buChar char="•"/>
                      </a:pPr>
                      <a:r>
                        <a:rPr lang="en-US" sz="1000" b="0" kern="1200" dirty="0">
                          <a:solidFill>
                            <a:schemeClr val="dk1"/>
                          </a:solidFill>
                          <a:effectLst/>
                          <a:latin typeface="Times New Roman" panose="02020603050405020304" pitchFamily="18" charset="0"/>
                          <a:ea typeface="+mn-ea"/>
                          <a:cs typeface="Times New Roman" panose="02020603050405020304" pitchFamily="18" charset="0"/>
                        </a:rPr>
                        <a:t>FGSM, PGD, CW, and MIM attacks </a:t>
                      </a:r>
                      <a:endParaRPr lang="en-IN" sz="1000" b="0" dirty="0">
                        <a:latin typeface="Times New Roman" pitchFamily="18" charset="0"/>
                        <a:cs typeface="Times New Roman" pitchFamily="18" charset="0"/>
                      </a:endParaRPr>
                    </a:p>
                  </a:txBody>
                  <a:tcPr>
                    <a:solidFill>
                      <a:schemeClr val="accent6">
                        <a:lumMod val="20000"/>
                        <a:lumOff val="80000"/>
                      </a:schemeClr>
                    </a:solidFill>
                  </a:tcPr>
                </a:tc>
                <a:tc>
                  <a:txBody>
                    <a:bodyPr/>
                    <a:lstStyle/>
                    <a:p>
                      <a:pPr marL="171450" marR="0" lvl="0" indent="-171450" algn="l" defTabSz="522945"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000" kern="1200" dirty="0">
                          <a:solidFill>
                            <a:schemeClr val="dk1"/>
                          </a:solidFill>
                          <a:effectLst/>
                          <a:latin typeface="Times New Roman" panose="02020603050405020304" pitchFamily="18" charset="0"/>
                          <a:ea typeface="+mn-ea"/>
                          <a:cs typeface="Times New Roman" panose="02020603050405020304" pitchFamily="18" charset="0"/>
                        </a:rPr>
                        <a:t>focus on adversarial defense methods that are robust to adaptive attacks</a:t>
                      </a:r>
                      <a:r>
                        <a:rPr lang="en-IN" sz="1000" dirty="0">
                          <a:effectLst/>
                          <a:latin typeface="Times New Roman" panose="02020603050405020304" pitchFamily="18" charset="0"/>
                          <a:cs typeface="Times New Roman" panose="02020603050405020304" pitchFamily="18" charset="0"/>
                        </a:rPr>
                        <a:t> </a:t>
                      </a:r>
                      <a:r>
                        <a:rPr lang="en-US" sz="1000" kern="1200" dirty="0">
                          <a:solidFill>
                            <a:schemeClr val="dk1"/>
                          </a:solidFill>
                          <a:effectLst/>
                          <a:latin typeface="Times New Roman" panose="02020603050405020304" pitchFamily="18" charset="0"/>
                          <a:ea typeface="+mn-ea"/>
                          <a:cs typeface="Times New Roman" panose="02020603050405020304" pitchFamily="18" charset="0"/>
                        </a:rPr>
                        <a:t> </a:t>
                      </a:r>
                      <a:endParaRPr lang="en-IN" sz="1000" kern="1200" dirty="0">
                        <a:solidFill>
                          <a:schemeClr val="dk1"/>
                        </a:solidFill>
                        <a:effectLst/>
                        <a:latin typeface="Times New Roman" panose="02020603050405020304" pitchFamily="18" charset="0"/>
                        <a:ea typeface="+mn-ea"/>
                        <a:cs typeface="Times New Roman" panose="02020603050405020304" pitchFamily="18" charset="0"/>
                      </a:endParaRPr>
                    </a:p>
                    <a:p>
                      <a:pPr>
                        <a:buFont typeface="Arial" pitchFamily="34" charset="0"/>
                        <a:buNone/>
                      </a:pPr>
                      <a:endParaRPr lang="en-IN" sz="1100" baseline="0" dirty="0">
                        <a:latin typeface="Times New Roman" pitchFamily="18" charset="0"/>
                        <a:cs typeface="Times New Roman" pitchFamily="18" charset="0"/>
                      </a:endParaRPr>
                    </a:p>
                  </a:txBody>
                  <a:tcPr>
                    <a:solidFill>
                      <a:srgbClr val="CCFFFF"/>
                    </a:solidFill>
                  </a:tcPr>
                </a:tc>
                <a:extLst>
                  <a:ext uri="{0D108BD9-81ED-4DB2-BD59-A6C34878D82A}">
                    <a16:rowId xmlns:a16="http://schemas.microsoft.com/office/drawing/2014/main" val="10001"/>
                  </a:ext>
                </a:extLst>
              </a:tr>
              <a:tr h="1809915">
                <a:tc>
                  <a:txBody>
                    <a:bodyPr/>
                    <a:lstStyle/>
                    <a:p>
                      <a:r>
                        <a:rPr lang="en-US" sz="1000" b="0" kern="1200" dirty="0">
                          <a:solidFill>
                            <a:schemeClr val="dk1"/>
                          </a:solidFill>
                          <a:effectLst/>
                          <a:latin typeface="Times New Roman" panose="02020603050405020304" pitchFamily="18" charset="0"/>
                          <a:ea typeface="+mn-ea"/>
                          <a:cs typeface="Times New Roman" panose="02020603050405020304" pitchFamily="18" charset="0"/>
                        </a:rPr>
                        <a:t>Hongling Jiang, Jinzhi Lin, Haiyan Kang</a:t>
                      </a:r>
                      <a:endParaRPr lang="en-US" sz="1000" b="0" dirty="0">
                        <a:latin typeface="Times New Roman" pitchFamily="18" charset="0"/>
                        <a:cs typeface="Times New Roman" pitchFamily="18" charset="0"/>
                      </a:endParaRPr>
                    </a:p>
                  </a:txBody>
                  <a:tcPr>
                    <a:solidFill>
                      <a:schemeClr val="accent1">
                        <a:lumMod val="20000"/>
                        <a:lumOff val="80000"/>
                      </a:schemeClr>
                    </a:solidFill>
                  </a:tcPr>
                </a:tc>
                <a:tc>
                  <a:txBody>
                    <a:bodyPr/>
                    <a:lstStyle/>
                    <a:p>
                      <a:r>
                        <a:rPr lang="en-US" sz="1000" b="0" kern="1200" dirty="0">
                          <a:solidFill>
                            <a:schemeClr val="dk1"/>
                          </a:solidFill>
                          <a:effectLst/>
                          <a:latin typeface="Times New Roman" panose="02020603050405020304" pitchFamily="18" charset="0"/>
                          <a:ea typeface="+mn-ea"/>
                          <a:cs typeface="Times New Roman" panose="02020603050405020304" pitchFamily="18" charset="0"/>
                        </a:rPr>
                        <a:t>FGMD: A robust detector against adversarial attacks in the IoT network</a:t>
                      </a:r>
                    </a:p>
                    <a:p>
                      <a:r>
                        <a:rPr lang="en-US" sz="1000" b="0" i="0" kern="1200" dirty="0">
                          <a:solidFill>
                            <a:schemeClr val="dk1"/>
                          </a:solidFill>
                          <a:effectLst/>
                          <a:latin typeface="Times New Roman" panose="02020603050405020304" pitchFamily="18" charset="0"/>
                          <a:ea typeface="+mn-ea"/>
                          <a:cs typeface="Times New Roman" panose="02020603050405020304" pitchFamily="18" charset="0"/>
                        </a:rPr>
                        <a:t>(2022)</a:t>
                      </a:r>
                      <a:endParaRPr lang="en-US" sz="1000" b="0" i="0" dirty="0">
                        <a:solidFill>
                          <a:schemeClr val="dk1"/>
                        </a:solidFill>
                        <a:latin typeface="Times New Roman" pitchFamily="18" charset="0"/>
                        <a:ea typeface="+mn-ea"/>
                        <a:cs typeface="Times New Roman" pitchFamily="18" charset="0"/>
                      </a:endParaRPr>
                    </a:p>
                  </a:txBody>
                  <a:tcPr>
                    <a:solidFill>
                      <a:schemeClr val="accent2">
                        <a:lumMod val="20000"/>
                        <a:lumOff val="80000"/>
                      </a:schemeClr>
                    </a:solidFill>
                  </a:tcPr>
                </a:tc>
                <a:tc>
                  <a:txBody>
                    <a:bodyPr/>
                    <a:lstStyle/>
                    <a:p>
                      <a:pPr>
                        <a:buFont typeface="Arial" pitchFamily="34" charset="0"/>
                        <a:buChar char="•"/>
                      </a:pPr>
                      <a:r>
                        <a:rPr lang="en-US" sz="1000" kern="1200" dirty="0">
                          <a:solidFill>
                            <a:schemeClr val="dk1"/>
                          </a:solidFill>
                          <a:effectLst/>
                          <a:latin typeface="Times New Roman" panose="02020603050405020304" pitchFamily="18" charset="0"/>
                          <a:ea typeface="+mn-ea"/>
                          <a:cs typeface="Times New Roman" panose="02020603050405020304" pitchFamily="18" charset="0"/>
                        </a:rPr>
                        <a:t>MLP, GAN, SVM, Decision Tree, and Random Forest Trained with FGSM, JSMA, BIM, DeepFool, CW, PGD, ENM </a:t>
                      </a:r>
                    </a:p>
                    <a:p>
                      <a:pPr>
                        <a:buFont typeface="Arial" pitchFamily="34" charset="0"/>
                        <a:buChar char="•"/>
                      </a:pPr>
                      <a:r>
                        <a:rPr lang="en-US" sz="1000" kern="1200" dirty="0">
                          <a:solidFill>
                            <a:schemeClr val="dk1"/>
                          </a:solidFill>
                          <a:effectLst/>
                          <a:latin typeface="Times New Roman" panose="02020603050405020304" pitchFamily="18" charset="0"/>
                          <a:ea typeface="+mn-ea"/>
                          <a:cs typeface="Times New Roman" panose="02020603050405020304" pitchFamily="18" charset="0"/>
                        </a:rPr>
                        <a:t>compared with the performance of FNN and SNN</a:t>
                      </a:r>
                    </a:p>
                    <a:p>
                      <a:pPr>
                        <a:buFont typeface="Arial" pitchFamily="34" charset="0"/>
                        <a:buChar char="•"/>
                      </a:pPr>
                      <a:r>
                        <a:rPr lang="en-US" sz="1000" kern="1200" dirty="0">
                          <a:solidFill>
                            <a:schemeClr val="dk1"/>
                          </a:solidFill>
                          <a:effectLst/>
                          <a:latin typeface="Times New Roman" panose="02020603050405020304" pitchFamily="18" charset="0"/>
                          <a:ea typeface="+mn-ea"/>
                          <a:cs typeface="Times New Roman" panose="02020603050405020304" pitchFamily="18" charset="0"/>
                        </a:rPr>
                        <a:t>proposes the FGMD (Feature Grouping and Multi-model fusion Detector)</a:t>
                      </a:r>
                      <a:endParaRPr lang="en-IN" sz="1000" dirty="0">
                        <a:latin typeface="Times New Roman" pitchFamily="18" charset="0"/>
                        <a:cs typeface="Times New Roman" pitchFamily="18" charset="0"/>
                      </a:endParaRPr>
                    </a:p>
                  </a:txBody>
                  <a:tcPr>
                    <a:solidFill>
                      <a:schemeClr val="accent6">
                        <a:lumMod val="20000"/>
                        <a:lumOff val="80000"/>
                      </a:schemeClr>
                    </a:solidFill>
                  </a:tcPr>
                </a:tc>
                <a:tc>
                  <a:txBody>
                    <a:bodyPr/>
                    <a:lstStyle/>
                    <a:p>
                      <a:pPr>
                        <a:buFont typeface="Arial" pitchFamily="34" charset="0"/>
                        <a:buChar char="•"/>
                      </a:pPr>
                      <a:r>
                        <a:rPr lang="en-IN" sz="1000" baseline="0" dirty="0">
                          <a:latin typeface="Times New Roman" pitchFamily="18" charset="0"/>
                          <a:cs typeface="Times New Roman" pitchFamily="18" charset="0"/>
                        </a:rPr>
                        <a:t>Tested only on predefined dataset, need to test in realtime datasets.</a:t>
                      </a:r>
                    </a:p>
                  </a:txBody>
                  <a:tcPr>
                    <a:solidFill>
                      <a:srgbClr val="CCFFFF"/>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948048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101775" y="885205"/>
            <a:ext cx="6336704" cy="1615827"/>
          </a:xfrm>
          <a:prstGeom prst="rect">
            <a:avLst/>
          </a:prstGeom>
        </p:spPr>
        <p:txBody>
          <a:bodyPr wrap="square">
            <a:spAutoFit/>
          </a:bodyPr>
          <a:lstStyle/>
          <a:p>
            <a:pPr algn="just">
              <a:lnSpc>
                <a:spcPct val="150000"/>
              </a:lnSpc>
              <a:spcAft>
                <a:spcPts val="0"/>
              </a:spcAft>
            </a:pPr>
            <a:r>
              <a:rPr lang="en-US" sz="1100" dirty="0">
                <a:latin typeface="Times New Roman" panose="02020603050405020304" pitchFamily="18" charset="0"/>
                <a:ea typeface="Times New Roman" panose="02020603050405020304" pitchFamily="18" charset="0"/>
              </a:rPr>
              <a:t>In conclusion, integrating adversarial training into deep learning models for intrusion detection in smart cities is essential for enhancing security. By retraining with hybrid model and exposing models to tricky scenarios, we're making them more robust against potential attacks. This approach helps ensure our systems can effectively detect threats, safeguarding the integrity of smart city infrastructure. As smart cities continue to evolve, refining these techniques will be crucial for staying ahead of emerging threats and maintaining the safety and functionality of urban environments.</a:t>
            </a:r>
            <a:endParaRPr lang="en-IN" sz="1100" dirty="0">
              <a:effectLst/>
              <a:latin typeface="Times New Roman" panose="02020603050405020304" pitchFamily="18" charset="0"/>
              <a:ea typeface="Times New Roman" panose="02020603050405020304" pitchFamily="18" charset="0"/>
            </a:endParaRPr>
          </a:p>
        </p:txBody>
      </p:sp>
      <p:sp>
        <p:nvSpPr>
          <p:cNvPr id="3" name="Rectangle 2"/>
          <p:cNvSpPr/>
          <p:nvPr/>
        </p:nvSpPr>
        <p:spPr>
          <a:xfrm>
            <a:off x="49676" y="577428"/>
            <a:ext cx="1507144" cy="307777"/>
          </a:xfrm>
          <a:prstGeom prst="rect">
            <a:avLst/>
          </a:prstGeom>
        </p:spPr>
        <p:txBody>
          <a:bodyPr wrap="none">
            <a:spAutoFit/>
          </a:bodyPr>
          <a:lstStyle/>
          <a:p>
            <a:pPr algn="ctr">
              <a:spcAft>
                <a:spcPts val="0"/>
              </a:spcAft>
            </a:pPr>
            <a:r>
              <a:rPr lang="en-US" sz="1400" b="1" dirty="0">
                <a:latin typeface="Times New Roman" panose="02020603050405020304" pitchFamily="18" charset="0"/>
                <a:ea typeface="Times New Roman" panose="02020603050405020304" pitchFamily="18" charset="0"/>
              </a:rPr>
              <a:t>CONCLUSION :</a:t>
            </a:r>
            <a:endParaRPr lang="en-IN"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3314781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3" name="Rectangle 2"/>
          <p:cNvSpPr/>
          <p:nvPr/>
        </p:nvSpPr>
        <p:spPr>
          <a:xfrm>
            <a:off x="101774" y="453157"/>
            <a:ext cx="1657763" cy="307777"/>
          </a:xfrm>
          <a:prstGeom prst="rect">
            <a:avLst/>
          </a:prstGeom>
        </p:spPr>
        <p:txBody>
          <a:bodyPr wrap="none">
            <a:spAutoFit/>
          </a:bodyPr>
          <a:lstStyle/>
          <a:p>
            <a:pPr algn="ctr">
              <a:spcAft>
                <a:spcPts val="0"/>
              </a:spcAft>
            </a:pPr>
            <a:r>
              <a:rPr lang="en-US" sz="1400" b="1" dirty="0">
                <a:latin typeface="Times New Roman" panose="02020603050405020304" pitchFamily="18" charset="0"/>
                <a:ea typeface="Times New Roman" panose="02020603050405020304" pitchFamily="18" charset="0"/>
              </a:rPr>
              <a:t>FUTURE WORK :</a:t>
            </a:r>
            <a:endParaRPr lang="en-IN" sz="1400" dirty="0">
              <a:effectLst/>
              <a:latin typeface="Times New Roman" panose="02020603050405020304" pitchFamily="18" charset="0"/>
              <a:ea typeface="Times New Roman" panose="02020603050405020304" pitchFamily="18" charset="0"/>
            </a:endParaRPr>
          </a:p>
        </p:txBody>
      </p:sp>
      <p:sp>
        <p:nvSpPr>
          <p:cNvPr id="4" name="Rectangle 3"/>
          <p:cNvSpPr/>
          <p:nvPr/>
        </p:nvSpPr>
        <p:spPr>
          <a:xfrm>
            <a:off x="101774" y="885205"/>
            <a:ext cx="6033044" cy="2631490"/>
          </a:xfrm>
          <a:prstGeom prst="rect">
            <a:avLst/>
          </a:prstGeom>
        </p:spPr>
        <p:txBody>
          <a:bodyPr wrap="square">
            <a:spAutoFit/>
          </a:bodyPr>
          <a:lstStyle/>
          <a:p>
            <a:pPr marL="171450" indent="-171450" algn="just">
              <a:lnSpc>
                <a:spcPct val="150000"/>
              </a:lnSpc>
              <a:spcAft>
                <a:spcPts val="0"/>
              </a:spcAft>
              <a:buFont typeface="Arial" panose="020B0604020202020204" pitchFamily="34" charset="0"/>
              <a:buChar char="•"/>
            </a:pPr>
            <a:r>
              <a:rPr lang="en-US" sz="1100" dirty="0"/>
              <a:t>Instead of detecting an intruder, detection systems can focus on identifying suspicious event and let the system administrator decide whether to start an investigation.</a:t>
            </a:r>
          </a:p>
          <a:p>
            <a:pPr marL="171450" indent="-171450" algn="just">
              <a:lnSpc>
                <a:spcPct val="150000"/>
              </a:lnSpc>
              <a:spcAft>
                <a:spcPts val="0"/>
              </a:spcAft>
              <a:buFont typeface="Arial" panose="020B0604020202020204" pitchFamily="34" charset="0"/>
              <a:buChar char="•"/>
            </a:pPr>
            <a:r>
              <a:rPr lang="en-US" sz="1100" dirty="0"/>
              <a:t> Development and implementation of adaptive threat modeling techniques within smart city environments. Adaptive threat modeling involves continuously analyzing emerging cyber threats, vulnerabilities, and potential system weaknesses to proactively identify and mitigate risks before they can 72 be exploited by attackers. By integrating adaptive threat modeling into cybersecurity strategies, smart cities can enhance their resilience against evolving cyber threats and ensure the ongoing security and reliability of critical infrastructure.</a:t>
            </a:r>
          </a:p>
          <a:p>
            <a:pPr marL="171450" indent="-171450" algn="just">
              <a:lnSpc>
                <a:spcPct val="150000"/>
              </a:lnSpc>
              <a:spcAft>
                <a:spcPts val="0"/>
              </a:spcAft>
              <a:buFont typeface="Arial" panose="020B0604020202020204" pitchFamily="34" charset="0"/>
              <a:buChar char="•"/>
            </a:pPr>
            <a:r>
              <a:rPr lang="en-US" sz="1100" dirty="0"/>
              <a:t>Can explore techniques for conducting adversarial training while preserving the privacy of sensitive data in </a:t>
            </a:r>
            <a:r>
              <a:rPr lang="en-US" sz="1100" dirty="0" err="1"/>
              <a:t>IoT</a:t>
            </a:r>
            <a:r>
              <a:rPr lang="en-US" sz="1100" dirty="0"/>
              <a:t> environment.</a:t>
            </a:r>
            <a:endParaRPr lang="en-IN" sz="11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33676872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5" name="object 5"/>
          <p:cNvSpPr/>
          <p:nvPr/>
        </p:nvSpPr>
        <p:spPr>
          <a:xfrm>
            <a:off x="0" y="208978"/>
            <a:ext cx="6967855" cy="19050"/>
          </a:xfrm>
          <a:custGeom>
            <a:avLst/>
            <a:gdLst/>
            <a:ahLst/>
            <a:cxnLst/>
            <a:rect l="l" t="t" r="r" b="b"/>
            <a:pathLst>
              <a:path w="6967855" h="19050">
                <a:moveTo>
                  <a:pt x="6967677" y="0"/>
                </a:moveTo>
                <a:lnTo>
                  <a:pt x="0" y="0"/>
                </a:lnTo>
                <a:lnTo>
                  <a:pt x="0" y="19037"/>
                </a:lnTo>
                <a:lnTo>
                  <a:pt x="6967677" y="19037"/>
                </a:lnTo>
                <a:lnTo>
                  <a:pt x="6967677" y="0"/>
                </a:lnTo>
                <a:close/>
              </a:path>
            </a:pathLst>
          </a:custGeom>
          <a:solidFill>
            <a:srgbClr val="332B2B"/>
          </a:solidFill>
        </p:spPr>
        <p:txBody>
          <a:bodyPr wrap="square" lIns="0" tIns="0" rIns="0" bIns="0" rtlCol="0"/>
          <a:lstStyle/>
          <a:p>
            <a:endParaRPr dirty="0"/>
          </a:p>
        </p:txBody>
      </p:sp>
      <p:sp>
        <p:nvSpPr>
          <p:cNvPr id="6" name="object 6"/>
          <p:cNvSpPr/>
          <p:nvPr/>
        </p:nvSpPr>
        <p:spPr>
          <a:xfrm>
            <a:off x="0" y="3713607"/>
            <a:ext cx="6967855" cy="19050"/>
          </a:xfrm>
          <a:custGeom>
            <a:avLst/>
            <a:gdLst/>
            <a:ahLst/>
            <a:cxnLst/>
            <a:rect l="l" t="t" r="r" b="b"/>
            <a:pathLst>
              <a:path w="6967855" h="19050">
                <a:moveTo>
                  <a:pt x="6967677" y="0"/>
                </a:moveTo>
                <a:lnTo>
                  <a:pt x="0" y="0"/>
                </a:lnTo>
                <a:lnTo>
                  <a:pt x="0" y="19037"/>
                </a:lnTo>
                <a:lnTo>
                  <a:pt x="6967677" y="19037"/>
                </a:lnTo>
                <a:lnTo>
                  <a:pt x="6967677" y="0"/>
                </a:lnTo>
                <a:close/>
              </a:path>
            </a:pathLst>
          </a:custGeom>
          <a:solidFill>
            <a:srgbClr val="332B2B"/>
          </a:solidFill>
        </p:spPr>
        <p:txBody>
          <a:bodyPr wrap="square" lIns="0" tIns="0" rIns="0" bIns="0" rtlCol="0"/>
          <a:lstStyle/>
          <a:p>
            <a:endParaRPr dirty="0"/>
          </a:p>
        </p:txBody>
      </p:sp>
      <p:sp>
        <p:nvSpPr>
          <p:cNvPr id="9" name="TextBox 8"/>
          <p:cNvSpPr txBox="1"/>
          <p:nvPr/>
        </p:nvSpPr>
        <p:spPr>
          <a:xfrm>
            <a:off x="209550" y="669925"/>
            <a:ext cx="6172200" cy="854080"/>
          </a:xfrm>
          <a:prstGeom prst="rect">
            <a:avLst/>
          </a:prstGeom>
          <a:noFill/>
        </p:spPr>
        <p:txBody>
          <a:bodyPr wrap="square" rtlCol="0">
            <a:spAutoFit/>
          </a:bodyPr>
          <a:lstStyle/>
          <a:p>
            <a:endParaRPr lang="en-US" sz="1050" dirty="0">
              <a:latin typeface="Verdana"/>
              <a:cs typeface="Verdana"/>
            </a:endParaRPr>
          </a:p>
          <a:p>
            <a:endParaRPr lang="en-US" sz="1050" dirty="0">
              <a:latin typeface="Verdana"/>
              <a:cs typeface="Verdana"/>
            </a:endParaRPr>
          </a:p>
          <a:p>
            <a:endParaRPr lang="en-US" sz="1050" dirty="0">
              <a:latin typeface="Verdana"/>
              <a:cs typeface="Verdana"/>
            </a:endParaRPr>
          </a:p>
          <a:p>
            <a:endParaRPr lang="en-US" dirty="0"/>
          </a:p>
        </p:txBody>
      </p:sp>
      <p:sp>
        <p:nvSpPr>
          <p:cNvPr id="7" name="TextBox 6"/>
          <p:cNvSpPr txBox="1"/>
          <p:nvPr/>
        </p:nvSpPr>
        <p:spPr>
          <a:xfrm>
            <a:off x="285750" y="441325"/>
            <a:ext cx="5867400" cy="3400931"/>
          </a:xfrm>
          <a:prstGeom prst="rect">
            <a:avLst/>
          </a:prstGeom>
          <a:noFill/>
        </p:spPr>
        <p:txBody>
          <a:bodyPr wrap="square" rtlCol="0">
            <a:spAutoFit/>
          </a:bodyPr>
          <a:lstStyle/>
          <a:p>
            <a:pPr algn="just"/>
            <a:r>
              <a:rPr lang="en-US" b="1" dirty="0">
                <a:solidFill>
                  <a:schemeClr val="accent5"/>
                </a:solidFill>
                <a:latin typeface="Times New Roman" pitchFamily="18" charset="0"/>
                <a:cs typeface="Times New Roman" pitchFamily="18" charset="0"/>
              </a:rPr>
              <a:t>REFERENCES</a:t>
            </a:r>
          </a:p>
          <a:p>
            <a:pPr algn="just"/>
            <a:endParaRPr lang="en-US" sz="1000" dirty="0">
              <a:latin typeface="Times New Roman" pitchFamily="18" charset="0"/>
              <a:cs typeface="Times New Roman" pitchFamily="18" charset="0"/>
            </a:endParaRPr>
          </a:p>
          <a:p>
            <a:pPr marL="228600" indent="-228600">
              <a:buFont typeface="+mj-lt"/>
              <a:buAutoNum type="arabicPeriod"/>
            </a:pPr>
            <a:endParaRPr lang="en-US" sz="1100" dirty="0"/>
          </a:p>
          <a:p>
            <a:pPr marL="228600" lvl="0" indent="-228600">
              <a:buFont typeface="Arial" panose="020B0604020202020204" pitchFamily="34" charset="0"/>
              <a:buChar char="•"/>
            </a:pPr>
            <a:r>
              <a:rPr lang="en-US" sz="1100" dirty="0">
                <a:latin typeface="Times New Roman" pitchFamily="18" charset="0"/>
                <a:cs typeface="Times New Roman" pitchFamily="18" charset="0"/>
              </a:rPr>
              <a:t>E. Anthi, L. Williams, M. Słowińska, G. Theodorakopoulos and P. Burnap, "A Supervised Intrusion Detection System for Smart Home IoT Devices," in IEEE Internet of Things Journal, vol. 6, no. 5, pp. 9042-9053, Oct. 2019, doi: 10.1109/JIOT.2019.2926365.</a:t>
            </a:r>
          </a:p>
          <a:p>
            <a:pPr marL="228600" indent="-228600">
              <a:buFont typeface="Arial" panose="020B0604020202020204" pitchFamily="34" charset="0"/>
              <a:buChar char="•"/>
            </a:pPr>
            <a:endParaRPr lang="en-US" sz="1100" dirty="0">
              <a:latin typeface="Times New Roman" pitchFamily="18" charset="0"/>
              <a:cs typeface="Times New Roman" pitchFamily="18" charset="0"/>
            </a:endParaRPr>
          </a:p>
          <a:p>
            <a:pPr marL="228600" lvl="0" indent="-228600">
              <a:buFont typeface="Arial" panose="020B0604020202020204" pitchFamily="34" charset="0"/>
              <a:buChar char="•"/>
            </a:pPr>
            <a:r>
              <a:rPr lang="en-US" sz="1100" dirty="0">
                <a:latin typeface="Times New Roman" pitchFamily="18" charset="0"/>
                <a:cs typeface="Times New Roman" pitchFamily="18" charset="0"/>
              </a:rPr>
              <a:t>Boukerche, Azzedine, and Rodolfo WL Coutinho. "Design guidelines for machine learning-based cybersecurity in internet of things." </a:t>
            </a:r>
            <a:r>
              <a:rPr lang="en-US" sz="1100" i="1" dirty="0">
                <a:latin typeface="Times New Roman" pitchFamily="18" charset="0"/>
                <a:cs typeface="Times New Roman" pitchFamily="18" charset="0"/>
              </a:rPr>
              <a:t>IEEE Network</a:t>
            </a:r>
            <a:r>
              <a:rPr lang="en-US" sz="1100" dirty="0">
                <a:latin typeface="Times New Roman" pitchFamily="18" charset="0"/>
                <a:cs typeface="Times New Roman" pitchFamily="18" charset="0"/>
              </a:rPr>
              <a:t> 35.1 (2020): 393-399.</a:t>
            </a:r>
          </a:p>
          <a:p>
            <a:pPr marL="228600" lvl="0" indent="-228600">
              <a:buFont typeface="Arial" panose="020B0604020202020204" pitchFamily="34" charset="0"/>
              <a:buChar char="•"/>
            </a:pPr>
            <a:endParaRPr lang="en-US" sz="1100" dirty="0">
              <a:latin typeface="Times New Roman" pitchFamily="18" charset="0"/>
              <a:cs typeface="Times New Roman" pitchFamily="18" charset="0"/>
            </a:endParaRPr>
          </a:p>
          <a:p>
            <a:pPr marL="228600" lvl="0" indent="-228600">
              <a:buFont typeface="Arial" panose="020B0604020202020204" pitchFamily="34" charset="0"/>
              <a:buChar char="•"/>
            </a:pPr>
            <a:r>
              <a:rPr lang="en-US" sz="1100" dirty="0">
                <a:latin typeface="Times New Roman" pitchFamily="18" charset="0"/>
                <a:cs typeface="Times New Roman" pitchFamily="18" charset="0"/>
              </a:rPr>
              <a:t>Miyato, Takeru, et al. "Virtual adversarial training: a regularization method for supervised and semi-supervised learning." </a:t>
            </a:r>
            <a:r>
              <a:rPr lang="en-US" sz="1100" i="1" dirty="0">
                <a:latin typeface="Times New Roman" pitchFamily="18" charset="0"/>
                <a:cs typeface="Times New Roman" pitchFamily="18" charset="0"/>
              </a:rPr>
              <a:t>IEEE transactions on pattern analysis and machine intelligence</a:t>
            </a:r>
            <a:r>
              <a:rPr lang="en-US" sz="1100" dirty="0">
                <a:latin typeface="Times New Roman" pitchFamily="18" charset="0"/>
                <a:cs typeface="Times New Roman" pitchFamily="18" charset="0"/>
              </a:rPr>
              <a:t> 41.8 (2018): 1979-1993.</a:t>
            </a:r>
          </a:p>
          <a:p>
            <a:pPr marL="228600" indent="-228600">
              <a:buFont typeface="Arial" panose="020B0604020202020204" pitchFamily="34" charset="0"/>
              <a:buChar char="•"/>
            </a:pPr>
            <a:endParaRPr lang="en-US" sz="1100" dirty="0">
              <a:latin typeface="Times New Roman" pitchFamily="18" charset="0"/>
              <a:cs typeface="Times New Roman" pitchFamily="18" charset="0"/>
            </a:endParaRPr>
          </a:p>
          <a:p>
            <a:pPr marL="228600" lvl="0" indent="-228600">
              <a:buFont typeface="Arial" panose="020B0604020202020204" pitchFamily="34" charset="0"/>
              <a:buChar char="•"/>
            </a:pPr>
            <a:r>
              <a:rPr lang="en-US" sz="1100" dirty="0">
                <a:latin typeface="Times New Roman" pitchFamily="18" charset="0"/>
                <a:cs typeface="Times New Roman" pitchFamily="18" charset="0"/>
              </a:rPr>
              <a:t>Z. Wang, "Deep Learning-Based Intrusion Detection With Adversaries," in IEEE Access, vol. 6, pp. 38367-38384, 2018, doi: 10.1109/ACCESS.2018.2854599.</a:t>
            </a:r>
          </a:p>
          <a:p>
            <a:pPr marL="228600" indent="-228600">
              <a:buFont typeface="+mj-lt"/>
              <a:buAutoNum type="arabicPeriod"/>
            </a:pPr>
            <a:endParaRPr lang="en-US" sz="1100" dirty="0"/>
          </a:p>
          <a:p>
            <a:r>
              <a:rPr lang="en-US" sz="1100" dirty="0"/>
              <a:t> </a:t>
            </a:r>
          </a:p>
          <a:p>
            <a:pPr>
              <a:buFont typeface="Arial" pitchFamily="34" charset="0"/>
              <a:buChar char="•"/>
            </a:pPr>
            <a:endParaRPr lang="en-US" sz="1100"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5" name="object 5"/>
          <p:cNvSpPr/>
          <p:nvPr/>
        </p:nvSpPr>
        <p:spPr>
          <a:xfrm>
            <a:off x="0" y="208978"/>
            <a:ext cx="6967855" cy="19050"/>
          </a:xfrm>
          <a:custGeom>
            <a:avLst/>
            <a:gdLst/>
            <a:ahLst/>
            <a:cxnLst/>
            <a:rect l="l" t="t" r="r" b="b"/>
            <a:pathLst>
              <a:path w="6967855" h="19050">
                <a:moveTo>
                  <a:pt x="6967677" y="0"/>
                </a:moveTo>
                <a:lnTo>
                  <a:pt x="0" y="0"/>
                </a:lnTo>
                <a:lnTo>
                  <a:pt x="0" y="19037"/>
                </a:lnTo>
                <a:lnTo>
                  <a:pt x="6967677" y="19037"/>
                </a:lnTo>
                <a:lnTo>
                  <a:pt x="6967677" y="0"/>
                </a:lnTo>
                <a:close/>
              </a:path>
            </a:pathLst>
          </a:custGeom>
          <a:solidFill>
            <a:srgbClr val="332B2B"/>
          </a:solidFill>
        </p:spPr>
        <p:txBody>
          <a:bodyPr wrap="square" lIns="0" tIns="0" rIns="0" bIns="0" rtlCol="0"/>
          <a:lstStyle/>
          <a:p>
            <a:endParaRPr dirty="0"/>
          </a:p>
        </p:txBody>
      </p:sp>
      <p:sp>
        <p:nvSpPr>
          <p:cNvPr id="6" name="object 6"/>
          <p:cNvSpPr/>
          <p:nvPr/>
        </p:nvSpPr>
        <p:spPr>
          <a:xfrm>
            <a:off x="0" y="3713607"/>
            <a:ext cx="6967855" cy="19050"/>
          </a:xfrm>
          <a:custGeom>
            <a:avLst/>
            <a:gdLst/>
            <a:ahLst/>
            <a:cxnLst/>
            <a:rect l="l" t="t" r="r" b="b"/>
            <a:pathLst>
              <a:path w="6967855" h="19050">
                <a:moveTo>
                  <a:pt x="6967677" y="0"/>
                </a:moveTo>
                <a:lnTo>
                  <a:pt x="0" y="0"/>
                </a:lnTo>
                <a:lnTo>
                  <a:pt x="0" y="19037"/>
                </a:lnTo>
                <a:lnTo>
                  <a:pt x="6967677" y="19037"/>
                </a:lnTo>
                <a:lnTo>
                  <a:pt x="6967677" y="0"/>
                </a:lnTo>
                <a:close/>
              </a:path>
            </a:pathLst>
          </a:custGeom>
          <a:solidFill>
            <a:srgbClr val="332B2B"/>
          </a:solidFill>
        </p:spPr>
        <p:txBody>
          <a:bodyPr wrap="square" lIns="0" tIns="0" rIns="0" bIns="0" rtlCol="0"/>
          <a:lstStyle/>
          <a:p>
            <a:endParaRPr dirty="0"/>
          </a:p>
        </p:txBody>
      </p:sp>
      <p:sp>
        <p:nvSpPr>
          <p:cNvPr id="9" name="TextBox 8"/>
          <p:cNvSpPr txBox="1"/>
          <p:nvPr/>
        </p:nvSpPr>
        <p:spPr>
          <a:xfrm>
            <a:off x="209550" y="669925"/>
            <a:ext cx="6172200" cy="854080"/>
          </a:xfrm>
          <a:prstGeom prst="rect">
            <a:avLst/>
          </a:prstGeom>
          <a:noFill/>
        </p:spPr>
        <p:txBody>
          <a:bodyPr wrap="square" rtlCol="0">
            <a:spAutoFit/>
          </a:bodyPr>
          <a:lstStyle/>
          <a:p>
            <a:endParaRPr lang="en-US" sz="1050" dirty="0">
              <a:latin typeface="Verdana"/>
              <a:cs typeface="Verdana"/>
            </a:endParaRPr>
          </a:p>
          <a:p>
            <a:endParaRPr lang="en-US" sz="1050" dirty="0">
              <a:latin typeface="Verdana"/>
              <a:cs typeface="Verdana"/>
            </a:endParaRPr>
          </a:p>
          <a:p>
            <a:endParaRPr lang="en-US" sz="1050" dirty="0">
              <a:latin typeface="Verdana"/>
              <a:cs typeface="Verdana"/>
            </a:endParaRPr>
          </a:p>
          <a:p>
            <a:endParaRPr lang="en-US" dirty="0"/>
          </a:p>
        </p:txBody>
      </p:sp>
      <p:sp>
        <p:nvSpPr>
          <p:cNvPr id="7" name="TextBox 6"/>
          <p:cNvSpPr txBox="1"/>
          <p:nvPr/>
        </p:nvSpPr>
        <p:spPr>
          <a:xfrm>
            <a:off x="285750" y="441325"/>
            <a:ext cx="5867400" cy="877163"/>
          </a:xfrm>
          <a:prstGeom prst="rect">
            <a:avLst/>
          </a:prstGeom>
          <a:noFill/>
        </p:spPr>
        <p:txBody>
          <a:bodyPr wrap="square" rtlCol="0">
            <a:spAutoFit/>
          </a:bodyPr>
          <a:lstStyle/>
          <a:p>
            <a:pPr algn="just"/>
            <a:r>
              <a:rPr lang="en-US" b="1" dirty="0">
                <a:solidFill>
                  <a:schemeClr val="accent5"/>
                </a:solidFill>
                <a:latin typeface="Times New Roman" pitchFamily="18" charset="0"/>
                <a:cs typeface="Times New Roman" pitchFamily="18" charset="0"/>
              </a:rPr>
              <a:t>REFERENCES</a:t>
            </a:r>
          </a:p>
          <a:p>
            <a:pPr algn="just"/>
            <a:endParaRPr lang="en-US" sz="1100" dirty="0"/>
          </a:p>
          <a:p>
            <a:pPr algn="just">
              <a:buFont typeface="Arial" pitchFamily="34" charset="0"/>
              <a:buChar char="•"/>
            </a:pPr>
            <a:endParaRPr lang="en-US" sz="1100" dirty="0"/>
          </a:p>
          <a:p>
            <a:pPr algn="just">
              <a:buFont typeface="Arial" pitchFamily="34" charset="0"/>
              <a:buChar char="•"/>
            </a:pPr>
            <a:endParaRPr lang="en-US" sz="1100" dirty="0"/>
          </a:p>
        </p:txBody>
      </p:sp>
      <p:sp>
        <p:nvSpPr>
          <p:cNvPr id="8" name="Rectangle 7"/>
          <p:cNvSpPr/>
          <p:nvPr/>
        </p:nvSpPr>
        <p:spPr>
          <a:xfrm>
            <a:off x="342878" y="750879"/>
            <a:ext cx="6357982" cy="3139321"/>
          </a:xfrm>
          <a:prstGeom prst="rect">
            <a:avLst/>
          </a:prstGeom>
        </p:spPr>
        <p:txBody>
          <a:bodyPr wrap="square">
            <a:spAutoFit/>
          </a:bodyPr>
          <a:lstStyle/>
          <a:p>
            <a:pPr lvl="0"/>
            <a:endParaRPr lang="en-US" sz="1100" dirty="0"/>
          </a:p>
          <a:p>
            <a:pPr marL="228600" lvl="0" indent="-228600" algn="just">
              <a:buFont typeface="Arial" panose="020B0604020202020204" pitchFamily="34" charset="0"/>
              <a:buChar char="•"/>
            </a:pPr>
            <a:r>
              <a:rPr lang="en-US" sz="1100" dirty="0">
                <a:latin typeface="Times New Roman" pitchFamily="18" charset="0"/>
                <a:cs typeface="Times New Roman" pitchFamily="18" charset="0"/>
              </a:rPr>
              <a:t>O. Ibitoye, O. Shafiq and A. Matrawy, "Analyzing Adversarial Attacks against Deep Learning for Intrusion Detection in IoT Networks," 2019 IEEE Global Communications Conference (GLOBECOM), Waikoloa, HI, USA, 2019, pp. 1-6, doi: 10.1109/GLOBECOM38437.2019.9014337.</a:t>
            </a:r>
          </a:p>
          <a:p>
            <a:pPr marL="228600" lvl="0" indent="-228600" algn="just">
              <a:buFont typeface="Arial" panose="020B0604020202020204" pitchFamily="34" charset="0"/>
              <a:buChar char="•"/>
            </a:pPr>
            <a:endParaRPr lang="en-US" sz="1100" dirty="0">
              <a:latin typeface="Times New Roman" pitchFamily="18" charset="0"/>
              <a:cs typeface="Times New Roman" pitchFamily="18" charset="0"/>
            </a:endParaRPr>
          </a:p>
          <a:p>
            <a:pPr marL="228600" lvl="0" indent="-228600" algn="just">
              <a:buFont typeface="Arial" panose="020B0604020202020204" pitchFamily="34" charset="0"/>
              <a:buChar char="•"/>
            </a:pPr>
            <a:r>
              <a:rPr lang="en-IN" sz="1100" dirty="0"/>
              <a:t>R. Kumar Singh </a:t>
            </a:r>
            <a:r>
              <a:rPr lang="en-IN" sz="1100" dirty="0" err="1"/>
              <a:t>Gautam</a:t>
            </a:r>
            <a:r>
              <a:rPr lang="en-IN" sz="1100" dirty="0"/>
              <a:t> and E. A. </a:t>
            </a:r>
            <a:r>
              <a:rPr lang="en-IN" sz="1100" dirty="0" err="1"/>
              <a:t>Doegar</a:t>
            </a:r>
            <a:r>
              <a:rPr lang="en-IN" sz="1100" dirty="0"/>
              <a:t>, "An Ensemble Approach for Intrusion Detection System Using Machine Learning Algorithms," 2018 8th International Conference on Cloud Computing, Data Science &amp; Engineering (Confluence), Noida, India, 2018, pp. 14-15, </a:t>
            </a:r>
            <a:r>
              <a:rPr lang="en-IN" sz="1100" dirty="0" err="1"/>
              <a:t>doi</a:t>
            </a:r>
            <a:r>
              <a:rPr lang="en-IN" sz="1100" dirty="0"/>
              <a:t>: 10.1109/CONFLUENCE.2018.8442693.</a:t>
            </a:r>
          </a:p>
          <a:p>
            <a:pPr marL="228600" lvl="0" indent="-228600" algn="just">
              <a:buFont typeface="Arial" panose="020B0604020202020204" pitchFamily="34" charset="0"/>
              <a:buChar char="•"/>
            </a:pPr>
            <a:endParaRPr lang="en-US" sz="1100" dirty="0">
              <a:latin typeface="Times New Roman" pitchFamily="18" charset="0"/>
              <a:cs typeface="Times New Roman" pitchFamily="18" charset="0"/>
            </a:endParaRPr>
          </a:p>
          <a:p>
            <a:pPr marL="228600" lvl="0" indent="-228600" algn="just">
              <a:buFont typeface="Arial" panose="020B0604020202020204" pitchFamily="34" charset="0"/>
              <a:buChar char="•"/>
            </a:pPr>
            <a:r>
              <a:rPr lang="en-IN" sz="1100" dirty="0"/>
              <a:t>N. </a:t>
            </a:r>
            <a:r>
              <a:rPr lang="en-IN" sz="1100" dirty="0" err="1"/>
              <a:t>Papernot</a:t>
            </a:r>
            <a:r>
              <a:rPr lang="en-IN" sz="1100" dirty="0"/>
              <a:t>, P. McDaniel, S. </a:t>
            </a:r>
            <a:r>
              <a:rPr lang="en-IN" sz="1100" dirty="0" err="1"/>
              <a:t>Jha</a:t>
            </a:r>
            <a:r>
              <a:rPr lang="en-IN" sz="1100" dirty="0"/>
              <a:t>, M. </a:t>
            </a:r>
            <a:r>
              <a:rPr lang="en-IN" sz="1100" dirty="0" err="1"/>
              <a:t>Fredrikson</a:t>
            </a:r>
            <a:r>
              <a:rPr lang="en-IN" sz="1100" dirty="0"/>
              <a:t>, Z. B. </a:t>
            </a:r>
            <a:r>
              <a:rPr lang="en-IN" sz="1100" dirty="0" err="1"/>
              <a:t>Celik</a:t>
            </a:r>
            <a:r>
              <a:rPr lang="en-IN" sz="1100" dirty="0"/>
              <a:t> and A. Swami, "The Limitations of Deep Learning in Adversarial Settings," 2016 IEEE European Symposium on Security and Privacy (</a:t>
            </a:r>
            <a:r>
              <a:rPr lang="en-IN" sz="1100" dirty="0" err="1"/>
              <a:t>EuroS&amp;P</a:t>
            </a:r>
            <a:r>
              <a:rPr lang="en-IN" sz="1100" dirty="0"/>
              <a:t>), </a:t>
            </a:r>
            <a:r>
              <a:rPr lang="en-IN" sz="1100" dirty="0" err="1"/>
              <a:t>Saarbruecken</a:t>
            </a:r>
            <a:r>
              <a:rPr lang="en-IN" sz="1100" dirty="0"/>
              <a:t>, Germany, 2016,pp. 372-387, </a:t>
            </a:r>
            <a:r>
              <a:rPr lang="en-IN" sz="1100" dirty="0" err="1"/>
              <a:t>doi</a:t>
            </a:r>
            <a:r>
              <a:rPr lang="en-IN" sz="1100" dirty="0"/>
              <a:t>: 10.1109/EuroSP.2016.36. </a:t>
            </a:r>
          </a:p>
          <a:p>
            <a:pPr marL="228600" lvl="0" indent="-228600" algn="just">
              <a:buFont typeface="Arial" panose="020B0604020202020204" pitchFamily="34" charset="0"/>
              <a:buChar char="•"/>
            </a:pPr>
            <a:endParaRPr lang="en-US" sz="1100" dirty="0"/>
          </a:p>
          <a:p>
            <a:pPr marL="228600" lvl="0" indent="-228600" algn="just">
              <a:buFont typeface="Arial" panose="020B0604020202020204" pitchFamily="34" charset="0"/>
              <a:buChar char="•"/>
            </a:pPr>
            <a:r>
              <a:rPr lang="en-IN" sz="1100" dirty="0"/>
              <a:t>L. </a:t>
            </a:r>
            <a:r>
              <a:rPr lang="en-IN" sz="1100" dirty="0" err="1"/>
              <a:t>Nie</a:t>
            </a:r>
            <a:r>
              <a:rPr lang="en-IN" sz="1100" dirty="0"/>
              <a:t> et al., "Intrusion Detection for Secure Social Internet of Things Based on Collaborative Edge Computing: A Generative Adversarial Network-Based Approach," in IEEE Transactions on Computational Social Systems, vol. 9, no. 1, pp. 134-145, Feb. 2022, </a:t>
            </a:r>
            <a:r>
              <a:rPr lang="en-IN" sz="1100" dirty="0" err="1"/>
              <a:t>doi</a:t>
            </a:r>
            <a:r>
              <a:rPr lang="en-IN" sz="1100" dirty="0"/>
              <a:t>: 10.1109/TCSS.2021.3063538.</a:t>
            </a:r>
          </a:p>
          <a:p>
            <a:pPr marL="228600" lvl="0" indent="-228600" algn="just">
              <a:buFont typeface="Arial" panose="020B0604020202020204" pitchFamily="34" charset="0"/>
              <a:buChar char="•"/>
            </a:pPr>
            <a:endParaRPr lang="en-US" sz="1100" dirty="0">
              <a:latin typeface="Times New Roman" pitchFamily="18" charset="0"/>
              <a:cs typeface="Times New Roman" pitchFamily="18" charset="0"/>
            </a:endParaRPr>
          </a:p>
          <a:p>
            <a:pPr marL="228600" lvl="0" indent="-228600" algn="just">
              <a:buFont typeface="Arial" panose="020B0604020202020204" pitchFamily="34" charset="0"/>
              <a:buChar char="•"/>
            </a:pPr>
            <a:endParaRPr lang="en-US" sz="1100" dirty="0">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5" name="object 5"/>
          <p:cNvSpPr/>
          <p:nvPr/>
        </p:nvSpPr>
        <p:spPr>
          <a:xfrm>
            <a:off x="0" y="208978"/>
            <a:ext cx="6967855" cy="19050"/>
          </a:xfrm>
          <a:custGeom>
            <a:avLst/>
            <a:gdLst/>
            <a:ahLst/>
            <a:cxnLst/>
            <a:rect l="l" t="t" r="r" b="b"/>
            <a:pathLst>
              <a:path w="6967855" h="19050">
                <a:moveTo>
                  <a:pt x="6967677" y="0"/>
                </a:moveTo>
                <a:lnTo>
                  <a:pt x="0" y="0"/>
                </a:lnTo>
                <a:lnTo>
                  <a:pt x="0" y="19037"/>
                </a:lnTo>
                <a:lnTo>
                  <a:pt x="6967677" y="19037"/>
                </a:lnTo>
                <a:lnTo>
                  <a:pt x="6967677" y="0"/>
                </a:lnTo>
                <a:close/>
              </a:path>
            </a:pathLst>
          </a:custGeom>
          <a:solidFill>
            <a:srgbClr val="332B2B"/>
          </a:solidFill>
        </p:spPr>
        <p:txBody>
          <a:bodyPr wrap="square" lIns="0" tIns="0" rIns="0" bIns="0" rtlCol="0"/>
          <a:lstStyle/>
          <a:p>
            <a:endParaRPr dirty="0"/>
          </a:p>
        </p:txBody>
      </p:sp>
      <p:sp>
        <p:nvSpPr>
          <p:cNvPr id="6" name="object 6"/>
          <p:cNvSpPr/>
          <p:nvPr/>
        </p:nvSpPr>
        <p:spPr>
          <a:xfrm>
            <a:off x="0" y="3713607"/>
            <a:ext cx="6967855" cy="19050"/>
          </a:xfrm>
          <a:custGeom>
            <a:avLst/>
            <a:gdLst/>
            <a:ahLst/>
            <a:cxnLst/>
            <a:rect l="l" t="t" r="r" b="b"/>
            <a:pathLst>
              <a:path w="6967855" h="19050">
                <a:moveTo>
                  <a:pt x="6967677" y="0"/>
                </a:moveTo>
                <a:lnTo>
                  <a:pt x="0" y="0"/>
                </a:lnTo>
                <a:lnTo>
                  <a:pt x="0" y="19037"/>
                </a:lnTo>
                <a:lnTo>
                  <a:pt x="6967677" y="19037"/>
                </a:lnTo>
                <a:lnTo>
                  <a:pt x="6967677" y="0"/>
                </a:lnTo>
                <a:close/>
              </a:path>
            </a:pathLst>
          </a:custGeom>
          <a:solidFill>
            <a:srgbClr val="332B2B"/>
          </a:solidFill>
        </p:spPr>
        <p:txBody>
          <a:bodyPr wrap="square" lIns="0" tIns="0" rIns="0" bIns="0" rtlCol="0"/>
          <a:lstStyle/>
          <a:p>
            <a:endParaRPr dirty="0"/>
          </a:p>
        </p:txBody>
      </p:sp>
      <p:sp>
        <p:nvSpPr>
          <p:cNvPr id="9" name="TextBox 8"/>
          <p:cNvSpPr txBox="1"/>
          <p:nvPr/>
        </p:nvSpPr>
        <p:spPr>
          <a:xfrm>
            <a:off x="209550" y="669925"/>
            <a:ext cx="6172200" cy="854080"/>
          </a:xfrm>
          <a:prstGeom prst="rect">
            <a:avLst/>
          </a:prstGeom>
          <a:noFill/>
        </p:spPr>
        <p:txBody>
          <a:bodyPr wrap="square" rtlCol="0">
            <a:spAutoFit/>
          </a:bodyPr>
          <a:lstStyle/>
          <a:p>
            <a:endParaRPr lang="en-US" sz="1050" dirty="0">
              <a:latin typeface="Verdana"/>
              <a:cs typeface="Verdana"/>
            </a:endParaRPr>
          </a:p>
          <a:p>
            <a:endParaRPr lang="en-US" sz="1050" dirty="0">
              <a:latin typeface="Verdana"/>
              <a:cs typeface="Verdana"/>
            </a:endParaRPr>
          </a:p>
          <a:p>
            <a:endParaRPr lang="en-US" sz="1050" dirty="0">
              <a:latin typeface="Verdana"/>
              <a:cs typeface="Verdana"/>
            </a:endParaRPr>
          </a:p>
          <a:p>
            <a:endParaRPr lang="en-US" dirty="0"/>
          </a:p>
        </p:txBody>
      </p:sp>
      <p:sp>
        <p:nvSpPr>
          <p:cNvPr id="7" name="TextBox 6"/>
          <p:cNvSpPr txBox="1"/>
          <p:nvPr/>
        </p:nvSpPr>
        <p:spPr>
          <a:xfrm>
            <a:off x="285750" y="441325"/>
            <a:ext cx="5867400" cy="877163"/>
          </a:xfrm>
          <a:prstGeom prst="rect">
            <a:avLst/>
          </a:prstGeom>
          <a:noFill/>
        </p:spPr>
        <p:txBody>
          <a:bodyPr wrap="square" rtlCol="0">
            <a:spAutoFit/>
          </a:bodyPr>
          <a:lstStyle/>
          <a:p>
            <a:pPr algn="just"/>
            <a:r>
              <a:rPr lang="en-US" b="1" dirty="0">
                <a:solidFill>
                  <a:schemeClr val="accent5"/>
                </a:solidFill>
                <a:latin typeface="Times New Roman" pitchFamily="18" charset="0"/>
                <a:cs typeface="Times New Roman" pitchFamily="18" charset="0"/>
              </a:rPr>
              <a:t>REFERENCES</a:t>
            </a:r>
          </a:p>
          <a:p>
            <a:pPr algn="just"/>
            <a:endParaRPr lang="en-US" sz="1100" dirty="0"/>
          </a:p>
          <a:p>
            <a:pPr algn="just">
              <a:buFont typeface="Arial" pitchFamily="34" charset="0"/>
              <a:buChar char="•"/>
            </a:pPr>
            <a:endParaRPr lang="en-US" sz="1100" dirty="0"/>
          </a:p>
          <a:p>
            <a:pPr algn="just">
              <a:buFont typeface="Arial" pitchFamily="34" charset="0"/>
              <a:buChar char="•"/>
            </a:pPr>
            <a:endParaRPr lang="en-US" sz="1100" dirty="0"/>
          </a:p>
        </p:txBody>
      </p:sp>
      <p:sp>
        <p:nvSpPr>
          <p:cNvPr id="8" name="Rectangle 7"/>
          <p:cNvSpPr/>
          <p:nvPr/>
        </p:nvSpPr>
        <p:spPr>
          <a:xfrm>
            <a:off x="209550" y="692935"/>
            <a:ext cx="6624977" cy="3308598"/>
          </a:xfrm>
          <a:prstGeom prst="rect">
            <a:avLst/>
          </a:prstGeom>
        </p:spPr>
        <p:txBody>
          <a:bodyPr wrap="square">
            <a:spAutoFit/>
          </a:bodyPr>
          <a:lstStyle/>
          <a:p>
            <a:pPr lvl="0"/>
            <a:endParaRPr lang="en-US" sz="1100" dirty="0"/>
          </a:p>
          <a:p>
            <a:pPr marL="228600" lvl="0" indent="-228600" algn="just">
              <a:buFont typeface="Arial" panose="020B0604020202020204" pitchFamily="34" charset="0"/>
              <a:buChar char="•"/>
            </a:pPr>
            <a:r>
              <a:rPr lang="en-US" sz="1100" dirty="0"/>
              <a:t>M. N. Al-</a:t>
            </a:r>
            <a:r>
              <a:rPr lang="en-US" sz="1100" dirty="0" err="1"/>
              <a:t>Andoli</a:t>
            </a:r>
            <a:r>
              <a:rPr lang="en-US" sz="1100" dirty="0"/>
              <a:t>, S. C. Tan, K. S. Sim, P. Y. Goh and C. P. Lim, "A Framework for Robust Deep Learning Models Against Adversarial Attacks Based on a Protection Layer Approach," in IEEE Access, vol. 12, pp. 17522- 17540, 2024, </a:t>
            </a:r>
            <a:r>
              <a:rPr lang="en-US" sz="1100" dirty="0" err="1"/>
              <a:t>doi</a:t>
            </a:r>
            <a:r>
              <a:rPr lang="en-US" sz="1100" dirty="0"/>
              <a:t>: 10.1109/ACCESS.2024.3354699.</a:t>
            </a:r>
          </a:p>
          <a:p>
            <a:pPr marL="228600" lvl="0" indent="-228600" algn="just">
              <a:buFont typeface="Arial" panose="020B0604020202020204" pitchFamily="34" charset="0"/>
              <a:buChar char="•"/>
            </a:pPr>
            <a:endParaRPr lang="en-US" sz="1100" dirty="0">
              <a:latin typeface="Times New Roman" pitchFamily="18" charset="0"/>
              <a:cs typeface="Times New Roman" pitchFamily="18" charset="0"/>
            </a:endParaRPr>
          </a:p>
          <a:p>
            <a:pPr marL="228600" lvl="0" indent="-228600" algn="just">
              <a:buFont typeface="Arial" panose="020B0604020202020204" pitchFamily="34" charset="0"/>
              <a:buChar char="•"/>
            </a:pPr>
            <a:r>
              <a:rPr lang="en-IN" sz="1100" dirty="0" err="1"/>
              <a:t>Hongling</a:t>
            </a:r>
            <a:r>
              <a:rPr lang="en-IN" sz="1100" dirty="0"/>
              <a:t> Jiang, </a:t>
            </a:r>
            <a:r>
              <a:rPr lang="en-IN" sz="1100" dirty="0" err="1"/>
              <a:t>Jinzhi</a:t>
            </a:r>
            <a:r>
              <a:rPr lang="en-IN" sz="1100" dirty="0"/>
              <a:t> Lin, Haiyan Kang, “FGMD: A robust detector against adversarial attacks in the </a:t>
            </a:r>
            <a:r>
              <a:rPr lang="en-IN" sz="1100" dirty="0" err="1"/>
              <a:t>IoT</a:t>
            </a:r>
            <a:r>
              <a:rPr lang="en-IN" sz="1100" dirty="0"/>
              <a:t> network”, Future Generation Computer Systems, Volume 132,2022, Pages 194-210, ISSN 0167-739X, </a:t>
            </a:r>
            <a:r>
              <a:rPr lang="en-IN" sz="1100" dirty="0">
                <a:hlinkClick r:id="rId2"/>
              </a:rPr>
              <a:t>https://doi.org/10.1016/j.future.2022.02.019</a:t>
            </a:r>
            <a:endParaRPr lang="en-IN" sz="1100" dirty="0"/>
          </a:p>
          <a:p>
            <a:pPr marL="228600" lvl="0" indent="-228600" algn="just">
              <a:buFont typeface="Arial" panose="020B0604020202020204" pitchFamily="34" charset="0"/>
              <a:buChar char="•"/>
            </a:pPr>
            <a:endParaRPr lang="en-US" sz="1100" dirty="0">
              <a:latin typeface="Times New Roman" pitchFamily="18" charset="0"/>
              <a:cs typeface="Times New Roman" pitchFamily="18" charset="0"/>
            </a:endParaRPr>
          </a:p>
          <a:p>
            <a:pPr marL="228600" lvl="0" indent="-228600" algn="just">
              <a:buFont typeface="Arial" panose="020B0604020202020204" pitchFamily="34" charset="0"/>
              <a:buChar char="•"/>
            </a:pPr>
            <a:r>
              <a:rPr lang="en-IN" sz="1100" dirty="0"/>
              <a:t>M. Liu, Z. Zhang, Y. Chen, J. Ge and N. Zhao, "Adversarial Attack and </a:t>
            </a:r>
            <a:r>
              <a:rPr lang="en-IN" sz="1100" dirty="0" err="1"/>
              <a:t>Defense</a:t>
            </a:r>
            <a:r>
              <a:rPr lang="en-IN" sz="1100" dirty="0"/>
              <a:t> on Deep Learning for Air Transportation Communication Jamming," in IEEE Transactions on Intelligent Transportation Systems, vol. 25, no. 1, pp. 973-986, Jan. 2024, </a:t>
            </a:r>
            <a:r>
              <a:rPr lang="en-IN" sz="1100" dirty="0" err="1"/>
              <a:t>doi</a:t>
            </a:r>
            <a:r>
              <a:rPr lang="en-IN" sz="1100" dirty="0"/>
              <a:t>: 10.1109/TITS.2023.3262347</a:t>
            </a:r>
          </a:p>
          <a:p>
            <a:pPr marL="228600" lvl="0" indent="-228600" algn="just">
              <a:buFont typeface="Arial" panose="020B0604020202020204" pitchFamily="34" charset="0"/>
              <a:buChar char="•"/>
            </a:pPr>
            <a:endParaRPr lang="en-US" sz="1100" dirty="0"/>
          </a:p>
          <a:p>
            <a:pPr marL="228600" lvl="0" indent="-228600" algn="just">
              <a:buFont typeface="Arial" panose="020B0604020202020204" pitchFamily="34" charset="0"/>
              <a:buChar char="•"/>
            </a:pPr>
            <a:r>
              <a:rPr lang="en-IN" sz="1100" dirty="0"/>
              <a:t>.Mani, S., </a:t>
            </a:r>
            <a:r>
              <a:rPr lang="en-IN" sz="1100" dirty="0" err="1"/>
              <a:t>Sundan</a:t>
            </a:r>
            <a:r>
              <a:rPr lang="en-IN" sz="1100" dirty="0"/>
              <a:t>, B., </a:t>
            </a:r>
            <a:r>
              <a:rPr lang="en-IN" sz="1100" dirty="0" err="1"/>
              <a:t>Thangasamy</a:t>
            </a:r>
            <a:r>
              <a:rPr lang="en-IN" sz="1100" dirty="0"/>
              <a:t>, A., </a:t>
            </a:r>
            <a:r>
              <a:rPr lang="en-IN" sz="1100" dirty="0" err="1"/>
              <a:t>Govindaraj</a:t>
            </a:r>
            <a:r>
              <a:rPr lang="en-IN" sz="1100" dirty="0"/>
              <a:t>, L. (2022). A New Intrusion Detection and Prevention System Using a Hybrid Deep Neural Network in Cloud Environment. In: Pandian, A.P., Fernando, X., </a:t>
            </a:r>
            <a:r>
              <a:rPr lang="en-IN" sz="1100" dirty="0" err="1"/>
              <a:t>Haoxiang</a:t>
            </a:r>
            <a:r>
              <a:rPr lang="en-IN" sz="1100" dirty="0"/>
              <a:t>, W. (</a:t>
            </a:r>
            <a:r>
              <a:rPr lang="en-IN" sz="1100" dirty="0" err="1"/>
              <a:t>eds</a:t>
            </a:r>
            <a:r>
              <a:rPr lang="en-IN" sz="1100" dirty="0"/>
              <a:t>) Computer Networks, Big Data and </a:t>
            </a:r>
            <a:r>
              <a:rPr lang="en-IN" sz="1100" dirty="0" err="1"/>
              <a:t>IoT</a:t>
            </a:r>
            <a:r>
              <a:rPr lang="en-IN" sz="1100" dirty="0"/>
              <a:t>. Lecture Notes on Data Engineering and Communications Technologies, </a:t>
            </a:r>
            <a:r>
              <a:rPr lang="en-IN" sz="1100" dirty="0" err="1"/>
              <a:t>vol</a:t>
            </a:r>
            <a:r>
              <a:rPr lang="en-IN" sz="1100" dirty="0"/>
              <a:t> 117. Springer, Singapore. https://doi.org/10.1007/978-981-19-0898-9_73 .</a:t>
            </a:r>
          </a:p>
          <a:p>
            <a:pPr marL="228600" lvl="0" indent="-228600" algn="just">
              <a:buFont typeface="Arial" panose="020B0604020202020204" pitchFamily="34" charset="0"/>
              <a:buChar char="•"/>
            </a:pPr>
            <a:endParaRPr lang="en-US" sz="1100" dirty="0">
              <a:latin typeface="Times New Roman" pitchFamily="18" charset="0"/>
              <a:cs typeface="Times New Roman" pitchFamily="18" charset="0"/>
            </a:endParaRPr>
          </a:p>
          <a:p>
            <a:pPr marL="228600" lvl="0" indent="-228600" algn="just">
              <a:buFont typeface="Arial" panose="020B0604020202020204" pitchFamily="34" charset="0"/>
              <a:buChar char="•"/>
            </a:pPr>
            <a:endParaRPr lang="en-US" sz="1100" dirty="0">
              <a:latin typeface="Times New Roman" pitchFamily="18" charset="0"/>
              <a:cs typeface="Times New Roman" pitchFamily="18" charset="0"/>
            </a:endParaRPr>
          </a:p>
        </p:txBody>
      </p:sp>
    </p:spTree>
    <p:extLst>
      <p:ext uri="{BB962C8B-B14F-4D97-AF65-F5344CB8AC3E}">
        <p14:creationId xmlns:p14="http://schemas.microsoft.com/office/powerpoint/2010/main" val="217344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5" name="object 5"/>
          <p:cNvSpPr/>
          <p:nvPr/>
        </p:nvSpPr>
        <p:spPr>
          <a:xfrm>
            <a:off x="0" y="208978"/>
            <a:ext cx="6967855" cy="19050"/>
          </a:xfrm>
          <a:custGeom>
            <a:avLst/>
            <a:gdLst/>
            <a:ahLst/>
            <a:cxnLst/>
            <a:rect l="l" t="t" r="r" b="b"/>
            <a:pathLst>
              <a:path w="6967855" h="19050">
                <a:moveTo>
                  <a:pt x="6967677" y="0"/>
                </a:moveTo>
                <a:lnTo>
                  <a:pt x="0" y="0"/>
                </a:lnTo>
                <a:lnTo>
                  <a:pt x="0" y="19037"/>
                </a:lnTo>
                <a:lnTo>
                  <a:pt x="6967677" y="19037"/>
                </a:lnTo>
                <a:lnTo>
                  <a:pt x="6967677" y="0"/>
                </a:lnTo>
                <a:close/>
              </a:path>
            </a:pathLst>
          </a:custGeom>
          <a:solidFill>
            <a:srgbClr val="332B2B"/>
          </a:solidFill>
        </p:spPr>
        <p:txBody>
          <a:bodyPr wrap="square" lIns="0" tIns="0" rIns="0" bIns="0" rtlCol="0"/>
          <a:lstStyle/>
          <a:p>
            <a:endParaRPr dirty="0"/>
          </a:p>
        </p:txBody>
      </p:sp>
      <p:sp>
        <p:nvSpPr>
          <p:cNvPr id="6" name="object 6"/>
          <p:cNvSpPr/>
          <p:nvPr/>
        </p:nvSpPr>
        <p:spPr>
          <a:xfrm>
            <a:off x="0" y="3713607"/>
            <a:ext cx="6967855" cy="19050"/>
          </a:xfrm>
          <a:custGeom>
            <a:avLst/>
            <a:gdLst/>
            <a:ahLst/>
            <a:cxnLst/>
            <a:rect l="l" t="t" r="r" b="b"/>
            <a:pathLst>
              <a:path w="6967855" h="19050">
                <a:moveTo>
                  <a:pt x="6967677" y="0"/>
                </a:moveTo>
                <a:lnTo>
                  <a:pt x="0" y="0"/>
                </a:lnTo>
                <a:lnTo>
                  <a:pt x="0" y="19037"/>
                </a:lnTo>
                <a:lnTo>
                  <a:pt x="6967677" y="19037"/>
                </a:lnTo>
                <a:lnTo>
                  <a:pt x="6967677" y="0"/>
                </a:lnTo>
                <a:close/>
              </a:path>
            </a:pathLst>
          </a:custGeom>
          <a:solidFill>
            <a:srgbClr val="332B2B"/>
          </a:solidFill>
        </p:spPr>
        <p:txBody>
          <a:bodyPr wrap="square" lIns="0" tIns="0" rIns="0" bIns="0" rtlCol="0"/>
          <a:lstStyle/>
          <a:p>
            <a:endParaRPr dirty="0"/>
          </a:p>
        </p:txBody>
      </p:sp>
      <p:sp>
        <p:nvSpPr>
          <p:cNvPr id="9" name="TextBox 8"/>
          <p:cNvSpPr txBox="1"/>
          <p:nvPr/>
        </p:nvSpPr>
        <p:spPr>
          <a:xfrm>
            <a:off x="209550" y="669925"/>
            <a:ext cx="6172200" cy="854080"/>
          </a:xfrm>
          <a:prstGeom prst="rect">
            <a:avLst/>
          </a:prstGeom>
          <a:noFill/>
        </p:spPr>
        <p:txBody>
          <a:bodyPr wrap="square" rtlCol="0">
            <a:spAutoFit/>
          </a:bodyPr>
          <a:lstStyle/>
          <a:p>
            <a:endParaRPr lang="en-US" sz="1050" dirty="0">
              <a:latin typeface="Verdana"/>
              <a:cs typeface="Verdana"/>
            </a:endParaRPr>
          </a:p>
          <a:p>
            <a:endParaRPr lang="en-US" sz="1050" dirty="0">
              <a:latin typeface="Verdana"/>
              <a:cs typeface="Verdana"/>
            </a:endParaRPr>
          </a:p>
          <a:p>
            <a:endParaRPr lang="en-US" sz="1050" dirty="0">
              <a:latin typeface="Verdana"/>
              <a:cs typeface="Verdana"/>
            </a:endParaRPr>
          </a:p>
          <a:p>
            <a:endParaRPr lang="en-US" dirty="0"/>
          </a:p>
        </p:txBody>
      </p:sp>
      <p:sp>
        <p:nvSpPr>
          <p:cNvPr id="7" name="TextBox 6"/>
          <p:cNvSpPr txBox="1"/>
          <p:nvPr/>
        </p:nvSpPr>
        <p:spPr>
          <a:xfrm>
            <a:off x="285750" y="441325"/>
            <a:ext cx="5867400" cy="877163"/>
          </a:xfrm>
          <a:prstGeom prst="rect">
            <a:avLst/>
          </a:prstGeom>
          <a:noFill/>
        </p:spPr>
        <p:txBody>
          <a:bodyPr wrap="square" rtlCol="0">
            <a:spAutoFit/>
          </a:bodyPr>
          <a:lstStyle/>
          <a:p>
            <a:pPr algn="just"/>
            <a:r>
              <a:rPr lang="en-US" b="1" dirty="0">
                <a:solidFill>
                  <a:schemeClr val="accent5"/>
                </a:solidFill>
                <a:latin typeface="Times New Roman" pitchFamily="18" charset="0"/>
                <a:cs typeface="Times New Roman" pitchFamily="18" charset="0"/>
              </a:rPr>
              <a:t>REFERENCES</a:t>
            </a:r>
          </a:p>
          <a:p>
            <a:pPr algn="just"/>
            <a:endParaRPr lang="en-US" sz="1100" dirty="0"/>
          </a:p>
          <a:p>
            <a:pPr algn="just">
              <a:buFont typeface="Arial" pitchFamily="34" charset="0"/>
              <a:buChar char="•"/>
            </a:pPr>
            <a:endParaRPr lang="en-US" sz="1100" dirty="0"/>
          </a:p>
          <a:p>
            <a:pPr algn="just">
              <a:buFont typeface="Arial" pitchFamily="34" charset="0"/>
              <a:buChar char="•"/>
            </a:pPr>
            <a:endParaRPr lang="en-US" sz="1100" dirty="0"/>
          </a:p>
        </p:txBody>
      </p:sp>
      <p:sp>
        <p:nvSpPr>
          <p:cNvPr id="8" name="Rectangle 7"/>
          <p:cNvSpPr/>
          <p:nvPr/>
        </p:nvSpPr>
        <p:spPr>
          <a:xfrm>
            <a:off x="209550" y="692935"/>
            <a:ext cx="6624977" cy="3139321"/>
          </a:xfrm>
          <a:prstGeom prst="rect">
            <a:avLst/>
          </a:prstGeom>
        </p:spPr>
        <p:txBody>
          <a:bodyPr wrap="square">
            <a:spAutoFit/>
          </a:bodyPr>
          <a:lstStyle/>
          <a:p>
            <a:pPr lvl="0"/>
            <a:endParaRPr lang="en-US" sz="1100" dirty="0"/>
          </a:p>
          <a:p>
            <a:pPr marL="228600" lvl="0" indent="-228600" algn="just">
              <a:buFont typeface="Arial" panose="020B0604020202020204" pitchFamily="34" charset="0"/>
              <a:buChar char="•"/>
            </a:pPr>
            <a:r>
              <a:rPr lang="en-IN" sz="1100" dirty="0"/>
              <a:t>T. -T. -H. Le, R. W. </a:t>
            </a:r>
            <a:r>
              <a:rPr lang="en-IN" sz="1100" dirty="0" err="1"/>
              <a:t>Wardhani</a:t>
            </a:r>
            <a:r>
              <a:rPr lang="en-IN" sz="1100" dirty="0"/>
              <a:t>, D. S. C. </a:t>
            </a:r>
            <a:r>
              <a:rPr lang="en-IN" sz="1100" dirty="0" err="1"/>
              <a:t>Putranto</a:t>
            </a:r>
            <a:r>
              <a:rPr lang="en-IN" sz="1100" dirty="0"/>
              <a:t>, U. Jo and H. Kim, "Toward Enhanced Attack Detection and Explanation in Intrusion Detection </a:t>
            </a:r>
            <a:r>
              <a:rPr lang="en-IN" sz="1100" dirty="0" err="1"/>
              <a:t>SystemBased</a:t>
            </a:r>
            <a:r>
              <a:rPr lang="en-IN" sz="1100" dirty="0"/>
              <a:t> </a:t>
            </a:r>
            <a:r>
              <a:rPr lang="en-IN" sz="1100" dirty="0" err="1"/>
              <a:t>IoT</a:t>
            </a:r>
            <a:r>
              <a:rPr lang="en-IN" sz="1100" dirty="0"/>
              <a:t> Environment Data," in IEEE Access, vol. 11, pp. 131661-131676, 2023, </a:t>
            </a:r>
            <a:r>
              <a:rPr lang="en-IN" sz="1100" dirty="0" err="1"/>
              <a:t>doi</a:t>
            </a:r>
            <a:r>
              <a:rPr lang="en-IN" sz="1100" dirty="0"/>
              <a:t>: 10.1109/ACCESS.2023.3336678.</a:t>
            </a:r>
          </a:p>
          <a:p>
            <a:pPr marL="228600" lvl="0" indent="-228600" algn="just">
              <a:buFont typeface="Arial" panose="020B0604020202020204" pitchFamily="34" charset="0"/>
              <a:buChar char="•"/>
            </a:pPr>
            <a:endParaRPr lang="en-IN" sz="1100" dirty="0"/>
          </a:p>
          <a:p>
            <a:pPr marL="228600" lvl="0" indent="-228600" algn="just">
              <a:buFont typeface="Arial" panose="020B0604020202020204" pitchFamily="34" charset="0"/>
              <a:buChar char="•"/>
            </a:pPr>
            <a:r>
              <a:rPr lang="en-IN" sz="1100" dirty="0" err="1"/>
              <a:t>Maheswaran</a:t>
            </a:r>
            <a:r>
              <a:rPr lang="en-IN" sz="1100" dirty="0"/>
              <a:t>, N., Bose, S., </a:t>
            </a:r>
            <a:r>
              <a:rPr lang="en-IN" sz="1100" dirty="0" err="1"/>
              <a:t>Logeswari</a:t>
            </a:r>
            <a:r>
              <a:rPr lang="en-IN" sz="1100" dirty="0"/>
              <a:t>, G., </a:t>
            </a:r>
            <a:r>
              <a:rPr lang="en-IN" sz="1100" dirty="0" err="1"/>
              <a:t>Anitha</a:t>
            </a:r>
            <a:r>
              <a:rPr lang="en-IN" sz="1100" dirty="0"/>
              <a:t>, T. (2023). Hybrid Intrusion Detection System Using Machine Learning Algorithm. In: Khanna, A., </a:t>
            </a:r>
            <a:r>
              <a:rPr lang="en-IN" sz="1100" dirty="0" err="1"/>
              <a:t>Polkowski</a:t>
            </a:r>
            <a:r>
              <a:rPr lang="en-IN" sz="1100" dirty="0"/>
              <a:t>, Z., Castillo, O. (</a:t>
            </a:r>
            <a:r>
              <a:rPr lang="en-IN" sz="1100" dirty="0" err="1"/>
              <a:t>eds</a:t>
            </a:r>
            <a:r>
              <a:rPr lang="en-IN" sz="1100" dirty="0"/>
              <a:t>) Proceedings of Data Analytics and Management . Lecture Notes in Networks and Systems, </a:t>
            </a:r>
            <a:r>
              <a:rPr lang="en-IN" sz="1100" dirty="0" err="1"/>
              <a:t>vol</a:t>
            </a:r>
            <a:r>
              <a:rPr lang="en-IN" sz="1100" dirty="0"/>
              <a:t> 572. Springer, Singapore. </a:t>
            </a:r>
            <a:r>
              <a:rPr lang="en-IN" sz="1100" dirty="0">
                <a:hlinkClick r:id="rId3"/>
              </a:rPr>
              <a:t>https://doi.org/10.1007/978-981-19-7615-5_30</a:t>
            </a:r>
            <a:endParaRPr lang="en-IN" sz="1100" dirty="0"/>
          </a:p>
          <a:p>
            <a:pPr marL="228600" lvl="0" indent="-228600" algn="just">
              <a:buFont typeface="Arial" panose="020B0604020202020204" pitchFamily="34" charset="0"/>
              <a:buChar char="•"/>
            </a:pPr>
            <a:endParaRPr lang="en-US" sz="1100" dirty="0">
              <a:latin typeface="Times New Roman" pitchFamily="18" charset="0"/>
              <a:cs typeface="Times New Roman" pitchFamily="18" charset="0"/>
            </a:endParaRPr>
          </a:p>
          <a:p>
            <a:pPr marL="228600" lvl="0" indent="-228600" algn="just">
              <a:buFont typeface="Arial" panose="020B0604020202020204" pitchFamily="34" charset="0"/>
              <a:buChar char="•"/>
            </a:pPr>
            <a:r>
              <a:rPr lang="en-IN" sz="1100" dirty="0"/>
              <a:t>B. Natarajan, S. Bose, N. </a:t>
            </a:r>
            <a:r>
              <a:rPr lang="en-IN" sz="1100" dirty="0" err="1"/>
              <a:t>Maheswaran</a:t>
            </a:r>
            <a:r>
              <a:rPr lang="en-IN" sz="1100" dirty="0"/>
              <a:t>, G. </a:t>
            </a:r>
            <a:r>
              <a:rPr lang="en-IN" sz="1100" dirty="0" err="1"/>
              <a:t>Logeswari</a:t>
            </a:r>
            <a:r>
              <a:rPr lang="en-IN" sz="1100" dirty="0"/>
              <a:t> and T. </a:t>
            </a:r>
            <a:r>
              <a:rPr lang="en-IN" sz="1100" dirty="0" err="1"/>
              <a:t>Anitha</a:t>
            </a:r>
            <a:r>
              <a:rPr lang="en-IN" sz="1100" dirty="0"/>
              <a:t>, "A Survey: An Effective Utilization of Machine Learning Algorithms in </a:t>
            </a:r>
            <a:r>
              <a:rPr lang="en-IN" sz="1100" dirty="0" err="1"/>
              <a:t>IoT</a:t>
            </a:r>
            <a:r>
              <a:rPr lang="en-IN" sz="1100" dirty="0"/>
              <a:t> Based Intrusion Detection System," 2023 12th International Conference on Advanced Computing (</a:t>
            </a:r>
            <a:r>
              <a:rPr lang="en-IN" sz="1100" dirty="0" err="1"/>
              <a:t>ICoAC</a:t>
            </a:r>
            <a:r>
              <a:rPr lang="en-IN" sz="1100" dirty="0"/>
              <a:t>), Chennai, India, 2023, pp. 1-7, </a:t>
            </a:r>
            <a:r>
              <a:rPr lang="en-IN" sz="1100" dirty="0" err="1"/>
              <a:t>doi</a:t>
            </a:r>
            <a:r>
              <a:rPr lang="en-IN" sz="1100" dirty="0"/>
              <a:t>: 10.1109/ICoAC59537.2023.10249672. </a:t>
            </a:r>
          </a:p>
          <a:p>
            <a:pPr marL="228600" lvl="0" indent="-228600" algn="just">
              <a:buFont typeface="Arial" panose="020B0604020202020204" pitchFamily="34" charset="0"/>
              <a:buChar char="•"/>
            </a:pPr>
            <a:endParaRPr lang="en-US" sz="1100" dirty="0"/>
          </a:p>
          <a:p>
            <a:pPr marL="228600" lvl="0" indent="-228600" algn="just">
              <a:buFont typeface="Arial" panose="020B0604020202020204" pitchFamily="34" charset="0"/>
              <a:buChar char="•"/>
            </a:pPr>
            <a:r>
              <a:rPr lang="en-US" sz="1100" dirty="0"/>
              <a:t>E. </a:t>
            </a:r>
            <a:r>
              <a:rPr lang="en-US" sz="1100" dirty="0" err="1"/>
              <a:t>Gelenbe</a:t>
            </a:r>
            <a:r>
              <a:rPr lang="en-US" sz="1100" dirty="0"/>
              <a:t> and M. </a:t>
            </a:r>
            <a:r>
              <a:rPr lang="en-US" sz="1100" dirty="0" err="1"/>
              <a:t>Nakip</a:t>
            </a:r>
            <a:r>
              <a:rPr lang="en-US" sz="1100" dirty="0"/>
              <a:t>, "</a:t>
            </a:r>
            <a:r>
              <a:rPr lang="en-US" sz="1100" dirty="0" err="1"/>
              <a:t>IoT</a:t>
            </a:r>
            <a:r>
              <a:rPr lang="en-US" sz="1100" dirty="0"/>
              <a:t> Network Cybersecurity Assessment With the Associated Random Neural Network," in IEEE Access, vol. 11, pp. 85501- 85512, 2023, </a:t>
            </a:r>
            <a:r>
              <a:rPr lang="en-US" sz="1100" dirty="0" err="1"/>
              <a:t>doi</a:t>
            </a:r>
            <a:r>
              <a:rPr lang="en-US" sz="1100" dirty="0"/>
              <a:t>: 10.1109/ACCESS.2023.3297977. </a:t>
            </a:r>
            <a:endParaRPr lang="en-IN" sz="1100" dirty="0"/>
          </a:p>
          <a:p>
            <a:pPr lvl="0" algn="just"/>
            <a:endParaRPr lang="en-US" sz="1100" dirty="0">
              <a:latin typeface="Times New Roman" pitchFamily="18" charset="0"/>
              <a:cs typeface="Times New Roman" pitchFamily="18" charset="0"/>
            </a:endParaRPr>
          </a:p>
          <a:p>
            <a:pPr marL="228600" lvl="0" indent="-228600" algn="just">
              <a:buFont typeface="Arial" panose="020B0604020202020204" pitchFamily="34" charset="0"/>
              <a:buChar char="•"/>
            </a:pPr>
            <a:endParaRPr lang="en-US" sz="1100" dirty="0">
              <a:latin typeface="Times New Roman" pitchFamily="18" charset="0"/>
              <a:cs typeface="Times New Roman" pitchFamily="18" charset="0"/>
            </a:endParaRPr>
          </a:p>
        </p:txBody>
      </p:sp>
    </p:spTree>
    <p:extLst>
      <p:ext uri="{BB962C8B-B14F-4D97-AF65-F5344CB8AC3E}">
        <p14:creationId xmlns:p14="http://schemas.microsoft.com/office/powerpoint/2010/main" val="4166495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5" name="object 5"/>
          <p:cNvSpPr/>
          <p:nvPr/>
        </p:nvSpPr>
        <p:spPr>
          <a:xfrm>
            <a:off x="0" y="208978"/>
            <a:ext cx="6967855" cy="19050"/>
          </a:xfrm>
          <a:custGeom>
            <a:avLst/>
            <a:gdLst/>
            <a:ahLst/>
            <a:cxnLst/>
            <a:rect l="l" t="t" r="r" b="b"/>
            <a:pathLst>
              <a:path w="6967855" h="19050">
                <a:moveTo>
                  <a:pt x="6967677" y="0"/>
                </a:moveTo>
                <a:lnTo>
                  <a:pt x="0" y="0"/>
                </a:lnTo>
                <a:lnTo>
                  <a:pt x="0" y="19037"/>
                </a:lnTo>
                <a:lnTo>
                  <a:pt x="6967677" y="19037"/>
                </a:lnTo>
                <a:lnTo>
                  <a:pt x="6967677" y="0"/>
                </a:lnTo>
                <a:close/>
              </a:path>
            </a:pathLst>
          </a:custGeom>
          <a:solidFill>
            <a:srgbClr val="332B2B"/>
          </a:solidFill>
        </p:spPr>
        <p:txBody>
          <a:bodyPr wrap="square" lIns="0" tIns="0" rIns="0" bIns="0" rtlCol="0"/>
          <a:lstStyle/>
          <a:p>
            <a:endParaRPr dirty="0"/>
          </a:p>
        </p:txBody>
      </p:sp>
      <p:sp>
        <p:nvSpPr>
          <p:cNvPr id="6" name="object 6"/>
          <p:cNvSpPr/>
          <p:nvPr/>
        </p:nvSpPr>
        <p:spPr>
          <a:xfrm>
            <a:off x="0" y="3713607"/>
            <a:ext cx="6967855" cy="19050"/>
          </a:xfrm>
          <a:custGeom>
            <a:avLst/>
            <a:gdLst/>
            <a:ahLst/>
            <a:cxnLst/>
            <a:rect l="l" t="t" r="r" b="b"/>
            <a:pathLst>
              <a:path w="6967855" h="19050">
                <a:moveTo>
                  <a:pt x="6967677" y="0"/>
                </a:moveTo>
                <a:lnTo>
                  <a:pt x="0" y="0"/>
                </a:lnTo>
                <a:lnTo>
                  <a:pt x="0" y="19037"/>
                </a:lnTo>
                <a:lnTo>
                  <a:pt x="6967677" y="19037"/>
                </a:lnTo>
                <a:lnTo>
                  <a:pt x="6967677" y="0"/>
                </a:lnTo>
                <a:close/>
              </a:path>
            </a:pathLst>
          </a:custGeom>
          <a:solidFill>
            <a:srgbClr val="332B2B"/>
          </a:solidFill>
        </p:spPr>
        <p:txBody>
          <a:bodyPr wrap="square" lIns="0" tIns="0" rIns="0" bIns="0" rtlCol="0"/>
          <a:lstStyle/>
          <a:p>
            <a:endParaRPr dirty="0"/>
          </a:p>
        </p:txBody>
      </p:sp>
      <p:sp>
        <p:nvSpPr>
          <p:cNvPr id="9" name="TextBox 8"/>
          <p:cNvSpPr txBox="1"/>
          <p:nvPr/>
        </p:nvSpPr>
        <p:spPr>
          <a:xfrm>
            <a:off x="209550" y="669925"/>
            <a:ext cx="6172200" cy="854080"/>
          </a:xfrm>
          <a:prstGeom prst="rect">
            <a:avLst/>
          </a:prstGeom>
          <a:noFill/>
        </p:spPr>
        <p:txBody>
          <a:bodyPr wrap="square" rtlCol="0">
            <a:spAutoFit/>
          </a:bodyPr>
          <a:lstStyle/>
          <a:p>
            <a:endParaRPr lang="en-US" sz="1050" dirty="0">
              <a:latin typeface="Verdana"/>
              <a:cs typeface="Verdana"/>
            </a:endParaRPr>
          </a:p>
          <a:p>
            <a:endParaRPr lang="en-US" sz="1050" dirty="0">
              <a:latin typeface="Verdana"/>
              <a:cs typeface="Verdana"/>
            </a:endParaRPr>
          </a:p>
          <a:p>
            <a:endParaRPr lang="en-US" sz="1050" dirty="0">
              <a:latin typeface="Verdana"/>
              <a:cs typeface="Verdana"/>
            </a:endParaRPr>
          </a:p>
          <a:p>
            <a:endParaRPr lang="en-US" dirty="0"/>
          </a:p>
        </p:txBody>
      </p:sp>
      <p:sp>
        <p:nvSpPr>
          <p:cNvPr id="7" name="TextBox 6"/>
          <p:cNvSpPr txBox="1"/>
          <p:nvPr/>
        </p:nvSpPr>
        <p:spPr>
          <a:xfrm>
            <a:off x="285750" y="441325"/>
            <a:ext cx="5867400" cy="877163"/>
          </a:xfrm>
          <a:prstGeom prst="rect">
            <a:avLst/>
          </a:prstGeom>
          <a:noFill/>
        </p:spPr>
        <p:txBody>
          <a:bodyPr wrap="square" rtlCol="0">
            <a:spAutoFit/>
          </a:bodyPr>
          <a:lstStyle/>
          <a:p>
            <a:pPr algn="just"/>
            <a:r>
              <a:rPr lang="en-US" b="1" dirty="0">
                <a:solidFill>
                  <a:schemeClr val="accent5"/>
                </a:solidFill>
                <a:latin typeface="Times New Roman" pitchFamily="18" charset="0"/>
                <a:cs typeface="Times New Roman" pitchFamily="18" charset="0"/>
              </a:rPr>
              <a:t>REFERENCES</a:t>
            </a:r>
          </a:p>
          <a:p>
            <a:pPr algn="just"/>
            <a:endParaRPr lang="en-US" sz="1100" dirty="0"/>
          </a:p>
          <a:p>
            <a:pPr algn="just">
              <a:buFont typeface="Arial" pitchFamily="34" charset="0"/>
              <a:buChar char="•"/>
            </a:pPr>
            <a:endParaRPr lang="en-US" sz="1100" dirty="0"/>
          </a:p>
          <a:p>
            <a:pPr algn="just">
              <a:buFont typeface="Arial" pitchFamily="34" charset="0"/>
              <a:buChar char="•"/>
            </a:pPr>
            <a:endParaRPr lang="en-US" sz="1100" dirty="0"/>
          </a:p>
        </p:txBody>
      </p:sp>
      <p:sp>
        <p:nvSpPr>
          <p:cNvPr id="8" name="Rectangle 7"/>
          <p:cNvSpPr/>
          <p:nvPr/>
        </p:nvSpPr>
        <p:spPr>
          <a:xfrm>
            <a:off x="209550" y="692935"/>
            <a:ext cx="6624977" cy="3139321"/>
          </a:xfrm>
          <a:prstGeom prst="rect">
            <a:avLst/>
          </a:prstGeom>
        </p:spPr>
        <p:txBody>
          <a:bodyPr wrap="square">
            <a:spAutoFit/>
          </a:bodyPr>
          <a:lstStyle/>
          <a:p>
            <a:pPr lvl="0"/>
            <a:endParaRPr lang="en-US" sz="1100" dirty="0"/>
          </a:p>
          <a:p>
            <a:pPr marL="228600" lvl="0" indent="-228600" algn="just">
              <a:buFont typeface="Arial" panose="020B0604020202020204" pitchFamily="34" charset="0"/>
              <a:buChar char="•"/>
            </a:pPr>
            <a:r>
              <a:rPr lang="en-IN" sz="1100" dirty="0"/>
              <a:t>N. </a:t>
            </a:r>
            <a:r>
              <a:rPr lang="en-IN" sz="1100" dirty="0" err="1"/>
              <a:t>Maheswaran</a:t>
            </a:r>
            <a:r>
              <a:rPr lang="en-IN" sz="1100" dirty="0"/>
              <a:t>, S. Bose, S. Sonny, M. </a:t>
            </a:r>
            <a:r>
              <a:rPr lang="en-IN" sz="1100" dirty="0" err="1"/>
              <a:t>Araventh</a:t>
            </a:r>
            <a:r>
              <a:rPr lang="en-IN" sz="1100" dirty="0"/>
              <a:t>, G. </a:t>
            </a:r>
            <a:r>
              <a:rPr lang="en-IN" sz="1100" dirty="0" err="1"/>
              <a:t>Tharun</a:t>
            </a:r>
            <a:r>
              <a:rPr lang="en-IN" sz="1100" dirty="0"/>
              <a:t> and R. J, "Effective Intrusion Detection System using Hybrid Ensemble Method for Cloud Computing," 2023 Second International Conference on Advances in Computational Intelligence and Communication (ICACIC), Puducherry, India, 2023, pp. 1-5, doi:10.1109/ICACIC59454.2023.10435091.</a:t>
            </a:r>
          </a:p>
          <a:p>
            <a:pPr marL="228600" lvl="0" indent="-228600" algn="just">
              <a:buFont typeface="Arial" panose="020B0604020202020204" pitchFamily="34" charset="0"/>
              <a:buChar char="•"/>
            </a:pPr>
            <a:endParaRPr lang="en-US" sz="1100" dirty="0">
              <a:latin typeface="Times New Roman" pitchFamily="18" charset="0"/>
              <a:cs typeface="Times New Roman" pitchFamily="18" charset="0"/>
            </a:endParaRPr>
          </a:p>
          <a:p>
            <a:pPr marL="228600" lvl="0" indent="-228600" algn="just">
              <a:buFont typeface="Arial" panose="020B0604020202020204" pitchFamily="34" charset="0"/>
              <a:buChar char="•"/>
            </a:pPr>
            <a:r>
              <a:rPr lang="en-IN" sz="1100" dirty="0"/>
              <a:t>B. Natarajan, S. Bose, N. </a:t>
            </a:r>
            <a:r>
              <a:rPr lang="en-IN" sz="1100" dirty="0" err="1"/>
              <a:t>Maheswaran</a:t>
            </a:r>
            <a:r>
              <a:rPr lang="en-IN" sz="1100" dirty="0"/>
              <a:t>, G. </a:t>
            </a:r>
            <a:r>
              <a:rPr lang="en-IN" sz="1100" dirty="0" err="1"/>
              <a:t>Logeswari</a:t>
            </a:r>
            <a:r>
              <a:rPr lang="en-IN" sz="1100" dirty="0"/>
              <a:t> and T. </a:t>
            </a:r>
            <a:r>
              <a:rPr lang="en-IN" sz="1100" dirty="0" err="1"/>
              <a:t>Anitha</a:t>
            </a:r>
            <a:r>
              <a:rPr lang="en-IN" sz="1100" dirty="0"/>
              <a:t>, "A Survey: An Effective Utilization of Machine Learning Algorithms in </a:t>
            </a:r>
            <a:r>
              <a:rPr lang="en-IN" sz="1100" dirty="0" err="1"/>
              <a:t>IoT</a:t>
            </a:r>
            <a:r>
              <a:rPr lang="en-IN" sz="1100" dirty="0"/>
              <a:t> Based Intrusion Detection System," 2023 12th International Conference on Advanced Computing (</a:t>
            </a:r>
            <a:r>
              <a:rPr lang="en-IN" sz="1100" dirty="0" err="1"/>
              <a:t>ICoAC</a:t>
            </a:r>
            <a:r>
              <a:rPr lang="en-IN" sz="1100" dirty="0"/>
              <a:t>), Chennai, India, 2023, pp. 1-7, </a:t>
            </a:r>
            <a:r>
              <a:rPr lang="en-IN" sz="1100" dirty="0" err="1"/>
              <a:t>doi</a:t>
            </a:r>
            <a:r>
              <a:rPr lang="en-IN" sz="1100" dirty="0"/>
              <a:t>: 10.1109/ICoAC59537.2023.10249672.</a:t>
            </a:r>
          </a:p>
          <a:p>
            <a:pPr marL="228600" lvl="0" indent="-228600" algn="just">
              <a:buFont typeface="Arial" panose="020B0604020202020204" pitchFamily="34" charset="0"/>
              <a:buChar char="•"/>
            </a:pPr>
            <a:endParaRPr lang="en-US" sz="1100" dirty="0">
              <a:latin typeface="Times New Roman" pitchFamily="18" charset="0"/>
              <a:cs typeface="Times New Roman" pitchFamily="18" charset="0"/>
            </a:endParaRPr>
          </a:p>
          <a:p>
            <a:pPr marL="228600" lvl="0" indent="-228600" algn="just">
              <a:buFont typeface="Arial" panose="020B0604020202020204" pitchFamily="34" charset="0"/>
              <a:buChar char="•"/>
            </a:pPr>
            <a:r>
              <a:rPr lang="en-US" sz="1100" dirty="0" err="1">
                <a:latin typeface="Times New Roman" pitchFamily="18" charset="0"/>
                <a:cs typeface="Times New Roman" pitchFamily="18" charset="0"/>
              </a:rPr>
              <a:t>Xinwei</a:t>
            </a:r>
            <a:r>
              <a:rPr lang="en-US" sz="1100" dirty="0">
                <a:latin typeface="Times New Roman" pitchFamily="18" charset="0"/>
                <a:cs typeface="Times New Roman" pitchFamily="18" charset="0"/>
              </a:rPr>
              <a:t> Yuan, Shu Han, Wei Huang, </a:t>
            </a:r>
            <a:r>
              <a:rPr lang="en-US" sz="1100" dirty="0" err="1">
                <a:latin typeface="Times New Roman" pitchFamily="18" charset="0"/>
                <a:cs typeface="Times New Roman" pitchFamily="18" charset="0"/>
              </a:rPr>
              <a:t>Hongliang</a:t>
            </a:r>
            <a:r>
              <a:rPr lang="en-US" sz="1100" dirty="0">
                <a:latin typeface="Times New Roman" pitchFamily="18" charset="0"/>
                <a:cs typeface="Times New Roman" pitchFamily="18" charset="0"/>
              </a:rPr>
              <a:t> Ye, </a:t>
            </a:r>
            <a:r>
              <a:rPr lang="en-US" sz="1100" dirty="0" err="1">
                <a:latin typeface="Times New Roman" pitchFamily="18" charset="0"/>
                <a:cs typeface="Times New Roman" pitchFamily="18" charset="0"/>
              </a:rPr>
              <a:t>Xianglong</a:t>
            </a:r>
            <a:r>
              <a:rPr lang="en-US" sz="1100" dirty="0">
                <a:latin typeface="Times New Roman" pitchFamily="18" charset="0"/>
                <a:cs typeface="Times New Roman" pitchFamily="18" charset="0"/>
              </a:rPr>
              <a:t> Kong, Fan Zhang, A simple framework to enhance the adversarial robustness of deep learning-based intrusion detection system, Computers &amp; Security, Volume 137, 2024, 103644, ISSN 0167-4048</a:t>
            </a:r>
          </a:p>
          <a:p>
            <a:pPr marL="228600" lvl="0" indent="-228600" algn="just">
              <a:buFont typeface="Arial" panose="020B0604020202020204" pitchFamily="34" charset="0"/>
              <a:buChar char="•"/>
            </a:pPr>
            <a:endParaRPr lang="en-US" sz="1100" dirty="0">
              <a:latin typeface="Times New Roman" pitchFamily="18" charset="0"/>
              <a:cs typeface="Times New Roman" pitchFamily="18" charset="0"/>
            </a:endParaRPr>
          </a:p>
          <a:p>
            <a:pPr marL="228600" lvl="0" indent="-228600" algn="just">
              <a:buFont typeface="Arial" panose="020B0604020202020204" pitchFamily="34" charset="0"/>
              <a:buChar char="•"/>
            </a:pPr>
            <a:r>
              <a:rPr lang="en-US" sz="1100" dirty="0">
                <a:effectLst/>
                <a:latin typeface="Times New Roman" panose="02020603050405020304" pitchFamily="18" charset="0"/>
                <a:cs typeface="Times New Roman" panose="02020603050405020304" pitchFamily="18" charset="0"/>
              </a:rPr>
              <a:t>Vitorino, J., </a:t>
            </a:r>
            <a:r>
              <a:rPr lang="en-US" sz="1100" dirty="0" err="1">
                <a:effectLst/>
                <a:latin typeface="Times New Roman" panose="02020603050405020304" pitchFamily="18" charset="0"/>
                <a:cs typeface="Times New Roman" panose="02020603050405020304" pitchFamily="18" charset="0"/>
              </a:rPr>
              <a:t>Praça</a:t>
            </a:r>
            <a:r>
              <a:rPr lang="en-US" sz="1100" dirty="0">
                <a:effectLst/>
                <a:latin typeface="Times New Roman" panose="02020603050405020304" pitchFamily="18" charset="0"/>
                <a:cs typeface="Times New Roman" panose="02020603050405020304" pitchFamily="18" charset="0"/>
              </a:rPr>
              <a:t>, I. &amp; Maia, E. Towards adversarial realism and robust learning for IoT intrusion detection and classification. Ann. </a:t>
            </a:r>
            <a:r>
              <a:rPr lang="en-US" sz="1100" dirty="0" err="1">
                <a:effectLst/>
                <a:latin typeface="Times New Roman" panose="02020603050405020304" pitchFamily="18" charset="0"/>
                <a:cs typeface="Times New Roman" panose="02020603050405020304" pitchFamily="18" charset="0"/>
              </a:rPr>
              <a:t>Telecommun</a:t>
            </a:r>
            <a:r>
              <a:rPr lang="en-US" sz="1100" dirty="0">
                <a:effectLst/>
                <a:latin typeface="Times New Roman" panose="02020603050405020304" pitchFamily="18" charset="0"/>
                <a:cs typeface="Times New Roman" panose="02020603050405020304" pitchFamily="18" charset="0"/>
              </a:rPr>
              <a:t>. 78, 401–412 (2023).</a:t>
            </a:r>
            <a:endParaRPr lang="en-US" sz="1100" dirty="0">
              <a:latin typeface="Times New Roman" panose="02020603050405020304" pitchFamily="18" charset="0"/>
              <a:cs typeface="Times New Roman" pitchFamily="18" charset="0"/>
            </a:endParaRPr>
          </a:p>
          <a:p>
            <a:pPr marL="228600" lvl="0" indent="-228600" algn="just">
              <a:buFont typeface="Arial" panose="020B0604020202020204" pitchFamily="34" charset="0"/>
              <a:buChar char="•"/>
            </a:pPr>
            <a:endParaRPr lang="en-US" sz="1100" dirty="0">
              <a:latin typeface="Times New Roman" pitchFamily="18" charset="0"/>
              <a:cs typeface="Times New Roman" pitchFamily="18" charset="0"/>
            </a:endParaRPr>
          </a:p>
          <a:p>
            <a:pPr marL="228600" lvl="0" indent="-228600" algn="just">
              <a:buFont typeface="Arial" panose="020B0604020202020204" pitchFamily="34" charset="0"/>
              <a:buChar char="•"/>
            </a:pPr>
            <a:endParaRPr lang="en-US" sz="1100" dirty="0">
              <a:latin typeface="Times New Roman" pitchFamily="18" charset="0"/>
              <a:cs typeface="Times New Roman" pitchFamily="18" charset="0"/>
            </a:endParaRPr>
          </a:p>
        </p:txBody>
      </p:sp>
    </p:spTree>
    <p:extLst>
      <p:ext uri="{BB962C8B-B14F-4D97-AF65-F5344CB8AC3E}">
        <p14:creationId xmlns:p14="http://schemas.microsoft.com/office/powerpoint/2010/main" val="1207078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0" y="208978"/>
            <a:ext cx="6967855" cy="19050"/>
          </a:xfrm>
          <a:custGeom>
            <a:avLst/>
            <a:gdLst/>
            <a:ahLst/>
            <a:cxnLst/>
            <a:rect l="l" t="t" r="r" b="b"/>
            <a:pathLst>
              <a:path w="6967855" h="19050">
                <a:moveTo>
                  <a:pt x="6967677" y="0"/>
                </a:moveTo>
                <a:lnTo>
                  <a:pt x="0" y="0"/>
                </a:lnTo>
                <a:lnTo>
                  <a:pt x="0" y="19037"/>
                </a:lnTo>
                <a:lnTo>
                  <a:pt x="6967677" y="19037"/>
                </a:lnTo>
                <a:lnTo>
                  <a:pt x="6967677" y="0"/>
                </a:lnTo>
                <a:close/>
              </a:path>
            </a:pathLst>
          </a:custGeom>
          <a:solidFill>
            <a:srgbClr val="332B2B"/>
          </a:solidFill>
        </p:spPr>
        <p:txBody>
          <a:bodyPr wrap="square" lIns="0" tIns="0" rIns="0" bIns="0" rtlCol="0"/>
          <a:lstStyle/>
          <a:p>
            <a:endParaRPr dirty="0"/>
          </a:p>
        </p:txBody>
      </p:sp>
      <p:sp>
        <p:nvSpPr>
          <p:cNvPr id="6" name="object 6"/>
          <p:cNvSpPr/>
          <p:nvPr/>
        </p:nvSpPr>
        <p:spPr>
          <a:xfrm>
            <a:off x="0" y="3713607"/>
            <a:ext cx="6967855" cy="19050"/>
          </a:xfrm>
          <a:custGeom>
            <a:avLst/>
            <a:gdLst/>
            <a:ahLst/>
            <a:cxnLst/>
            <a:rect l="l" t="t" r="r" b="b"/>
            <a:pathLst>
              <a:path w="6967855" h="19050">
                <a:moveTo>
                  <a:pt x="6967677" y="0"/>
                </a:moveTo>
                <a:lnTo>
                  <a:pt x="0" y="0"/>
                </a:lnTo>
                <a:lnTo>
                  <a:pt x="0" y="19037"/>
                </a:lnTo>
                <a:lnTo>
                  <a:pt x="6967677" y="19037"/>
                </a:lnTo>
                <a:lnTo>
                  <a:pt x="6967677" y="0"/>
                </a:lnTo>
                <a:close/>
              </a:path>
            </a:pathLst>
          </a:custGeom>
          <a:solidFill>
            <a:srgbClr val="332B2B"/>
          </a:solidFill>
        </p:spPr>
        <p:txBody>
          <a:bodyPr wrap="square" lIns="0" tIns="0" rIns="0" bIns="0" rtlCol="0"/>
          <a:lstStyle/>
          <a:p>
            <a:endParaRPr dirty="0"/>
          </a:p>
        </p:txBody>
      </p:sp>
      <p:sp>
        <p:nvSpPr>
          <p:cNvPr id="9" name="TextBox 8"/>
          <p:cNvSpPr txBox="1"/>
          <p:nvPr/>
        </p:nvSpPr>
        <p:spPr>
          <a:xfrm>
            <a:off x="209550" y="669925"/>
            <a:ext cx="6172200" cy="854080"/>
          </a:xfrm>
          <a:prstGeom prst="rect">
            <a:avLst/>
          </a:prstGeom>
          <a:noFill/>
        </p:spPr>
        <p:txBody>
          <a:bodyPr wrap="square" rtlCol="0">
            <a:spAutoFit/>
          </a:bodyPr>
          <a:lstStyle/>
          <a:p>
            <a:endParaRPr lang="en-US" sz="1050" dirty="0">
              <a:latin typeface="Verdana"/>
              <a:cs typeface="Verdana"/>
            </a:endParaRPr>
          </a:p>
          <a:p>
            <a:endParaRPr lang="en-US" sz="1050" dirty="0">
              <a:latin typeface="Verdana"/>
              <a:cs typeface="Verdana"/>
            </a:endParaRPr>
          </a:p>
          <a:p>
            <a:endParaRPr lang="en-US" sz="1050" dirty="0">
              <a:latin typeface="Verdana"/>
              <a:cs typeface="Verdana"/>
            </a:endParaRPr>
          </a:p>
          <a:p>
            <a:endParaRPr lang="en-US" dirty="0"/>
          </a:p>
        </p:txBody>
      </p:sp>
      <p:sp>
        <p:nvSpPr>
          <p:cNvPr id="7" name="TextBox 6"/>
          <p:cNvSpPr txBox="1"/>
          <p:nvPr/>
        </p:nvSpPr>
        <p:spPr>
          <a:xfrm>
            <a:off x="285750" y="441325"/>
            <a:ext cx="5867400" cy="877163"/>
          </a:xfrm>
          <a:prstGeom prst="rect">
            <a:avLst/>
          </a:prstGeom>
          <a:noFill/>
        </p:spPr>
        <p:txBody>
          <a:bodyPr wrap="square" rtlCol="0">
            <a:spAutoFit/>
          </a:bodyPr>
          <a:lstStyle/>
          <a:p>
            <a:pPr algn="just"/>
            <a:r>
              <a:rPr lang="en-US" b="1" dirty="0">
                <a:solidFill>
                  <a:schemeClr val="accent5"/>
                </a:solidFill>
                <a:latin typeface="Times New Roman" pitchFamily="18" charset="0"/>
                <a:cs typeface="Times New Roman" pitchFamily="18" charset="0"/>
              </a:rPr>
              <a:t>REFERENCES</a:t>
            </a:r>
          </a:p>
          <a:p>
            <a:pPr algn="just"/>
            <a:endParaRPr lang="en-US" sz="1100" dirty="0"/>
          </a:p>
          <a:p>
            <a:pPr algn="just">
              <a:buFont typeface="Arial" pitchFamily="34" charset="0"/>
              <a:buChar char="•"/>
            </a:pPr>
            <a:endParaRPr lang="en-US" sz="1100" dirty="0"/>
          </a:p>
          <a:p>
            <a:pPr algn="just">
              <a:buFont typeface="Arial" pitchFamily="34" charset="0"/>
              <a:buChar char="•"/>
            </a:pPr>
            <a:endParaRPr lang="en-US" sz="1100" dirty="0"/>
          </a:p>
        </p:txBody>
      </p:sp>
      <p:sp>
        <p:nvSpPr>
          <p:cNvPr id="8" name="Rectangle 7"/>
          <p:cNvSpPr/>
          <p:nvPr/>
        </p:nvSpPr>
        <p:spPr>
          <a:xfrm>
            <a:off x="209550" y="692935"/>
            <a:ext cx="6624977" cy="2631490"/>
          </a:xfrm>
          <a:prstGeom prst="rect">
            <a:avLst/>
          </a:prstGeom>
        </p:spPr>
        <p:txBody>
          <a:bodyPr wrap="square">
            <a:spAutoFit/>
          </a:bodyPr>
          <a:lstStyle/>
          <a:p>
            <a:pPr lvl="0"/>
            <a:endParaRPr lang="en-US" sz="1100" dirty="0"/>
          </a:p>
          <a:p>
            <a:pPr marL="228600" lvl="0" indent="-228600" algn="just">
              <a:buFont typeface="Arial" panose="020B0604020202020204" pitchFamily="34" charset="0"/>
              <a:buChar char="•"/>
            </a:pPr>
            <a:r>
              <a:rPr lang="en-IN" sz="1100" i="0" dirty="0">
                <a:solidFill>
                  <a:srgbClr val="333333"/>
                </a:solidFill>
                <a:effectLst/>
                <a:highlight>
                  <a:srgbClr val="FFFFFF"/>
                </a:highlight>
                <a:latin typeface="Times New Roman" panose="02020603050405020304" pitchFamily="18" charset="0"/>
                <a:cs typeface="Times New Roman" panose="02020603050405020304" pitchFamily="18" charset="0"/>
              </a:rPr>
              <a:t>E. </a:t>
            </a:r>
            <a:r>
              <a:rPr lang="en-IN" sz="1100" i="0" dirty="0" err="1">
                <a:solidFill>
                  <a:srgbClr val="333333"/>
                </a:solidFill>
                <a:effectLst/>
                <a:highlight>
                  <a:srgbClr val="FFFFFF"/>
                </a:highlight>
                <a:latin typeface="Times New Roman" panose="02020603050405020304" pitchFamily="18" charset="0"/>
                <a:cs typeface="Times New Roman" panose="02020603050405020304" pitchFamily="18" charset="0"/>
              </a:rPr>
              <a:t>Nowroozi</a:t>
            </a:r>
            <a:r>
              <a:rPr lang="en-IN" sz="1100" i="0" dirty="0">
                <a:solidFill>
                  <a:srgbClr val="333333"/>
                </a:solidFill>
                <a:effectLst/>
                <a:highlight>
                  <a:srgbClr val="FFFFFF"/>
                </a:highlight>
                <a:latin typeface="Times New Roman" panose="02020603050405020304" pitchFamily="18" charset="0"/>
                <a:cs typeface="Times New Roman" panose="02020603050405020304" pitchFamily="18" charset="0"/>
              </a:rPr>
              <a:t>, Y. </a:t>
            </a:r>
            <a:r>
              <a:rPr lang="en-IN" sz="1100" i="0" dirty="0" err="1">
                <a:solidFill>
                  <a:srgbClr val="333333"/>
                </a:solidFill>
                <a:effectLst/>
                <a:highlight>
                  <a:srgbClr val="FFFFFF"/>
                </a:highlight>
                <a:latin typeface="Times New Roman" panose="02020603050405020304" pitchFamily="18" charset="0"/>
                <a:cs typeface="Times New Roman" panose="02020603050405020304" pitchFamily="18" charset="0"/>
              </a:rPr>
              <a:t>Mekdad</a:t>
            </a:r>
            <a:r>
              <a:rPr lang="en-IN" sz="1100" i="0" dirty="0">
                <a:solidFill>
                  <a:srgbClr val="333333"/>
                </a:solidFill>
                <a:effectLst/>
                <a:highlight>
                  <a:srgbClr val="FFFFFF"/>
                </a:highlight>
                <a:latin typeface="Times New Roman" panose="02020603050405020304" pitchFamily="18" charset="0"/>
                <a:cs typeface="Times New Roman" panose="02020603050405020304" pitchFamily="18" charset="0"/>
              </a:rPr>
              <a:t>, M. H. </a:t>
            </a:r>
            <a:r>
              <a:rPr lang="en-IN" sz="1100" i="0" dirty="0" err="1">
                <a:solidFill>
                  <a:srgbClr val="333333"/>
                </a:solidFill>
                <a:effectLst/>
                <a:highlight>
                  <a:srgbClr val="FFFFFF"/>
                </a:highlight>
                <a:latin typeface="Times New Roman" panose="02020603050405020304" pitchFamily="18" charset="0"/>
                <a:cs typeface="Times New Roman" panose="02020603050405020304" pitchFamily="18" charset="0"/>
              </a:rPr>
              <a:t>Berenjestanaki</a:t>
            </a:r>
            <a:r>
              <a:rPr lang="en-IN" sz="1100" i="0" dirty="0">
                <a:solidFill>
                  <a:srgbClr val="333333"/>
                </a:solidFill>
                <a:effectLst/>
                <a:highlight>
                  <a:srgbClr val="FFFFFF"/>
                </a:highlight>
                <a:latin typeface="Times New Roman" panose="02020603050405020304" pitchFamily="18" charset="0"/>
                <a:cs typeface="Times New Roman" panose="02020603050405020304" pitchFamily="18" charset="0"/>
              </a:rPr>
              <a:t>, M. Conti and A. E. </a:t>
            </a:r>
            <a:r>
              <a:rPr lang="en-IN" sz="1100" i="0" dirty="0" err="1">
                <a:solidFill>
                  <a:srgbClr val="333333"/>
                </a:solidFill>
                <a:effectLst/>
                <a:highlight>
                  <a:srgbClr val="FFFFFF"/>
                </a:highlight>
                <a:latin typeface="Times New Roman" panose="02020603050405020304" pitchFamily="18" charset="0"/>
                <a:cs typeface="Times New Roman" panose="02020603050405020304" pitchFamily="18" charset="0"/>
              </a:rPr>
              <a:t>Fergougui</a:t>
            </a:r>
            <a:r>
              <a:rPr lang="en-IN" sz="1100" i="0" dirty="0">
                <a:solidFill>
                  <a:srgbClr val="333333"/>
                </a:solidFill>
                <a:effectLst/>
                <a:highlight>
                  <a:srgbClr val="FFFFFF"/>
                </a:highlight>
                <a:latin typeface="Times New Roman" panose="02020603050405020304" pitchFamily="18" charset="0"/>
                <a:cs typeface="Times New Roman" panose="02020603050405020304" pitchFamily="18" charset="0"/>
              </a:rPr>
              <a:t>, "Demystifying the Transferability of Adversarial Attacks in Computer Networks," in </a:t>
            </a:r>
            <a:r>
              <a:rPr lang="en-IN" sz="1100" i="1" dirty="0">
                <a:solidFill>
                  <a:srgbClr val="333333"/>
                </a:solidFill>
                <a:effectLst/>
                <a:highlight>
                  <a:srgbClr val="FFFFFF"/>
                </a:highlight>
                <a:latin typeface="Times New Roman" panose="02020603050405020304" pitchFamily="18" charset="0"/>
                <a:cs typeface="Times New Roman" panose="02020603050405020304" pitchFamily="18" charset="0"/>
              </a:rPr>
              <a:t>IEEE Transactions on Network and Service Management</a:t>
            </a:r>
            <a:r>
              <a:rPr lang="en-IN" sz="1100" i="0" dirty="0">
                <a:solidFill>
                  <a:srgbClr val="333333"/>
                </a:solidFill>
                <a:effectLst/>
                <a:highlight>
                  <a:srgbClr val="FFFFFF"/>
                </a:highlight>
                <a:latin typeface="Times New Roman" panose="02020603050405020304" pitchFamily="18" charset="0"/>
                <a:cs typeface="Times New Roman" panose="02020603050405020304" pitchFamily="18" charset="0"/>
              </a:rPr>
              <a:t>, vol. 19, no. 3, pp. 3387-3400, Sept. 2022, </a:t>
            </a:r>
            <a:r>
              <a:rPr lang="en-IN" sz="1100" i="0" dirty="0" err="1">
                <a:solidFill>
                  <a:srgbClr val="333333"/>
                </a:solidFill>
                <a:effectLst/>
                <a:highlight>
                  <a:srgbClr val="FFFFFF"/>
                </a:highlight>
                <a:latin typeface="Times New Roman" panose="02020603050405020304" pitchFamily="18" charset="0"/>
                <a:cs typeface="Times New Roman" panose="02020603050405020304" pitchFamily="18" charset="0"/>
              </a:rPr>
              <a:t>doi</a:t>
            </a:r>
            <a:r>
              <a:rPr lang="en-IN" sz="1100" i="0" dirty="0">
                <a:solidFill>
                  <a:srgbClr val="333333"/>
                </a:solidFill>
                <a:effectLst/>
                <a:highlight>
                  <a:srgbClr val="FFFFFF"/>
                </a:highlight>
                <a:latin typeface="Times New Roman" panose="02020603050405020304" pitchFamily="18" charset="0"/>
                <a:cs typeface="Times New Roman" panose="02020603050405020304" pitchFamily="18" charset="0"/>
              </a:rPr>
              <a:t>: 10.1109/TNSM.2022.3164354.</a:t>
            </a:r>
          </a:p>
          <a:p>
            <a:pPr marL="228600" lvl="0" indent="-228600" algn="just">
              <a:buFont typeface="Arial" panose="020B0604020202020204" pitchFamily="34" charset="0"/>
              <a:buChar char="•"/>
            </a:pPr>
            <a:endParaRPr lang="en-US" sz="1100" dirty="0">
              <a:latin typeface="Times New Roman" panose="02020603050405020304" pitchFamily="18" charset="0"/>
              <a:cs typeface="Times New Roman" pitchFamily="18" charset="0"/>
            </a:endParaRPr>
          </a:p>
          <a:p>
            <a:pPr marL="228600" lvl="0" indent="-228600" algn="just">
              <a:buFont typeface="Arial" panose="020B0604020202020204" pitchFamily="34" charset="0"/>
              <a:buChar char="•"/>
            </a:pPr>
            <a:r>
              <a:rPr lang="en-IN" sz="1100" dirty="0"/>
              <a:t>Md. </a:t>
            </a:r>
            <a:r>
              <a:rPr lang="en-IN" sz="1100" dirty="0" err="1"/>
              <a:t>Mamunur</a:t>
            </a:r>
            <a:r>
              <a:rPr lang="en-IN" sz="1100" dirty="0"/>
              <a:t> Rashid, </a:t>
            </a:r>
            <a:r>
              <a:rPr lang="en-IN" sz="1100" dirty="0" err="1"/>
              <a:t>Joarder</a:t>
            </a:r>
            <a:r>
              <a:rPr lang="en-IN" sz="1100" dirty="0"/>
              <a:t> </a:t>
            </a:r>
            <a:r>
              <a:rPr lang="en-IN" sz="1100" dirty="0" err="1"/>
              <a:t>Kamruzzaman</a:t>
            </a:r>
            <a:r>
              <a:rPr lang="en-IN" sz="1100" dirty="0"/>
              <a:t>, Mohammad Mehedi Hassan, </a:t>
            </a:r>
            <a:r>
              <a:rPr lang="en-IN" sz="1100" dirty="0" err="1"/>
              <a:t>Tasadduq</a:t>
            </a:r>
            <a:r>
              <a:rPr lang="en-IN" sz="1100" dirty="0"/>
              <a:t> Imam, Santoso Wibowo, Steven Gordon, Giancarlo </a:t>
            </a:r>
            <a:r>
              <a:rPr lang="en-IN" sz="1100" dirty="0" err="1"/>
              <a:t>Fortino</a:t>
            </a:r>
            <a:r>
              <a:rPr lang="en-IN" sz="1100" dirty="0"/>
              <a:t>, Adversarial training for deep learning-based cyberattack detection in IoT-based smart city applications, Computers &amp; Security, Volume 120, 2022, 102783, ISSN 0167-4048</a:t>
            </a:r>
          </a:p>
          <a:p>
            <a:pPr lvl="0" algn="just"/>
            <a:endParaRPr lang="en-US" sz="1100" dirty="0">
              <a:latin typeface="Times New Roman" pitchFamily="18" charset="0"/>
              <a:cs typeface="Times New Roman" pitchFamily="18" charset="0"/>
            </a:endParaRPr>
          </a:p>
          <a:p>
            <a:pPr marL="228600" lvl="0" indent="-228600" algn="just">
              <a:buFont typeface="Arial" panose="020B0604020202020204" pitchFamily="34" charset="0"/>
              <a:buChar char="•"/>
            </a:pPr>
            <a:r>
              <a:rPr lang="en-US" sz="1100" b="0" i="0" dirty="0">
                <a:solidFill>
                  <a:srgbClr val="222222"/>
                </a:solidFill>
                <a:effectLst/>
                <a:highlight>
                  <a:srgbClr val="FFFFFF"/>
                </a:highlight>
                <a:latin typeface="Times New Roman" panose="02020603050405020304" pitchFamily="18" charset="0"/>
                <a:cs typeface="Times New Roman" panose="02020603050405020304" pitchFamily="18" charset="0"/>
              </a:rPr>
              <a:t>Ryu, G., Choi, D. A hybrid adversarial training for deep learning model and denoising network resistant to adversarial examples. </a:t>
            </a:r>
            <a:r>
              <a:rPr lang="en-US" sz="1100" b="0" i="1" dirty="0">
                <a:solidFill>
                  <a:srgbClr val="222222"/>
                </a:solidFill>
                <a:effectLst/>
                <a:highlight>
                  <a:srgbClr val="FFFFFF"/>
                </a:highlight>
                <a:latin typeface="Times New Roman" panose="02020603050405020304" pitchFamily="18" charset="0"/>
                <a:cs typeface="Times New Roman" panose="02020603050405020304" pitchFamily="18" charset="0"/>
              </a:rPr>
              <a:t>Appl </a:t>
            </a:r>
            <a:r>
              <a:rPr lang="en-US" sz="1100" b="0" i="1" dirty="0" err="1">
                <a:solidFill>
                  <a:srgbClr val="222222"/>
                </a:solidFill>
                <a:effectLst/>
                <a:highlight>
                  <a:srgbClr val="FFFFFF"/>
                </a:highlight>
                <a:latin typeface="Times New Roman" panose="02020603050405020304" pitchFamily="18" charset="0"/>
                <a:cs typeface="Times New Roman" panose="02020603050405020304" pitchFamily="18" charset="0"/>
              </a:rPr>
              <a:t>Intell</a:t>
            </a:r>
            <a:r>
              <a:rPr lang="en-US" sz="1100" b="0" i="0" dirty="0">
                <a:solidFill>
                  <a:srgbClr val="222222"/>
                </a:solidFill>
                <a:effectLst/>
                <a:highlight>
                  <a:srgbClr val="FFFFFF"/>
                </a:highlight>
                <a:latin typeface="Times New Roman" panose="02020603050405020304" pitchFamily="18" charset="0"/>
                <a:cs typeface="Times New Roman" panose="02020603050405020304" pitchFamily="18" charset="0"/>
              </a:rPr>
              <a:t> </a:t>
            </a:r>
            <a:r>
              <a:rPr lang="en-US" sz="1100" b="1" i="0" dirty="0">
                <a:solidFill>
                  <a:srgbClr val="222222"/>
                </a:solidFill>
                <a:effectLst/>
                <a:highlight>
                  <a:srgbClr val="FFFFFF"/>
                </a:highlight>
                <a:latin typeface="Times New Roman" panose="02020603050405020304" pitchFamily="18" charset="0"/>
                <a:cs typeface="Times New Roman" panose="02020603050405020304" pitchFamily="18" charset="0"/>
              </a:rPr>
              <a:t>53</a:t>
            </a:r>
            <a:r>
              <a:rPr lang="en-US" sz="1100" b="0" i="0" dirty="0">
                <a:solidFill>
                  <a:srgbClr val="222222"/>
                </a:solidFill>
                <a:effectLst/>
                <a:highlight>
                  <a:srgbClr val="FFFFFF"/>
                </a:highlight>
                <a:latin typeface="Times New Roman" panose="02020603050405020304" pitchFamily="18" charset="0"/>
                <a:cs typeface="Times New Roman" panose="02020603050405020304" pitchFamily="18" charset="0"/>
              </a:rPr>
              <a:t>, 9174–9187 (2023).</a:t>
            </a:r>
          </a:p>
          <a:p>
            <a:pPr marL="228600" lvl="0" indent="-228600" algn="just">
              <a:buFont typeface="Arial" panose="020B0604020202020204" pitchFamily="34" charset="0"/>
              <a:buChar char="•"/>
            </a:pPr>
            <a:endParaRPr lang="en-US" sz="1100" dirty="0">
              <a:latin typeface="Times New Roman" pitchFamily="18" charset="0"/>
              <a:cs typeface="Times New Roman" pitchFamily="18" charset="0"/>
            </a:endParaRPr>
          </a:p>
          <a:p>
            <a:pPr marL="228600" lvl="0" indent="-228600" algn="just">
              <a:buFont typeface="Arial" panose="020B0604020202020204" pitchFamily="34" charset="0"/>
              <a:buChar char="•"/>
            </a:pPr>
            <a:r>
              <a:rPr lang="en-US" sz="11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Hongling</a:t>
            </a:r>
            <a:r>
              <a:rPr lang="en-US" sz="1100" b="0" i="0" dirty="0">
                <a:solidFill>
                  <a:srgbClr val="222222"/>
                </a:solidFill>
                <a:effectLst/>
                <a:highlight>
                  <a:srgbClr val="FFFFFF"/>
                </a:highlight>
                <a:latin typeface="Times New Roman" panose="02020603050405020304" pitchFamily="18" charset="0"/>
                <a:cs typeface="Times New Roman" panose="02020603050405020304" pitchFamily="18" charset="0"/>
              </a:rPr>
              <a:t> Jiang, </a:t>
            </a:r>
            <a:r>
              <a:rPr lang="en-US" sz="1100" b="0" i="0" dirty="0" err="1">
                <a:solidFill>
                  <a:srgbClr val="222222"/>
                </a:solidFill>
                <a:effectLst/>
                <a:highlight>
                  <a:srgbClr val="FFFFFF"/>
                </a:highlight>
                <a:latin typeface="Times New Roman" panose="02020603050405020304" pitchFamily="18" charset="0"/>
                <a:cs typeface="Times New Roman" panose="02020603050405020304" pitchFamily="18" charset="0"/>
              </a:rPr>
              <a:t>Jinzhi</a:t>
            </a:r>
            <a:r>
              <a:rPr lang="en-US" sz="1100" b="0" i="0" dirty="0">
                <a:solidFill>
                  <a:srgbClr val="222222"/>
                </a:solidFill>
                <a:effectLst/>
                <a:highlight>
                  <a:srgbClr val="FFFFFF"/>
                </a:highlight>
                <a:latin typeface="Times New Roman" panose="02020603050405020304" pitchFamily="18" charset="0"/>
                <a:cs typeface="Times New Roman" panose="02020603050405020304" pitchFamily="18" charset="0"/>
              </a:rPr>
              <a:t> Lin, Haiyan Kang, FGMD: A robust detector against adversarial attacks in the IoT network, Future Generation Computer Systems, Volume 132, 2022, Pages 194-210, ISSN 0167-739X</a:t>
            </a:r>
            <a:endParaRPr lang="en-US" sz="1100" dirty="0">
              <a:latin typeface="Times New Roman" panose="02020603050405020304" pitchFamily="18" charset="0"/>
              <a:cs typeface="Times New Roman" pitchFamily="18" charset="0"/>
            </a:endParaRPr>
          </a:p>
        </p:txBody>
      </p:sp>
    </p:spTree>
    <p:extLst>
      <p:ext uri="{BB962C8B-B14F-4D97-AF65-F5344CB8AC3E}">
        <p14:creationId xmlns:p14="http://schemas.microsoft.com/office/powerpoint/2010/main" val="108689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accent6">
            <a:lumMod val="60000"/>
            <a:lumOff val="40000"/>
          </a:schemeClr>
        </a:solidFill>
        <a:effectLst/>
      </p:bgPr>
    </p:bg>
    <p:spTree>
      <p:nvGrpSpPr>
        <p:cNvPr id="1" name=""/>
        <p:cNvGrpSpPr/>
        <p:nvPr/>
      </p:nvGrpSpPr>
      <p:grpSpPr>
        <a:xfrm>
          <a:off x="0" y="0"/>
          <a:ext cx="0" cy="0"/>
          <a:chOff x="0" y="0"/>
          <a:chExt cx="0" cy="0"/>
        </a:xfrm>
      </p:grpSpPr>
      <p:sp>
        <p:nvSpPr>
          <p:cNvPr id="2" name="object 2"/>
          <p:cNvSpPr/>
          <p:nvPr/>
        </p:nvSpPr>
        <p:spPr>
          <a:xfrm>
            <a:off x="5843160" y="3018186"/>
            <a:ext cx="1124585" cy="896619"/>
          </a:xfrm>
          <a:custGeom>
            <a:avLst/>
            <a:gdLst/>
            <a:ahLst/>
            <a:cxnLst/>
            <a:rect l="l" t="t" r="r" b="b"/>
            <a:pathLst>
              <a:path w="1124584" h="896620">
                <a:moveTo>
                  <a:pt x="1124525" y="0"/>
                </a:moveTo>
                <a:lnTo>
                  <a:pt x="1063736" y="15082"/>
                </a:lnTo>
                <a:lnTo>
                  <a:pt x="1016419" y="30374"/>
                </a:lnTo>
                <a:lnTo>
                  <a:pt x="971103" y="47978"/>
                </a:lnTo>
                <a:lnTo>
                  <a:pt x="927665" y="67750"/>
                </a:lnTo>
                <a:lnTo>
                  <a:pt x="885978" y="89545"/>
                </a:lnTo>
                <a:lnTo>
                  <a:pt x="845918" y="113218"/>
                </a:lnTo>
                <a:lnTo>
                  <a:pt x="807359" y="138625"/>
                </a:lnTo>
                <a:lnTo>
                  <a:pt x="770177" y="165621"/>
                </a:lnTo>
                <a:lnTo>
                  <a:pt x="734245" y="194063"/>
                </a:lnTo>
                <a:lnTo>
                  <a:pt x="699440" y="223805"/>
                </a:lnTo>
                <a:lnTo>
                  <a:pt x="665636" y="254703"/>
                </a:lnTo>
                <a:lnTo>
                  <a:pt x="632708" y="286612"/>
                </a:lnTo>
                <a:lnTo>
                  <a:pt x="600531" y="319388"/>
                </a:lnTo>
                <a:lnTo>
                  <a:pt x="568979" y="352887"/>
                </a:lnTo>
                <a:lnTo>
                  <a:pt x="537927" y="386964"/>
                </a:lnTo>
                <a:lnTo>
                  <a:pt x="507251" y="421474"/>
                </a:lnTo>
                <a:lnTo>
                  <a:pt x="476826" y="456274"/>
                </a:lnTo>
                <a:lnTo>
                  <a:pt x="446525" y="491217"/>
                </a:lnTo>
                <a:lnTo>
                  <a:pt x="416224" y="526161"/>
                </a:lnTo>
                <a:lnTo>
                  <a:pt x="385799" y="560960"/>
                </a:lnTo>
                <a:lnTo>
                  <a:pt x="355123" y="595471"/>
                </a:lnTo>
                <a:lnTo>
                  <a:pt x="324071" y="629547"/>
                </a:lnTo>
                <a:lnTo>
                  <a:pt x="292520" y="663046"/>
                </a:lnTo>
                <a:lnTo>
                  <a:pt x="260342" y="695823"/>
                </a:lnTo>
                <a:lnTo>
                  <a:pt x="227414" y="727732"/>
                </a:lnTo>
                <a:lnTo>
                  <a:pt x="193610" y="758630"/>
                </a:lnTo>
                <a:lnTo>
                  <a:pt x="158805" y="788372"/>
                </a:lnTo>
                <a:lnTo>
                  <a:pt x="122874" y="816813"/>
                </a:lnTo>
                <a:lnTo>
                  <a:pt x="85691" y="843810"/>
                </a:lnTo>
                <a:lnTo>
                  <a:pt x="47133" y="869217"/>
                </a:lnTo>
                <a:lnTo>
                  <a:pt x="7073" y="892890"/>
                </a:lnTo>
                <a:lnTo>
                  <a:pt x="0" y="896588"/>
                </a:lnTo>
              </a:path>
            </a:pathLst>
          </a:custGeom>
          <a:ln w="9518">
            <a:solidFill>
              <a:srgbClr val="332B2B"/>
            </a:solidFill>
          </a:ln>
        </p:spPr>
        <p:txBody>
          <a:bodyPr wrap="square" lIns="0" tIns="0" rIns="0" bIns="0" rtlCol="0"/>
          <a:lstStyle/>
          <a:p>
            <a:endParaRPr dirty="0"/>
          </a:p>
        </p:txBody>
      </p:sp>
      <p:grpSp>
        <p:nvGrpSpPr>
          <p:cNvPr id="3" name="object 3"/>
          <p:cNvGrpSpPr/>
          <p:nvPr/>
        </p:nvGrpSpPr>
        <p:grpSpPr>
          <a:xfrm>
            <a:off x="-4759" y="0"/>
            <a:ext cx="6972934" cy="886460"/>
            <a:chOff x="-4759" y="0"/>
            <a:chExt cx="6972934" cy="886460"/>
          </a:xfrm>
        </p:grpSpPr>
        <p:sp>
          <p:nvSpPr>
            <p:cNvPr id="4" name="object 4"/>
            <p:cNvSpPr/>
            <p:nvPr/>
          </p:nvSpPr>
          <p:spPr>
            <a:xfrm>
              <a:off x="0" y="3572"/>
              <a:ext cx="1036319" cy="876935"/>
            </a:xfrm>
            <a:custGeom>
              <a:avLst/>
              <a:gdLst/>
              <a:ahLst/>
              <a:cxnLst/>
              <a:rect l="l" t="t" r="r" b="b"/>
              <a:pathLst>
                <a:path w="1036319" h="876935">
                  <a:moveTo>
                    <a:pt x="1036215" y="0"/>
                  </a:moveTo>
                  <a:lnTo>
                    <a:pt x="967427" y="38692"/>
                  </a:lnTo>
                  <a:lnTo>
                    <a:pt x="928869" y="64099"/>
                  </a:lnTo>
                  <a:lnTo>
                    <a:pt x="891686" y="91095"/>
                  </a:lnTo>
                  <a:lnTo>
                    <a:pt x="855755" y="119537"/>
                  </a:lnTo>
                  <a:lnTo>
                    <a:pt x="820950" y="149279"/>
                  </a:lnTo>
                  <a:lnTo>
                    <a:pt x="787146" y="180177"/>
                  </a:lnTo>
                  <a:lnTo>
                    <a:pt x="754218" y="212086"/>
                  </a:lnTo>
                  <a:lnTo>
                    <a:pt x="722040" y="244862"/>
                  </a:lnTo>
                  <a:lnTo>
                    <a:pt x="690489" y="278361"/>
                  </a:lnTo>
                  <a:lnTo>
                    <a:pt x="659437" y="312438"/>
                  </a:lnTo>
                  <a:lnTo>
                    <a:pt x="628761" y="346948"/>
                  </a:lnTo>
                  <a:lnTo>
                    <a:pt x="598335" y="381747"/>
                  </a:lnTo>
                  <a:lnTo>
                    <a:pt x="568035" y="416691"/>
                  </a:lnTo>
                  <a:lnTo>
                    <a:pt x="537734" y="451635"/>
                  </a:lnTo>
                  <a:lnTo>
                    <a:pt x="507308" y="486434"/>
                  </a:lnTo>
                  <a:lnTo>
                    <a:pt x="476633" y="520945"/>
                  </a:lnTo>
                  <a:lnTo>
                    <a:pt x="445581" y="555021"/>
                  </a:lnTo>
                  <a:lnTo>
                    <a:pt x="414029" y="588520"/>
                  </a:lnTo>
                  <a:lnTo>
                    <a:pt x="381852" y="621296"/>
                  </a:lnTo>
                  <a:lnTo>
                    <a:pt x="348924" y="653206"/>
                  </a:lnTo>
                  <a:lnTo>
                    <a:pt x="315120" y="684104"/>
                  </a:lnTo>
                  <a:lnTo>
                    <a:pt x="280315" y="713846"/>
                  </a:lnTo>
                  <a:lnTo>
                    <a:pt x="244383" y="742287"/>
                  </a:lnTo>
                  <a:lnTo>
                    <a:pt x="207201" y="769284"/>
                  </a:lnTo>
                  <a:lnTo>
                    <a:pt x="168642" y="794691"/>
                  </a:lnTo>
                  <a:lnTo>
                    <a:pt x="128582" y="818364"/>
                  </a:lnTo>
                  <a:lnTo>
                    <a:pt x="86895" y="840159"/>
                  </a:lnTo>
                  <a:lnTo>
                    <a:pt x="43457" y="859930"/>
                  </a:lnTo>
                  <a:lnTo>
                    <a:pt x="0" y="876813"/>
                  </a:lnTo>
                </a:path>
              </a:pathLst>
            </a:custGeom>
            <a:ln w="9518">
              <a:solidFill>
                <a:srgbClr val="332B2B"/>
              </a:solidFill>
            </a:ln>
          </p:spPr>
          <p:txBody>
            <a:bodyPr wrap="square" lIns="0" tIns="0" rIns="0" bIns="0" rtlCol="0"/>
            <a:lstStyle/>
            <a:p>
              <a:endParaRPr dirty="0"/>
            </a:p>
          </p:txBody>
        </p:sp>
        <p:sp>
          <p:nvSpPr>
            <p:cNvPr id="5" name="object 5"/>
            <p:cNvSpPr/>
            <p:nvPr/>
          </p:nvSpPr>
          <p:spPr>
            <a:xfrm>
              <a:off x="0" y="204190"/>
              <a:ext cx="6967855" cy="19050"/>
            </a:xfrm>
            <a:custGeom>
              <a:avLst/>
              <a:gdLst/>
              <a:ahLst/>
              <a:cxnLst/>
              <a:rect l="l" t="t" r="r" b="b"/>
              <a:pathLst>
                <a:path w="6967855" h="19050">
                  <a:moveTo>
                    <a:pt x="6967677" y="0"/>
                  </a:moveTo>
                  <a:lnTo>
                    <a:pt x="0" y="0"/>
                  </a:lnTo>
                  <a:lnTo>
                    <a:pt x="0" y="19037"/>
                  </a:lnTo>
                  <a:lnTo>
                    <a:pt x="6967677" y="19037"/>
                  </a:lnTo>
                  <a:lnTo>
                    <a:pt x="6967677" y="0"/>
                  </a:lnTo>
                  <a:close/>
                </a:path>
              </a:pathLst>
            </a:custGeom>
            <a:solidFill>
              <a:srgbClr val="332B2B"/>
            </a:solidFill>
          </p:spPr>
          <p:txBody>
            <a:bodyPr wrap="square" lIns="0" tIns="0" rIns="0" bIns="0" rtlCol="0"/>
            <a:lstStyle/>
            <a:p>
              <a:endParaRPr dirty="0"/>
            </a:p>
          </p:txBody>
        </p:sp>
      </p:grpSp>
      <p:sp>
        <p:nvSpPr>
          <p:cNvPr id="6" name="object 6"/>
          <p:cNvSpPr/>
          <p:nvPr/>
        </p:nvSpPr>
        <p:spPr>
          <a:xfrm>
            <a:off x="0" y="3714013"/>
            <a:ext cx="6967855" cy="19050"/>
          </a:xfrm>
          <a:custGeom>
            <a:avLst/>
            <a:gdLst/>
            <a:ahLst/>
            <a:cxnLst/>
            <a:rect l="l" t="t" r="r" b="b"/>
            <a:pathLst>
              <a:path w="6967855" h="19050">
                <a:moveTo>
                  <a:pt x="6967677" y="0"/>
                </a:moveTo>
                <a:lnTo>
                  <a:pt x="0" y="0"/>
                </a:lnTo>
                <a:lnTo>
                  <a:pt x="0" y="19037"/>
                </a:lnTo>
                <a:lnTo>
                  <a:pt x="6967677" y="19037"/>
                </a:lnTo>
                <a:lnTo>
                  <a:pt x="6967677" y="0"/>
                </a:lnTo>
                <a:close/>
              </a:path>
            </a:pathLst>
          </a:custGeom>
          <a:solidFill>
            <a:srgbClr val="332B2B"/>
          </a:solidFill>
        </p:spPr>
        <p:txBody>
          <a:bodyPr wrap="square" lIns="0" tIns="0" rIns="0" bIns="0" rtlCol="0"/>
          <a:lstStyle/>
          <a:p>
            <a:endParaRPr dirty="0"/>
          </a:p>
        </p:txBody>
      </p:sp>
      <p:sp>
        <p:nvSpPr>
          <p:cNvPr id="7" name="object 7"/>
          <p:cNvSpPr txBox="1">
            <a:spLocks noGrp="1"/>
          </p:cNvSpPr>
          <p:nvPr>
            <p:ph type="title"/>
          </p:nvPr>
        </p:nvSpPr>
        <p:spPr>
          <a:xfrm>
            <a:off x="1581150" y="1508125"/>
            <a:ext cx="4267200" cy="861774"/>
          </a:xfrm>
          <a:prstGeom prst="rect">
            <a:avLst/>
          </a:prstGeom>
        </p:spPr>
        <p:txBody>
          <a:bodyPr vert="horz" wrap="square" lIns="0" tIns="15240" rIns="0" bIns="0" rtlCol="0">
            <a:spAutoFit/>
          </a:bodyPr>
          <a:lstStyle/>
          <a:p>
            <a:pPr marL="12700">
              <a:lnSpc>
                <a:spcPct val="100000"/>
              </a:lnSpc>
              <a:spcBef>
                <a:spcPts val="120"/>
              </a:spcBef>
            </a:pPr>
            <a:r>
              <a:rPr sz="5500" b="1" i="1" spc="25" dirty="0">
                <a:solidFill>
                  <a:schemeClr val="accent5"/>
                </a:solidFill>
                <a:latin typeface="Times New Roman" pitchFamily="18" charset="0"/>
                <a:cs typeface="Times New Roman" pitchFamily="18" charset="0"/>
              </a:rPr>
              <a:t>Thank</a:t>
            </a:r>
            <a:r>
              <a:rPr sz="5500" b="1" i="1" spc="-45" dirty="0">
                <a:solidFill>
                  <a:schemeClr val="accent5"/>
                </a:solidFill>
                <a:latin typeface="Times New Roman" pitchFamily="18" charset="0"/>
                <a:cs typeface="Times New Roman" pitchFamily="18" charset="0"/>
              </a:rPr>
              <a:t> </a:t>
            </a:r>
            <a:r>
              <a:rPr sz="5500" b="1" i="1" spc="-30" dirty="0">
                <a:solidFill>
                  <a:schemeClr val="accent5"/>
                </a:solidFill>
                <a:latin typeface="Times New Roman" pitchFamily="18" charset="0"/>
                <a:cs typeface="Times New Roman" pitchFamily="18" charset="0"/>
              </a:rPr>
              <a:t>You</a:t>
            </a:r>
            <a:endParaRPr sz="5500" b="1" i="1" dirty="0">
              <a:solidFill>
                <a:schemeClr val="accent5"/>
              </a:solidFill>
              <a:latin typeface="Times New Roman" pitchFamily="18"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20000"/>
            <a:lumOff val="80000"/>
          </a:schemeClr>
        </a:solidFill>
        <a:effectLst/>
      </p:bgPr>
    </p:bg>
    <p:spTree>
      <p:nvGrpSpPr>
        <p:cNvPr id="1" name=""/>
        <p:cNvGrpSpPr/>
        <p:nvPr/>
      </p:nvGrpSpPr>
      <p:grpSpPr>
        <a:xfrm>
          <a:off x="0" y="0"/>
          <a:ext cx="0" cy="0"/>
          <a:chOff x="0" y="0"/>
          <a:chExt cx="0" cy="0"/>
        </a:xfrm>
      </p:grpSpPr>
      <p:sp>
        <p:nvSpPr>
          <p:cNvPr id="2" name="Rectangle 1"/>
          <p:cNvSpPr/>
          <p:nvPr/>
        </p:nvSpPr>
        <p:spPr>
          <a:xfrm>
            <a:off x="211418" y="525165"/>
            <a:ext cx="2756204" cy="646331"/>
          </a:xfrm>
          <a:prstGeom prst="rect">
            <a:avLst/>
          </a:prstGeom>
        </p:spPr>
        <p:txBody>
          <a:bodyPr wrap="none">
            <a:spAutoFit/>
          </a:bodyPr>
          <a:lstStyle/>
          <a:p>
            <a:r>
              <a:rPr lang="en-US" b="1" dirty="0">
                <a:solidFill>
                  <a:schemeClr val="accent5"/>
                </a:solidFill>
                <a:latin typeface="Times New Roman" pitchFamily="18" charset="0"/>
                <a:cs typeface="Times New Roman" pitchFamily="18" charset="0"/>
              </a:rPr>
              <a:t>SUMMARY OF ISSUES :</a:t>
            </a:r>
            <a:endParaRPr lang="en-IN" b="1" dirty="0">
              <a:solidFill>
                <a:schemeClr val="accent5"/>
              </a:solidFill>
              <a:latin typeface="Times New Roman" pitchFamily="18" charset="0"/>
              <a:cs typeface="Times New Roman" pitchFamily="18" charset="0"/>
            </a:endParaRPr>
          </a:p>
          <a:p>
            <a:endParaRPr lang="en-IN" b="1" dirty="0">
              <a:solidFill>
                <a:schemeClr val="accent5"/>
              </a:solidFill>
              <a:latin typeface="Times New Roman" pitchFamily="18" charset="0"/>
              <a:cs typeface="Times New Roman" pitchFamily="18" charset="0"/>
            </a:endParaRPr>
          </a:p>
        </p:txBody>
      </p:sp>
      <p:sp>
        <p:nvSpPr>
          <p:cNvPr id="5" name="Rectangle 4"/>
          <p:cNvSpPr/>
          <p:nvPr/>
        </p:nvSpPr>
        <p:spPr>
          <a:xfrm>
            <a:off x="211418" y="1245245"/>
            <a:ext cx="6552727" cy="2123658"/>
          </a:xfrm>
          <a:prstGeom prst="rect">
            <a:avLst/>
          </a:prstGeom>
        </p:spPr>
        <p:txBody>
          <a:bodyPr wrap="square">
            <a:spAutoFit/>
          </a:bodyPr>
          <a:lstStyle/>
          <a:p>
            <a:pPr marL="171450" indent="-171450">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Deep learning models employed for cyberattack detection in IoT-based smart city applications are susceptible to adversarial attacks, compromising their reliability.</a:t>
            </a:r>
          </a:p>
          <a:p>
            <a:pPr marL="171450" indent="-171450">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IN" sz="1100">
                <a:latin typeface="Times New Roman" panose="02020603050405020304" pitchFamily="18" charset="0"/>
                <a:cs typeface="Times New Roman" panose="02020603050405020304" pitchFamily="18" charset="0"/>
              </a:rPr>
              <a:t>Choosing </a:t>
            </a:r>
            <a:r>
              <a:rPr lang="en-IN" sz="1100" dirty="0">
                <a:latin typeface="Times New Roman" panose="02020603050405020304" pitchFamily="18" charset="0"/>
                <a:cs typeface="Times New Roman" panose="02020603050405020304" pitchFamily="18" charset="0"/>
              </a:rPr>
              <a:t>suitable algorithms, and handling imbalances during data splitting for model training pose challenges.</a:t>
            </a:r>
          </a:p>
          <a:p>
            <a:pPr marL="171450" indent="-171450">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Combining adversarial test data with the original dataset introduces challenges in maintaining coherence and addressing imbalances.</a:t>
            </a:r>
          </a:p>
          <a:p>
            <a:pPr marL="171450" indent="-171450">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Retraining the model involves challenges in adapting to adversarial samples while maintaining high accuracy on genuine data.</a:t>
            </a:r>
          </a:p>
          <a:p>
            <a:endParaRPr lang="en-IN"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9693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Rectangle 1"/>
          <p:cNvSpPr/>
          <p:nvPr/>
        </p:nvSpPr>
        <p:spPr>
          <a:xfrm>
            <a:off x="101774" y="0"/>
            <a:ext cx="2448106" cy="369332"/>
          </a:xfrm>
          <a:prstGeom prst="rect">
            <a:avLst/>
          </a:prstGeom>
        </p:spPr>
        <p:txBody>
          <a:bodyPr wrap="none">
            <a:spAutoFit/>
          </a:bodyPr>
          <a:lstStyle/>
          <a:p>
            <a:r>
              <a:rPr lang="en-US" b="1" dirty="0">
                <a:solidFill>
                  <a:schemeClr val="accent5"/>
                </a:solidFill>
                <a:latin typeface="Times New Roman" pitchFamily="18" charset="0"/>
                <a:cs typeface="Times New Roman" pitchFamily="18" charset="0"/>
              </a:rPr>
              <a:t>PROPOSED SYSTEM</a:t>
            </a:r>
            <a:endParaRPr lang="en-IN" b="1" dirty="0">
              <a:solidFill>
                <a:schemeClr val="accent5"/>
              </a:solidFill>
              <a:latin typeface="Times New Roman" pitchFamily="18" charset="0"/>
              <a:cs typeface="Times New Roman" pitchFamily="18" charset="0"/>
            </a:endParaRPr>
          </a:p>
        </p:txBody>
      </p:sp>
      <p:sp>
        <p:nvSpPr>
          <p:cNvPr id="3" name="Rectangle 2"/>
          <p:cNvSpPr/>
          <p:nvPr/>
        </p:nvSpPr>
        <p:spPr>
          <a:xfrm>
            <a:off x="101774" y="349791"/>
            <a:ext cx="6552728" cy="3616759"/>
          </a:xfrm>
          <a:prstGeom prst="rect">
            <a:avLst/>
          </a:prstGeom>
        </p:spPr>
        <p:txBody>
          <a:bodyPr wrap="square">
            <a:spAutoFit/>
          </a:bodyPr>
          <a:lstStyle/>
          <a:p>
            <a:pPr marL="171450" indent="-171450" algn="just">
              <a:lnSpc>
                <a:spcPct val="150000"/>
              </a:lnSpc>
              <a:buFont typeface="Arial" panose="020B0604020202020204" pitchFamily="34" charset="0"/>
              <a:buChar char="•"/>
            </a:pPr>
            <a:r>
              <a:rPr lang="en-US" sz="1100" b="0" i="0" dirty="0">
                <a:effectLst/>
                <a:latin typeface="Times New Roman" panose="02020603050405020304" pitchFamily="18" charset="0"/>
                <a:cs typeface="Times New Roman" panose="02020603050405020304" pitchFamily="18" charset="0"/>
              </a:rPr>
              <a:t>Handle missing values, label encoding, and standardization for IoT datasets to ensure data quality and compatibility with hybrid models.</a:t>
            </a:r>
          </a:p>
          <a:p>
            <a:pPr marL="171450" indent="-171450" algn="just">
              <a:lnSpc>
                <a:spcPct val="150000"/>
              </a:lnSpc>
              <a:buFont typeface="Arial" panose="020B0604020202020204" pitchFamily="34" charset="0"/>
              <a:buChar char="•"/>
            </a:pPr>
            <a:r>
              <a:rPr lang="en-US" sz="1100" b="0" i="0" dirty="0">
                <a:effectLst/>
                <a:latin typeface="Times New Roman" panose="02020603050405020304" pitchFamily="18" charset="0"/>
                <a:cs typeface="Times New Roman" panose="02020603050405020304" pitchFamily="18" charset="0"/>
              </a:rPr>
              <a:t>Split preprocessed dataset into 80% training and 20% testing sets for model evaluation.</a:t>
            </a:r>
          </a:p>
          <a:p>
            <a:pPr marL="171450" indent="-171450" algn="just">
              <a:lnSpc>
                <a:spcPct val="150000"/>
              </a:lnSpc>
              <a:buFont typeface="Arial" panose="020B0604020202020204" pitchFamily="34" charset="0"/>
              <a:buChar char="•"/>
            </a:pPr>
            <a:r>
              <a:rPr lang="en-IN" sz="1100" b="0" i="0" dirty="0">
                <a:effectLst/>
                <a:latin typeface="Times New Roman" panose="02020603050405020304" pitchFamily="18" charset="0"/>
                <a:cs typeface="Times New Roman" panose="02020603050405020304" pitchFamily="18" charset="0"/>
              </a:rPr>
              <a:t>Train RDL (Random Forest, Deep Neural Network, Logistic Regression) and RDS (Random Forest, Deep Neural Network, Support Vector Machine) on training data.</a:t>
            </a:r>
            <a:endParaRPr lang="en-IN" sz="1100" dirty="0">
              <a:latin typeface="Times New Roman" panose="02020603050405020304" pitchFamily="18" charset="0"/>
              <a:cs typeface="Times New Roman" panose="02020603050405020304" pitchFamily="18" charset="0"/>
            </a:endParaRPr>
          </a:p>
          <a:p>
            <a:pPr marL="171450" indent="-171450" algn="just">
              <a:lnSpc>
                <a:spcPct val="150000"/>
              </a:lnSpc>
              <a:buFont typeface="Arial" panose="020B0604020202020204" pitchFamily="34" charset="0"/>
              <a:buChar char="•"/>
            </a:pPr>
            <a:r>
              <a:rPr lang="en-US" sz="1100" b="0" i="0" dirty="0">
                <a:effectLst/>
                <a:latin typeface="Times New Roman" panose="02020603050405020304" pitchFamily="18" charset="0"/>
                <a:cs typeface="Times New Roman" panose="02020603050405020304" pitchFamily="18" charset="0"/>
              </a:rPr>
              <a:t>Utilize trained RDS model to predict accuracy on testing data for cyberattack detection insights.</a:t>
            </a:r>
            <a:endParaRPr lang="en-US" sz="1100" dirty="0">
              <a:latin typeface="Times New Roman" panose="02020603050405020304" pitchFamily="18" charset="0"/>
              <a:cs typeface="Times New Roman" panose="02020603050405020304" pitchFamily="18" charset="0"/>
            </a:endParaRPr>
          </a:p>
          <a:p>
            <a:pPr marL="171450" indent="-171450" algn="just">
              <a:lnSpc>
                <a:spcPct val="150000"/>
              </a:lnSpc>
              <a:buFont typeface="Arial" panose="020B0604020202020204" pitchFamily="34" charset="0"/>
              <a:buChar char="•"/>
            </a:pPr>
            <a:r>
              <a:rPr lang="en-US" sz="1100" b="0" i="0" dirty="0">
                <a:effectLst/>
                <a:latin typeface="Times New Roman" panose="02020603050405020304" pitchFamily="18" charset="0"/>
                <a:cs typeface="Times New Roman" panose="02020603050405020304" pitchFamily="18" charset="0"/>
              </a:rPr>
              <a:t>Generate adversarial samples from testing data using tailored attack methods for hybrid models.</a:t>
            </a:r>
          </a:p>
          <a:p>
            <a:pPr marL="171450" indent="-171450" algn="just">
              <a:lnSpc>
                <a:spcPct val="150000"/>
              </a:lnSpc>
              <a:buFont typeface="Arial" panose="020B0604020202020204" pitchFamily="34" charset="0"/>
              <a:buChar char="•"/>
            </a:pPr>
            <a:r>
              <a:rPr lang="en-US" sz="1100" b="0" i="0" dirty="0">
                <a:effectLst/>
                <a:latin typeface="Times New Roman" panose="02020603050405020304" pitchFamily="18" charset="0"/>
                <a:cs typeface="Times New Roman" panose="02020603050405020304" pitchFamily="18" charset="0"/>
              </a:rPr>
              <a:t>Evaluate RDS model's resilience against adversarial attacks, considering decision boundaries and accuracy effects.</a:t>
            </a:r>
            <a:endParaRPr lang="en-US" sz="1100" dirty="0">
              <a:latin typeface="Times New Roman" panose="02020603050405020304" pitchFamily="18" charset="0"/>
              <a:cs typeface="Times New Roman" panose="02020603050405020304" pitchFamily="18" charset="0"/>
            </a:endParaRPr>
          </a:p>
          <a:p>
            <a:pPr marL="171450" indent="-171450" algn="just">
              <a:lnSpc>
                <a:spcPct val="150000"/>
              </a:lnSpc>
              <a:buFont typeface="Arial" panose="020B0604020202020204" pitchFamily="34" charset="0"/>
              <a:buChar char="•"/>
            </a:pPr>
            <a:r>
              <a:rPr lang="en-US" sz="1100" b="0" i="0" dirty="0">
                <a:effectLst/>
                <a:latin typeface="Times New Roman" panose="02020603050405020304" pitchFamily="18" charset="0"/>
                <a:cs typeface="Times New Roman" panose="02020603050405020304" pitchFamily="18" charset="0"/>
              </a:rPr>
              <a:t>Combine adversarial samples with original dataset for balanced and integrity-maintained new training set.</a:t>
            </a:r>
          </a:p>
          <a:p>
            <a:pPr marL="171450" indent="-171450" algn="just">
              <a:lnSpc>
                <a:spcPct val="150000"/>
              </a:lnSpc>
              <a:buFont typeface="Arial" panose="020B0604020202020204" pitchFamily="34" charset="0"/>
              <a:buChar char="•"/>
            </a:pPr>
            <a:r>
              <a:rPr lang="en-US" sz="1100" b="0" i="0" dirty="0">
                <a:effectLst/>
                <a:latin typeface="Times New Roman" panose="02020603050405020304" pitchFamily="18" charset="0"/>
                <a:cs typeface="Times New Roman" panose="02020603050405020304" pitchFamily="18" charset="0"/>
              </a:rPr>
              <a:t>Retrain RDS model using augmented dataset to enhance robustness against adversarial attacks while maintaining accuracy.</a:t>
            </a:r>
            <a:endParaRPr lang="en-US" sz="1100" dirty="0">
              <a:latin typeface="Times New Roman" panose="02020603050405020304" pitchFamily="18" charset="0"/>
              <a:cs typeface="Times New Roman" panose="02020603050405020304" pitchFamily="18" charset="0"/>
            </a:endParaRPr>
          </a:p>
          <a:p>
            <a:pPr marL="171450" indent="-171450" algn="just">
              <a:lnSpc>
                <a:spcPct val="150000"/>
              </a:lnSpc>
              <a:buFont typeface="Arial" panose="020B0604020202020204" pitchFamily="34" charset="0"/>
              <a:buChar char="•"/>
            </a:pPr>
            <a:r>
              <a:rPr lang="en-US" sz="1100" b="0" i="0" dirty="0">
                <a:effectLst/>
                <a:latin typeface="Times New Roman" panose="02020603050405020304" pitchFamily="18" charset="0"/>
                <a:cs typeface="Times New Roman" panose="02020603050405020304" pitchFamily="18" charset="0"/>
              </a:rPr>
              <a:t>Assess effectiveness of retrained RDS model in cyberattack detection in IoT scenarios, considering accuracy, robustness, and resilience against adversarial threats.</a:t>
            </a:r>
            <a:endParaRPr lang="en-IN"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9437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2128</TotalTime>
  <Words>3646</Words>
  <Application>Microsoft Office PowerPoint</Application>
  <PresentationFormat>Custom</PresentationFormat>
  <Paragraphs>370</Paragraphs>
  <Slides>78</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78</vt:i4>
      </vt:variant>
    </vt:vector>
  </HeadingPairs>
  <TitlesOfParts>
    <vt:vector size="86" baseType="lpstr">
      <vt:lpstr>Arial</vt:lpstr>
      <vt:lpstr>Calibri</vt:lpstr>
      <vt:lpstr>Calibri Light</vt:lpstr>
      <vt:lpstr>Cambria</vt:lpstr>
      <vt:lpstr>Söhne</vt:lpstr>
      <vt:lpstr>Times New Roman</vt:lpstr>
      <vt:lpstr>Verdana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Rhuthvika Dasi</dc:creator>
  <cp:lastModifiedBy>Haarini Amrutdha</cp:lastModifiedBy>
  <cp:revision>147</cp:revision>
  <dcterms:created xsi:type="dcterms:W3CDTF">2023-11-08T01:12:04Z</dcterms:created>
  <dcterms:modified xsi:type="dcterms:W3CDTF">2024-04-26T05:58:18Z</dcterms:modified>
</cp:coreProperties>
</file>