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67" r:id="rId3"/>
    <p:sldId id="268" r:id="rId4"/>
    <p:sldId id="269" r:id="rId5"/>
    <p:sldId id="258" r:id="rId6"/>
    <p:sldId id="261" r:id="rId7"/>
    <p:sldId id="259" r:id="rId8"/>
    <p:sldId id="262" r:id="rId9"/>
    <p:sldId id="265" r:id="rId10"/>
    <p:sldId id="270" r:id="rId11"/>
    <p:sldId id="260" r:id="rId12"/>
    <p:sldId id="263" r:id="rId13"/>
    <p:sldId id="274" r:id="rId14"/>
    <p:sldId id="275" r:id="rId15"/>
    <p:sldId id="277" r:id="rId16"/>
    <p:sldId id="278" r:id="rId17"/>
    <p:sldId id="280" r:id="rId18"/>
    <p:sldId id="264"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WINI N" initials="AN" lastIdx="2" clrIdx="0">
    <p:extLst>
      <p:ext uri="{19B8F6BF-5375-455C-9EA6-DF929625EA0E}">
        <p15:presenceInfo xmlns:p15="http://schemas.microsoft.com/office/powerpoint/2012/main" userId="42c4ca1165d717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0ECE98-5018-4C8B-A817-54D70999CE6A}" type="datetimeFigureOut">
              <a:rPr lang="en-IN" smtClean="0"/>
              <a:t>29-07-2018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FB016B2-2FD2-4E31-9CF8-3BED809DEEA9}" type="slidenum">
              <a:rPr lang="en-IN" smtClean="0"/>
              <a:t>‹#›</a:t>
            </a:fld>
            <a:endParaRPr lang="en-IN" dirty="0"/>
          </a:p>
        </p:txBody>
      </p:sp>
    </p:spTree>
    <p:extLst>
      <p:ext uri="{BB962C8B-B14F-4D97-AF65-F5344CB8AC3E}">
        <p14:creationId xmlns:p14="http://schemas.microsoft.com/office/powerpoint/2010/main" val="936185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0ECE98-5018-4C8B-A817-54D70999CE6A}" type="datetimeFigureOut">
              <a:rPr lang="en-IN" smtClean="0"/>
              <a:t>29-07-2018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FB016B2-2FD2-4E31-9CF8-3BED809DEEA9}" type="slidenum">
              <a:rPr lang="en-IN" smtClean="0"/>
              <a:t>‹#›</a:t>
            </a:fld>
            <a:endParaRPr lang="en-IN" dirty="0"/>
          </a:p>
        </p:txBody>
      </p:sp>
    </p:spTree>
    <p:extLst>
      <p:ext uri="{BB962C8B-B14F-4D97-AF65-F5344CB8AC3E}">
        <p14:creationId xmlns:p14="http://schemas.microsoft.com/office/powerpoint/2010/main" val="3591652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0ECE98-5018-4C8B-A817-54D70999CE6A}" type="datetimeFigureOut">
              <a:rPr lang="en-IN" smtClean="0"/>
              <a:t>29-07-2018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FB016B2-2FD2-4E31-9CF8-3BED809DEEA9}" type="slidenum">
              <a:rPr lang="en-IN" smtClean="0"/>
              <a:t>‹#›</a:t>
            </a:fld>
            <a:endParaRPr lang="en-IN" dirty="0"/>
          </a:p>
        </p:txBody>
      </p:sp>
    </p:spTree>
    <p:extLst>
      <p:ext uri="{BB962C8B-B14F-4D97-AF65-F5344CB8AC3E}">
        <p14:creationId xmlns:p14="http://schemas.microsoft.com/office/powerpoint/2010/main" val="2051548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0ECE98-5018-4C8B-A817-54D70999CE6A}" type="datetimeFigureOut">
              <a:rPr lang="en-IN" smtClean="0"/>
              <a:t>29-07-2018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FB016B2-2FD2-4E31-9CF8-3BED809DEEA9}" type="slidenum">
              <a:rPr lang="en-IN" smtClean="0"/>
              <a:t>‹#›</a:t>
            </a:fld>
            <a:endParaRPr lang="en-IN" dirty="0"/>
          </a:p>
        </p:txBody>
      </p:sp>
    </p:spTree>
    <p:extLst>
      <p:ext uri="{BB962C8B-B14F-4D97-AF65-F5344CB8AC3E}">
        <p14:creationId xmlns:p14="http://schemas.microsoft.com/office/powerpoint/2010/main" val="2848032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F0ECE98-5018-4C8B-A817-54D70999CE6A}" type="datetimeFigureOut">
              <a:rPr lang="en-IN" smtClean="0"/>
              <a:t>29-07-2018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FB016B2-2FD2-4E31-9CF8-3BED809DEEA9}" type="slidenum">
              <a:rPr lang="en-IN" smtClean="0"/>
              <a:t>‹#›</a:t>
            </a:fld>
            <a:endParaRPr lang="en-IN" dirty="0"/>
          </a:p>
        </p:txBody>
      </p:sp>
    </p:spTree>
    <p:extLst>
      <p:ext uri="{BB962C8B-B14F-4D97-AF65-F5344CB8AC3E}">
        <p14:creationId xmlns:p14="http://schemas.microsoft.com/office/powerpoint/2010/main" val="4243311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0ECE98-5018-4C8B-A817-54D70999CE6A}" type="datetimeFigureOut">
              <a:rPr lang="en-IN" smtClean="0"/>
              <a:t>29-07-2018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FB016B2-2FD2-4E31-9CF8-3BED809DEEA9}" type="slidenum">
              <a:rPr lang="en-IN" smtClean="0"/>
              <a:t>‹#›</a:t>
            </a:fld>
            <a:endParaRPr lang="en-IN" dirty="0"/>
          </a:p>
        </p:txBody>
      </p:sp>
    </p:spTree>
    <p:extLst>
      <p:ext uri="{BB962C8B-B14F-4D97-AF65-F5344CB8AC3E}">
        <p14:creationId xmlns:p14="http://schemas.microsoft.com/office/powerpoint/2010/main" val="4062634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0ECE98-5018-4C8B-A817-54D70999CE6A}" type="datetimeFigureOut">
              <a:rPr lang="en-IN" smtClean="0"/>
              <a:t>29-07-2018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FB016B2-2FD2-4E31-9CF8-3BED809DEEA9}" type="slidenum">
              <a:rPr lang="en-IN" smtClean="0"/>
              <a:t>‹#›</a:t>
            </a:fld>
            <a:endParaRPr lang="en-IN" dirty="0"/>
          </a:p>
        </p:txBody>
      </p:sp>
    </p:spTree>
    <p:extLst>
      <p:ext uri="{BB962C8B-B14F-4D97-AF65-F5344CB8AC3E}">
        <p14:creationId xmlns:p14="http://schemas.microsoft.com/office/powerpoint/2010/main" val="3863277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0ECE98-5018-4C8B-A817-54D70999CE6A}" type="datetimeFigureOut">
              <a:rPr lang="en-IN" smtClean="0"/>
              <a:t>29-07-2018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FB016B2-2FD2-4E31-9CF8-3BED809DEEA9}" type="slidenum">
              <a:rPr lang="en-IN" smtClean="0"/>
              <a:t>‹#›</a:t>
            </a:fld>
            <a:endParaRPr lang="en-IN" dirty="0"/>
          </a:p>
        </p:txBody>
      </p:sp>
    </p:spTree>
    <p:extLst>
      <p:ext uri="{BB962C8B-B14F-4D97-AF65-F5344CB8AC3E}">
        <p14:creationId xmlns:p14="http://schemas.microsoft.com/office/powerpoint/2010/main" val="16923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0ECE98-5018-4C8B-A817-54D70999CE6A}" type="datetimeFigureOut">
              <a:rPr lang="en-IN" smtClean="0"/>
              <a:t>29-07-2018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FB016B2-2FD2-4E31-9CF8-3BED809DEEA9}" type="slidenum">
              <a:rPr lang="en-IN" smtClean="0"/>
              <a:t>‹#›</a:t>
            </a:fld>
            <a:endParaRPr lang="en-IN" dirty="0"/>
          </a:p>
        </p:txBody>
      </p:sp>
    </p:spTree>
    <p:extLst>
      <p:ext uri="{BB962C8B-B14F-4D97-AF65-F5344CB8AC3E}">
        <p14:creationId xmlns:p14="http://schemas.microsoft.com/office/powerpoint/2010/main" val="73381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0ECE98-5018-4C8B-A817-54D70999CE6A}" type="datetimeFigureOut">
              <a:rPr lang="en-IN" smtClean="0"/>
              <a:t>29-07-2018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FB016B2-2FD2-4E31-9CF8-3BED809DEEA9}" type="slidenum">
              <a:rPr lang="en-IN" smtClean="0"/>
              <a:t>‹#›</a:t>
            </a:fld>
            <a:endParaRPr lang="en-IN" dirty="0"/>
          </a:p>
        </p:txBody>
      </p:sp>
    </p:spTree>
    <p:extLst>
      <p:ext uri="{BB962C8B-B14F-4D97-AF65-F5344CB8AC3E}">
        <p14:creationId xmlns:p14="http://schemas.microsoft.com/office/powerpoint/2010/main" val="719795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0ECE98-5018-4C8B-A817-54D70999CE6A}" type="datetimeFigureOut">
              <a:rPr lang="en-IN" smtClean="0"/>
              <a:t>29-07-2018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FB016B2-2FD2-4E31-9CF8-3BED809DEEA9}" type="slidenum">
              <a:rPr lang="en-IN" smtClean="0"/>
              <a:t>‹#›</a:t>
            </a:fld>
            <a:endParaRPr lang="en-IN" dirty="0"/>
          </a:p>
        </p:txBody>
      </p:sp>
    </p:spTree>
    <p:extLst>
      <p:ext uri="{BB962C8B-B14F-4D97-AF65-F5344CB8AC3E}">
        <p14:creationId xmlns:p14="http://schemas.microsoft.com/office/powerpoint/2010/main" val="774148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0ECE98-5018-4C8B-A817-54D70999CE6A}" type="datetimeFigureOut">
              <a:rPr lang="en-IN" smtClean="0"/>
              <a:t>29-07-2018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FB016B2-2FD2-4E31-9CF8-3BED809DEEA9}" type="slidenum">
              <a:rPr lang="en-IN" smtClean="0"/>
              <a:t>‹#›</a:t>
            </a:fld>
            <a:endParaRPr lang="en-IN" dirty="0"/>
          </a:p>
        </p:txBody>
      </p:sp>
    </p:spTree>
    <p:extLst>
      <p:ext uri="{BB962C8B-B14F-4D97-AF65-F5344CB8AC3E}">
        <p14:creationId xmlns:p14="http://schemas.microsoft.com/office/powerpoint/2010/main" val="303434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0ECE98-5018-4C8B-A817-54D70999CE6A}" type="datetimeFigureOut">
              <a:rPr lang="en-IN" smtClean="0"/>
              <a:t>29-07-2018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FB016B2-2FD2-4E31-9CF8-3BED809DEEA9}" type="slidenum">
              <a:rPr lang="en-IN" smtClean="0"/>
              <a:t>‹#›</a:t>
            </a:fld>
            <a:endParaRPr lang="en-IN" dirty="0"/>
          </a:p>
        </p:txBody>
      </p:sp>
    </p:spTree>
    <p:extLst>
      <p:ext uri="{BB962C8B-B14F-4D97-AF65-F5344CB8AC3E}">
        <p14:creationId xmlns:p14="http://schemas.microsoft.com/office/powerpoint/2010/main" val="2358997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ECE98-5018-4C8B-A817-54D70999CE6A}" type="datetimeFigureOut">
              <a:rPr lang="en-IN" smtClean="0"/>
              <a:t>29-07-2018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016B2-2FD2-4E31-9CF8-3BED809DEEA9}" type="slidenum">
              <a:rPr lang="en-IN" smtClean="0"/>
              <a:t>‹#›</a:t>
            </a:fld>
            <a:endParaRPr lang="en-IN" dirty="0"/>
          </a:p>
        </p:txBody>
      </p:sp>
    </p:spTree>
    <p:extLst>
      <p:ext uri="{BB962C8B-B14F-4D97-AF65-F5344CB8AC3E}">
        <p14:creationId xmlns:p14="http://schemas.microsoft.com/office/powerpoint/2010/main" val="154674144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Digital_image" TargetMode="External"/><Relationship Id="rId2" Type="http://schemas.openxmlformats.org/officeDocument/2006/relationships/image" Target="../media/image11.jpg"/><Relationship Id="rId1" Type="http://schemas.openxmlformats.org/officeDocument/2006/relationships/slideLayout" Target="../slideLayouts/slideLayout4.xml"/><Relationship Id="rId5" Type="http://schemas.openxmlformats.org/officeDocument/2006/relationships/hyperlink" Target="https://en.wikipedia.org/wiki/Image_processing" TargetMode="External"/><Relationship Id="rId4" Type="http://schemas.openxmlformats.org/officeDocument/2006/relationships/hyperlink" Target="https://en.wikipedia.org/wiki/Luminous_intensit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84117-8D9D-4436-AB2E-D1029B9CFB7E}"/>
              </a:ext>
            </a:extLst>
          </p:cNvPr>
          <p:cNvSpPr>
            <a:spLocks noGrp="1"/>
          </p:cNvSpPr>
          <p:nvPr>
            <p:ph type="ctrTitle"/>
          </p:nvPr>
        </p:nvSpPr>
        <p:spPr/>
        <p:txBody>
          <a:bodyPr>
            <a:normAutofit fontScale="90000"/>
          </a:bodyPr>
          <a:lstStyle/>
          <a:p>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INTELLIGENT TRAFFIC INFORMATION SYSTEM</a:t>
            </a:r>
            <a:br>
              <a:rPr lang="en-IN" dirty="0">
                <a:solidFill>
                  <a:schemeClr val="accent5">
                    <a:lumMod val="50000"/>
                  </a:schemeClr>
                </a:solidFill>
              </a:rPr>
            </a:br>
            <a:endParaRPr lang="en-IN" dirty="0">
              <a:solidFill>
                <a:schemeClr val="accent5">
                  <a:lumMod val="50000"/>
                </a:schemeClr>
              </a:solidFill>
            </a:endParaRPr>
          </a:p>
        </p:txBody>
      </p:sp>
      <p:sp>
        <p:nvSpPr>
          <p:cNvPr id="3" name="Subtitle 2">
            <a:extLst>
              <a:ext uri="{FF2B5EF4-FFF2-40B4-BE49-F238E27FC236}">
                <a16:creationId xmlns:a16="http://schemas.microsoft.com/office/drawing/2014/main" id="{E8A1C597-24CB-425D-9EAE-719C4EEEF0DA}"/>
              </a:ext>
            </a:extLst>
          </p:cNvPr>
          <p:cNvSpPr>
            <a:spLocks noGrp="1"/>
          </p:cNvSpPr>
          <p:nvPr>
            <p:ph type="subTitle" idx="1"/>
          </p:nvPr>
        </p:nvSpPr>
        <p:spPr/>
        <p:txBody>
          <a:bodyPr/>
          <a:lstStyle/>
          <a:p>
            <a:r>
              <a:rPr lang="en-US" sz="2400" dirty="0">
                <a:solidFill>
                  <a:schemeClr val="tx2">
                    <a:lumMod val="75000"/>
                  </a:schemeClr>
                </a:solidFill>
                <a:latin typeface="Times New Roman" panose="02020603050405020304" pitchFamily="18" charset="0"/>
                <a:cs typeface="Times New Roman" panose="02020603050405020304" pitchFamily="18" charset="0"/>
              </a:rPr>
              <a:t>SMART CITIES…….</a:t>
            </a:r>
            <a:endParaRPr lang="en-IN"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78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7325-4DC6-4FE7-B0A3-7E699B94E52C}"/>
              </a:ext>
            </a:extLst>
          </p:cNvPr>
          <p:cNvSpPr>
            <a:spLocks noGrp="1"/>
          </p:cNvSpPr>
          <p:nvPr>
            <p:ph type="title"/>
          </p:nvPr>
        </p:nvSpPr>
        <p:spPr>
          <a:xfrm>
            <a:off x="1048936" y="2120347"/>
            <a:ext cx="8825660" cy="3013738"/>
          </a:xfrm>
        </p:spPr>
        <p:txBody>
          <a:bodyPr>
            <a:normAutofit fontScale="90000"/>
          </a:bodyPr>
          <a:lstStyle/>
          <a:p>
            <a:pPr algn="just"/>
            <a:r>
              <a:rPr lang="en-US" sz="2800" dirty="0">
                <a:latin typeface="+mn-lt"/>
              </a:rPr>
              <a:t>Background subtraction, also known as foreground detection, is a technique in the fields of image processing and computer vision wherein an image's foreground is extracted for further processing (object recognition etc.). Generally an image's regions of interest are objects (humans, cars, text etc.) in its foreground. After the stage of image preprocessing (which may include image denoising, post processing like morphology etc.) object localization is required which may make use of this technique.</a:t>
            </a:r>
            <a:endParaRPr lang="en-IN" sz="700" dirty="0">
              <a:latin typeface="+mn-lt"/>
            </a:endParaRPr>
          </a:p>
        </p:txBody>
      </p:sp>
      <p:sp>
        <p:nvSpPr>
          <p:cNvPr id="3" name="Text Placeholder 2">
            <a:extLst>
              <a:ext uri="{FF2B5EF4-FFF2-40B4-BE49-F238E27FC236}">
                <a16:creationId xmlns:a16="http://schemas.microsoft.com/office/drawing/2014/main" id="{9871A6DE-5FDC-4C3A-9A7D-406A7D32E7E1}"/>
              </a:ext>
            </a:extLst>
          </p:cNvPr>
          <p:cNvSpPr>
            <a:spLocks noGrp="1"/>
          </p:cNvSpPr>
          <p:nvPr>
            <p:ph type="body" idx="1"/>
          </p:nvPr>
        </p:nvSpPr>
        <p:spPr>
          <a:xfrm>
            <a:off x="1048937" y="731263"/>
            <a:ext cx="8825659" cy="860400"/>
          </a:xfrm>
        </p:spPr>
        <p:txBody>
          <a:bodyPr>
            <a:normAutofit/>
          </a:bodyPr>
          <a:lstStyle/>
          <a:p>
            <a:r>
              <a:rPr lang="en-US" sz="4400" b="1" u="sng" dirty="0">
                <a:solidFill>
                  <a:schemeClr val="bg2">
                    <a:lumMod val="10000"/>
                  </a:schemeClr>
                </a:solidFill>
                <a:latin typeface="Times New Roman" panose="02020603050405020304" pitchFamily="18" charset="0"/>
                <a:cs typeface="Times New Roman" panose="02020603050405020304" pitchFamily="18" charset="0"/>
              </a:rPr>
              <a:t>BACKGROUND SUBTRACTION</a:t>
            </a:r>
            <a:endParaRPr lang="en-IN" sz="4400" b="1" u="sng"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37936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6A8C-8E5C-423C-BA4B-A00FD6A19E50}"/>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BACKGROUND SUBTRACTION</a:t>
            </a:r>
            <a:endParaRPr lang="en-IN" b="1"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B54D573C-882B-474F-A0A4-2D9B39C3D3E9}"/>
              </a:ext>
            </a:extLst>
          </p:cNvPr>
          <p:cNvPicPr>
            <a:picLocks noGrp="1"/>
          </p:cNvPicPr>
          <p:nvPr>
            <p:ph idx="1"/>
          </p:nvPr>
        </p:nvPicPr>
        <p:blipFill>
          <a:blip r:embed="rId2"/>
          <a:stretch>
            <a:fillRect/>
          </a:stretch>
        </p:blipFill>
        <p:spPr>
          <a:xfrm>
            <a:off x="2047310" y="2962924"/>
            <a:ext cx="8097380" cy="2076740"/>
          </a:xfrm>
          <a:prstGeom prst="rect">
            <a:avLst/>
          </a:prstGeom>
        </p:spPr>
      </p:pic>
    </p:spTree>
    <p:extLst>
      <p:ext uri="{BB962C8B-B14F-4D97-AF65-F5344CB8AC3E}">
        <p14:creationId xmlns:p14="http://schemas.microsoft.com/office/powerpoint/2010/main" val="2577341537"/>
      </p:ext>
    </p:extLst>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59A8-634D-4FA4-866B-C8227B5F796B}"/>
              </a:ext>
            </a:extLst>
          </p:cNvPr>
          <p:cNvSpPr>
            <a:spLocks noGrp="1"/>
          </p:cNvSpPr>
          <p:nvPr>
            <p:ph type="title"/>
          </p:nvPr>
        </p:nvSpPr>
        <p:spPr/>
        <p:txBody>
          <a:bodyPr>
            <a:normAutofit/>
          </a:bodyPr>
          <a:lstStyle/>
          <a:p>
            <a:r>
              <a:rPr lang="en-US" sz="4800" dirty="0">
                <a:latin typeface="Chiller" panose="04020404031007020602" pitchFamily="82" charset="0"/>
              </a:rPr>
              <a:t>		</a:t>
            </a:r>
            <a:r>
              <a:rPr lang="en-US" sz="4800" dirty="0">
                <a:latin typeface="Times New Roman" panose="02020603050405020304" pitchFamily="18" charset="0"/>
                <a:cs typeface="Times New Roman" panose="02020603050405020304" pitchFamily="18" charset="0"/>
              </a:rPr>
              <a:t>	</a:t>
            </a:r>
            <a:r>
              <a:rPr lang="en-US" sz="4800" b="1" u="sng" dirty="0">
                <a:latin typeface="Times New Roman" panose="02020603050405020304" pitchFamily="18" charset="0"/>
                <a:cs typeface="Times New Roman" panose="02020603050405020304" pitchFamily="18" charset="0"/>
              </a:rPr>
              <a:t>EDGE DETECTION</a:t>
            </a:r>
            <a:endParaRPr lang="en-IN" sz="4800" b="1" u="sng" dirty="0">
              <a:latin typeface="Times New Roman" panose="02020603050405020304" pitchFamily="18" charset="0"/>
              <a:cs typeface="Times New Roman" panose="02020603050405020304" pitchFamily="18" charset="0"/>
            </a:endParaRPr>
          </a:p>
        </p:txBody>
      </p:sp>
      <p:pic>
        <p:nvPicPr>
          <p:cNvPr id="35" name="Content Placeholder 34">
            <a:extLst>
              <a:ext uri="{FF2B5EF4-FFF2-40B4-BE49-F238E27FC236}">
                <a16:creationId xmlns:a16="http://schemas.microsoft.com/office/drawing/2014/main" id="{42D9373C-FCAE-43DF-9B35-96A70F8FC65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543969"/>
            <a:ext cx="5181600" cy="2914650"/>
          </a:xfrm>
        </p:spPr>
      </p:pic>
      <p:sp>
        <p:nvSpPr>
          <p:cNvPr id="4" name="Content Placeholder 3">
            <a:extLst>
              <a:ext uri="{FF2B5EF4-FFF2-40B4-BE49-F238E27FC236}">
                <a16:creationId xmlns:a16="http://schemas.microsoft.com/office/drawing/2014/main" id="{11B30F2B-E0E1-4B9F-A00B-0C449560664B}"/>
              </a:ext>
            </a:extLst>
          </p:cNvPr>
          <p:cNvSpPr>
            <a:spLocks noGrp="1"/>
          </p:cNvSpPr>
          <p:nvPr>
            <p:ph sz="half" idx="2"/>
          </p:nvPr>
        </p:nvSpPr>
        <p:spPr>
          <a:solidFill>
            <a:schemeClr val="tx2">
              <a:lumMod val="20000"/>
              <a:lumOff val="80000"/>
            </a:schemeClr>
          </a:solidFill>
        </p:spPr>
        <p:txBody>
          <a:bodyPr>
            <a:normAutofit fontScale="92500" lnSpcReduction="20000"/>
          </a:bodyPr>
          <a:lstStyle/>
          <a:p>
            <a:pPr algn="just"/>
            <a:r>
              <a:rPr lang="en-IN" b="1" dirty="0">
                <a:solidFill>
                  <a:schemeClr val="bg2">
                    <a:lumMod val="10000"/>
                  </a:schemeClr>
                </a:solidFill>
              </a:rPr>
              <a:t>Edge detection</a:t>
            </a:r>
            <a:r>
              <a:rPr lang="en-IN" dirty="0">
                <a:solidFill>
                  <a:schemeClr val="bg2">
                    <a:lumMod val="10000"/>
                  </a:schemeClr>
                </a:solidFill>
              </a:rPr>
              <a:t> includes a variety of mathematical methods that aim at identifying points in a </a:t>
            </a:r>
            <a:r>
              <a:rPr lang="en-IN" dirty="0">
                <a:solidFill>
                  <a:schemeClr val="bg2">
                    <a:lumMod val="10000"/>
                  </a:schemeClr>
                </a:solidFill>
                <a:hlinkClick r:id="rId3" tooltip="Digital image"/>
              </a:rPr>
              <a:t>digital image</a:t>
            </a:r>
            <a:r>
              <a:rPr lang="en-IN" dirty="0">
                <a:solidFill>
                  <a:schemeClr val="bg2">
                    <a:lumMod val="10000"/>
                  </a:schemeClr>
                </a:solidFill>
              </a:rPr>
              <a:t> at which the </a:t>
            </a:r>
            <a:r>
              <a:rPr lang="en-IN" dirty="0">
                <a:solidFill>
                  <a:schemeClr val="bg2">
                    <a:lumMod val="10000"/>
                  </a:schemeClr>
                </a:solidFill>
                <a:hlinkClick r:id="rId4" tooltip="Luminous intensity"/>
              </a:rPr>
              <a:t>image brightness</a:t>
            </a:r>
            <a:r>
              <a:rPr lang="en-IN" dirty="0">
                <a:solidFill>
                  <a:schemeClr val="bg2">
                    <a:lumMod val="10000"/>
                  </a:schemeClr>
                </a:solidFill>
              </a:rPr>
              <a:t> changes sharply or has discontinuities.</a:t>
            </a:r>
          </a:p>
          <a:p>
            <a:pPr algn="just"/>
            <a:r>
              <a:rPr lang="en-IN" dirty="0">
                <a:solidFill>
                  <a:schemeClr val="bg2">
                    <a:lumMod val="10000"/>
                  </a:schemeClr>
                </a:solidFill>
              </a:rPr>
              <a:t> The points at which image brightness changes sharply are typically organized into a set of curved line segments termed </a:t>
            </a:r>
            <a:r>
              <a:rPr lang="en-IN" i="1" dirty="0">
                <a:solidFill>
                  <a:schemeClr val="bg2">
                    <a:lumMod val="10000"/>
                  </a:schemeClr>
                </a:solidFill>
              </a:rPr>
              <a:t>edges</a:t>
            </a:r>
            <a:r>
              <a:rPr lang="en-IN" dirty="0">
                <a:solidFill>
                  <a:schemeClr val="bg2">
                    <a:lumMod val="10000"/>
                  </a:schemeClr>
                </a:solidFill>
              </a:rPr>
              <a:t>.</a:t>
            </a:r>
          </a:p>
          <a:p>
            <a:pPr algn="just"/>
            <a:r>
              <a:rPr lang="en-IN" dirty="0">
                <a:solidFill>
                  <a:schemeClr val="bg2">
                    <a:lumMod val="10000"/>
                  </a:schemeClr>
                </a:solidFill>
              </a:rPr>
              <a:t>Edge detection is a fundamental tool in </a:t>
            </a:r>
            <a:r>
              <a:rPr lang="en-IN" dirty="0">
                <a:solidFill>
                  <a:schemeClr val="bg2">
                    <a:lumMod val="10000"/>
                  </a:schemeClr>
                </a:solidFill>
                <a:hlinkClick r:id="rId5" tooltip="Image processing"/>
              </a:rPr>
              <a:t>image processing</a:t>
            </a:r>
            <a:r>
              <a:rPr lang="en-IN" dirty="0">
                <a:solidFill>
                  <a:schemeClr val="bg2">
                    <a:lumMod val="10000"/>
                  </a:schemeClr>
                </a:solidFill>
              </a:rPr>
              <a:t>.</a:t>
            </a:r>
          </a:p>
        </p:txBody>
      </p:sp>
    </p:spTree>
    <p:extLst>
      <p:ext uri="{BB962C8B-B14F-4D97-AF65-F5344CB8AC3E}">
        <p14:creationId xmlns:p14="http://schemas.microsoft.com/office/powerpoint/2010/main" val="46652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90AED3-286E-4EAF-8966-49A901C38A98}"/>
              </a:ext>
            </a:extLst>
          </p:cNvPr>
          <p:cNvSpPr txBox="1">
            <a:spLocks noGrp="1"/>
          </p:cNvSpPr>
          <p:nvPr>
            <p:ph type="title"/>
          </p:nvPr>
        </p:nvSpPr>
        <p:spPr>
          <a:xfrm>
            <a:off x="1155700" y="726986"/>
            <a:ext cx="9737587" cy="1200329"/>
          </a:xfrm>
          <a:prstGeom prst="rect">
            <a:avLst/>
          </a:prstGeom>
          <a:noFill/>
        </p:spPr>
        <p:txBody>
          <a:bodyPr wrap="square" rtlCol="0">
            <a:spAutoFit/>
          </a:bodyPr>
          <a:lstStyle/>
          <a:p>
            <a:pPr algn="ctr"/>
            <a:r>
              <a:rPr lang="en-US" sz="4000" b="1" u="sng" dirty="0">
                <a:solidFill>
                  <a:schemeClr val="bg2">
                    <a:lumMod val="10000"/>
                  </a:schemeClr>
                </a:solidFill>
                <a:latin typeface="Times New Roman" panose="02020603050405020304" pitchFamily="18" charset="0"/>
                <a:cs typeface="Times New Roman" panose="02020603050405020304" pitchFamily="18" charset="0"/>
              </a:rPr>
              <a:t>EDGE DETECTION ALGORITHM </a:t>
            </a:r>
            <a:br>
              <a:rPr lang="en-US" sz="4000" b="1" u="sng" dirty="0">
                <a:solidFill>
                  <a:schemeClr val="bg2">
                    <a:lumMod val="10000"/>
                  </a:schemeClr>
                </a:solidFill>
                <a:latin typeface="Times New Roman" panose="02020603050405020304" pitchFamily="18" charset="0"/>
                <a:cs typeface="Times New Roman" panose="02020603050405020304" pitchFamily="18" charset="0"/>
              </a:rPr>
            </a:br>
            <a:r>
              <a:rPr lang="en-US" sz="4000" b="1" u="sng" dirty="0">
                <a:solidFill>
                  <a:schemeClr val="bg2">
                    <a:lumMod val="10000"/>
                  </a:schemeClr>
                </a:solidFill>
                <a:latin typeface="Times New Roman" panose="02020603050405020304" pitchFamily="18" charset="0"/>
                <a:cs typeface="Times New Roman" panose="02020603050405020304" pitchFamily="18" charset="0"/>
              </a:rPr>
              <a:t>     CANNY EDGE DETECTION</a:t>
            </a:r>
            <a:endParaRPr lang="en-IN" sz="4000" b="1"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8AB048-9359-41D6-B2A7-36261CAB07B2}"/>
              </a:ext>
            </a:extLst>
          </p:cNvPr>
          <p:cNvSpPr>
            <a:spLocks noGrp="1"/>
          </p:cNvSpPr>
          <p:nvPr>
            <p:ph idx="1"/>
          </p:nvPr>
        </p:nvSpPr>
        <p:spPr>
          <a:xfrm>
            <a:off x="1155700" y="2113169"/>
            <a:ext cx="9513046" cy="3664778"/>
          </a:xfrm>
        </p:spPr>
        <p:txBody>
          <a:bodyPr>
            <a:noAutofit/>
          </a:bodyPr>
          <a:lstStyle/>
          <a:p>
            <a:pPr algn="just"/>
            <a:r>
              <a:rPr lang="en-US" sz="2000" b="1" i="1" dirty="0">
                <a:solidFill>
                  <a:schemeClr val="bg2">
                    <a:lumMod val="10000"/>
                  </a:schemeClr>
                </a:solidFill>
              </a:rPr>
              <a:t>Canny edge detection</a:t>
            </a:r>
            <a:r>
              <a:rPr lang="en-US" sz="2000" b="1" dirty="0">
                <a:solidFill>
                  <a:schemeClr val="bg2">
                    <a:lumMod val="10000"/>
                  </a:schemeClr>
                </a:solidFill>
              </a:rPr>
              <a:t> </a:t>
            </a:r>
            <a:r>
              <a:rPr lang="en-US" sz="2000" dirty="0">
                <a:solidFill>
                  <a:schemeClr val="bg2">
                    <a:lumMod val="10000"/>
                  </a:schemeClr>
                </a:solidFill>
                <a:cs typeface="Times New Roman" panose="02020603050405020304" pitchFamily="18" charset="0"/>
              </a:rPr>
              <a:t>is a technique to extract useful structural information from different vision objects and dramatically reduce the amount of data to be processed. It has been widely applied in various computer vision systems. Canny has found that the requirements for the application of edge detection on diverse vision systems are relatively similar. Thus, an edge detection solution to address these requirements can be implemented in a wide range of situations. The general criteria for edge detection include:</a:t>
            </a:r>
          </a:p>
          <a:p>
            <a:pPr algn="just">
              <a:buFont typeface="+mj-lt"/>
              <a:buAutoNum type="arabicPeriod"/>
            </a:pPr>
            <a:r>
              <a:rPr lang="en-US" sz="2000" dirty="0">
                <a:solidFill>
                  <a:schemeClr val="bg2">
                    <a:lumMod val="10000"/>
                  </a:schemeClr>
                </a:solidFill>
                <a:cs typeface="Times New Roman" panose="02020603050405020304" pitchFamily="18" charset="0"/>
              </a:rPr>
              <a:t>Detection of edge with low error rate, which means that the detection should accurately catch as many edges shown in the image as possible</a:t>
            </a:r>
          </a:p>
          <a:p>
            <a:pPr algn="just">
              <a:buFont typeface="+mj-lt"/>
              <a:buAutoNum type="arabicPeriod"/>
            </a:pPr>
            <a:r>
              <a:rPr lang="en-US" sz="2000" dirty="0">
                <a:solidFill>
                  <a:schemeClr val="bg2">
                    <a:lumMod val="10000"/>
                  </a:schemeClr>
                </a:solidFill>
                <a:cs typeface="Times New Roman" panose="02020603050405020304" pitchFamily="18" charset="0"/>
              </a:rPr>
              <a:t>The edge point detected from the operator should accurately localize on the center of the edge.</a:t>
            </a:r>
          </a:p>
          <a:p>
            <a:pPr algn="just">
              <a:buFont typeface="+mj-lt"/>
              <a:buAutoNum type="arabicPeriod"/>
            </a:pPr>
            <a:r>
              <a:rPr lang="en-US" sz="2000" dirty="0">
                <a:solidFill>
                  <a:schemeClr val="bg2">
                    <a:lumMod val="10000"/>
                  </a:schemeClr>
                </a:solidFill>
                <a:cs typeface="Times New Roman" panose="02020603050405020304" pitchFamily="18" charset="0"/>
              </a:rPr>
              <a:t>A given edge in the image should only be marked once, and where possible, image noise should not create false edges.</a:t>
            </a:r>
            <a:br>
              <a:rPr lang="en-US" sz="2000" dirty="0">
                <a:solidFill>
                  <a:schemeClr val="bg2">
                    <a:lumMod val="10000"/>
                  </a:schemeClr>
                </a:solidFill>
                <a:cs typeface="Times New Roman" panose="02020603050405020304" pitchFamily="18" charset="0"/>
              </a:rPr>
            </a:br>
            <a:endParaRPr lang="en-IN" sz="2000" dirty="0">
              <a:solidFill>
                <a:schemeClr val="bg2">
                  <a:lumMod val="10000"/>
                </a:schemeClr>
              </a:solidFill>
              <a:cs typeface="Times New Roman" panose="02020603050405020304" pitchFamily="18" charset="0"/>
            </a:endParaRPr>
          </a:p>
        </p:txBody>
      </p:sp>
    </p:spTree>
    <p:extLst>
      <p:ext uri="{BB962C8B-B14F-4D97-AF65-F5344CB8AC3E}">
        <p14:creationId xmlns:p14="http://schemas.microsoft.com/office/powerpoint/2010/main" val="7393160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04A6-85A4-4629-9B5B-CBEF7BD79162}"/>
              </a:ext>
            </a:extLst>
          </p:cNvPr>
          <p:cNvSpPr>
            <a:spLocks noGrp="1"/>
          </p:cNvSpPr>
          <p:nvPr>
            <p:ph type="title"/>
          </p:nvPr>
        </p:nvSpPr>
        <p:spPr/>
        <p:txBody>
          <a:bodyPr/>
          <a:lstStyle/>
          <a:p>
            <a:pPr algn="just"/>
            <a:r>
              <a:rPr lang="en-US" dirty="0">
                <a:latin typeface="Times New Roman" panose="02020603050405020304" pitchFamily="18" charset="0"/>
                <a:cs typeface="Times New Roman" panose="02020603050405020304" pitchFamily="18" charset="0"/>
              </a:rPr>
              <a:t>		     </a:t>
            </a:r>
            <a:r>
              <a:rPr lang="en-US" sz="4000" b="1" u="sng" dirty="0">
                <a:latin typeface="Times New Roman" panose="02020603050405020304" pitchFamily="18" charset="0"/>
                <a:cs typeface="Times New Roman" panose="02020603050405020304" pitchFamily="18" charset="0"/>
              </a:rPr>
              <a:t>GAUSSIAN FILTER</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B891CE-40B7-4E20-B6B5-6FCCD3E73260}"/>
              </a:ext>
            </a:extLst>
          </p:cNvPr>
          <p:cNvSpPr>
            <a:spLocks noGrp="1"/>
          </p:cNvSpPr>
          <p:nvPr>
            <p:ph idx="1"/>
          </p:nvPr>
        </p:nvSpPr>
        <p:spPr/>
        <p:txBody>
          <a:bodyPr>
            <a:noAutofit/>
          </a:bodyPr>
          <a:lstStyle/>
          <a:p>
            <a:pPr algn="just"/>
            <a:r>
              <a:rPr lang="en-US" dirty="0">
                <a:solidFill>
                  <a:schemeClr val="bg2">
                    <a:lumMod val="10000"/>
                  </a:schemeClr>
                </a:solidFill>
                <a:cs typeface="Times New Roman" panose="02020603050405020304" pitchFamily="18" charset="0"/>
              </a:rPr>
              <a:t>Since all edge detection results are easily affected by image noise, it is essential to filter out the noise to prevent false detection caused by noise. To smooth the image, a Gaussian filter is applied to convolve with the image. This step will slightly smooth the image to reduce the effects of obvious noise on the edge detector.</a:t>
            </a:r>
          </a:p>
          <a:p>
            <a:pPr marL="0" indent="0">
              <a:buNone/>
            </a:pPr>
            <a:r>
              <a:rPr lang="en-US" sz="2200" dirty="0">
                <a:solidFill>
                  <a:srgbClr val="FF0000"/>
                </a:solidFill>
              </a:rPr>
              <a:t>        </a:t>
            </a:r>
          </a:p>
          <a:p>
            <a:pPr marL="0" indent="0">
              <a:buNone/>
            </a:pPr>
            <a:br>
              <a:rPr lang="en-US" sz="2200" dirty="0">
                <a:solidFill>
                  <a:srgbClr val="FF0000"/>
                </a:solidFill>
              </a:rPr>
            </a:br>
            <a:endParaRPr lang="en-IN" sz="2200" b="1" i="1" u="sng" dirty="0">
              <a:solidFill>
                <a:srgbClr val="FF0000"/>
              </a:solidFill>
            </a:endParaRPr>
          </a:p>
        </p:txBody>
      </p:sp>
    </p:spTree>
    <p:extLst>
      <p:ext uri="{BB962C8B-B14F-4D97-AF65-F5344CB8AC3E}">
        <p14:creationId xmlns:p14="http://schemas.microsoft.com/office/powerpoint/2010/main" val="763599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A15828-FDEC-4853-9B0F-E9F9E39B063A}"/>
              </a:ext>
            </a:extLst>
          </p:cNvPr>
          <p:cNvPicPr/>
          <p:nvPr/>
        </p:nvPicPr>
        <p:blipFill>
          <a:blip r:embed="rId2"/>
          <a:stretch>
            <a:fillRect/>
          </a:stretch>
        </p:blipFill>
        <p:spPr>
          <a:xfrm>
            <a:off x="702366" y="2239617"/>
            <a:ext cx="10654748" cy="4386470"/>
          </a:xfrm>
          <a:prstGeom prst="rect">
            <a:avLst/>
          </a:prstGeom>
        </p:spPr>
      </p:pic>
      <p:sp>
        <p:nvSpPr>
          <p:cNvPr id="3" name="TextBox 2">
            <a:extLst>
              <a:ext uri="{FF2B5EF4-FFF2-40B4-BE49-F238E27FC236}">
                <a16:creationId xmlns:a16="http://schemas.microsoft.com/office/drawing/2014/main" id="{20293072-2F95-4AC5-A1FD-8BA2C886AA97}"/>
              </a:ext>
            </a:extLst>
          </p:cNvPr>
          <p:cNvSpPr txBox="1"/>
          <p:nvPr/>
        </p:nvSpPr>
        <p:spPr>
          <a:xfrm>
            <a:off x="2266121" y="429306"/>
            <a:ext cx="7991062" cy="1077218"/>
          </a:xfrm>
          <a:prstGeom prst="rect">
            <a:avLst/>
          </a:prstGeom>
          <a:noFill/>
        </p:spPr>
        <p:txBody>
          <a:bodyPr wrap="square" rtlCol="0">
            <a:spAutoFit/>
          </a:bodyPr>
          <a:lstStyle/>
          <a:p>
            <a:r>
              <a:rPr lang="en-US" sz="3200" b="1" u="sng" dirty="0">
                <a:solidFill>
                  <a:schemeClr val="bg2">
                    <a:lumMod val="10000"/>
                  </a:schemeClr>
                </a:solidFill>
                <a:latin typeface="Times New Roman" panose="02020603050405020304" pitchFamily="18" charset="0"/>
                <a:cs typeface="Times New Roman" panose="02020603050405020304" pitchFamily="18" charset="0"/>
              </a:rPr>
              <a:t>OUTPUT – EDGE DETECTION WITH BACKGROUND SUBTRACTION</a:t>
            </a:r>
            <a:endParaRPr lang="en-IN" sz="3200" b="1" u="sng"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3571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A51EE-3C74-408F-81D0-4B21420EFA62}"/>
              </a:ext>
            </a:extLst>
          </p:cNvPr>
          <p:cNvSpPr txBox="1"/>
          <p:nvPr/>
        </p:nvSpPr>
        <p:spPr>
          <a:xfrm>
            <a:off x="2793241" y="768625"/>
            <a:ext cx="6764544" cy="584775"/>
          </a:xfrm>
          <a:prstGeom prst="rect">
            <a:avLst/>
          </a:prstGeom>
          <a:noFill/>
        </p:spPr>
        <p:txBody>
          <a:bodyPr wrap="none" rtlCol="0">
            <a:spAutoFit/>
          </a:bodyPr>
          <a:lstStyle/>
          <a:p>
            <a:r>
              <a:rPr lang="en-US" sz="3200" b="1" u="sng" dirty="0">
                <a:solidFill>
                  <a:schemeClr val="bg2">
                    <a:lumMod val="10000"/>
                  </a:schemeClr>
                </a:solidFill>
                <a:latin typeface="Times New Roman" panose="02020603050405020304" pitchFamily="18" charset="0"/>
                <a:cs typeface="Times New Roman" panose="02020603050405020304" pitchFamily="18" charset="0"/>
              </a:rPr>
              <a:t>INTELLIGENT TRAFFIC SYSTEM</a:t>
            </a:r>
            <a:endParaRPr lang="en-IN" sz="3200" b="1" u="sng"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2C6DFBE-141C-4D4C-B9BF-6633C76BA2A7}"/>
              </a:ext>
            </a:extLst>
          </p:cNvPr>
          <p:cNvPicPr/>
          <p:nvPr/>
        </p:nvPicPr>
        <p:blipFill>
          <a:blip r:embed="rId2"/>
          <a:stretch>
            <a:fillRect/>
          </a:stretch>
        </p:blipFill>
        <p:spPr>
          <a:xfrm>
            <a:off x="1683026" y="2138362"/>
            <a:ext cx="8984974" cy="4461221"/>
          </a:xfrm>
          <a:prstGeom prst="rect">
            <a:avLst/>
          </a:prstGeom>
        </p:spPr>
      </p:pic>
    </p:spTree>
    <p:extLst>
      <p:ext uri="{BB962C8B-B14F-4D97-AF65-F5344CB8AC3E}">
        <p14:creationId xmlns:p14="http://schemas.microsoft.com/office/powerpoint/2010/main" val="3438543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B16D08-251A-4276-9EAC-9586FD5ECC35}"/>
              </a:ext>
            </a:extLst>
          </p:cNvPr>
          <p:cNvPicPr>
            <a:picLocks noChangeAspect="1"/>
          </p:cNvPicPr>
          <p:nvPr/>
        </p:nvPicPr>
        <p:blipFill>
          <a:blip r:embed="rId2"/>
          <a:stretch>
            <a:fillRect/>
          </a:stretch>
        </p:blipFill>
        <p:spPr>
          <a:xfrm>
            <a:off x="2097536" y="1878287"/>
            <a:ext cx="7864947" cy="4066397"/>
          </a:xfrm>
          <a:prstGeom prst="rect">
            <a:avLst/>
          </a:prstGeom>
        </p:spPr>
      </p:pic>
      <p:sp>
        <p:nvSpPr>
          <p:cNvPr id="3" name="TextBox 2">
            <a:extLst>
              <a:ext uri="{FF2B5EF4-FFF2-40B4-BE49-F238E27FC236}">
                <a16:creationId xmlns:a16="http://schemas.microsoft.com/office/drawing/2014/main" id="{7F7B69DC-D79E-41F4-815C-0A14E1274C2C}"/>
              </a:ext>
            </a:extLst>
          </p:cNvPr>
          <p:cNvSpPr txBox="1"/>
          <p:nvPr/>
        </p:nvSpPr>
        <p:spPr>
          <a:xfrm>
            <a:off x="2981740" y="556591"/>
            <a:ext cx="6096541" cy="646331"/>
          </a:xfrm>
          <a:prstGeom prst="rect">
            <a:avLst/>
          </a:prstGeom>
          <a:noFill/>
        </p:spPr>
        <p:txBody>
          <a:bodyPr wrap="none" rtlCol="0">
            <a:spAutoFit/>
          </a:bodyPr>
          <a:lstStyle/>
          <a:p>
            <a:r>
              <a:rPr lang="en-US" sz="3600" b="1" u="sng" dirty="0">
                <a:solidFill>
                  <a:schemeClr val="bg2">
                    <a:lumMod val="10000"/>
                  </a:schemeClr>
                </a:solidFill>
                <a:latin typeface="Times New Roman" panose="02020603050405020304" pitchFamily="18" charset="0"/>
                <a:cs typeface="Times New Roman" panose="02020603050405020304" pitchFamily="18" charset="0"/>
              </a:rPr>
              <a:t>AMBULANCE DETECTION</a:t>
            </a:r>
            <a:endParaRPr lang="en-IN" sz="3600" b="1" u="sng"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672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E717-EC2D-4572-960B-ACE0470B6676}"/>
              </a:ext>
            </a:extLst>
          </p:cNvPr>
          <p:cNvSpPr>
            <a:spLocks noGrp="1"/>
          </p:cNvSpPr>
          <p:nvPr>
            <p:ph type="ctrTitle"/>
          </p:nvPr>
        </p:nvSpPr>
        <p:spPr>
          <a:xfrm>
            <a:off x="1471613" y="2114549"/>
            <a:ext cx="8509000" cy="3451363"/>
          </a:xfrm>
        </p:spPr>
        <p:txBody>
          <a:bodyPr>
            <a:normAutofit/>
          </a:bodyPr>
          <a:lstStyle/>
          <a:p>
            <a:pPr algn="just"/>
            <a:r>
              <a:rPr lang="en-IN" sz="2800" dirty="0"/>
              <a:t>The project discusses the strategy of handling incomprehensible population and vehicle growth, traffic congestion levels in the cities . </a:t>
            </a:r>
            <a:br>
              <a:rPr lang="en-IN" sz="2800" dirty="0"/>
            </a:br>
            <a:r>
              <a:rPr lang="en-IN" sz="2800" dirty="0"/>
              <a:t>A smoke sensor will be added to have a database on pollution occurrence and control.</a:t>
            </a:r>
            <a:br>
              <a:rPr lang="en-IN" sz="2800" dirty="0"/>
            </a:br>
            <a:endParaRPr lang="en-IN" sz="2800" dirty="0"/>
          </a:p>
        </p:txBody>
      </p:sp>
      <p:sp>
        <p:nvSpPr>
          <p:cNvPr id="3" name="Subtitle 2">
            <a:extLst>
              <a:ext uri="{FF2B5EF4-FFF2-40B4-BE49-F238E27FC236}">
                <a16:creationId xmlns:a16="http://schemas.microsoft.com/office/drawing/2014/main" id="{1A82DB29-B9E5-4A61-AFE0-0A953BBBF0E7}"/>
              </a:ext>
            </a:extLst>
          </p:cNvPr>
          <p:cNvSpPr>
            <a:spLocks noGrp="1"/>
          </p:cNvSpPr>
          <p:nvPr>
            <p:ph type="subTitle" idx="1"/>
          </p:nvPr>
        </p:nvSpPr>
        <p:spPr>
          <a:xfrm>
            <a:off x="1154955" y="987258"/>
            <a:ext cx="8825658" cy="861420"/>
          </a:xfrm>
        </p:spPr>
        <p:txBody>
          <a:bodyPr>
            <a:normAutofit/>
          </a:bodyPr>
          <a:lstStyle/>
          <a:p>
            <a:r>
              <a:rPr lang="en-US" sz="4800" b="1" u="sng" dirty="0">
                <a:solidFill>
                  <a:schemeClr val="bg2">
                    <a:lumMod val="10000"/>
                  </a:schemeClr>
                </a:solidFill>
                <a:latin typeface="Times New Roman" panose="02020603050405020304" pitchFamily="18" charset="0"/>
                <a:cs typeface="Times New Roman" panose="02020603050405020304" pitchFamily="18" charset="0"/>
              </a:rPr>
              <a:t>FUTURE ENHANCEMENTS</a:t>
            </a:r>
            <a:endParaRPr lang="en-IN" sz="4800" b="1" u="sng"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3061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6FBFBF-B8A3-4E3B-9759-C716EC808481}"/>
              </a:ext>
            </a:extLst>
          </p:cNvPr>
          <p:cNvSpPr txBox="1"/>
          <p:nvPr/>
        </p:nvSpPr>
        <p:spPr>
          <a:xfrm>
            <a:off x="2126974" y="2822713"/>
            <a:ext cx="7615100" cy="2400657"/>
          </a:xfrm>
          <a:prstGeom prst="rect">
            <a:avLst/>
          </a:prstGeom>
          <a:noFill/>
        </p:spPr>
        <p:txBody>
          <a:bodyPr wrap="square" rtlCol="0">
            <a:spAutoFit/>
          </a:bodyPr>
          <a:lstStyle/>
          <a:p>
            <a:r>
              <a:rPr lang="en-US" sz="3000" dirty="0">
                <a:solidFill>
                  <a:schemeClr val="bg2">
                    <a:lumMod val="10000"/>
                  </a:schemeClr>
                </a:solidFill>
                <a:latin typeface="Times New Roman" panose="02020603050405020304" pitchFamily="18" charset="0"/>
                <a:cs typeface="Times New Roman" panose="02020603050405020304" pitchFamily="18" charset="0"/>
              </a:rPr>
              <a:t>BY</a:t>
            </a:r>
          </a:p>
          <a:p>
            <a:r>
              <a:rPr lang="en-US" sz="3000" dirty="0">
                <a:solidFill>
                  <a:schemeClr val="bg2">
                    <a:lumMod val="10000"/>
                  </a:schemeClr>
                </a:solidFill>
                <a:latin typeface="Times New Roman" panose="02020603050405020304" pitchFamily="18" charset="0"/>
                <a:cs typeface="Times New Roman" panose="02020603050405020304" pitchFamily="18" charset="0"/>
              </a:rPr>
              <a:t>          HAARINI  S (RIT,IT)</a:t>
            </a:r>
          </a:p>
          <a:p>
            <a:r>
              <a:rPr lang="en-US" sz="3000" dirty="0">
                <a:solidFill>
                  <a:schemeClr val="bg2">
                    <a:lumMod val="10000"/>
                  </a:schemeClr>
                </a:solidFill>
                <a:latin typeface="Times New Roman" panose="02020603050405020304" pitchFamily="18" charset="0"/>
                <a:cs typeface="Times New Roman" panose="02020603050405020304" pitchFamily="18" charset="0"/>
              </a:rPr>
              <a:t>		ASWINI  N(REC,ECE)</a:t>
            </a:r>
          </a:p>
          <a:p>
            <a:r>
              <a:rPr lang="en-US" sz="3000" dirty="0">
                <a:solidFill>
                  <a:schemeClr val="bg2">
                    <a:lumMod val="10000"/>
                  </a:schemeClr>
                </a:solidFill>
                <a:latin typeface="Times New Roman" panose="02020603050405020304" pitchFamily="18" charset="0"/>
                <a:cs typeface="Times New Roman" panose="02020603050405020304" pitchFamily="18" charset="0"/>
              </a:rPr>
              <a:t>		ANUSREE DINESHAN (REC,ECE)</a:t>
            </a:r>
          </a:p>
          <a:p>
            <a:r>
              <a:rPr lang="en-US" sz="3000" dirty="0">
                <a:solidFill>
                  <a:schemeClr val="bg2">
                    <a:lumMod val="10000"/>
                  </a:schemeClr>
                </a:solidFill>
                <a:latin typeface="Times New Roman" panose="02020603050405020304" pitchFamily="18" charset="0"/>
                <a:cs typeface="Times New Roman" panose="02020603050405020304" pitchFamily="18" charset="0"/>
              </a:rPr>
              <a:t>		ASHWINI  T (REC,ECE)</a:t>
            </a:r>
            <a:endParaRPr lang="en-IN" sz="30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018CCA8-0D13-42EC-B483-393468043149}"/>
              </a:ext>
            </a:extLst>
          </p:cNvPr>
          <p:cNvSpPr txBox="1">
            <a:spLocks/>
          </p:cNvSpPr>
          <p:nvPr/>
        </p:nvSpPr>
        <p:spPr>
          <a:xfrm>
            <a:off x="1154955" y="1417983"/>
            <a:ext cx="8825658" cy="4373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2">
                  <a:lumMod val="10000"/>
                </a:schemeClr>
              </a:solidFill>
              <a:latin typeface="Algerian" panose="04020705040A02060702" pitchFamily="82" charset="0"/>
            </a:endParaRPr>
          </a:p>
          <a:p>
            <a:endParaRPr lang="en-US" dirty="0">
              <a:solidFill>
                <a:schemeClr val="bg2">
                  <a:lumMod val="10000"/>
                </a:schemeClr>
              </a:solidFill>
              <a:latin typeface="Algerian" panose="04020705040A02060702" pitchFamily="82" charset="0"/>
            </a:endParaRPr>
          </a:p>
          <a:p>
            <a:endParaRPr lang="en-US" dirty="0">
              <a:solidFill>
                <a:schemeClr val="bg2">
                  <a:lumMod val="10000"/>
                </a:schemeClr>
              </a:solidFill>
              <a:latin typeface="Algerian" panose="04020705040A02060702" pitchFamily="82" charset="0"/>
            </a:endParaRPr>
          </a:p>
          <a:p>
            <a:endParaRPr lang="en-US" dirty="0">
              <a:solidFill>
                <a:schemeClr val="bg2">
                  <a:lumMod val="10000"/>
                </a:schemeClr>
              </a:solidFill>
              <a:latin typeface="Algerian" panose="04020705040A02060702" pitchFamily="82" charset="0"/>
            </a:endParaRPr>
          </a:p>
        </p:txBody>
      </p:sp>
      <p:sp>
        <p:nvSpPr>
          <p:cNvPr id="2" name="Rectangle 1">
            <a:extLst>
              <a:ext uri="{FF2B5EF4-FFF2-40B4-BE49-F238E27FC236}">
                <a16:creationId xmlns:a16="http://schemas.microsoft.com/office/drawing/2014/main" id="{BE630B26-4D63-4336-BBF3-77303AF4411D}"/>
              </a:ext>
            </a:extLst>
          </p:cNvPr>
          <p:cNvSpPr/>
          <p:nvPr/>
        </p:nvSpPr>
        <p:spPr>
          <a:xfrm>
            <a:off x="1524001" y="1082646"/>
            <a:ext cx="7752522" cy="830997"/>
          </a:xfrm>
          <a:prstGeom prst="rect">
            <a:avLst/>
          </a:prstGeom>
        </p:spPr>
        <p:txBody>
          <a:bodyPr wrap="square">
            <a:spAutoFit/>
          </a:bodyPr>
          <a:lstStyle/>
          <a:p>
            <a:pPr algn="ctr"/>
            <a:r>
              <a:rPr lang="en-US" sz="4800" b="1" i="1" dirty="0">
                <a:solidFill>
                  <a:schemeClr val="bg2">
                    <a:lumMod val="10000"/>
                  </a:schemeClr>
                </a:solidFill>
                <a:latin typeface="Monotype Corsiva" panose="03010101010201010101" pitchFamily="66" charset="0"/>
              </a:rPr>
              <a:t>THANK YOU</a:t>
            </a:r>
            <a:endParaRPr lang="en-IN" sz="4800" b="1" i="1" dirty="0">
              <a:solidFill>
                <a:schemeClr val="bg2">
                  <a:lumMod val="10000"/>
                </a:schemeClr>
              </a:solidFill>
              <a:latin typeface="Monotype Corsiva" panose="03010101010201010101" pitchFamily="66" charset="0"/>
            </a:endParaRPr>
          </a:p>
        </p:txBody>
      </p:sp>
    </p:spTree>
    <p:extLst>
      <p:ext uri="{BB962C8B-B14F-4D97-AF65-F5344CB8AC3E}">
        <p14:creationId xmlns:p14="http://schemas.microsoft.com/office/powerpoint/2010/main" val="1375605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7BA6-7589-4348-807F-6696F780A5D1}"/>
              </a:ext>
            </a:extLst>
          </p:cNvPr>
          <p:cNvSpPr>
            <a:spLocks noGrp="1"/>
          </p:cNvSpPr>
          <p:nvPr>
            <p:ph type="title"/>
          </p:nvPr>
        </p:nvSpPr>
        <p:spPr>
          <a:xfrm>
            <a:off x="1406745" y="2743199"/>
            <a:ext cx="8825660" cy="3093251"/>
          </a:xfrm>
        </p:spPr>
        <p:txBody>
          <a:bodyPr>
            <a:noAutofit/>
          </a:bodyPr>
          <a:lstStyle/>
          <a:p>
            <a:pPr algn="just"/>
            <a:r>
              <a:rPr lang="en-IN" sz="2800" dirty="0">
                <a:solidFill>
                  <a:schemeClr val="bg2">
                    <a:lumMod val="10000"/>
                  </a:schemeClr>
                </a:solidFill>
                <a:latin typeface="Calibri" panose="020F0502020204030204" pitchFamily="34" charset="0"/>
                <a:ea typeface="Calibri" panose="020F0502020204030204" pitchFamily="34" charset="0"/>
              </a:rPr>
              <a:t>Science and technology has always taken humanity to a whole new level of luxury. One such important machinery invention by man are the vehicles, which help us to reduce the transportation speed. As the population increased the demand for private vehicles also started to increase and all of these increasing demand send educing problem called as the traffic congestion. Traffic congestion is one of the unnoticed problems that happen as are Result of urbanization of the cities specialising developing countries like India</a:t>
            </a:r>
            <a:endParaRPr lang="en-IN" sz="2800" dirty="0">
              <a:solidFill>
                <a:schemeClr val="bg2">
                  <a:lumMod val="10000"/>
                </a:schemeClr>
              </a:solidFill>
            </a:endParaRPr>
          </a:p>
        </p:txBody>
      </p:sp>
      <p:sp>
        <p:nvSpPr>
          <p:cNvPr id="3" name="Text Placeholder 2">
            <a:extLst>
              <a:ext uri="{FF2B5EF4-FFF2-40B4-BE49-F238E27FC236}">
                <a16:creationId xmlns:a16="http://schemas.microsoft.com/office/drawing/2014/main" id="{42EFC594-DD10-4E49-B68E-FC6539D07C9C}"/>
              </a:ext>
            </a:extLst>
          </p:cNvPr>
          <p:cNvSpPr>
            <a:spLocks noGrp="1"/>
          </p:cNvSpPr>
          <p:nvPr>
            <p:ph type="body" idx="1"/>
          </p:nvPr>
        </p:nvSpPr>
        <p:spPr>
          <a:xfrm>
            <a:off x="1406745" y="373454"/>
            <a:ext cx="8825659" cy="860400"/>
          </a:xfrm>
        </p:spPr>
        <p:txBody>
          <a:bodyPr>
            <a:normAutofit/>
          </a:bodyPr>
          <a:lstStyle/>
          <a:p>
            <a:r>
              <a:rPr lang="en-US" sz="4400" b="1" dirty="0">
                <a:solidFill>
                  <a:schemeClr val="bg2">
                    <a:lumMod val="10000"/>
                  </a:schemeClr>
                </a:solidFill>
                <a:latin typeface="Times New Roman" panose="02020603050405020304" pitchFamily="18" charset="0"/>
                <a:cs typeface="Times New Roman" panose="02020603050405020304" pitchFamily="18" charset="0"/>
              </a:rPr>
              <a:t>INTRODUCTION</a:t>
            </a:r>
            <a:endParaRPr lang="en-IN" sz="4400" b="1"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102319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E65F7-989F-4789-8B60-C2951430E956}"/>
              </a:ext>
            </a:extLst>
          </p:cNvPr>
          <p:cNvSpPr>
            <a:spLocks noGrp="1"/>
          </p:cNvSpPr>
          <p:nvPr>
            <p:ph type="title"/>
          </p:nvPr>
        </p:nvSpPr>
        <p:spPr>
          <a:xfrm>
            <a:off x="2305878" y="973668"/>
            <a:ext cx="7610489" cy="706964"/>
          </a:xfrm>
        </p:spPr>
        <p:txBody>
          <a:bodyPr>
            <a:normAutofit fontScale="90000"/>
          </a:bodyPr>
          <a:lstStyle/>
          <a:p>
            <a:r>
              <a:rPr lang="en-US" b="1" u="sng" dirty="0">
                <a:latin typeface="Times New Roman" panose="02020603050405020304" pitchFamily="18" charset="0"/>
                <a:cs typeface="Times New Roman" panose="02020603050405020304" pitchFamily="18" charset="0"/>
              </a:rPr>
              <a:t>NEED FOR SMART TRAFFIC CONTROL SYSTEM</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E86797-189D-4324-9757-3A066010CD1C}"/>
              </a:ext>
            </a:extLst>
          </p:cNvPr>
          <p:cNvSpPr>
            <a:spLocks noGrp="1"/>
          </p:cNvSpPr>
          <p:nvPr>
            <p:ph idx="1"/>
          </p:nvPr>
        </p:nvSpPr>
        <p:spPr/>
        <p:txBody>
          <a:bodyPr/>
          <a:lstStyle/>
          <a:p>
            <a:pPr algn="just"/>
            <a:r>
              <a:rPr lang="en-IN" dirty="0">
                <a:solidFill>
                  <a:schemeClr val="tx1">
                    <a:lumMod val="95000"/>
                    <a:lumOff val="5000"/>
                  </a:schemeClr>
                </a:solidFill>
              </a:rPr>
              <a:t>Improper working of the traffic signals such as the emission of green light in roads that are empty and red lights in the areas where vehicles are stagnating for a long time.</a:t>
            </a:r>
          </a:p>
          <a:p>
            <a:pPr algn="just"/>
            <a:r>
              <a:rPr lang="en-IN" dirty="0">
                <a:solidFill>
                  <a:schemeClr val="tx1">
                    <a:lumMod val="95000"/>
                    <a:lumOff val="5000"/>
                  </a:schemeClr>
                </a:solidFill>
              </a:rPr>
              <a:t>In developing countries like India, the metro train projects also credit to its cause.</a:t>
            </a:r>
          </a:p>
          <a:p>
            <a:pPr algn="just"/>
            <a:r>
              <a:rPr lang="en-IN" dirty="0">
                <a:solidFill>
                  <a:schemeClr val="tx1">
                    <a:lumMod val="95000"/>
                    <a:lumOff val="5000"/>
                  </a:schemeClr>
                </a:solidFill>
              </a:rPr>
              <a:t>Sudden out break of the structure of roads.</a:t>
            </a:r>
          </a:p>
          <a:p>
            <a:pPr algn="just"/>
            <a:r>
              <a:rPr lang="en-IN" dirty="0">
                <a:solidFill>
                  <a:schemeClr val="tx1">
                    <a:lumMod val="95000"/>
                    <a:lumOff val="5000"/>
                  </a:schemeClr>
                </a:solidFill>
              </a:rPr>
              <a:t>Construction of new bridges.</a:t>
            </a:r>
          </a:p>
          <a:p>
            <a:pPr algn="just"/>
            <a:r>
              <a:rPr lang="en-IN" dirty="0">
                <a:solidFill>
                  <a:schemeClr val="tx1">
                    <a:lumMod val="95000"/>
                    <a:lumOff val="5000"/>
                  </a:schemeClr>
                </a:solidFill>
              </a:rPr>
              <a:t>Failure of the traffic signals.</a:t>
            </a:r>
          </a:p>
          <a:p>
            <a:pPr algn="just"/>
            <a:r>
              <a:rPr lang="en-IN" dirty="0">
                <a:solidFill>
                  <a:schemeClr val="tx1">
                    <a:lumMod val="95000"/>
                    <a:lumOff val="5000"/>
                  </a:schemeClr>
                </a:solidFill>
              </a:rPr>
              <a:t>Lack of traffic police in the required areas.</a:t>
            </a:r>
          </a:p>
          <a:p>
            <a:pPr algn="just"/>
            <a:endParaRPr lang="en-IN" dirty="0"/>
          </a:p>
        </p:txBody>
      </p:sp>
    </p:spTree>
    <p:extLst>
      <p:ext uri="{BB962C8B-B14F-4D97-AF65-F5344CB8AC3E}">
        <p14:creationId xmlns:p14="http://schemas.microsoft.com/office/powerpoint/2010/main" val="165484331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2F19-F1BB-4194-B65F-E8DB0E823330}"/>
              </a:ext>
            </a:extLst>
          </p:cNvPr>
          <p:cNvSpPr>
            <a:spLocks noGrp="1"/>
          </p:cNvSpPr>
          <p:nvPr>
            <p:ph type="title"/>
          </p:nvPr>
        </p:nvSpPr>
        <p:spPr/>
        <p:txBody>
          <a:bodyPr>
            <a:normAutofit/>
          </a:bodyPr>
          <a:lstStyle/>
          <a:p>
            <a:r>
              <a:rPr lang="en-IN" sz="4500" b="1" u="sng" dirty="0"/>
              <a:t>IOT IN TRAFFIC </a:t>
            </a:r>
            <a:br>
              <a:rPr lang="en-IN" sz="4500" b="1" u="sng" dirty="0"/>
            </a:br>
            <a:r>
              <a:rPr lang="en-IN" sz="4500" b="1" u="sng" dirty="0"/>
              <a:t>CONGESTION </a:t>
            </a:r>
            <a:br>
              <a:rPr lang="en-IN" sz="4500" b="1" u="sng" dirty="0"/>
            </a:br>
            <a:r>
              <a:rPr lang="en-IN" sz="4500" b="1" u="sng" dirty="0"/>
              <a:t>MONITORING</a:t>
            </a:r>
          </a:p>
        </p:txBody>
      </p:sp>
      <p:sp>
        <p:nvSpPr>
          <p:cNvPr id="3" name="Text Placeholder 2">
            <a:extLst>
              <a:ext uri="{FF2B5EF4-FFF2-40B4-BE49-F238E27FC236}">
                <a16:creationId xmlns:a16="http://schemas.microsoft.com/office/drawing/2014/main" id="{CD8799A4-3ADD-4F97-91F3-FE7D60BB9E98}"/>
              </a:ext>
            </a:extLst>
          </p:cNvPr>
          <p:cNvSpPr>
            <a:spLocks noGrp="1"/>
          </p:cNvSpPr>
          <p:nvPr>
            <p:ph type="body" idx="1"/>
          </p:nvPr>
        </p:nvSpPr>
        <p:spPr>
          <a:xfrm>
            <a:off x="6414053" y="821635"/>
            <a:ext cx="4239052" cy="5340626"/>
          </a:xfrm>
        </p:spPr>
        <p:txBody>
          <a:bodyPr>
            <a:normAutofit/>
          </a:bodyPr>
          <a:lstStyle/>
          <a:p>
            <a:pPr algn="just"/>
            <a:r>
              <a:rPr lang="en-IN" dirty="0">
                <a:solidFill>
                  <a:schemeClr val="bg2">
                    <a:lumMod val="10000"/>
                  </a:schemeClr>
                </a:solidFill>
              </a:rPr>
              <a:t>Internet of things aims at providing a ubiquitous internet connection to almost all the devices.</a:t>
            </a:r>
          </a:p>
          <a:p>
            <a:pPr algn="just"/>
            <a:r>
              <a:rPr lang="en-IN" dirty="0">
                <a:solidFill>
                  <a:schemeClr val="bg2">
                    <a:lumMod val="10000"/>
                  </a:schemeClr>
                </a:solidFill>
              </a:rPr>
              <a:t>In this project, cameras are the basic modules used .All of  the cameras will be setup with an internet protocol address to  aid in effective communication and automation of traffic signals.</a:t>
            </a:r>
          </a:p>
        </p:txBody>
      </p:sp>
    </p:spTree>
    <p:extLst>
      <p:ext uri="{BB962C8B-B14F-4D97-AF65-F5344CB8AC3E}">
        <p14:creationId xmlns:p14="http://schemas.microsoft.com/office/powerpoint/2010/main" val="4040143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8F81-0E9F-42D4-B2BF-1B110836BDC3}"/>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REQUIREMENTS</a:t>
            </a:r>
          </a:p>
        </p:txBody>
      </p:sp>
      <p:sp>
        <p:nvSpPr>
          <p:cNvPr id="4" name="Text Placeholder 3">
            <a:extLst>
              <a:ext uri="{FF2B5EF4-FFF2-40B4-BE49-F238E27FC236}">
                <a16:creationId xmlns:a16="http://schemas.microsoft.com/office/drawing/2014/main" id="{E5F42DD0-BE87-4A57-87C4-C2D24C5104AA}"/>
              </a:ext>
            </a:extLst>
          </p:cNvPr>
          <p:cNvSpPr>
            <a:spLocks noGrp="1"/>
          </p:cNvSpPr>
          <p:nvPr>
            <p:ph type="body" idx="1"/>
          </p:nvPr>
        </p:nvSpPr>
        <p:spPr/>
        <p:txBody>
          <a:bodyPr/>
          <a:lstStyle/>
          <a:p>
            <a:r>
              <a:rPr lang="en-US" u="sng" dirty="0"/>
              <a:t>IOT SERVERS</a:t>
            </a:r>
          </a:p>
        </p:txBody>
      </p:sp>
      <p:sp>
        <p:nvSpPr>
          <p:cNvPr id="3" name="Text Placeholder 2">
            <a:extLst>
              <a:ext uri="{FF2B5EF4-FFF2-40B4-BE49-F238E27FC236}">
                <a16:creationId xmlns:a16="http://schemas.microsoft.com/office/drawing/2014/main" id="{96ACA8A7-79FA-47E4-90C2-EACA655B6341}"/>
              </a:ext>
            </a:extLst>
          </p:cNvPr>
          <p:cNvSpPr>
            <a:spLocks noGrp="1"/>
          </p:cNvSpPr>
          <p:nvPr>
            <p:ph sz="half" idx="2"/>
          </p:nvPr>
        </p:nvSpPr>
        <p:spPr>
          <a:xfrm>
            <a:off x="2622342" y="3187699"/>
            <a:ext cx="3534205" cy="2840039"/>
          </a:xfrm>
        </p:spPr>
        <p:txBody>
          <a:bodyPr>
            <a:normAutofit/>
          </a:bodyPr>
          <a:lstStyle/>
          <a:p>
            <a:pPr marL="0" indent="0" algn="just">
              <a:buNone/>
            </a:pPr>
            <a:r>
              <a:rPr lang="en-IN" dirty="0"/>
              <a:t> IoT severs are used as aids in transmission and reception of data from devices used as nodes in Internet of Things</a:t>
            </a:r>
          </a:p>
        </p:txBody>
      </p:sp>
      <p:sp>
        <p:nvSpPr>
          <p:cNvPr id="17" name="Text Placeholder 16">
            <a:extLst>
              <a:ext uri="{FF2B5EF4-FFF2-40B4-BE49-F238E27FC236}">
                <a16:creationId xmlns:a16="http://schemas.microsoft.com/office/drawing/2014/main" id="{D4739073-43BB-42F4-ADE4-494D31882001}"/>
              </a:ext>
            </a:extLst>
          </p:cNvPr>
          <p:cNvSpPr>
            <a:spLocks noGrp="1"/>
          </p:cNvSpPr>
          <p:nvPr>
            <p:ph type="body" sz="quarter" idx="3"/>
          </p:nvPr>
        </p:nvSpPr>
        <p:spPr/>
        <p:txBody>
          <a:bodyPr/>
          <a:lstStyle/>
          <a:p>
            <a:r>
              <a:rPr lang="en-US" u="sng" dirty="0"/>
              <a:t>Web Cam</a:t>
            </a:r>
            <a:endParaRPr lang="en-IN" u="sng" dirty="0"/>
          </a:p>
        </p:txBody>
      </p:sp>
      <p:sp>
        <p:nvSpPr>
          <p:cNvPr id="22" name="Text Placeholder 21">
            <a:extLst>
              <a:ext uri="{FF2B5EF4-FFF2-40B4-BE49-F238E27FC236}">
                <a16:creationId xmlns:a16="http://schemas.microsoft.com/office/drawing/2014/main" id="{0DCBFD5B-781A-46AE-8EB3-F839206DBAF9}"/>
              </a:ext>
            </a:extLst>
          </p:cNvPr>
          <p:cNvSpPr>
            <a:spLocks noGrp="1"/>
          </p:cNvSpPr>
          <p:nvPr>
            <p:ph sz="quarter" idx="4"/>
          </p:nvPr>
        </p:nvSpPr>
        <p:spPr>
          <a:xfrm>
            <a:off x="8713994" y="3179762"/>
            <a:ext cx="2749135" cy="2840039"/>
          </a:xfrm>
        </p:spPr>
        <p:txBody>
          <a:bodyPr>
            <a:normAutofit/>
          </a:bodyPr>
          <a:lstStyle/>
          <a:p>
            <a:pPr marL="0" indent="0">
              <a:buNone/>
            </a:pPr>
            <a:r>
              <a:rPr lang="en-US" dirty="0">
                <a:cs typeface="Aharoni" panose="02010803020104030203" pitchFamily="2" charset="-79"/>
              </a:rPr>
              <a:t> A webcam is a camera device that accesses real time data and transmits using an internet network.</a:t>
            </a:r>
            <a:endParaRPr lang="en-IN" dirty="0">
              <a:cs typeface="Aharoni" panose="02010803020104030203" pitchFamily="2" charset="-79"/>
            </a:endParaRPr>
          </a:p>
        </p:txBody>
      </p:sp>
      <p:pic>
        <p:nvPicPr>
          <p:cNvPr id="9" name="Picture 8">
            <a:extLst>
              <a:ext uri="{FF2B5EF4-FFF2-40B4-BE49-F238E27FC236}">
                <a16:creationId xmlns:a16="http://schemas.microsoft.com/office/drawing/2014/main" id="{4E1AF268-02F8-46C2-B90E-D1823466E31D}"/>
              </a:ext>
            </a:extLst>
          </p:cNvPr>
          <p:cNvPicPr/>
          <p:nvPr/>
        </p:nvPicPr>
        <p:blipFill>
          <a:blip r:embed="rId2"/>
          <a:stretch>
            <a:fillRect/>
          </a:stretch>
        </p:blipFill>
        <p:spPr>
          <a:xfrm>
            <a:off x="6265966" y="3758412"/>
            <a:ext cx="2162175" cy="1877060"/>
          </a:xfrm>
          <a:prstGeom prst="rect">
            <a:avLst/>
          </a:prstGeom>
        </p:spPr>
      </p:pic>
      <p:pic>
        <p:nvPicPr>
          <p:cNvPr id="11" name="Picture 10">
            <a:extLst>
              <a:ext uri="{FF2B5EF4-FFF2-40B4-BE49-F238E27FC236}">
                <a16:creationId xmlns:a16="http://schemas.microsoft.com/office/drawing/2014/main" id="{F8C2AB9D-FB02-46EE-B706-66665629B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4" y="3577341"/>
            <a:ext cx="2557448" cy="2044879"/>
          </a:xfrm>
          <a:prstGeom prst="rect">
            <a:avLst/>
          </a:prstGeom>
        </p:spPr>
      </p:pic>
    </p:spTree>
    <p:extLst>
      <p:ext uri="{BB962C8B-B14F-4D97-AF65-F5344CB8AC3E}">
        <p14:creationId xmlns:p14="http://schemas.microsoft.com/office/powerpoint/2010/main" val="300957746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0EBA-F4E4-42AD-B537-22D035140F29}"/>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BASIC CONSIDERATION OF INPUT</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F2CC7A-8174-480A-AD1F-0874E19C2DA7}"/>
              </a:ext>
            </a:extLst>
          </p:cNvPr>
          <p:cNvSpPr>
            <a:spLocks noGrp="1"/>
          </p:cNvSpPr>
          <p:nvPr>
            <p:ph sz="half" idx="1"/>
          </p:nvPr>
        </p:nvSpPr>
        <p:spPr/>
        <p:txBody>
          <a:bodyPr/>
          <a:lstStyle/>
          <a:p>
            <a:r>
              <a:rPr lang="en-US" dirty="0"/>
              <a:t>ROAD WITH HIGH VEHICHE DENSITY</a:t>
            </a:r>
          </a:p>
          <a:p>
            <a:endParaRPr lang="en-IN" dirty="0"/>
          </a:p>
        </p:txBody>
      </p:sp>
      <p:sp>
        <p:nvSpPr>
          <p:cNvPr id="4" name="Content Placeholder 3">
            <a:extLst>
              <a:ext uri="{FF2B5EF4-FFF2-40B4-BE49-F238E27FC236}">
                <a16:creationId xmlns:a16="http://schemas.microsoft.com/office/drawing/2014/main" id="{D55C7671-9426-4682-949F-86F9C950CB1C}"/>
              </a:ext>
            </a:extLst>
          </p:cNvPr>
          <p:cNvSpPr>
            <a:spLocks noGrp="1"/>
          </p:cNvSpPr>
          <p:nvPr>
            <p:ph sz="half" idx="2"/>
          </p:nvPr>
        </p:nvSpPr>
        <p:spPr/>
        <p:txBody>
          <a:bodyPr/>
          <a:lstStyle/>
          <a:p>
            <a:r>
              <a:rPr lang="en-US" dirty="0"/>
              <a:t>ROAD WITH LOW VEHICLE DENSITY</a:t>
            </a:r>
          </a:p>
          <a:p>
            <a:pPr marL="0" indent="0">
              <a:buNone/>
            </a:pPr>
            <a:endParaRPr lang="en-IN" dirty="0"/>
          </a:p>
        </p:txBody>
      </p:sp>
      <p:pic>
        <p:nvPicPr>
          <p:cNvPr id="6" name="Picture 5">
            <a:extLst>
              <a:ext uri="{FF2B5EF4-FFF2-40B4-BE49-F238E27FC236}">
                <a16:creationId xmlns:a16="http://schemas.microsoft.com/office/drawing/2014/main" id="{346E50C9-4891-4249-B239-68735D1A2476}"/>
              </a:ext>
            </a:extLst>
          </p:cNvPr>
          <p:cNvPicPr>
            <a:picLocks noChangeAspect="1"/>
          </p:cNvPicPr>
          <p:nvPr/>
        </p:nvPicPr>
        <p:blipFill>
          <a:blip r:embed="rId2"/>
          <a:stretch>
            <a:fillRect/>
          </a:stretch>
        </p:blipFill>
        <p:spPr>
          <a:xfrm>
            <a:off x="1865312" y="3150658"/>
            <a:ext cx="2819400" cy="2114550"/>
          </a:xfrm>
          <a:prstGeom prst="rect">
            <a:avLst/>
          </a:prstGeom>
        </p:spPr>
      </p:pic>
      <p:pic>
        <p:nvPicPr>
          <p:cNvPr id="9" name="Picture 8">
            <a:extLst>
              <a:ext uri="{FF2B5EF4-FFF2-40B4-BE49-F238E27FC236}">
                <a16:creationId xmlns:a16="http://schemas.microsoft.com/office/drawing/2014/main" id="{E2A9E2B4-E046-4FE5-AC36-EB7A937361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904" y="3061456"/>
            <a:ext cx="3385489" cy="2268278"/>
          </a:xfrm>
          <a:prstGeom prst="rect">
            <a:avLst/>
          </a:prstGeom>
        </p:spPr>
      </p:pic>
    </p:spTree>
    <p:extLst>
      <p:ext uri="{BB962C8B-B14F-4D97-AF65-F5344CB8AC3E}">
        <p14:creationId xmlns:p14="http://schemas.microsoft.com/office/powerpoint/2010/main" val="131035204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F0B3-1264-4071-B3FF-D7241D3686F3}"/>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EXPECTED IMPLEMENTATION OF PROJECT OUTCOME</a:t>
            </a:r>
          </a:p>
        </p:txBody>
      </p:sp>
      <p:pic>
        <p:nvPicPr>
          <p:cNvPr id="4" name="Content Placeholder 3">
            <a:extLst>
              <a:ext uri="{FF2B5EF4-FFF2-40B4-BE49-F238E27FC236}">
                <a16:creationId xmlns:a16="http://schemas.microsoft.com/office/drawing/2014/main" id="{AC36E541-D95C-4C89-9A70-2EDC54A52906}"/>
              </a:ext>
            </a:extLst>
          </p:cNvPr>
          <p:cNvPicPr>
            <a:picLocks noGrp="1" noChangeAspect="1"/>
          </p:cNvPicPr>
          <p:nvPr>
            <p:ph idx="1"/>
          </p:nvPr>
        </p:nvPicPr>
        <p:blipFill>
          <a:blip r:embed="rId2"/>
          <a:stretch>
            <a:fillRect/>
          </a:stretch>
        </p:blipFill>
        <p:spPr>
          <a:xfrm>
            <a:off x="501893" y="2868610"/>
            <a:ext cx="4619625" cy="2886075"/>
          </a:xfrm>
        </p:spPr>
      </p:pic>
      <p:pic>
        <p:nvPicPr>
          <p:cNvPr id="5" name="Picture 4">
            <a:extLst>
              <a:ext uri="{FF2B5EF4-FFF2-40B4-BE49-F238E27FC236}">
                <a16:creationId xmlns:a16="http://schemas.microsoft.com/office/drawing/2014/main" id="{B84793A7-48BC-4E91-AC5C-D4B14131F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590" y="2868609"/>
            <a:ext cx="5416830" cy="3306904"/>
          </a:xfrm>
          <a:prstGeom prst="rect">
            <a:avLst/>
          </a:prstGeom>
        </p:spPr>
      </p:pic>
    </p:spTree>
    <p:extLst>
      <p:ext uri="{BB962C8B-B14F-4D97-AF65-F5344CB8AC3E}">
        <p14:creationId xmlns:p14="http://schemas.microsoft.com/office/powerpoint/2010/main" val="17038360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0BC6E070-0448-4000-BD73-DF36F9802595}"/>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ARCHITECTURE OF THIS PROJECT</a:t>
            </a:r>
            <a:r>
              <a:rPr lang="en-US" sz="4000" b="1" u="sng" dirty="0">
                <a:latin typeface="Chiller" panose="04020404031007020602" pitchFamily="82" charset="0"/>
              </a:rPr>
              <a:t> </a:t>
            </a:r>
            <a:endParaRPr lang="en-IN" sz="4000" b="1" u="sng" dirty="0">
              <a:latin typeface="Chiller" panose="04020404031007020602" pitchFamily="82" charset="0"/>
            </a:endParaRPr>
          </a:p>
        </p:txBody>
      </p:sp>
      <p:grpSp>
        <p:nvGrpSpPr>
          <p:cNvPr id="4" name="Group 3">
            <a:extLst>
              <a:ext uri="{FF2B5EF4-FFF2-40B4-BE49-F238E27FC236}">
                <a16:creationId xmlns:a16="http://schemas.microsoft.com/office/drawing/2014/main" id="{F801B8AE-2A77-4123-A4EE-C7187201F2F3}"/>
              </a:ext>
            </a:extLst>
          </p:cNvPr>
          <p:cNvGrpSpPr/>
          <p:nvPr/>
        </p:nvGrpSpPr>
        <p:grpSpPr>
          <a:xfrm>
            <a:off x="1497495" y="1690688"/>
            <a:ext cx="9064488" cy="4561455"/>
            <a:chOff x="0" y="0"/>
            <a:chExt cx="3495675" cy="2476527"/>
          </a:xfrm>
        </p:grpSpPr>
        <p:sp>
          <p:nvSpPr>
            <p:cNvPr id="5" name="Shape 619">
              <a:extLst>
                <a:ext uri="{FF2B5EF4-FFF2-40B4-BE49-F238E27FC236}">
                  <a16:creationId xmlns:a16="http://schemas.microsoft.com/office/drawing/2014/main" id="{10BDA1E0-CF14-4BED-8834-70DAEC2A83C5}"/>
                </a:ext>
              </a:extLst>
            </p:cNvPr>
            <p:cNvSpPr/>
            <p:nvPr/>
          </p:nvSpPr>
          <p:spPr>
            <a:xfrm>
              <a:off x="180975" y="95254"/>
              <a:ext cx="1009650" cy="361946"/>
            </a:xfrm>
            <a:custGeom>
              <a:avLst/>
              <a:gdLst/>
              <a:ahLst/>
              <a:cxnLst/>
              <a:rect l="0" t="0" r="0" b="0"/>
              <a:pathLst>
                <a:path w="914400" h="352425">
                  <a:moveTo>
                    <a:pt x="0" y="58721"/>
                  </a:moveTo>
                  <a:cubicBezTo>
                    <a:pt x="0" y="26290"/>
                    <a:pt x="26290" y="0"/>
                    <a:pt x="58721" y="0"/>
                  </a:cubicBezTo>
                  <a:lnTo>
                    <a:pt x="855679" y="0"/>
                  </a:lnTo>
                  <a:cubicBezTo>
                    <a:pt x="888110" y="0"/>
                    <a:pt x="914400" y="26290"/>
                    <a:pt x="914400" y="58721"/>
                  </a:cubicBezTo>
                  <a:lnTo>
                    <a:pt x="914400" y="293703"/>
                  </a:lnTo>
                  <a:cubicBezTo>
                    <a:pt x="914400" y="326134"/>
                    <a:pt x="888110" y="352425"/>
                    <a:pt x="855679" y="352425"/>
                  </a:cubicBezTo>
                  <a:lnTo>
                    <a:pt x="58721" y="352425"/>
                  </a:lnTo>
                  <a:cubicBezTo>
                    <a:pt x="26290" y="352425"/>
                    <a:pt x="0" y="326134"/>
                    <a:pt x="0" y="293703"/>
                  </a:cubicBezTo>
                  <a:close/>
                </a:path>
              </a:pathLst>
            </a:custGeom>
            <a:ln w="12700" cap="flat">
              <a:round/>
            </a:ln>
          </p:spPr>
          <p:style>
            <a:lnRef idx="1">
              <a:srgbClr val="70AD47"/>
            </a:lnRef>
            <a:fillRef idx="0">
              <a:srgbClr val="000000">
                <a:alpha val="0"/>
              </a:srgbClr>
            </a:fillRef>
            <a:effectRef idx="0">
              <a:scrgbClr r="0" g="0" b="0"/>
            </a:effectRef>
            <a:fontRef idx="none"/>
          </p:style>
          <p:txBody>
            <a:bodyPr/>
            <a:lstStyle/>
            <a:p>
              <a:endParaRPr lang="en-IN"/>
            </a:p>
          </p:txBody>
        </p:sp>
        <p:sp>
          <p:nvSpPr>
            <p:cNvPr id="6" name="Rectangle 5">
              <a:extLst>
                <a:ext uri="{FF2B5EF4-FFF2-40B4-BE49-F238E27FC236}">
                  <a16:creationId xmlns:a16="http://schemas.microsoft.com/office/drawing/2014/main" id="{33A436A8-ECC7-4D50-A1F8-0C3E8C811D5B}"/>
                </a:ext>
              </a:extLst>
            </p:cNvPr>
            <p:cNvSpPr/>
            <p:nvPr/>
          </p:nvSpPr>
          <p:spPr>
            <a:xfrm>
              <a:off x="395096" y="150853"/>
              <a:ext cx="732056" cy="245043"/>
            </a:xfrm>
            <a:prstGeom prst="rect">
              <a:avLst/>
            </a:prstGeom>
            <a:ln>
              <a:noFill/>
            </a:ln>
          </p:spPr>
          <p:txBody>
            <a:bodyPr vert="horz" lIns="0" tIns="0" rIns="0" bIns="0" rtlCol="0">
              <a:noAutofit/>
            </a:bodyPr>
            <a:lstStyle/>
            <a:p>
              <a:pPr marL="6350" indent="-6350">
                <a:lnSpc>
                  <a:spcPct val="107000"/>
                </a:lnSpc>
                <a:spcAft>
                  <a:spcPts val="800"/>
                </a:spcAft>
              </a:pPr>
              <a:r>
                <a:rPr lang="en-IN" sz="2400" dirty="0">
                  <a:solidFill>
                    <a:srgbClr val="000000"/>
                  </a:solidFill>
                  <a:effectLst/>
                  <a:latin typeface="Calibri" panose="020F0502020204030204" pitchFamily="34" charset="0"/>
                  <a:ea typeface="Calibri" panose="020F0502020204030204" pitchFamily="34" charset="0"/>
                </a:rPr>
                <a:t>Camera</a:t>
              </a:r>
            </a:p>
          </p:txBody>
        </p:sp>
        <p:sp>
          <p:nvSpPr>
            <p:cNvPr id="7" name="Shape 622">
              <a:extLst>
                <a:ext uri="{FF2B5EF4-FFF2-40B4-BE49-F238E27FC236}">
                  <a16:creationId xmlns:a16="http://schemas.microsoft.com/office/drawing/2014/main" id="{B40EE27B-6E08-4C18-B3A8-0F8580A5B49B}"/>
                </a:ext>
              </a:extLst>
            </p:cNvPr>
            <p:cNvSpPr/>
            <p:nvPr/>
          </p:nvSpPr>
          <p:spPr>
            <a:xfrm>
              <a:off x="1657350" y="0"/>
              <a:ext cx="1476375" cy="457200"/>
            </a:xfrm>
            <a:custGeom>
              <a:avLst/>
              <a:gdLst/>
              <a:ahLst/>
              <a:cxnLst/>
              <a:rect l="0" t="0" r="0" b="0"/>
              <a:pathLst>
                <a:path w="1476375" h="457200">
                  <a:moveTo>
                    <a:pt x="0" y="76179"/>
                  </a:moveTo>
                  <a:cubicBezTo>
                    <a:pt x="0" y="34106"/>
                    <a:pt x="34106" y="0"/>
                    <a:pt x="76179" y="0"/>
                  </a:cubicBezTo>
                  <a:lnTo>
                    <a:pt x="1400197" y="0"/>
                  </a:lnTo>
                  <a:cubicBezTo>
                    <a:pt x="1442269" y="0"/>
                    <a:pt x="1476375" y="34106"/>
                    <a:pt x="1476375" y="76179"/>
                  </a:cubicBezTo>
                  <a:lnTo>
                    <a:pt x="1476375" y="381000"/>
                  </a:lnTo>
                  <a:cubicBezTo>
                    <a:pt x="1476375" y="423094"/>
                    <a:pt x="1442269" y="457200"/>
                    <a:pt x="1400197" y="457200"/>
                  </a:cubicBezTo>
                  <a:lnTo>
                    <a:pt x="76179" y="457200"/>
                  </a:lnTo>
                  <a:cubicBezTo>
                    <a:pt x="34106" y="457200"/>
                    <a:pt x="0" y="423094"/>
                    <a:pt x="0" y="381000"/>
                  </a:cubicBezTo>
                  <a:close/>
                </a:path>
              </a:pathLst>
            </a:custGeom>
            <a:ln w="12700" cap="flat">
              <a:round/>
            </a:ln>
          </p:spPr>
          <p:style>
            <a:lnRef idx="1">
              <a:srgbClr val="70AD47"/>
            </a:lnRef>
            <a:fillRef idx="0">
              <a:srgbClr val="000000">
                <a:alpha val="0"/>
              </a:srgbClr>
            </a:fillRef>
            <a:effectRef idx="0">
              <a:scrgbClr r="0" g="0" b="0"/>
            </a:effectRef>
            <a:fontRef idx="none"/>
          </p:style>
          <p:txBody>
            <a:bodyPr/>
            <a:lstStyle/>
            <a:p>
              <a:endParaRPr lang="en-IN"/>
            </a:p>
          </p:txBody>
        </p:sp>
        <p:sp>
          <p:nvSpPr>
            <p:cNvPr id="8" name="Rectangle 7">
              <a:extLst>
                <a:ext uri="{FF2B5EF4-FFF2-40B4-BE49-F238E27FC236}">
                  <a16:creationId xmlns:a16="http://schemas.microsoft.com/office/drawing/2014/main" id="{3B4CDD24-5529-491D-9D0E-03750E38AA86}"/>
                </a:ext>
              </a:extLst>
            </p:cNvPr>
            <p:cNvSpPr/>
            <p:nvPr/>
          </p:nvSpPr>
          <p:spPr>
            <a:xfrm>
              <a:off x="2023935" y="60712"/>
              <a:ext cx="1070215" cy="245043"/>
            </a:xfrm>
            <a:prstGeom prst="rect">
              <a:avLst/>
            </a:prstGeom>
            <a:ln>
              <a:noFill/>
            </a:ln>
          </p:spPr>
          <p:txBody>
            <a:bodyPr vert="horz" lIns="0" tIns="0" rIns="0" bIns="0" rtlCol="0">
              <a:noAutofit/>
            </a:bodyPr>
            <a:lstStyle/>
            <a:p>
              <a:pPr marL="6350" indent="-6350">
                <a:lnSpc>
                  <a:spcPct val="107000"/>
                </a:lnSpc>
                <a:spcAft>
                  <a:spcPts val="800"/>
                </a:spcAft>
              </a:pPr>
              <a:r>
                <a:rPr lang="en-IN" dirty="0">
                  <a:solidFill>
                    <a:srgbClr val="000000"/>
                  </a:solidFill>
                  <a:effectLst/>
                  <a:latin typeface="Calibri" panose="020F0502020204030204" pitchFamily="34" charset="0"/>
                  <a:ea typeface="Calibri" panose="020F0502020204030204" pitchFamily="34" charset="0"/>
                </a:rPr>
                <a:t>Background</a:t>
              </a:r>
            </a:p>
          </p:txBody>
        </p:sp>
        <p:sp>
          <p:nvSpPr>
            <p:cNvPr id="9" name="Rectangle 8">
              <a:extLst>
                <a:ext uri="{FF2B5EF4-FFF2-40B4-BE49-F238E27FC236}">
                  <a16:creationId xmlns:a16="http://schemas.microsoft.com/office/drawing/2014/main" id="{AAAB9DFF-2370-409E-B0D3-A6F16FC67573}"/>
                </a:ext>
              </a:extLst>
            </p:cNvPr>
            <p:cNvSpPr/>
            <p:nvPr/>
          </p:nvSpPr>
          <p:spPr>
            <a:xfrm>
              <a:off x="2042794" y="244745"/>
              <a:ext cx="1021906" cy="245043"/>
            </a:xfrm>
            <a:prstGeom prst="rect">
              <a:avLst/>
            </a:prstGeom>
            <a:ln>
              <a:noFill/>
            </a:ln>
          </p:spPr>
          <p:txBody>
            <a:bodyPr vert="horz" lIns="0" tIns="0" rIns="0" bIns="0" rtlCol="0">
              <a:noAutofit/>
            </a:bodyPr>
            <a:lstStyle/>
            <a:p>
              <a:pPr marL="6350" indent="-6350">
                <a:lnSpc>
                  <a:spcPct val="107000"/>
                </a:lnSpc>
                <a:spcAft>
                  <a:spcPts val="800"/>
                </a:spcAft>
              </a:pPr>
              <a:r>
                <a:rPr lang="en-IN" dirty="0">
                  <a:solidFill>
                    <a:srgbClr val="000000"/>
                  </a:solidFill>
                  <a:effectLst/>
                  <a:latin typeface="Calibri" panose="020F0502020204030204" pitchFamily="34" charset="0"/>
                  <a:ea typeface="Calibri" panose="020F0502020204030204" pitchFamily="34" charset="0"/>
                </a:rPr>
                <a:t>subtraction</a:t>
              </a:r>
            </a:p>
          </p:txBody>
        </p:sp>
        <p:sp>
          <p:nvSpPr>
            <p:cNvPr id="10" name="Shape 626">
              <a:extLst>
                <a:ext uri="{FF2B5EF4-FFF2-40B4-BE49-F238E27FC236}">
                  <a16:creationId xmlns:a16="http://schemas.microsoft.com/office/drawing/2014/main" id="{552AADB0-1BEC-4CA2-8F5D-3544C43D8CB6}"/>
                </a:ext>
              </a:extLst>
            </p:cNvPr>
            <p:cNvSpPr/>
            <p:nvPr/>
          </p:nvSpPr>
          <p:spPr>
            <a:xfrm>
              <a:off x="2371725" y="1123966"/>
              <a:ext cx="1123950" cy="342900"/>
            </a:xfrm>
            <a:custGeom>
              <a:avLst/>
              <a:gdLst/>
              <a:ahLst/>
              <a:cxnLst/>
              <a:rect l="0" t="0" r="0" b="0"/>
              <a:pathLst>
                <a:path w="1123950" h="342900">
                  <a:moveTo>
                    <a:pt x="0" y="57134"/>
                  </a:moveTo>
                  <a:cubicBezTo>
                    <a:pt x="0" y="25579"/>
                    <a:pt x="25579" y="0"/>
                    <a:pt x="57134" y="0"/>
                  </a:cubicBezTo>
                  <a:lnTo>
                    <a:pt x="1066800" y="0"/>
                  </a:lnTo>
                  <a:cubicBezTo>
                    <a:pt x="1098370" y="0"/>
                    <a:pt x="1123950" y="25579"/>
                    <a:pt x="1123950" y="57134"/>
                  </a:cubicBezTo>
                  <a:lnTo>
                    <a:pt x="1123950" y="285765"/>
                  </a:lnTo>
                  <a:cubicBezTo>
                    <a:pt x="1123950" y="317320"/>
                    <a:pt x="1098370" y="342900"/>
                    <a:pt x="1066800" y="342900"/>
                  </a:cubicBezTo>
                  <a:lnTo>
                    <a:pt x="57134" y="342900"/>
                  </a:lnTo>
                  <a:cubicBezTo>
                    <a:pt x="25579" y="342900"/>
                    <a:pt x="0" y="317320"/>
                    <a:pt x="0" y="285765"/>
                  </a:cubicBezTo>
                  <a:close/>
                </a:path>
              </a:pathLst>
            </a:custGeom>
            <a:ln w="12700" cap="flat">
              <a:round/>
            </a:ln>
          </p:spPr>
          <p:style>
            <a:lnRef idx="1">
              <a:srgbClr val="70AD47"/>
            </a:lnRef>
            <a:fillRef idx="0">
              <a:srgbClr val="000000">
                <a:alpha val="0"/>
              </a:srgbClr>
            </a:fillRef>
            <a:effectRef idx="0">
              <a:scrgbClr r="0" g="0" b="0"/>
            </a:effectRef>
            <a:fontRef idx="none"/>
          </p:style>
          <p:txBody>
            <a:bodyPr/>
            <a:lstStyle/>
            <a:p>
              <a:endParaRPr lang="en-IN"/>
            </a:p>
          </p:txBody>
        </p:sp>
        <p:sp>
          <p:nvSpPr>
            <p:cNvPr id="11" name="Rectangle 10">
              <a:extLst>
                <a:ext uri="{FF2B5EF4-FFF2-40B4-BE49-F238E27FC236}">
                  <a16:creationId xmlns:a16="http://schemas.microsoft.com/office/drawing/2014/main" id="{C58BF1CC-8E6A-484B-A90C-5CC597B0CB38}"/>
                </a:ext>
              </a:extLst>
            </p:cNvPr>
            <p:cNvSpPr/>
            <p:nvPr/>
          </p:nvSpPr>
          <p:spPr>
            <a:xfrm>
              <a:off x="2778634" y="1179100"/>
              <a:ext cx="499805" cy="245043"/>
            </a:xfrm>
            <a:prstGeom prst="rect">
              <a:avLst/>
            </a:prstGeom>
            <a:ln>
              <a:noFill/>
            </a:ln>
          </p:spPr>
          <p:txBody>
            <a:bodyPr vert="horz" lIns="0" tIns="0" rIns="0" bIns="0" rtlCol="0">
              <a:noAutofit/>
            </a:bodyPr>
            <a:lstStyle/>
            <a:p>
              <a:pPr marL="6350" indent="-6350">
                <a:lnSpc>
                  <a:spcPct val="107000"/>
                </a:lnSpc>
                <a:spcAft>
                  <a:spcPts val="800"/>
                </a:spcAft>
              </a:pPr>
              <a:r>
                <a:rPr lang="en-IN" sz="1100" spc="-485">
                  <a:solidFill>
                    <a:srgbClr val="000000"/>
                  </a:solidFill>
                  <a:effectLst/>
                  <a:latin typeface="Calibri" panose="020F0502020204030204" pitchFamily="34" charset="0"/>
                  <a:ea typeface="Calibri" panose="020F0502020204030204" pitchFamily="34" charset="0"/>
                </a:rPr>
                <a:t>Edge</a:t>
              </a:r>
              <a:endParaRPr lang="en-IN" sz="1100">
                <a:solidFill>
                  <a:srgbClr val="000000"/>
                </a:solidFill>
                <a:effectLst/>
                <a:latin typeface="Calibri" panose="020F0502020204030204" pitchFamily="34" charset="0"/>
                <a:ea typeface="Calibri" panose="020F0502020204030204" pitchFamily="34" charset="0"/>
              </a:endParaRPr>
            </a:p>
          </p:txBody>
        </p:sp>
        <p:sp>
          <p:nvSpPr>
            <p:cNvPr id="12" name="Rectangle 11">
              <a:extLst>
                <a:ext uri="{FF2B5EF4-FFF2-40B4-BE49-F238E27FC236}">
                  <a16:creationId xmlns:a16="http://schemas.microsoft.com/office/drawing/2014/main" id="{8990F735-6A8F-41C2-B79D-E7219B43D80E}"/>
                </a:ext>
              </a:extLst>
            </p:cNvPr>
            <p:cNvSpPr/>
            <p:nvPr/>
          </p:nvSpPr>
          <p:spPr>
            <a:xfrm>
              <a:off x="2585673" y="1232769"/>
              <a:ext cx="856544" cy="245043"/>
            </a:xfrm>
            <a:prstGeom prst="rect">
              <a:avLst/>
            </a:prstGeom>
            <a:ln>
              <a:noFill/>
            </a:ln>
          </p:spPr>
          <p:txBody>
            <a:bodyPr vert="horz" lIns="0" tIns="0" rIns="0" bIns="0" rtlCol="0">
              <a:noAutofit/>
            </a:bodyPr>
            <a:lstStyle/>
            <a:p>
              <a:pPr marL="6350" indent="-6350">
                <a:lnSpc>
                  <a:spcPct val="107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 </a:t>
              </a:r>
              <a:r>
                <a:rPr lang="en-IN" dirty="0">
                  <a:solidFill>
                    <a:srgbClr val="000000"/>
                  </a:solidFill>
                  <a:effectLst/>
                  <a:latin typeface="Calibri" panose="020F0502020204030204" pitchFamily="34" charset="0"/>
                  <a:ea typeface="Calibri" panose="020F0502020204030204" pitchFamily="34" charset="0"/>
                </a:rPr>
                <a:t>EDGE detection</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3" name="Shape 630">
              <a:extLst>
                <a:ext uri="{FF2B5EF4-FFF2-40B4-BE49-F238E27FC236}">
                  <a16:creationId xmlns:a16="http://schemas.microsoft.com/office/drawing/2014/main" id="{140BFBEE-FF9F-415E-9A23-3EC1F291AB77}"/>
                </a:ext>
              </a:extLst>
            </p:cNvPr>
            <p:cNvSpPr/>
            <p:nvPr/>
          </p:nvSpPr>
          <p:spPr>
            <a:xfrm>
              <a:off x="1190625" y="1066816"/>
              <a:ext cx="914400" cy="485775"/>
            </a:xfrm>
            <a:custGeom>
              <a:avLst/>
              <a:gdLst/>
              <a:ahLst/>
              <a:cxnLst/>
              <a:rect l="0" t="0" r="0" b="0"/>
              <a:pathLst>
                <a:path w="914400" h="485775">
                  <a:moveTo>
                    <a:pt x="0" y="80940"/>
                  </a:moveTo>
                  <a:cubicBezTo>
                    <a:pt x="0" y="36237"/>
                    <a:pt x="36237" y="0"/>
                    <a:pt x="80940" y="0"/>
                  </a:cubicBezTo>
                  <a:lnTo>
                    <a:pt x="833459" y="0"/>
                  </a:lnTo>
                  <a:cubicBezTo>
                    <a:pt x="878162" y="0"/>
                    <a:pt x="914400" y="36237"/>
                    <a:pt x="914400" y="80940"/>
                  </a:cubicBezTo>
                  <a:lnTo>
                    <a:pt x="914400" y="404834"/>
                  </a:lnTo>
                  <a:cubicBezTo>
                    <a:pt x="914400" y="449537"/>
                    <a:pt x="878162" y="485775"/>
                    <a:pt x="833459" y="485775"/>
                  </a:cubicBezTo>
                  <a:lnTo>
                    <a:pt x="80940" y="485775"/>
                  </a:lnTo>
                  <a:cubicBezTo>
                    <a:pt x="36237" y="485775"/>
                    <a:pt x="0" y="449537"/>
                    <a:pt x="0" y="404834"/>
                  </a:cubicBezTo>
                  <a:close/>
                </a:path>
              </a:pathLst>
            </a:custGeom>
            <a:ln w="12700" cap="flat">
              <a:round/>
            </a:ln>
          </p:spPr>
          <p:style>
            <a:lnRef idx="1">
              <a:srgbClr val="70AD47"/>
            </a:lnRef>
            <a:fillRef idx="0">
              <a:srgbClr val="000000">
                <a:alpha val="0"/>
              </a:srgbClr>
            </a:fillRef>
            <a:effectRef idx="0">
              <a:scrgbClr r="0" g="0" b="0"/>
            </a:effectRef>
            <a:fontRef idx="none"/>
          </p:style>
          <p:txBody>
            <a:bodyPr/>
            <a:lstStyle/>
            <a:p>
              <a:endParaRPr lang="en-IN"/>
            </a:p>
          </p:txBody>
        </p:sp>
        <p:sp>
          <p:nvSpPr>
            <p:cNvPr id="14" name="Rectangle 13">
              <a:extLst>
                <a:ext uri="{FF2B5EF4-FFF2-40B4-BE49-F238E27FC236}">
                  <a16:creationId xmlns:a16="http://schemas.microsoft.com/office/drawing/2014/main" id="{ED9F75D2-0236-4829-B998-6668AF590919}"/>
                </a:ext>
              </a:extLst>
            </p:cNvPr>
            <p:cNvSpPr/>
            <p:nvPr/>
          </p:nvSpPr>
          <p:spPr>
            <a:xfrm>
              <a:off x="1417319" y="1128922"/>
              <a:ext cx="711618" cy="245043"/>
            </a:xfrm>
            <a:prstGeom prst="rect">
              <a:avLst/>
            </a:prstGeom>
            <a:ln>
              <a:noFill/>
            </a:ln>
          </p:spPr>
          <p:txBody>
            <a:bodyPr vert="horz" lIns="0" tIns="0" rIns="0" bIns="0" rtlCol="0">
              <a:noAutofit/>
            </a:bodyPr>
            <a:lstStyle/>
            <a:p>
              <a:pPr marL="6350" indent="-6350">
                <a:lnSpc>
                  <a:spcPct val="107000"/>
                </a:lnSpc>
                <a:spcAft>
                  <a:spcPts val="800"/>
                </a:spcAft>
              </a:pPr>
              <a:r>
                <a:rPr lang="en-IN">
                  <a:solidFill>
                    <a:srgbClr val="000000"/>
                  </a:solidFill>
                  <a:effectLst/>
                  <a:latin typeface="Calibri" panose="020F0502020204030204" pitchFamily="34" charset="0"/>
                  <a:ea typeface="Calibri" panose="020F0502020204030204" pitchFamily="34" charset="0"/>
                </a:rPr>
                <a:t>Density</a:t>
              </a:r>
            </a:p>
          </p:txBody>
        </p:sp>
        <p:sp>
          <p:nvSpPr>
            <p:cNvPr id="15" name="Rectangle 14">
              <a:extLst>
                <a:ext uri="{FF2B5EF4-FFF2-40B4-BE49-F238E27FC236}">
                  <a16:creationId xmlns:a16="http://schemas.microsoft.com/office/drawing/2014/main" id="{1A306FD8-83BB-4E8D-A821-02118CBC3F68}"/>
                </a:ext>
              </a:extLst>
            </p:cNvPr>
            <p:cNvSpPr/>
            <p:nvPr/>
          </p:nvSpPr>
          <p:spPr>
            <a:xfrm>
              <a:off x="1348168" y="1312955"/>
              <a:ext cx="876981" cy="245043"/>
            </a:xfrm>
            <a:prstGeom prst="rect">
              <a:avLst/>
            </a:prstGeom>
            <a:ln>
              <a:noFill/>
            </a:ln>
          </p:spPr>
          <p:txBody>
            <a:bodyPr vert="horz" lIns="0" tIns="0" rIns="0" bIns="0" rtlCol="0">
              <a:noAutofit/>
            </a:bodyPr>
            <a:lstStyle/>
            <a:p>
              <a:pPr marL="6350" indent="-6350">
                <a:lnSpc>
                  <a:spcPct val="107000"/>
                </a:lnSpc>
                <a:spcAft>
                  <a:spcPts val="800"/>
                </a:spcAft>
              </a:pPr>
              <a:r>
                <a:rPr lang="en-IN" dirty="0">
                  <a:solidFill>
                    <a:srgbClr val="000000"/>
                  </a:solidFill>
                  <a:effectLst/>
                  <a:latin typeface="Calibri" panose="020F0502020204030204" pitchFamily="34" charset="0"/>
                  <a:ea typeface="Calibri" panose="020F0502020204030204" pitchFamily="34" charset="0"/>
                </a:rPr>
                <a:t>calculation</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6" name="Shape 634">
              <a:extLst>
                <a:ext uri="{FF2B5EF4-FFF2-40B4-BE49-F238E27FC236}">
                  <a16:creationId xmlns:a16="http://schemas.microsoft.com/office/drawing/2014/main" id="{A432A039-C7E1-4ED5-B7FF-6B4A7F7254D6}"/>
                </a:ext>
              </a:extLst>
            </p:cNvPr>
            <p:cNvSpPr/>
            <p:nvPr/>
          </p:nvSpPr>
          <p:spPr>
            <a:xfrm>
              <a:off x="0" y="1057291"/>
              <a:ext cx="914400" cy="485775"/>
            </a:xfrm>
            <a:custGeom>
              <a:avLst/>
              <a:gdLst/>
              <a:ahLst/>
              <a:cxnLst/>
              <a:rect l="0" t="0" r="0" b="0"/>
              <a:pathLst>
                <a:path w="914400" h="485775">
                  <a:moveTo>
                    <a:pt x="0" y="80940"/>
                  </a:moveTo>
                  <a:cubicBezTo>
                    <a:pt x="0" y="36237"/>
                    <a:pt x="36237" y="0"/>
                    <a:pt x="80940" y="0"/>
                  </a:cubicBezTo>
                  <a:lnTo>
                    <a:pt x="833459" y="0"/>
                  </a:lnTo>
                  <a:cubicBezTo>
                    <a:pt x="878162" y="0"/>
                    <a:pt x="914400" y="36237"/>
                    <a:pt x="914400" y="80940"/>
                  </a:cubicBezTo>
                  <a:lnTo>
                    <a:pt x="914400" y="404834"/>
                  </a:lnTo>
                  <a:cubicBezTo>
                    <a:pt x="914400" y="449537"/>
                    <a:pt x="878162" y="485775"/>
                    <a:pt x="833459" y="485775"/>
                  </a:cubicBezTo>
                  <a:lnTo>
                    <a:pt x="80940" y="485775"/>
                  </a:lnTo>
                  <a:cubicBezTo>
                    <a:pt x="36237" y="485775"/>
                    <a:pt x="0" y="449537"/>
                    <a:pt x="0" y="404834"/>
                  </a:cubicBezTo>
                  <a:close/>
                </a:path>
              </a:pathLst>
            </a:custGeom>
            <a:ln w="12700" cap="flat">
              <a:round/>
            </a:ln>
          </p:spPr>
          <p:style>
            <a:lnRef idx="1">
              <a:srgbClr val="70AD47"/>
            </a:lnRef>
            <a:fillRef idx="0">
              <a:srgbClr val="000000">
                <a:alpha val="0"/>
              </a:srgbClr>
            </a:fillRef>
            <a:effectRef idx="0">
              <a:scrgbClr r="0" g="0" b="0"/>
            </a:effectRef>
            <a:fontRef idx="none"/>
          </p:style>
          <p:txBody>
            <a:bodyPr/>
            <a:lstStyle/>
            <a:p>
              <a:endParaRPr lang="en-IN"/>
            </a:p>
          </p:txBody>
        </p:sp>
        <p:sp>
          <p:nvSpPr>
            <p:cNvPr id="17" name="Rectangle 16">
              <a:extLst>
                <a:ext uri="{FF2B5EF4-FFF2-40B4-BE49-F238E27FC236}">
                  <a16:creationId xmlns:a16="http://schemas.microsoft.com/office/drawing/2014/main" id="{DF093C3B-50CA-4442-93E3-05EE56EC1E63}"/>
                </a:ext>
              </a:extLst>
            </p:cNvPr>
            <p:cNvSpPr/>
            <p:nvPr/>
          </p:nvSpPr>
          <p:spPr>
            <a:xfrm>
              <a:off x="251840" y="1119397"/>
              <a:ext cx="635439" cy="245043"/>
            </a:xfrm>
            <a:prstGeom prst="rect">
              <a:avLst/>
            </a:prstGeom>
            <a:ln>
              <a:noFill/>
            </a:ln>
          </p:spPr>
          <p:txBody>
            <a:bodyPr vert="horz" lIns="0" tIns="0" rIns="0" bIns="0" rtlCol="0">
              <a:noAutofit/>
            </a:bodyPr>
            <a:lstStyle/>
            <a:p>
              <a:pPr marL="6350" indent="-6350">
                <a:lnSpc>
                  <a:spcPct val="107000"/>
                </a:lnSpc>
                <a:spcAft>
                  <a:spcPts val="800"/>
                </a:spcAft>
              </a:pPr>
              <a:r>
                <a:rPr lang="en-IN" sz="2400" dirty="0">
                  <a:solidFill>
                    <a:srgbClr val="000000"/>
                  </a:solidFill>
                  <a:effectLst/>
                  <a:latin typeface="Calibri" panose="020F0502020204030204" pitchFamily="34" charset="0"/>
                  <a:ea typeface="Calibri" panose="020F0502020204030204" pitchFamily="34" charset="0"/>
                </a:rPr>
                <a:t>Traffic</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8" name="Rectangle 17">
              <a:extLst>
                <a:ext uri="{FF2B5EF4-FFF2-40B4-BE49-F238E27FC236}">
                  <a16:creationId xmlns:a16="http://schemas.microsoft.com/office/drawing/2014/main" id="{828E9F5A-DB61-48B5-A0E6-79916838DBFF}"/>
                </a:ext>
              </a:extLst>
            </p:cNvPr>
            <p:cNvSpPr/>
            <p:nvPr/>
          </p:nvSpPr>
          <p:spPr>
            <a:xfrm>
              <a:off x="161734" y="1303430"/>
              <a:ext cx="908567" cy="245043"/>
            </a:xfrm>
            <a:prstGeom prst="rect">
              <a:avLst/>
            </a:prstGeom>
            <a:ln>
              <a:noFill/>
            </a:ln>
          </p:spPr>
          <p:txBody>
            <a:bodyPr vert="horz" lIns="0" tIns="0" rIns="0" bIns="0" rtlCol="0">
              <a:noAutofit/>
            </a:bodyPr>
            <a:lstStyle/>
            <a:p>
              <a:pPr marL="6350" indent="-6350">
                <a:lnSpc>
                  <a:spcPct val="107000"/>
                </a:lnSpc>
                <a:spcAft>
                  <a:spcPts val="800"/>
                </a:spcAft>
              </a:pPr>
              <a:r>
                <a:rPr lang="en-IN" sz="2000">
                  <a:solidFill>
                    <a:srgbClr val="000000"/>
                  </a:solidFill>
                  <a:effectLst/>
                  <a:latin typeface="Calibri" panose="020F0502020204030204" pitchFamily="34" charset="0"/>
                  <a:ea typeface="Calibri" panose="020F0502020204030204" pitchFamily="34" charset="0"/>
                </a:rPr>
                <a:t>controller</a:t>
              </a:r>
            </a:p>
          </p:txBody>
        </p:sp>
        <p:sp>
          <p:nvSpPr>
            <p:cNvPr id="19" name="Shape 638">
              <a:extLst>
                <a:ext uri="{FF2B5EF4-FFF2-40B4-BE49-F238E27FC236}">
                  <a16:creationId xmlns:a16="http://schemas.microsoft.com/office/drawing/2014/main" id="{E610BB59-A220-4461-A85B-BA31F805DB56}"/>
                </a:ext>
              </a:extLst>
            </p:cNvPr>
            <p:cNvSpPr/>
            <p:nvPr/>
          </p:nvSpPr>
          <p:spPr>
            <a:xfrm>
              <a:off x="875665" y="1943127"/>
              <a:ext cx="1495425" cy="533400"/>
            </a:xfrm>
            <a:custGeom>
              <a:avLst/>
              <a:gdLst/>
              <a:ahLst/>
              <a:cxnLst/>
              <a:rect l="0" t="0" r="0" b="0"/>
              <a:pathLst>
                <a:path w="1495425" h="533400">
                  <a:moveTo>
                    <a:pt x="0" y="88875"/>
                  </a:moveTo>
                  <a:cubicBezTo>
                    <a:pt x="0" y="39790"/>
                    <a:pt x="39790" y="0"/>
                    <a:pt x="88875" y="0"/>
                  </a:cubicBezTo>
                  <a:lnTo>
                    <a:pt x="1406550" y="0"/>
                  </a:lnTo>
                  <a:cubicBezTo>
                    <a:pt x="1455633" y="0"/>
                    <a:pt x="1495425" y="39790"/>
                    <a:pt x="1495425" y="88875"/>
                  </a:cubicBezTo>
                  <a:lnTo>
                    <a:pt x="1495425" y="444500"/>
                  </a:lnTo>
                  <a:cubicBezTo>
                    <a:pt x="1495425" y="493609"/>
                    <a:pt x="1455634" y="533400"/>
                    <a:pt x="1406550" y="533400"/>
                  </a:cubicBezTo>
                  <a:lnTo>
                    <a:pt x="88875" y="533400"/>
                  </a:lnTo>
                  <a:cubicBezTo>
                    <a:pt x="39790" y="533400"/>
                    <a:pt x="0" y="493609"/>
                    <a:pt x="0" y="444500"/>
                  </a:cubicBezTo>
                  <a:close/>
                </a:path>
              </a:pathLst>
            </a:custGeom>
            <a:ln w="12700" cap="flat">
              <a:round/>
            </a:ln>
          </p:spPr>
          <p:style>
            <a:lnRef idx="1">
              <a:srgbClr val="70AD47"/>
            </a:lnRef>
            <a:fillRef idx="0">
              <a:srgbClr val="000000">
                <a:alpha val="0"/>
              </a:srgbClr>
            </a:fillRef>
            <a:effectRef idx="0">
              <a:scrgbClr r="0" g="0" b="0"/>
            </a:effectRef>
            <a:fontRef idx="none"/>
          </p:style>
          <p:txBody>
            <a:bodyPr/>
            <a:lstStyle/>
            <a:p>
              <a:endParaRPr lang="en-IN" sz="6000"/>
            </a:p>
          </p:txBody>
        </p:sp>
        <p:sp>
          <p:nvSpPr>
            <p:cNvPr id="20" name="Rectangle 19">
              <a:extLst>
                <a:ext uri="{FF2B5EF4-FFF2-40B4-BE49-F238E27FC236}">
                  <a16:creationId xmlns:a16="http://schemas.microsoft.com/office/drawing/2014/main" id="{27D01C40-4AF1-48BD-A17F-1D4B9057F7A6}"/>
                </a:ext>
              </a:extLst>
            </p:cNvPr>
            <p:cNvSpPr/>
            <p:nvPr/>
          </p:nvSpPr>
          <p:spPr>
            <a:xfrm>
              <a:off x="1097407" y="2007558"/>
              <a:ext cx="1488266" cy="245043"/>
            </a:xfrm>
            <a:prstGeom prst="rect">
              <a:avLst/>
            </a:prstGeom>
            <a:ln>
              <a:noFill/>
            </a:ln>
          </p:spPr>
          <p:txBody>
            <a:bodyPr vert="horz" lIns="0" tIns="0" rIns="0" bIns="0" rtlCol="0">
              <a:noAutofit/>
            </a:bodyPr>
            <a:lstStyle/>
            <a:p>
              <a:pPr marL="6350" indent="-6350">
                <a:lnSpc>
                  <a:spcPct val="107000"/>
                </a:lnSpc>
                <a:spcAft>
                  <a:spcPts val="800"/>
                </a:spcAft>
              </a:pPr>
              <a:r>
                <a:rPr lang="en-IN" sz="2400" dirty="0">
                  <a:solidFill>
                    <a:srgbClr val="000000"/>
                  </a:solidFill>
                  <a:effectLst/>
                  <a:latin typeface="Calibri" panose="020F0502020204030204" pitchFamily="34" charset="0"/>
                  <a:ea typeface="Calibri" panose="020F0502020204030204" pitchFamily="34" charset="0"/>
                </a:rPr>
                <a:t>Altering</a:t>
              </a:r>
              <a:r>
                <a:rPr lang="en-IN" sz="1100" dirty="0">
                  <a:solidFill>
                    <a:srgbClr val="000000"/>
                  </a:solidFill>
                  <a:effectLst/>
                  <a:latin typeface="Calibri" panose="020F0502020204030204" pitchFamily="34" charset="0"/>
                  <a:ea typeface="Calibri" panose="020F0502020204030204" pitchFamily="34" charset="0"/>
                </a:rPr>
                <a:t>  </a:t>
              </a:r>
              <a:r>
                <a:rPr lang="en-IN" sz="2400" dirty="0">
                  <a:solidFill>
                    <a:srgbClr val="000000"/>
                  </a:solidFill>
                  <a:effectLst/>
                  <a:latin typeface="Calibri" panose="020F0502020204030204" pitchFamily="34" charset="0"/>
                  <a:ea typeface="Calibri" panose="020F0502020204030204" pitchFamily="34" charset="0"/>
                </a:rPr>
                <a:t>of</a:t>
              </a:r>
              <a:r>
                <a:rPr lang="en-IN" sz="1100" dirty="0">
                  <a:solidFill>
                    <a:srgbClr val="000000"/>
                  </a:solidFill>
                  <a:effectLst/>
                  <a:latin typeface="Calibri" panose="020F0502020204030204" pitchFamily="34" charset="0"/>
                  <a:ea typeface="Calibri" panose="020F0502020204030204" pitchFamily="34" charset="0"/>
                </a:rPr>
                <a:t> </a:t>
              </a:r>
              <a:r>
                <a:rPr lang="en-IN" sz="2400" dirty="0">
                  <a:solidFill>
                    <a:srgbClr val="000000"/>
                  </a:solidFill>
                  <a:effectLst/>
                  <a:latin typeface="Calibri" panose="020F0502020204030204" pitchFamily="34" charset="0"/>
                  <a:ea typeface="Calibri" panose="020F0502020204030204" pitchFamily="34" charset="0"/>
                </a:rPr>
                <a:t>traffic</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21" name="Rectangle 20">
              <a:extLst>
                <a:ext uri="{FF2B5EF4-FFF2-40B4-BE49-F238E27FC236}">
                  <a16:creationId xmlns:a16="http://schemas.microsoft.com/office/drawing/2014/main" id="{B3FEF21B-3C1D-4B71-8A84-B72B85A22764}"/>
                </a:ext>
              </a:extLst>
            </p:cNvPr>
            <p:cNvSpPr/>
            <p:nvPr/>
          </p:nvSpPr>
          <p:spPr>
            <a:xfrm>
              <a:off x="1452943" y="2191590"/>
              <a:ext cx="542540" cy="245043"/>
            </a:xfrm>
            <a:prstGeom prst="rect">
              <a:avLst/>
            </a:prstGeom>
            <a:ln>
              <a:noFill/>
            </a:ln>
          </p:spPr>
          <p:txBody>
            <a:bodyPr vert="horz" lIns="0" tIns="0" rIns="0" bIns="0" rtlCol="0">
              <a:noAutofit/>
            </a:bodyPr>
            <a:lstStyle/>
            <a:p>
              <a:pPr marL="6350" indent="-6350">
                <a:lnSpc>
                  <a:spcPct val="107000"/>
                </a:lnSpc>
                <a:spcAft>
                  <a:spcPts val="800"/>
                </a:spcAft>
              </a:pPr>
              <a:r>
                <a:rPr lang="en-IN" sz="2400" dirty="0">
                  <a:solidFill>
                    <a:srgbClr val="000000"/>
                  </a:solidFill>
                  <a:effectLst/>
                  <a:latin typeface="Calibri" panose="020F0502020204030204" pitchFamily="34" charset="0"/>
                  <a:ea typeface="Calibri" panose="020F0502020204030204" pitchFamily="34" charset="0"/>
                </a:rPr>
                <a:t>lights</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22" name="Shape 641">
              <a:extLst>
                <a:ext uri="{FF2B5EF4-FFF2-40B4-BE49-F238E27FC236}">
                  <a16:creationId xmlns:a16="http://schemas.microsoft.com/office/drawing/2014/main" id="{89B8BB67-82AB-4B5C-8A63-91E3D883B375}"/>
                </a:ext>
              </a:extLst>
            </p:cNvPr>
            <p:cNvSpPr/>
            <p:nvPr/>
          </p:nvSpPr>
          <p:spPr>
            <a:xfrm>
              <a:off x="1095375" y="276229"/>
              <a:ext cx="555625" cy="9417"/>
            </a:xfrm>
            <a:custGeom>
              <a:avLst/>
              <a:gdLst/>
              <a:ahLst/>
              <a:cxnLst/>
              <a:rect l="0" t="0" r="0" b="0"/>
              <a:pathLst>
                <a:path w="555625" h="9417">
                  <a:moveTo>
                    <a:pt x="0" y="0"/>
                  </a:moveTo>
                  <a:lnTo>
                    <a:pt x="555625" y="9417"/>
                  </a:lnTo>
                </a:path>
              </a:pathLst>
            </a:custGeom>
            <a:ln w="6350" cap="flat">
              <a:round/>
            </a:ln>
          </p:spPr>
          <p:style>
            <a:lnRef idx="1">
              <a:srgbClr val="5B9BD5"/>
            </a:lnRef>
            <a:fillRef idx="0">
              <a:srgbClr val="000000">
                <a:alpha val="0"/>
              </a:srgbClr>
            </a:fillRef>
            <a:effectRef idx="0">
              <a:scrgbClr r="0" g="0" b="0"/>
            </a:effectRef>
            <a:fontRef idx="none"/>
          </p:style>
          <p:txBody>
            <a:bodyPr/>
            <a:lstStyle/>
            <a:p>
              <a:endParaRPr lang="en-IN"/>
            </a:p>
          </p:txBody>
        </p:sp>
        <p:sp>
          <p:nvSpPr>
            <p:cNvPr id="23" name="Shape 642">
              <a:extLst>
                <a:ext uri="{FF2B5EF4-FFF2-40B4-BE49-F238E27FC236}">
                  <a16:creationId xmlns:a16="http://schemas.microsoft.com/office/drawing/2014/main" id="{6AC70929-AC28-491E-808C-CD653FDC3DC0}"/>
                </a:ext>
              </a:extLst>
            </p:cNvPr>
            <p:cNvSpPr/>
            <p:nvPr/>
          </p:nvSpPr>
          <p:spPr>
            <a:xfrm>
              <a:off x="1549790" y="230622"/>
              <a:ext cx="109693" cy="106659"/>
            </a:xfrm>
            <a:custGeom>
              <a:avLst/>
              <a:gdLst/>
              <a:ahLst/>
              <a:cxnLst/>
              <a:rect l="0" t="0" r="0" b="0"/>
              <a:pathLst>
                <a:path w="109693" h="106659">
                  <a:moveTo>
                    <a:pt x="1803" y="0"/>
                  </a:moveTo>
                  <a:lnTo>
                    <a:pt x="109693" y="55168"/>
                  </a:lnTo>
                  <a:lnTo>
                    <a:pt x="0" y="106659"/>
                  </a:lnTo>
                </a:path>
              </a:pathLst>
            </a:custGeom>
            <a:ln w="6349" cap="rnd">
              <a:miter lim="100000"/>
            </a:ln>
          </p:spPr>
          <p:style>
            <a:lnRef idx="1">
              <a:srgbClr val="5B9BD5"/>
            </a:lnRef>
            <a:fillRef idx="0">
              <a:srgbClr val="000000">
                <a:alpha val="0"/>
              </a:srgbClr>
            </a:fillRef>
            <a:effectRef idx="0">
              <a:scrgbClr r="0" g="0" b="0"/>
            </a:effectRef>
            <a:fontRef idx="none"/>
          </p:style>
          <p:txBody>
            <a:bodyPr/>
            <a:lstStyle/>
            <a:p>
              <a:endParaRPr lang="en-IN"/>
            </a:p>
          </p:txBody>
        </p:sp>
        <p:sp>
          <p:nvSpPr>
            <p:cNvPr id="24" name="Shape 643">
              <a:extLst>
                <a:ext uri="{FF2B5EF4-FFF2-40B4-BE49-F238E27FC236}">
                  <a16:creationId xmlns:a16="http://schemas.microsoft.com/office/drawing/2014/main" id="{347AAFD7-A5CC-4D26-A15B-82B45D6FA1EC}"/>
                </a:ext>
              </a:extLst>
            </p:cNvPr>
            <p:cNvSpPr/>
            <p:nvPr/>
          </p:nvSpPr>
          <p:spPr>
            <a:xfrm>
              <a:off x="3133725" y="228604"/>
              <a:ext cx="630" cy="889000"/>
            </a:xfrm>
            <a:custGeom>
              <a:avLst/>
              <a:gdLst/>
              <a:ahLst/>
              <a:cxnLst/>
              <a:rect l="0" t="0" r="0" b="0"/>
              <a:pathLst>
                <a:path w="630" h="889000">
                  <a:moveTo>
                    <a:pt x="0" y="0"/>
                  </a:moveTo>
                  <a:lnTo>
                    <a:pt x="630" y="889000"/>
                  </a:lnTo>
                </a:path>
              </a:pathLst>
            </a:custGeom>
            <a:ln w="6350" cap="flat">
              <a:round/>
            </a:ln>
          </p:spPr>
          <p:style>
            <a:lnRef idx="1">
              <a:srgbClr val="5B9BD5"/>
            </a:lnRef>
            <a:fillRef idx="0">
              <a:srgbClr val="000000">
                <a:alpha val="0"/>
              </a:srgbClr>
            </a:fillRef>
            <a:effectRef idx="0">
              <a:scrgbClr r="0" g="0" b="0"/>
            </a:effectRef>
            <a:fontRef idx="none"/>
          </p:style>
          <p:txBody>
            <a:bodyPr/>
            <a:lstStyle/>
            <a:p>
              <a:endParaRPr lang="en-IN"/>
            </a:p>
          </p:txBody>
        </p:sp>
        <p:sp>
          <p:nvSpPr>
            <p:cNvPr id="25" name="Shape 644">
              <a:extLst>
                <a:ext uri="{FF2B5EF4-FFF2-40B4-BE49-F238E27FC236}">
                  <a16:creationId xmlns:a16="http://schemas.microsoft.com/office/drawing/2014/main" id="{07FB89D0-748A-455C-8920-70E1AD05C638}"/>
                </a:ext>
              </a:extLst>
            </p:cNvPr>
            <p:cNvSpPr/>
            <p:nvPr/>
          </p:nvSpPr>
          <p:spPr>
            <a:xfrm>
              <a:off x="3081025" y="1017284"/>
              <a:ext cx="106669" cy="108803"/>
            </a:xfrm>
            <a:custGeom>
              <a:avLst/>
              <a:gdLst/>
              <a:ahLst/>
              <a:cxnLst/>
              <a:rect l="0" t="0" r="0" b="0"/>
              <a:pathLst>
                <a:path w="106669" h="108803">
                  <a:moveTo>
                    <a:pt x="106669" y="0"/>
                  </a:moveTo>
                  <a:lnTo>
                    <a:pt x="53335" y="108803"/>
                  </a:lnTo>
                  <a:lnTo>
                    <a:pt x="0" y="0"/>
                  </a:lnTo>
                </a:path>
              </a:pathLst>
            </a:custGeom>
            <a:ln w="0" cap="rnd">
              <a:miter lim="100000"/>
            </a:ln>
          </p:spPr>
          <p:style>
            <a:lnRef idx="1">
              <a:srgbClr val="5B9BD5"/>
            </a:lnRef>
            <a:fillRef idx="0">
              <a:srgbClr val="000000">
                <a:alpha val="0"/>
              </a:srgbClr>
            </a:fillRef>
            <a:effectRef idx="0">
              <a:scrgbClr r="0" g="0" b="0"/>
            </a:effectRef>
            <a:fontRef idx="none"/>
          </p:style>
          <p:txBody>
            <a:bodyPr/>
            <a:lstStyle/>
            <a:p>
              <a:endParaRPr lang="en-IN"/>
            </a:p>
          </p:txBody>
        </p:sp>
        <p:sp>
          <p:nvSpPr>
            <p:cNvPr id="26" name="Shape 645">
              <a:extLst>
                <a:ext uri="{FF2B5EF4-FFF2-40B4-BE49-F238E27FC236}">
                  <a16:creationId xmlns:a16="http://schemas.microsoft.com/office/drawing/2014/main" id="{98D3DAE6-6732-445C-B863-F0BF4C0DB0FC}"/>
                </a:ext>
              </a:extLst>
            </p:cNvPr>
            <p:cNvSpPr/>
            <p:nvPr/>
          </p:nvSpPr>
          <p:spPr>
            <a:xfrm>
              <a:off x="2111375" y="1314469"/>
              <a:ext cx="260350" cy="620"/>
            </a:xfrm>
            <a:custGeom>
              <a:avLst/>
              <a:gdLst/>
              <a:ahLst/>
              <a:cxnLst/>
              <a:rect l="0" t="0" r="0" b="0"/>
              <a:pathLst>
                <a:path w="260350" h="620">
                  <a:moveTo>
                    <a:pt x="260350" y="0"/>
                  </a:moveTo>
                  <a:lnTo>
                    <a:pt x="0" y="620"/>
                  </a:lnTo>
                </a:path>
              </a:pathLst>
            </a:custGeom>
            <a:ln w="6350" cap="flat">
              <a:round/>
            </a:ln>
          </p:spPr>
          <p:style>
            <a:lnRef idx="1">
              <a:srgbClr val="5B9BD5"/>
            </a:lnRef>
            <a:fillRef idx="0">
              <a:srgbClr val="000000">
                <a:alpha val="0"/>
              </a:srgbClr>
            </a:fillRef>
            <a:effectRef idx="0">
              <a:scrgbClr r="0" g="0" b="0"/>
            </a:effectRef>
            <a:fontRef idx="none"/>
          </p:style>
          <p:txBody>
            <a:bodyPr/>
            <a:lstStyle/>
            <a:p>
              <a:endParaRPr lang="en-IN"/>
            </a:p>
          </p:txBody>
        </p:sp>
        <p:sp>
          <p:nvSpPr>
            <p:cNvPr id="27" name="Shape 646">
              <a:extLst>
                <a:ext uri="{FF2B5EF4-FFF2-40B4-BE49-F238E27FC236}">
                  <a16:creationId xmlns:a16="http://schemas.microsoft.com/office/drawing/2014/main" id="{8B8DB631-590D-4F48-A365-B4AACAC5DAFC}"/>
                </a:ext>
              </a:extLst>
            </p:cNvPr>
            <p:cNvSpPr/>
            <p:nvPr/>
          </p:nvSpPr>
          <p:spPr>
            <a:xfrm>
              <a:off x="2102892" y="1261770"/>
              <a:ext cx="108803" cy="106669"/>
            </a:xfrm>
            <a:custGeom>
              <a:avLst/>
              <a:gdLst/>
              <a:ahLst/>
              <a:cxnLst/>
              <a:rect l="0" t="0" r="0" b="0"/>
              <a:pathLst>
                <a:path w="108803" h="106669">
                  <a:moveTo>
                    <a:pt x="108803" y="0"/>
                  </a:moveTo>
                  <a:lnTo>
                    <a:pt x="0" y="53335"/>
                  </a:lnTo>
                  <a:lnTo>
                    <a:pt x="108803" y="106669"/>
                  </a:lnTo>
                </a:path>
              </a:pathLst>
            </a:custGeom>
            <a:ln w="6349" cap="rnd">
              <a:miter lim="100000"/>
            </a:ln>
          </p:spPr>
          <p:style>
            <a:lnRef idx="1">
              <a:srgbClr val="5B9BD5"/>
            </a:lnRef>
            <a:fillRef idx="0">
              <a:srgbClr val="000000">
                <a:alpha val="0"/>
              </a:srgbClr>
            </a:fillRef>
            <a:effectRef idx="0">
              <a:scrgbClr r="0" g="0" b="0"/>
            </a:effectRef>
            <a:fontRef idx="none"/>
          </p:style>
          <p:txBody>
            <a:bodyPr/>
            <a:lstStyle/>
            <a:p>
              <a:endParaRPr lang="en-IN"/>
            </a:p>
          </p:txBody>
        </p:sp>
        <p:sp>
          <p:nvSpPr>
            <p:cNvPr id="28" name="Shape 647">
              <a:extLst>
                <a:ext uri="{FF2B5EF4-FFF2-40B4-BE49-F238E27FC236}">
                  <a16:creationId xmlns:a16="http://schemas.microsoft.com/office/drawing/2014/main" id="{848C4D1A-20F7-49DD-B62D-09070AF42216}"/>
                </a:ext>
              </a:extLst>
            </p:cNvPr>
            <p:cNvSpPr/>
            <p:nvPr/>
          </p:nvSpPr>
          <p:spPr>
            <a:xfrm>
              <a:off x="920750" y="1314469"/>
              <a:ext cx="269875" cy="620"/>
            </a:xfrm>
            <a:custGeom>
              <a:avLst/>
              <a:gdLst/>
              <a:ahLst/>
              <a:cxnLst/>
              <a:rect l="0" t="0" r="0" b="0"/>
              <a:pathLst>
                <a:path w="269875" h="620">
                  <a:moveTo>
                    <a:pt x="269875" y="0"/>
                  </a:moveTo>
                  <a:lnTo>
                    <a:pt x="0" y="620"/>
                  </a:lnTo>
                </a:path>
              </a:pathLst>
            </a:custGeom>
            <a:ln w="6350" cap="flat">
              <a:round/>
            </a:ln>
          </p:spPr>
          <p:style>
            <a:lnRef idx="1">
              <a:srgbClr val="5B9BD5"/>
            </a:lnRef>
            <a:fillRef idx="0">
              <a:srgbClr val="000000">
                <a:alpha val="0"/>
              </a:srgbClr>
            </a:fillRef>
            <a:effectRef idx="0">
              <a:scrgbClr r="0" g="0" b="0"/>
            </a:effectRef>
            <a:fontRef idx="none"/>
          </p:style>
          <p:txBody>
            <a:bodyPr/>
            <a:lstStyle/>
            <a:p>
              <a:endParaRPr lang="en-IN"/>
            </a:p>
          </p:txBody>
        </p:sp>
        <p:sp>
          <p:nvSpPr>
            <p:cNvPr id="29" name="Shape 648">
              <a:extLst>
                <a:ext uri="{FF2B5EF4-FFF2-40B4-BE49-F238E27FC236}">
                  <a16:creationId xmlns:a16="http://schemas.microsoft.com/office/drawing/2014/main" id="{7D192D23-98CE-4541-8439-227F4DF1119F}"/>
                </a:ext>
              </a:extLst>
            </p:cNvPr>
            <p:cNvSpPr/>
            <p:nvPr/>
          </p:nvSpPr>
          <p:spPr>
            <a:xfrm>
              <a:off x="912266" y="1261770"/>
              <a:ext cx="108803" cy="106669"/>
            </a:xfrm>
            <a:custGeom>
              <a:avLst/>
              <a:gdLst/>
              <a:ahLst/>
              <a:cxnLst/>
              <a:rect l="0" t="0" r="0" b="0"/>
              <a:pathLst>
                <a:path w="108803" h="106669">
                  <a:moveTo>
                    <a:pt x="108803" y="0"/>
                  </a:moveTo>
                  <a:lnTo>
                    <a:pt x="0" y="53335"/>
                  </a:lnTo>
                  <a:lnTo>
                    <a:pt x="108803" y="106669"/>
                  </a:lnTo>
                </a:path>
              </a:pathLst>
            </a:custGeom>
            <a:ln w="6349" cap="rnd">
              <a:miter lim="100000"/>
            </a:ln>
          </p:spPr>
          <p:style>
            <a:lnRef idx="1">
              <a:srgbClr val="5B9BD5"/>
            </a:lnRef>
            <a:fillRef idx="0">
              <a:srgbClr val="000000">
                <a:alpha val="0"/>
              </a:srgbClr>
            </a:fillRef>
            <a:effectRef idx="0">
              <a:scrgbClr r="0" g="0" b="0"/>
            </a:effectRef>
            <a:fontRef idx="none"/>
          </p:style>
          <p:txBody>
            <a:bodyPr/>
            <a:lstStyle/>
            <a:p>
              <a:endParaRPr lang="en-IN"/>
            </a:p>
          </p:txBody>
        </p:sp>
        <p:sp>
          <p:nvSpPr>
            <p:cNvPr id="30" name="Shape 649">
              <a:extLst>
                <a:ext uri="{FF2B5EF4-FFF2-40B4-BE49-F238E27FC236}">
                  <a16:creationId xmlns:a16="http://schemas.microsoft.com/office/drawing/2014/main" id="{902643EA-0E4B-486A-8207-CD3A730EB8B5}"/>
                </a:ext>
              </a:extLst>
            </p:cNvPr>
            <p:cNvSpPr/>
            <p:nvPr/>
          </p:nvSpPr>
          <p:spPr>
            <a:xfrm>
              <a:off x="419100" y="2266985"/>
              <a:ext cx="469900" cy="626"/>
            </a:xfrm>
            <a:custGeom>
              <a:avLst/>
              <a:gdLst/>
              <a:ahLst/>
              <a:cxnLst/>
              <a:rect l="0" t="0" r="0" b="0"/>
              <a:pathLst>
                <a:path w="469900" h="626">
                  <a:moveTo>
                    <a:pt x="0" y="0"/>
                  </a:moveTo>
                  <a:lnTo>
                    <a:pt x="469900" y="626"/>
                  </a:lnTo>
                </a:path>
              </a:pathLst>
            </a:custGeom>
            <a:ln w="6350" cap="flat">
              <a:round/>
            </a:ln>
          </p:spPr>
          <p:style>
            <a:lnRef idx="1">
              <a:srgbClr val="5B9BD5"/>
            </a:lnRef>
            <a:fillRef idx="0">
              <a:srgbClr val="000000">
                <a:alpha val="0"/>
              </a:srgbClr>
            </a:fillRef>
            <a:effectRef idx="0">
              <a:scrgbClr r="0" g="0" b="0"/>
            </a:effectRef>
            <a:fontRef idx="none"/>
          </p:style>
          <p:txBody>
            <a:bodyPr/>
            <a:lstStyle/>
            <a:p>
              <a:endParaRPr lang="en-IN"/>
            </a:p>
          </p:txBody>
        </p:sp>
        <p:sp>
          <p:nvSpPr>
            <p:cNvPr id="31" name="Shape 650">
              <a:extLst>
                <a:ext uri="{FF2B5EF4-FFF2-40B4-BE49-F238E27FC236}">
                  <a16:creationId xmlns:a16="http://schemas.microsoft.com/office/drawing/2014/main" id="{3003643F-CA73-4666-9B61-8A9D42C4DB32}"/>
                </a:ext>
              </a:extLst>
            </p:cNvPr>
            <p:cNvSpPr/>
            <p:nvPr/>
          </p:nvSpPr>
          <p:spPr>
            <a:xfrm>
              <a:off x="788680" y="2214285"/>
              <a:ext cx="108803" cy="106669"/>
            </a:xfrm>
            <a:custGeom>
              <a:avLst/>
              <a:gdLst/>
              <a:ahLst/>
              <a:cxnLst/>
              <a:rect l="0" t="0" r="0" b="0"/>
              <a:pathLst>
                <a:path w="108803" h="106669">
                  <a:moveTo>
                    <a:pt x="0" y="0"/>
                  </a:moveTo>
                  <a:lnTo>
                    <a:pt x="108803" y="53335"/>
                  </a:lnTo>
                  <a:lnTo>
                    <a:pt x="0" y="106669"/>
                  </a:lnTo>
                </a:path>
              </a:pathLst>
            </a:custGeom>
            <a:ln w="6349" cap="rnd">
              <a:miter lim="100000"/>
            </a:ln>
          </p:spPr>
          <p:style>
            <a:lnRef idx="1">
              <a:srgbClr val="5B9BD5"/>
            </a:lnRef>
            <a:fillRef idx="0">
              <a:srgbClr val="000000">
                <a:alpha val="0"/>
              </a:srgbClr>
            </a:fillRef>
            <a:effectRef idx="0">
              <a:scrgbClr r="0" g="0" b="0"/>
            </a:effectRef>
            <a:fontRef idx="none"/>
          </p:style>
          <p:txBody>
            <a:bodyPr/>
            <a:lstStyle/>
            <a:p>
              <a:endParaRPr lang="en-IN"/>
            </a:p>
          </p:txBody>
        </p:sp>
        <p:sp>
          <p:nvSpPr>
            <p:cNvPr id="32" name="Shape 651">
              <a:extLst>
                <a:ext uri="{FF2B5EF4-FFF2-40B4-BE49-F238E27FC236}">
                  <a16:creationId xmlns:a16="http://schemas.microsoft.com/office/drawing/2014/main" id="{8CBB1D73-16BF-4644-8455-4DACF41DA1A7}"/>
                </a:ext>
              </a:extLst>
            </p:cNvPr>
            <p:cNvSpPr/>
            <p:nvPr/>
          </p:nvSpPr>
          <p:spPr>
            <a:xfrm>
              <a:off x="419100" y="1552598"/>
              <a:ext cx="634" cy="714375"/>
            </a:xfrm>
            <a:custGeom>
              <a:avLst/>
              <a:gdLst/>
              <a:ahLst/>
              <a:cxnLst/>
              <a:rect l="0" t="0" r="0" b="0"/>
              <a:pathLst>
                <a:path w="634" h="714375">
                  <a:moveTo>
                    <a:pt x="0" y="0"/>
                  </a:moveTo>
                  <a:lnTo>
                    <a:pt x="634" y="714375"/>
                  </a:lnTo>
                </a:path>
              </a:pathLst>
            </a:custGeom>
            <a:ln w="6350" cap="flat">
              <a:round/>
            </a:ln>
          </p:spPr>
          <p:style>
            <a:lnRef idx="1">
              <a:srgbClr val="5B9BD5"/>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1545961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5A1E3-BEDD-4CFA-8029-76A8723D928B}"/>
              </a:ext>
            </a:extLst>
          </p:cNvPr>
          <p:cNvSpPr>
            <a:spLocks noGrp="1"/>
          </p:cNvSpPr>
          <p:nvPr>
            <p:ph type="title"/>
          </p:nvPr>
        </p:nvSpPr>
        <p:spPr>
          <a:xfrm>
            <a:off x="2718710" y="1344351"/>
            <a:ext cx="8761413" cy="706964"/>
          </a:xfrm>
        </p:spPr>
        <p:txBody>
          <a:bodyPr>
            <a:normAutofit/>
          </a:bodyPr>
          <a:lstStyle/>
          <a:p>
            <a:r>
              <a:rPr lang="en-US" b="1" u="sng" dirty="0">
                <a:latin typeface="Times New Roman" panose="02020603050405020304" pitchFamily="18" charset="0"/>
                <a:cs typeface="Times New Roman" panose="02020603050405020304" pitchFamily="18" charset="0"/>
              </a:rPr>
              <a:t>HARDWARES USED</a:t>
            </a:r>
            <a:endParaRPr lang="en-IN" b="1"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563A35-5008-4B73-A3B6-4A5CCB73EED7}"/>
              </a:ext>
            </a:extLst>
          </p:cNvPr>
          <p:cNvSpPr>
            <a:spLocks noGrp="1"/>
          </p:cNvSpPr>
          <p:nvPr>
            <p:ph type="body" idx="1"/>
          </p:nvPr>
        </p:nvSpPr>
        <p:spPr/>
        <p:txBody>
          <a:bodyPr>
            <a:normAutofit/>
          </a:bodyPr>
          <a:lstStyle/>
          <a:p>
            <a:r>
              <a:rPr lang="en-US" sz="2800" b="0" u="sng" dirty="0"/>
              <a:t>RASPBERRY PI</a:t>
            </a:r>
            <a:endParaRPr lang="en-IN" sz="2800" b="0" u="sng" dirty="0"/>
          </a:p>
        </p:txBody>
      </p:sp>
      <p:sp>
        <p:nvSpPr>
          <p:cNvPr id="4" name="Content Placeholder 3">
            <a:extLst>
              <a:ext uri="{FF2B5EF4-FFF2-40B4-BE49-F238E27FC236}">
                <a16:creationId xmlns:a16="http://schemas.microsoft.com/office/drawing/2014/main" id="{FB8469B6-F6A5-4C7B-937E-8941829E64C1}"/>
              </a:ext>
            </a:extLst>
          </p:cNvPr>
          <p:cNvSpPr>
            <a:spLocks noGrp="1"/>
          </p:cNvSpPr>
          <p:nvPr>
            <p:ph sz="half" idx="2"/>
          </p:nvPr>
        </p:nvSpPr>
        <p:spPr/>
        <p:txBody>
          <a:bodyPr>
            <a:normAutofit/>
          </a:bodyPr>
          <a:lstStyle/>
          <a:p>
            <a:pPr algn="just"/>
            <a:r>
              <a:rPr lang="en-IN" dirty="0">
                <a:latin typeface="Calibri" panose="020F0502020204030204" pitchFamily="34" charset="0"/>
                <a:cs typeface="Calibri" panose="020F0502020204030204" pitchFamily="34" charset="0"/>
              </a:rPr>
              <a:t>Raspberry-pi is a micro computer  used in implementing small scale projects.</a:t>
            </a:r>
          </a:p>
          <a:p>
            <a:pPr algn="just"/>
            <a:r>
              <a:rPr lang="en-IN" dirty="0">
                <a:latin typeface="Calibri" panose="020F0502020204030204" pitchFamily="34" charset="0"/>
                <a:cs typeface="Calibri" panose="020F0502020204030204" pitchFamily="34" charset="0"/>
              </a:rPr>
              <a:t>Model  pi3B used in implementing this project. </a:t>
            </a:r>
          </a:p>
        </p:txBody>
      </p:sp>
      <p:sp>
        <p:nvSpPr>
          <p:cNvPr id="5" name="Text Placeholder 4">
            <a:extLst>
              <a:ext uri="{FF2B5EF4-FFF2-40B4-BE49-F238E27FC236}">
                <a16:creationId xmlns:a16="http://schemas.microsoft.com/office/drawing/2014/main" id="{69271ADA-E88A-4DB4-9998-D04AE95DF298}"/>
              </a:ext>
            </a:extLst>
          </p:cNvPr>
          <p:cNvSpPr>
            <a:spLocks noGrp="1"/>
          </p:cNvSpPr>
          <p:nvPr>
            <p:ph type="body" sz="quarter" idx="3"/>
          </p:nvPr>
        </p:nvSpPr>
        <p:spPr/>
        <p:txBody>
          <a:bodyPr/>
          <a:lstStyle/>
          <a:p>
            <a:r>
              <a:rPr lang="en-US" b="0" u="sng" dirty="0">
                <a:latin typeface="Calibri(BODY)"/>
              </a:rPr>
              <a:t>SOUND SENSOR</a:t>
            </a:r>
            <a:endParaRPr lang="en-IN" b="0" u="sng" dirty="0">
              <a:latin typeface="Calibri(BODY)"/>
            </a:endParaRPr>
          </a:p>
        </p:txBody>
      </p:sp>
      <p:sp>
        <p:nvSpPr>
          <p:cNvPr id="6" name="Content Placeholder 5">
            <a:extLst>
              <a:ext uri="{FF2B5EF4-FFF2-40B4-BE49-F238E27FC236}">
                <a16:creationId xmlns:a16="http://schemas.microsoft.com/office/drawing/2014/main" id="{94B14376-B493-4B1D-AC56-31D4B3D6CBBD}"/>
              </a:ext>
            </a:extLst>
          </p:cNvPr>
          <p:cNvSpPr>
            <a:spLocks noGrp="1"/>
          </p:cNvSpPr>
          <p:nvPr>
            <p:ph sz="quarter" idx="4"/>
          </p:nvPr>
        </p:nvSpPr>
        <p:spPr/>
        <p:txBody>
          <a:bodyPr>
            <a:normAutofit/>
          </a:bodyPr>
          <a:lstStyle/>
          <a:p>
            <a:pPr algn="just"/>
            <a:r>
              <a:rPr lang="en-US" dirty="0"/>
              <a:t>The Sound sensor module is a simple microphone that can be used to detect sound strength of  environment</a:t>
            </a:r>
            <a:endParaRPr lang="en-IN" dirty="0"/>
          </a:p>
        </p:txBody>
      </p:sp>
      <p:pic>
        <p:nvPicPr>
          <p:cNvPr id="1025" name="Picture 1" descr="Raspberry Pi Logo.svg">
            <a:extLst>
              <a:ext uri="{FF2B5EF4-FFF2-40B4-BE49-F238E27FC236}">
                <a16:creationId xmlns:a16="http://schemas.microsoft.com/office/drawing/2014/main" id="{F661D01B-33D6-48B2-AF0B-C10674DD7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756" y="370683"/>
            <a:ext cx="9525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895F170-EEF1-41D7-B6C4-0EA7D3FC1C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9025" y="4386264"/>
            <a:ext cx="2209799" cy="2209799"/>
          </a:xfrm>
          <a:prstGeom prst="rect">
            <a:avLst/>
          </a:prstGeom>
        </p:spPr>
      </p:pic>
    </p:spTree>
    <p:extLst>
      <p:ext uri="{BB962C8B-B14F-4D97-AF65-F5344CB8AC3E}">
        <p14:creationId xmlns:p14="http://schemas.microsoft.com/office/powerpoint/2010/main" val="11062735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Facet</Template>
  <TotalTime>999</TotalTime>
  <Words>772</Words>
  <Application>Microsoft Office PowerPoint</Application>
  <PresentationFormat>Widescreen</PresentationFormat>
  <Paragraphs>70</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Aharoni</vt:lpstr>
      <vt:lpstr>Algerian</vt:lpstr>
      <vt:lpstr>Arial</vt:lpstr>
      <vt:lpstr>Calibri</vt:lpstr>
      <vt:lpstr>Calibri Light</vt:lpstr>
      <vt:lpstr>Calibri(BODY)</vt:lpstr>
      <vt:lpstr>Chiller</vt:lpstr>
      <vt:lpstr>Monotype Corsiva</vt:lpstr>
      <vt:lpstr>Tahoma</vt:lpstr>
      <vt:lpstr>Times New Roman</vt:lpstr>
      <vt:lpstr>Office Theme</vt:lpstr>
      <vt:lpstr>INTELLIGENT TRAFFIC INFORMATION SYSTEM </vt:lpstr>
      <vt:lpstr>Science and technology has always taken humanity to a whole new level of luxury. One such important machinery invention by man are the vehicles, which help us to reduce the transportation speed. As the population increased the demand for private vehicles also started to increase and all of these increasing demand send educing problem called as the traffic congestion. Traffic congestion is one of the unnoticed problems that happen as are Result of urbanization of the cities specialising developing countries like India</vt:lpstr>
      <vt:lpstr>NEED FOR SMART TRAFFIC CONTROL SYSTEM</vt:lpstr>
      <vt:lpstr>IOT IN TRAFFIC  CONGESTION  MONITORING</vt:lpstr>
      <vt:lpstr>REQUIREMENTS</vt:lpstr>
      <vt:lpstr>BASIC CONSIDERATION OF INPUT</vt:lpstr>
      <vt:lpstr>EXPECTED IMPLEMENTATION OF PROJECT OUTCOME</vt:lpstr>
      <vt:lpstr>ARCHITECTURE OF THIS PROJECT </vt:lpstr>
      <vt:lpstr>HARDWARES USED</vt:lpstr>
      <vt:lpstr>Background subtraction, also known as foreground detection, is a technique in the fields of image processing and computer vision wherein an image's foreground is extracted for further processing (object recognition etc.). Generally an image's regions of interest are objects (humans, cars, text etc.) in its foreground. After the stage of image preprocessing (which may include image denoising, post processing like morphology etc.) object localization is required which may make use of this technique.</vt:lpstr>
      <vt:lpstr>BACKGROUND SUBTRACTION</vt:lpstr>
      <vt:lpstr>   EDGE DETECTION</vt:lpstr>
      <vt:lpstr>EDGE DETECTION ALGORITHM       CANNY EDGE DETECTION</vt:lpstr>
      <vt:lpstr>       GAUSSIAN FILTER</vt:lpstr>
      <vt:lpstr>PowerPoint Presentation</vt:lpstr>
      <vt:lpstr>PowerPoint Presentation</vt:lpstr>
      <vt:lpstr>PowerPoint Presentation</vt:lpstr>
      <vt:lpstr>The project discusses the strategy of handling incomprehensible population and vehicle growth, traffic congestion levels in the cities .  A smoke sensor will be added to have a database on pollution occurrence and control.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TRAFFIC INFORMATION SYSTEM</dc:title>
  <dc:creator>ASWINI N</dc:creator>
  <cp:lastModifiedBy>moorthypsk EXT</cp:lastModifiedBy>
  <cp:revision>69</cp:revision>
  <dcterms:created xsi:type="dcterms:W3CDTF">2018-07-27T06:47:46Z</dcterms:created>
  <dcterms:modified xsi:type="dcterms:W3CDTF">2018-07-29T11:12:19Z</dcterms:modified>
</cp:coreProperties>
</file>