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2"/>
  </p:sldMasterIdLst>
  <p:notesMasterIdLst>
    <p:notesMasterId r:id="rId14"/>
  </p:notesMasterIdLst>
  <p:sldIdLst>
    <p:sldId id="270" r:id="rId3"/>
    <p:sldId id="271" r:id="rId4"/>
    <p:sldId id="272" r:id="rId5"/>
    <p:sldId id="273" r:id="rId6"/>
    <p:sldId id="274" r:id="rId7"/>
    <p:sldId id="275" r:id="rId8"/>
    <p:sldId id="276" r:id="rId9"/>
    <p:sldId id="277" r:id="rId10"/>
    <p:sldId id="278" r:id="rId11"/>
    <p:sldId id="279" r:id="rId12"/>
    <p:sldId id="28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1" autoAdjust="0"/>
    <p:restoredTop sz="94660"/>
  </p:normalViewPr>
  <p:slideViewPr>
    <p:cSldViewPr snapToGrid="0" showGuides="1">
      <p:cViewPr varScale="1">
        <p:scale>
          <a:sx n="78" d="100"/>
          <a:sy n="78" d="100"/>
        </p:scale>
        <p:origin x="874"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24-06-2024</a:t>
            </a:fld>
            <a:endParaRPr lang="en-IN"/>
          </a:p>
        </p:txBody>
      </p:sp>
      <p:sp>
        <p:nvSpPr>
          <p:cNvPr id="1048670"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1"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6/24/2024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4"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lstStyle/>
          <a:p>
            <a:fld id="{2CED4963-E985-44C4-B8C4-FDD613B7C2F8}" type="datetime1">
              <a:rPr lang="en-US" smtClean="0"/>
              <a:t>6/24/2024</a:t>
            </a:fld>
            <a:endParaRPr lang="en-US"/>
          </a:p>
        </p:txBody>
      </p:sp>
      <p:sp>
        <p:nvSpPr>
          <p:cNvPr id="1048636"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7"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lstStyle/>
          <a:p>
            <a:fld id="{ED291B17-9318-49DB-B28B-6E5994AE9581}" type="datetime1">
              <a:rPr lang="en-US" smtClean="0"/>
              <a:t>6/24/2024</a:t>
            </a:fld>
            <a:endParaRPr lang="en-US"/>
          </a:p>
        </p:txBody>
      </p:sp>
      <p:sp>
        <p:nvSpPr>
          <p:cNvPr id="1048625"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6"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6/24/2024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lstStyle/>
          <a:p>
            <a:fld id="{B2497495-0637-405E-AE64-5CC7506D51F5}" type="datetime1">
              <a:rPr lang="en-US" smtClean="0"/>
              <a:t>6/24/2024</a:t>
            </a:fld>
            <a:endParaRPr lang="en-US"/>
          </a:p>
        </p:txBody>
      </p:sp>
      <p:sp>
        <p:nvSpPr>
          <p:cNvPr id="1048642"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3"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lstStyle/>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lstStyle/>
          <a:p>
            <a:fld id="{7BFFD690-9426-415D-8B65-26881E07B2D4}" type="datetime1">
              <a:rPr lang="en-US" smtClean="0"/>
              <a:t>6/24/2024</a:t>
            </a:fld>
            <a:endParaRPr lang="en-US"/>
          </a:p>
        </p:txBody>
      </p:sp>
      <p:sp>
        <p:nvSpPr>
          <p:cNvPr id="1048648"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9"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lstStyle/>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lstStyle/>
          <a:p>
            <a:fld id="{04C4989A-474C-40DE-95B9-011C28B71673}" type="datetime1">
              <a:rPr lang="en-US" smtClean="0"/>
              <a:t>6/24/2024</a:t>
            </a:fld>
            <a:endParaRPr lang="en-US"/>
          </a:p>
        </p:txBody>
      </p:sp>
      <p:sp>
        <p:nvSpPr>
          <p:cNvPr id="1048656"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7"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lstStyle/>
          <a:p>
            <a:r>
              <a:rPr lang="en-US"/>
              <a:t>Click to edit Master title style</a:t>
            </a:r>
          </a:p>
        </p:txBody>
      </p:sp>
      <p:sp>
        <p:nvSpPr>
          <p:cNvPr id="1048614" name="Date Placeholder 2"/>
          <p:cNvSpPr>
            <a:spLocks noGrp="1"/>
          </p:cNvSpPr>
          <p:nvPr>
            <p:ph type="dt" sz="half" idx="10"/>
          </p:nvPr>
        </p:nvSpPr>
        <p:spPr/>
        <p:txBody>
          <a:bodyPr/>
          <a:lstStyle/>
          <a:p>
            <a:fld id="{5DB4ED54-5B5E-4A04-93D3-5772E3CE3818}" type="datetime1">
              <a:rPr lang="en-US" smtClean="0"/>
              <a:t>6/24/2024</a:t>
            </a:fld>
            <a:endParaRPr lang="en-US"/>
          </a:p>
        </p:txBody>
      </p:sp>
      <p:sp>
        <p:nvSpPr>
          <p:cNvPr id="1048615"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16"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8" name="Date Placeholder 1"/>
          <p:cNvSpPr>
            <a:spLocks noGrp="1"/>
          </p:cNvSpPr>
          <p:nvPr>
            <p:ph type="dt" sz="half" idx="10"/>
          </p:nvPr>
        </p:nvSpPr>
        <p:spPr/>
        <p:txBody>
          <a:bodyPr/>
          <a:lstStyle/>
          <a:p>
            <a:fld id="{4EDE50D6-574B-40AF-946F-D52A04ADE379}" type="datetime1">
              <a:rPr lang="en-US" smtClean="0"/>
              <a:t>6/24/2024</a:t>
            </a:fld>
            <a:endParaRPr lang="en-US"/>
          </a:p>
        </p:txBody>
      </p:sp>
      <p:sp>
        <p:nvSpPr>
          <p:cNvPr id="1048659"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0"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6/24/2024</a:t>
            </a:fld>
            <a:endParaRPr lang="en-US"/>
          </a:p>
        </p:txBody>
      </p:sp>
      <p:sp>
        <p:nvSpPr>
          <p:cNvPr id="1048666"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67"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28"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lstStyle/>
          <a:p>
            <a:fld id="{7E18DB4A-8810-4A10-AD5C-D5E2C667F5B3}" type="datetime1">
              <a:rPr lang="en-US" smtClean="0"/>
              <a:t>6/24/2024</a:t>
            </a:fld>
            <a:endParaRPr lang="en-US"/>
          </a:p>
        </p:txBody>
      </p:sp>
      <p:sp>
        <p:nvSpPr>
          <p:cNvPr id="1048631"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2"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6/24/2024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lstStyle/>
          <a:p>
            <a:pPr algn="ctr"/>
            <a:r>
              <a:rPr lang="en-US" b="1" dirty="0">
                <a:solidFill>
                  <a:schemeClr val="tx1">
                    <a:lumMod val="95000"/>
                    <a:lumOff val="5000"/>
                  </a:schemeClr>
                </a:solidFill>
                <a:latin typeface="Arial" panose="020B0604020202090204" pitchFamily="34" charset="0"/>
                <a:cs typeface="Arial" panose="020B0604020202090204" pitchFamily="34" charset="0"/>
              </a:rPr>
              <a:t>Sentiment Analysis</a:t>
            </a:r>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tx1">
                    <a:lumMod val="95000"/>
                    <a:lumOff val="5000"/>
                  </a:schemeClr>
                </a:solidFill>
                <a:latin typeface="Arial" panose="020B0604020202090204"/>
                <a:cs typeface="Arial" panose="020B0604020202090204"/>
              </a:rPr>
              <a:t>CAPSTONE PROJECT</a:t>
            </a:r>
          </a:p>
        </p:txBody>
      </p:sp>
      <p:sp>
        <p:nvSpPr>
          <p:cNvPr id="1048591" name="TextBox 3"/>
          <p:cNvSpPr txBox="1"/>
          <p:nvPr/>
        </p:nvSpPr>
        <p:spPr>
          <a:xfrm>
            <a:off x="2272959" y="4607452"/>
            <a:ext cx="9329106" cy="1322070"/>
          </a:xfrm>
          <a:prstGeom prst="rect">
            <a:avLst/>
          </a:prstGeom>
          <a:noFill/>
        </p:spPr>
        <p:txBody>
          <a:bodyPr wrap="square" lIns="91440" tIns="45720" rIns="91440" bIns="45720" rtlCol="0" anchor="t">
            <a:spAutoFit/>
          </a:bodyPr>
          <a:lstStyle/>
          <a:p>
            <a:r>
              <a:rPr lang="en-US" sz="2000" b="1" dirty="0">
                <a:solidFill>
                  <a:srgbClr val="00B050"/>
                </a:solidFill>
                <a:latin typeface="Arial" panose="020B0604020202090204" pitchFamily="34" charset="0"/>
                <a:cs typeface="Arial" panose="020B0604020202090204" pitchFamily="34" charset="0"/>
              </a:rPr>
              <a:t>Presented By    </a:t>
            </a:r>
            <a:r>
              <a:rPr lang="en-US" sz="2000" b="1" dirty="0">
                <a:solidFill>
                  <a:srgbClr val="00B0F0"/>
                </a:solidFill>
                <a:latin typeface="Arial" panose="020B0604020202090204" pitchFamily="34" charset="0"/>
                <a:cs typeface="Arial" panose="020B0604020202090204" pitchFamily="34" charset="0"/>
              </a:rPr>
              <a:t>:</a:t>
            </a:r>
          </a:p>
          <a:p>
            <a:r>
              <a:rPr lang="en-US" sz="2000" b="1" dirty="0">
                <a:solidFill>
                  <a:srgbClr val="00B050"/>
                </a:solidFill>
                <a:latin typeface="Arial" panose="020B0604020202090204"/>
                <a:cs typeface="Arial" panose="020B0604020202090204"/>
              </a:rPr>
              <a:t>1.Student Name</a:t>
            </a:r>
            <a:r>
              <a:rPr lang="en-US" sz="2000" b="1" dirty="0">
                <a:solidFill>
                  <a:srgbClr val="00B0F0"/>
                </a:solidFill>
                <a:latin typeface="Arial" panose="020B0604020202090204"/>
                <a:cs typeface="Arial" panose="020B0604020202090204"/>
              </a:rPr>
              <a:t>: PARNAM.HAARINI</a:t>
            </a:r>
          </a:p>
          <a:p>
            <a:r>
              <a:rPr lang="en-US" sz="2000" b="1" dirty="0">
                <a:solidFill>
                  <a:srgbClr val="00B050"/>
                </a:solidFill>
                <a:latin typeface="Arial" panose="020B0604020202090204"/>
                <a:cs typeface="Arial" panose="020B0604020202090204"/>
              </a:rPr>
              <a:t>2.College Name</a:t>
            </a:r>
            <a:r>
              <a:rPr lang="en-US" sz="2000" b="1" dirty="0">
                <a:solidFill>
                  <a:srgbClr val="00B0F0"/>
                </a:solidFill>
                <a:latin typeface="Arial" panose="020B0604020202090204"/>
                <a:cs typeface="Arial" panose="020B0604020202090204"/>
              </a:rPr>
              <a:t>:  ADITYA COLLEGE OF ENGINEERING</a:t>
            </a:r>
          </a:p>
          <a:p>
            <a:r>
              <a:rPr lang="en-US" sz="2000" b="1" dirty="0">
                <a:solidFill>
                  <a:srgbClr val="00B050"/>
                </a:solidFill>
                <a:latin typeface="Arial" panose="020B0604020202090204"/>
                <a:cs typeface="Arial" panose="020B0604020202090204"/>
              </a:rPr>
              <a:t>3.Department    </a:t>
            </a:r>
            <a:r>
              <a:rPr lang="en-US" sz="2000" b="1">
                <a:solidFill>
                  <a:srgbClr val="00B0F0"/>
                </a:solidFill>
                <a:latin typeface="Arial" panose="020B0604020202090204"/>
                <a:cs typeface="Arial" panose="020B0604020202090204"/>
              </a:rPr>
              <a:t>:  ECE</a:t>
            </a:r>
            <a:endParaRPr lang="en-US" sz="2000" b="1" dirty="0">
              <a:solidFill>
                <a:srgbClr val="00B0F0"/>
              </a:solidFill>
              <a:latin typeface="Arial" panose="020B0604020202090204"/>
              <a:cs typeface="Arial" panose="020B0604020202090204"/>
            </a:endParaRPr>
          </a:p>
        </p:txBody>
      </p:sp>
      <p:sp>
        <p:nvSpPr>
          <p:cNvPr id="1048674" name="TextBox 1048673"/>
          <p:cNvSpPr txBox="1"/>
          <p:nvPr/>
        </p:nvSpPr>
        <p:spPr>
          <a:xfrm>
            <a:off x="4096000" y="3219450"/>
            <a:ext cx="4000000" cy="510540"/>
          </a:xfrm>
          <a:prstGeom prst="rect">
            <a:avLst/>
          </a:prstGeom>
        </p:spPr>
        <p:txBody>
          <a:bodyPr wrap="square" rtlCol="0">
            <a:spAutoFit/>
          </a:bodyPr>
          <a:lstStyle/>
          <a:p>
            <a:endParaRPr lang="en-US" sz="2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lstStyle/>
          <a:p>
            <a:r>
              <a:rPr lang="en-US" sz="4400" b="1">
                <a:solidFill>
                  <a:schemeClr val="accent1"/>
                </a:solidFill>
                <a:latin typeface="Arial" panose="020B0604020202090204"/>
                <a:ea typeface="+mj-lt"/>
                <a:cs typeface="Arial" panose="020B0604020202090204"/>
              </a:rPr>
              <a:t>References</a:t>
            </a:r>
            <a:endParaRPr lang="en-US"/>
          </a:p>
        </p:txBody>
      </p:sp>
      <p:sp>
        <p:nvSpPr>
          <p:cNvPr id="104861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a:p>
            <a:pPr marL="305435" indent="-305435"/>
            <a:r>
              <a:rPr lang="en-IN" sz="2400" dirty="0">
                <a:solidFill>
                  <a:srgbClr val="0F0F0F"/>
                </a:solidFill>
                <a:ea typeface="+mn-lt"/>
                <a:cs typeface="+mn-lt"/>
              </a:rPr>
              <a:t>We have used Sentiment analysis techniques like </a:t>
            </a:r>
            <a:r>
              <a:rPr lang="en-IN" sz="2400" dirty="0" err="1">
                <a:solidFill>
                  <a:srgbClr val="0F0F0F"/>
                </a:solidFill>
                <a:ea typeface="+mn-lt"/>
                <a:cs typeface="+mn-lt"/>
              </a:rPr>
              <a:t>stemming,Tokenization</a:t>
            </a:r>
            <a:r>
              <a:rPr lang="en-IN" sz="2400" dirty="0">
                <a:solidFill>
                  <a:srgbClr val="0F0F0F"/>
                </a:solidFill>
                <a:ea typeface="+mn-lt"/>
                <a:cs typeface="+mn-lt"/>
              </a:rPr>
              <a:t> etc</a:t>
            </a:r>
          </a:p>
          <a:p>
            <a:pPr marL="305435" indent="-305435"/>
            <a:r>
              <a:rPr lang="en-IN" sz="2400" dirty="0">
                <a:solidFill>
                  <a:srgbClr val="0F0F0F"/>
                </a:solidFill>
                <a:ea typeface="+mn-lt"/>
                <a:cs typeface="+mn-lt"/>
              </a:rPr>
              <a:t>We used Algorithms like Naïve Bayes classifier which can be used for doing sentiment analysis</a:t>
            </a:r>
          </a:p>
          <a:p>
            <a:pPr marL="305435" indent="-305435"/>
            <a:r>
              <a:rPr lang="en-IN" sz="2400" dirty="0">
                <a:solidFill>
                  <a:srgbClr val="0F0F0F"/>
                </a:solidFill>
                <a:ea typeface="+mn-lt"/>
                <a:cs typeface="+mn-lt"/>
              </a:rPr>
              <a:t>We have collected data from online </a:t>
            </a:r>
            <a:r>
              <a:rPr lang="en-IN" sz="2400" dirty="0" err="1">
                <a:solidFill>
                  <a:srgbClr val="0F0F0F"/>
                </a:solidFill>
                <a:ea typeface="+mn-lt"/>
                <a:cs typeface="+mn-lt"/>
              </a:rPr>
              <a:t>services,from</a:t>
            </a:r>
            <a:r>
              <a:rPr lang="en-IN" sz="2400" dirty="0">
                <a:solidFill>
                  <a:srgbClr val="0F0F0F"/>
                </a:solidFill>
                <a:ea typeface="+mn-lt"/>
                <a:cs typeface="+mn-lt"/>
              </a:rPr>
              <a:t> Restaurants etc</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4"/>
          <p:cNvSpPr>
            <a:spLocks noGrp="1"/>
          </p:cNvSpPr>
          <p:nvPr>
            <p:ph type="title"/>
          </p:nvPr>
        </p:nvSpPr>
        <p:spPr>
          <a:xfrm>
            <a:off x="1463041" y="1661652"/>
            <a:ext cx="9298744" cy="4640825"/>
          </a:xfrm>
        </p:spPr>
        <p:txBody>
          <a:bodyPr/>
          <a:lstStyle/>
          <a:p>
            <a:pPr algn="ctr"/>
            <a:r>
              <a:rPr lang="en-US" b="1" dirty="0">
                <a:solidFill>
                  <a:srgbClr val="002060"/>
                </a:solidFill>
                <a:latin typeface="Arial" panose="020B0604020202090204" pitchFamily="34" charset="0"/>
                <a:cs typeface="Arial" panose="020B0604020202090204" pitchFamily="34" charset="0"/>
              </a:rPr>
              <a:t>THANK YOU</a:t>
            </a:r>
          </a:p>
        </p:txBody>
      </p:sp>
      <p:pic>
        <p:nvPicPr>
          <p:cNvPr id="2097155" name="Picture 2"/>
          <p:cNvPicPr>
            <a:picLocks noChangeAspect="1"/>
          </p:cNvPicPr>
          <p:nvPr/>
        </p:nvPicPr>
        <p:blipFill>
          <a:blip r:embed="rId2"/>
          <a:stretch>
            <a:fillRect/>
          </a:stretch>
        </p:blipFill>
        <p:spPr>
          <a:xfrm>
            <a:off x="437284" y="574188"/>
            <a:ext cx="5990133" cy="2174927"/>
          </a:xfrm>
          <a:prstGeom prst="rect">
            <a:avLst/>
          </a:prstGeom>
        </p:spPr>
      </p:pic>
      <p:pic>
        <p:nvPicPr>
          <p:cNvPr id="2097156" name="Picture 5"/>
          <p:cNvPicPr>
            <a:picLocks noChangeAspect="1"/>
          </p:cNvPicPr>
          <p:nvPr/>
        </p:nvPicPr>
        <p:blipFill>
          <a:blip r:embed="rId3"/>
          <a:stretch>
            <a:fillRect/>
          </a:stretch>
        </p:blipFill>
        <p:spPr>
          <a:xfrm>
            <a:off x="6427417" y="574188"/>
            <a:ext cx="4497160" cy="2174927"/>
          </a:xfrm>
          <a:prstGeom prst="rect">
            <a:avLst/>
          </a:prstGeom>
        </p:spPr>
      </p:pic>
      <p:pic>
        <p:nvPicPr>
          <p:cNvPr id="2097157" name="Picture 7"/>
          <p:cNvPicPr>
            <a:picLocks noChangeAspect="1"/>
          </p:cNvPicPr>
          <p:nvPr/>
        </p:nvPicPr>
        <p:blipFill>
          <a:blip r:embed="rId4"/>
          <a:stretch>
            <a:fillRect/>
          </a:stretch>
        </p:blipFill>
        <p:spPr>
          <a:xfrm>
            <a:off x="437284" y="2777152"/>
            <a:ext cx="5432574" cy="2419196"/>
          </a:xfrm>
          <a:prstGeom prst="rect">
            <a:avLst/>
          </a:prstGeom>
        </p:spPr>
      </p:pic>
      <p:pic>
        <p:nvPicPr>
          <p:cNvPr id="2097158" name="Picture 9"/>
          <p:cNvPicPr>
            <a:picLocks noChangeAspect="1"/>
          </p:cNvPicPr>
          <p:nvPr/>
        </p:nvPicPr>
        <p:blipFill>
          <a:blip r:embed="rId5"/>
          <a:stretch>
            <a:fillRect/>
          </a:stretch>
        </p:blipFill>
        <p:spPr>
          <a:xfrm>
            <a:off x="6096000" y="2731449"/>
            <a:ext cx="5810865" cy="241919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90204" pitchFamily="34" charset="0"/>
                <a:cs typeface="Arial" panose="020B060402020209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panose="020B0604020202090204"/>
                <a:ea typeface="+mn-lt"/>
                <a:cs typeface="Arial" panose="020B0604020202090204"/>
              </a:rPr>
              <a:t>  </a:t>
            </a:r>
            <a:endParaRPr lang="en-US">
              <a:latin typeface="Arial" panose="020B0604020202090204"/>
              <a:cs typeface="Arial" panose="020B0604020202090204"/>
            </a:endParaRPr>
          </a:p>
          <a:p>
            <a:r>
              <a:rPr lang="en-US" sz="2000" b="1">
                <a:latin typeface="Arial" panose="020B0604020202090204"/>
                <a:ea typeface="+mn-lt"/>
                <a:cs typeface="Arial" panose="020B0604020202090204"/>
              </a:rPr>
              <a:t>Problem Statement </a:t>
            </a:r>
            <a:r>
              <a:rPr lang="en-US" sz="2000">
                <a:latin typeface="Arial" panose="020B0604020202090204"/>
                <a:ea typeface="+mn-lt"/>
                <a:cs typeface="Arial" panose="020B0604020202090204"/>
              </a:rPr>
              <a:t>(Should not include solution)</a:t>
            </a:r>
            <a:endParaRPr lang="en-US">
              <a:latin typeface="Arial" panose="020B0604020202090204"/>
              <a:cs typeface="Arial" panose="020B0604020202090204"/>
            </a:endParaRPr>
          </a:p>
          <a:p>
            <a:r>
              <a:rPr lang="en-US" sz="2000" b="1">
                <a:latin typeface="Arial" panose="020B0604020202090204"/>
                <a:ea typeface="+mn-lt"/>
                <a:cs typeface="Arial" panose="020B0604020202090204"/>
              </a:rPr>
              <a:t>Proposed System/Solution</a:t>
            </a:r>
            <a:endParaRPr lang="en-US">
              <a:latin typeface="Arial" panose="020B0604020202090204"/>
              <a:cs typeface="Arial" panose="020B0604020202090204"/>
            </a:endParaRPr>
          </a:p>
          <a:p>
            <a:r>
              <a:rPr lang="en-US" sz="2000" b="1">
                <a:latin typeface="Arial" panose="020B0604020202090204"/>
                <a:ea typeface="+mn-lt"/>
                <a:cs typeface="Calibri" panose="020F0502020204030204"/>
              </a:rPr>
              <a:t>System </a:t>
            </a:r>
            <a:r>
              <a:rPr lang="en-US" sz="2000" b="1">
                <a:latin typeface="Arial" panose="020B0604020202090204"/>
                <a:ea typeface="+mn-lt"/>
                <a:cs typeface="+mn-lt"/>
              </a:rPr>
              <a:t>Development Approach </a:t>
            </a:r>
            <a:r>
              <a:rPr lang="en-US" sz="2000">
                <a:latin typeface="Arial" panose="020B0604020202090204"/>
                <a:ea typeface="+mn-lt"/>
                <a:cs typeface="+mn-lt"/>
              </a:rPr>
              <a:t>(Technology Used) </a:t>
            </a:r>
            <a:endParaRPr lang="en-US">
              <a:latin typeface="Arial" panose="020B0604020202090204"/>
              <a:ea typeface="+mn-lt"/>
              <a:cs typeface="+mn-lt"/>
            </a:endParaRPr>
          </a:p>
          <a:p>
            <a:r>
              <a:rPr lang="en-US" sz="2000" b="1">
                <a:latin typeface="Arial" panose="020B0604020202090204"/>
                <a:ea typeface="+mn-lt"/>
                <a:cs typeface="+mn-lt"/>
              </a:rPr>
              <a:t>Algorithm &amp; Deployment  </a:t>
            </a:r>
            <a:endParaRPr lang="en-US">
              <a:latin typeface="Arial" panose="020B0604020202090204"/>
              <a:cs typeface="Calibri" panose="020F0502020204030204"/>
            </a:endParaRPr>
          </a:p>
          <a:p>
            <a:r>
              <a:rPr lang="en-US" sz="2000" b="1">
                <a:latin typeface="Arial" panose="020B0604020202090204"/>
                <a:ea typeface="+mn-lt"/>
                <a:cs typeface="Arial" panose="020B0604020202090204"/>
              </a:rPr>
              <a:t>Result</a:t>
            </a:r>
          </a:p>
          <a:p>
            <a:r>
              <a:rPr lang="en-US" sz="2000" b="1">
                <a:latin typeface="Arial" panose="020B0604020202090204"/>
                <a:ea typeface="+mn-lt"/>
                <a:cs typeface="Arial" panose="020B0604020202090204"/>
              </a:rPr>
              <a:t>Conclusion</a:t>
            </a:r>
            <a:endParaRPr lang="en-US">
              <a:latin typeface="Arial" panose="020B0604020202090204"/>
              <a:cs typeface="Arial" panose="020B0604020202090204"/>
            </a:endParaRPr>
          </a:p>
          <a:p>
            <a:r>
              <a:rPr lang="en-US" sz="2000" b="1">
                <a:latin typeface="Arial" panose="020B0604020202090204"/>
                <a:ea typeface="+mn-lt"/>
                <a:cs typeface="Arial" panose="020B0604020202090204"/>
              </a:rPr>
              <a:t>Future Scope</a:t>
            </a:r>
          </a:p>
          <a:p>
            <a:r>
              <a:rPr lang="en-US" sz="2000" b="1">
                <a:latin typeface="Arial" panose="020B0604020202090204"/>
                <a:ea typeface="+mn-lt"/>
                <a:cs typeface="Arial" panose="020B0604020202090204"/>
              </a:rPr>
              <a:t>References</a:t>
            </a:r>
            <a:endParaRPr lang="en-US">
              <a:latin typeface="Arial" panose="020B0604020202090204"/>
              <a:cs typeface="Arial" panose="020B0604020202090204"/>
            </a:endParaRPr>
          </a:p>
          <a:p>
            <a:endParaRPr lang="en-US">
              <a:latin typeface="Arial" panose="020B0604020202090204"/>
              <a:cs typeface="Arial" panose="020B060402020209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dirty="0">
                <a:solidFill>
                  <a:schemeClr val="accent1"/>
                </a:solidFill>
                <a:latin typeface="Arial" panose="020B0604020202090204" pitchFamily="34" charset="0"/>
                <a:cs typeface="Arial" panose="020B0604020202090204" pitchFamily="34" charset="0"/>
              </a:rPr>
              <a:t>Problem Statement</a:t>
            </a:r>
            <a:endParaRPr lang="en-US" sz="4400" dirty="0"/>
          </a:p>
        </p:txBody>
      </p:sp>
      <p:sp>
        <p:nvSpPr>
          <p:cNvPr id="1048598" name="Content Placeholder 1"/>
          <p:cNvSpPr>
            <a:spLocks noGrp="1"/>
          </p:cNvSpPr>
          <p:nvPr>
            <p:ph idx="1"/>
          </p:nvPr>
        </p:nvSpPr>
        <p:spPr>
          <a:xfrm>
            <a:off x="452403" y="1237632"/>
            <a:ext cx="11029615" cy="4673324"/>
          </a:xfrm>
        </p:spPr>
        <p:txBody>
          <a:bodyPr/>
          <a:lstStyle/>
          <a:p>
            <a:pPr marL="0" indent="0">
              <a:buNone/>
            </a:pPr>
            <a:r>
              <a:rPr lang="en-IN" sz="2400" dirty="0">
                <a:solidFill>
                  <a:srgbClr val="0F0F0F"/>
                </a:solidFill>
                <a:ea typeface="+mn-lt"/>
                <a:cs typeface="+mn-lt"/>
              </a:rPr>
              <a:t>Example:</a:t>
            </a:r>
            <a:r>
              <a:rPr lang="en-IN" sz="2000" dirty="0">
                <a:solidFill>
                  <a:srgbClr val="0F0F0F"/>
                </a:solidFill>
                <a:ea typeface="+mn-lt"/>
                <a:cs typeface="+mn-lt"/>
              </a:rPr>
              <a:t> </a:t>
            </a:r>
            <a:r>
              <a:rPr lang="en-US" sz="2000" dirty="0">
                <a:solidFill>
                  <a:srgbClr val="0F0F0F"/>
                </a:solidFill>
                <a:ea typeface="+mn-lt"/>
                <a:cs typeface="+mn-lt"/>
              </a:rPr>
              <a:t>Develop a sentiment analysis model to classify reviews as positive or negative </a:t>
            </a:r>
          </a:p>
          <a:p>
            <a:pPr marL="0" indent="0">
              <a:buNone/>
            </a:pPr>
            <a:r>
              <a:rPr lang="en-US" sz="2000" dirty="0">
                <a:solidFill>
                  <a:srgbClr val="0F0F0F"/>
                </a:solidFill>
                <a:ea typeface="+mn-lt"/>
                <a:cs typeface="+mn-lt"/>
              </a:rPr>
              <a:t># Preprocessing the reviews text using techniques such as lower </a:t>
            </a:r>
            <a:r>
              <a:rPr lang="en-US" sz="2000" dirty="0" err="1">
                <a:solidFill>
                  <a:srgbClr val="0F0F0F"/>
                </a:solidFill>
                <a:ea typeface="+mn-lt"/>
                <a:cs typeface="+mn-lt"/>
              </a:rPr>
              <a:t>casting,removing</a:t>
            </a:r>
            <a:r>
              <a:rPr lang="en-US" sz="2000" dirty="0">
                <a:solidFill>
                  <a:srgbClr val="0F0F0F"/>
                </a:solidFill>
                <a:ea typeface="+mn-lt"/>
                <a:cs typeface="+mn-lt"/>
              </a:rPr>
              <a:t> stop words and lemmatization</a:t>
            </a:r>
          </a:p>
          <a:p>
            <a:pPr marL="0" indent="0">
              <a:buNone/>
            </a:pPr>
            <a:r>
              <a:rPr lang="en-US" sz="2000" dirty="0">
                <a:solidFill>
                  <a:srgbClr val="0F0F0F"/>
                </a:solidFill>
                <a:ea typeface="+mn-lt"/>
                <a:cs typeface="+mn-lt"/>
              </a:rPr>
              <a:t># Use the trained  model accurately predict the sentiment of </a:t>
            </a:r>
            <a:r>
              <a:rPr lang="en-US" sz="2000" dirty="0" err="1">
                <a:solidFill>
                  <a:srgbClr val="0F0F0F"/>
                </a:solidFill>
                <a:ea typeface="+mn-lt"/>
                <a:cs typeface="+mn-lt"/>
              </a:rPr>
              <a:t>new,unseen</a:t>
            </a:r>
            <a:r>
              <a:rPr lang="en-US" sz="2000" dirty="0">
                <a:solidFill>
                  <a:srgbClr val="0F0F0F"/>
                </a:solidFill>
                <a:ea typeface="+mn-lt"/>
                <a:cs typeface="+mn-lt"/>
              </a:rPr>
              <a:t>  reviews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a:solidFill>
                  <a:schemeClr val="accent1"/>
                </a:solidFill>
                <a:latin typeface="Arial" panose="020B0604020202090204" pitchFamily="34" charset="0"/>
                <a:cs typeface="Arial" panose="020B0604020202090204" pitchFamily="34" charset="0"/>
              </a:rPr>
              <a:t>Proposed Solution</a:t>
            </a:r>
            <a:endParaRPr lang="en-US" sz="4400"/>
          </a:p>
        </p:txBody>
      </p:sp>
      <p:sp>
        <p:nvSpPr>
          <p:cNvPr id="1048600"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305435" indent="-305435"/>
            <a:r>
              <a:rPr lang="en-IN" sz="1200" b="1" dirty="0">
                <a:latin typeface="Calibri" panose="020F0502020204030204"/>
                <a:ea typeface="+mn-lt"/>
                <a:cs typeface="+mn-lt"/>
              </a:rPr>
              <a:t>The proposed system aims to address the challenge of predicting the required restaurant review count at each hour to ensure a stable supply of food . This involves leveraging data analytics and machine learning techniques to forecast demand patterns accurately. The solution will consist of the following components:</a:t>
            </a:r>
            <a:endParaRPr lang="en-IN" sz="1200" b="1" dirty="0">
              <a:latin typeface="Calibri" panose="020F0502020204030204"/>
              <a:cs typeface="Calibri" panose="020F0502020204030204"/>
            </a:endParaRPr>
          </a:p>
          <a:p>
            <a:pPr marL="305435" indent="-305435"/>
            <a:r>
              <a:rPr lang="en-IN" sz="1200" b="1" dirty="0">
                <a:latin typeface="Calibri" panose="020F0502020204030204"/>
                <a:ea typeface="+mn-lt"/>
                <a:cs typeface="+mn-lt"/>
              </a:rPr>
              <a:t>Data Collection:</a:t>
            </a:r>
            <a:endParaRPr lang="en-IN" sz="1200" b="1" dirty="0">
              <a:latin typeface="Calibri" panose="020F0502020204030204"/>
              <a:cs typeface="Calibri" panose="020F0502020204030204"/>
            </a:endParaRPr>
          </a:p>
          <a:p>
            <a:pPr marL="629920" lvl="1" indent="-305435"/>
            <a:r>
              <a:rPr lang="en-IN" sz="1200" b="1" dirty="0">
                <a:latin typeface="Calibri" panose="020F0502020204030204"/>
                <a:ea typeface="+mn-lt"/>
                <a:cs typeface="+mn-lt"/>
              </a:rPr>
              <a:t>Gather historical data on restaurant  review of the products  including time, date, location, and other relevant factors.</a:t>
            </a:r>
            <a:endParaRPr lang="en-IN" sz="1200" b="1" dirty="0">
              <a:latin typeface="Calibri" panose="020F0502020204030204"/>
              <a:cs typeface="Calibri" panose="020F0502020204030204"/>
            </a:endParaRPr>
          </a:p>
          <a:p>
            <a:pPr marL="629920" lvl="1" indent="-305435"/>
            <a:r>
              <a:rPr lang="en-IN" sz="1200" b="1" dirty="0">
                <a:latin typeface="Calibri" panose="020F0502020204030204"/>
                <a:ea typeface="+mn-lt"/>
                <a:cs typeface="+mn-lt"/>
              </a:rPr>
              <a:t>Utilize real-time data sources, such as weather conditions, events, and holidays, to enhance prediction accuracy.</a:t>
            </a:r>
            <a:endParaRPr lang="en-IN" sz="1200" b="1" dirty="0">
              <a:latin typeface="Calibri" panose="020F0502020204030204"/>
              <a:cs typeface="Calibri" panose="020F0502020204030204"/>
            </a:endParaRPr>
          </a:p>
          <a:p>
            <a:pPr marL="305435" indent="-305435"/>
            <a:r>
              <a:rPr lang="en-IN" sz="1200" b="1" dirty="0">
                <a:latin typeface="Calibri" panose="020F0502020204030204"/>
                <a:ea typeface="+mn-lt"/>
                <a:cs typeface="+mn-lt"/>
              </a:rPr>
              <a:t>Data Preprocessing:</a:t>
            </a:r>
            <a:endParaRPr lang="en-IN" sz="1200" b="1" dirty="0">
              <a:latin typeface="Calibri" panose="020F0502020204030204"/>
              <a:cs typeface="Calibri" panose="020F0502020204030204"/>
            </a:endParaRPr>
          </a:p>
          <a:p>
            <a:pPr marL="629920" lvl="1" indent="-305435"/>
            <a:r>
              <a:rPr lang="en-IN" sz="1200" b="1" dirty="0">
                <a:latin typeface="Calibri" panose="020F0502020204030204"/>
                <a:ea typeface="+mn-lt"/>
                <a:cs typeface="+mn-lt"/>
              </a:rPr>
              <a:t>Clean and preprocess the collected data to handle missing values, outliers, and inconsistencies.</a:t>
            </a:r>
            <a:endParaRPr lang="en-IN" sz="1200" b="1" dirty="0">
              <a:latin typeface="Calibri" panose="020F0502020204030204"/>
              <a:cs typeface="Calibri" panose="020F0502020204030204"/>
            </a:endParaRPr>
          </a:p>
          <a:p>
            <a:pPr marL="629920" lvl="1" indent="-305435"/>
            <a:r>
              <a:rPr lang="en-IN" sz="1200" b="1" dirty="0">
                <a:latin typeface="Calibri" panose="020F0502020204030204"/>
                <a:ea typeface="+mn-lt"/>
                <a:cs typeface="+mn-lt"/>
              </a:rPr>
              <a:t>Feature engineering to extract relevant features from the data that might impact b restaurant food  demand.</a:t>
            </a:r>
            <a:endParaRPr lang="en-IN" sz="1200" b="1" dirty="0">
              <a:latin typeface="Calibri" panose="020F0502020204030204"/>
              <a:cs typeface="Calibri" panose="020F0502020204030204"/>
            </a:endParaRPr>
          </a:p>
          <a:p>
            <a:pPr marL="305435" indent="-305435"/>
            <a:r>
              <a:rPr lang="en-IN" sz="1200" b="1" dirty="0">
                <a:latin typeface="Calibri" panose="020F0502020204030204"/>
                <a:ea typeface="+mn-lt"/>
                <a:cs typeface="+mn-lt"/>
              </a:rPr>
              <a:t>Machine Learning Algorithm:</a:t>
            </a:r>
            <a:endParaRPr lang="en-IN" sz="1200" b="1" dirty="0">
              <a:latin typeface="Calibri" panose="020F0502020204030204"/>
              <a:cs typeface="Calibri" panose="020F0502020204030204"/>
            </a:endParaRPr>
          </a:p>
          <a:p>
            <a:pPr marL="629920" lvl="1" indent="-305435"/>
            <a:r>
              <a:rPr lang="en-IN" sz="1200" b="1" dirty="0">
                <a:latin typeface="Calibri" panose="020F0502020204030204"/>
                <a:ea typeface="+mn-lt"/>
                <a:cs typeface="+mn-lt"/>
              </a:rPr>
              <a:t>Implement a machine learning algorithm, Naïve bayes   classification(e.g., ARIMA, SARIMA, or LSTM), to predict the  restaurant review of the food  data historical patterns.</a:t>
            </a:r>
            <a:endParaRPr lang="en-IN" sz="1200" b="1" dirty="0">
              <a:latin typeface="Calibri" panose="020F0502020204030204"/>
              <a:cs typeface="Calibri" panose="020F0502020204030204"/>
            </a:endParaRPr>
          </a:p>
          <a:p>
            <a:pPr marL="629920" lvl="1" indent="-305435"/>
            <a:r>
              <a:rPr lang="en-IN" sz="1200" b="1" dirty="0">
                <a:latin typeface="Calibri" panose="020F0502020204030204"/>
                <a:ea typeface="+mn-lt"/>
                <a:cs typeface="+mn-lt"/>
              </a:rPr>
              <a:t>Consider incorporating other factors like weather conditions, day of the week, and special events to improve prediction accuracy.</a:t>
            </a:r>
            <a:endParaRPr lang="en-IN" sz="1200" b="1" dirty="0">
              <a:latin typeface="Calibri" panose="020F0502020204030204"/>
              <a:cs typeface="Calibri" panose="020F0502020204030204"/>
            </a:endParaRPr>
          </a:p>
          <a:p>
            <a:pPr marL="305435" indent="-305435"/>
            <a:r>
              <a:rPr lang="en-IN" sz="1200" b="1" dirty="0">
                <a:latin typeface="Calibri" panose="020F0502020204030204"/>
                <a:ea typeface="+mn-lt"/>
                <a:cs typeface="+mn-lt"/>
              </a:rPr>
              <a:t>Deployment:</a:t>
            </a:r>
            <a:endParaRPr lang="en-IN" sz="1200" b="1" dirty="0">
              <a:latin typeface="Calibri" panose="020F0502020204030204"/>
              <a:cs typeface="Calibri" panose="020F0502020204030204"/>
            </a:endParaRPr>
          </a:p>
          <a:p>
            <a:pPr marL="629920" lvl="1" indent="-305435"/>
            <a:r>
              <a:rPr lang="en-IN" sz="1200" b="1" dirty="0">
                <a:latin typeface="Calibri" panose="020F0502020204030204"/>
                <a:ea typeface="+mn-lt"/>
                <a:cs typeface="+mn-lt"/>
              </a:rPr>
              <a:t>Develop a user-friendly interface or application that provides real-time predictions for food  counts at different hours.</a:t>
            </a:r>
            <a:endParaRPr lang="en-IN" sz="1200" b="1" dirty="0">
              <a:latin typeface="Calibri" panose="020F0502020204030204"/>
              <a:cs typeface="Calibri" panose="020F0502020204030204"/>
            </a:endParaRPr>
          </a:p>
          <a:p>
            <a:pPr marL="629920" lvl="1" indent="-305435"/>
            <a:r>
              <a:rPr lang="en-IN" sz="1200" b="1" dirty="0">
                <a:latin typeface="Calibri" panose="020F0502020204030204"/>
                <a:ea typeface="+mn-lt"/>
                <a:cs typeface="+mn-lt"/>
              </a:rPr>
              <a:t>Deploy the solution on a scalable and reliable platform, considering factors like server infrastructure, response time, and user accessibility.</a:t>
            </a:r>
            <a:endParaRPr lang="en-IN" sz="1200" b="1" dirty="0">
              <a:latin typeface="Calibri" panose="020F0502020204030204"/>
              <a:cs typeface="Calibri" panose="020F0502020204030204"/>
            </a:endParaRPr>
          </a:p>
          <a:p>
            <a:pPr marL="305435" indent="-305435"/>
            <a:r>
              <a:rPr lang="en-IN" sz="1200" b="1" dirty="0">
                <a:latin typeface="Calibri" panose="020F0502020204030204"/>
                <a:ea typeface="+mn-lt"/>
                <a:cs typeface="+mn-lt"/>
              </a:rPr>
              <a:t>Evaluation:</a:t>
            </a:r>
            <a:endParaRPr lang="en-IN" sz="1200" b="1" dirty="0">
              <a:latin typeface="Calibri" panose="020F0502020204030204"/>
              <a:cs typeface="Calibri" panose="020F0502020204030204"/>
            </a:endParaRPr>
          </a:p>
          <a:p>
            <a:pPr marL="629920" lvl="1" indent="-305435"/>
            <a:r>
              <a:rPr lang="en-IN" sz="1200" b="1" dirty="0">
                <a:latin typeface="Calibri" panose="020F0502020204030204"/>
                <a:ea typeface="+mn-lt"/>
                <a:cs typeface="+mn-lt"/>
              </a:rPr>
              <a:t>Assess the model's performance using appropriate metrics  Accuracy score (MAE), </a:t>
            </a:r>
            <a:r>
              <a:rPr lang="en-IN" sz="1200" b="1" dirty="0" err="1">
                <a:latin typeface="Calibri" panose="020F0502020204030204"/>
                <a:ea typeface="+mn-lt"/>
                <a:cs typeface="+mn-lt"/>
              </a:rPr>
              <a:t>train,testing</a:t>
            </a:r>
            <a:r>
              <a:rPr lang="en-IN" sz="1200" b="1" dirty="0">
                <a:latin typeface="Calibri" panose="020F0502020204030204"/>
                <a:ea typeface="+mn-lt"/>
                <a:cs typeface="+mn-lt"/>
              </a:rPr>
              <a:t> the data(RMSE), or other relevant metrics.</a:t>
            </a:r>
            <a:endParaRPr lang="en-IN" sz="1200" b="1" dirty="0">
              <a:latin typeface="Calibri" panose="020F0502020204030204"/>
              <a:cs typeface="Calibri" panose="020F0502020204030204"/>
            </a:endParaRPr>
          </a:p>
          <a:p>
            <a:pPr marL="629920" lvl="1" indent="-305435"/>
            <a:r>
              <a:rPr lang="en-IN" sz="1200" b="1" dirty="0">
                <a:latin typeface="Calibri" panose="020F0502020204030204"/>
                <a:ea typeface="+mn-lt"/>
                <a:cs typeface="+mn-lt"/>
              </a:rPr>
              <a:t>Fine-tune the model based on feedback and continuous monitoring of prediction accuracy.</a:t>
            </a:r>
            <a:endParaRPr lang="en-IN" sz="1200" b="1" dirty="0">
              <a:latin typeface="Calibri" panose="020F0502020204030204"/>
            </a:endParaRPr>
          </a:p>
          <a:p>
            <a:pPr marL="629920" lvl="1" indent="-305435"/>
            <a:r>
              <a:rPr lang="en-IN" sz="1200" dirty="0">
                <a:ea typeface="+mn-lt"/>
                <a:cs typeface="+mn-lt"/>
              </a:rPr>
              <a:t>Result:</a:t>
            </a:r>
            <a:endParaRPr lang="en-IN" sz="1200" dirty="0"/>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90204"/>
                <a:ea typeface="+mj-lt"/>
                <a:cs typeface="Arial" panose="020B0604020202090204"/>
              </a:rPr>
              <a:t>System  Approach</a:t>
            </a:r>
            <a:endParaRPr lang="en-US" sz="4400">
              <a:solidFill>
                <a:schemeClr val="accent1"/>
              </a:solidFill>
              <a:latin typeface="Calibri Light" panose="020F0302020204030204"/>
              <a:cs typeface="Calibri Light" panose="020F0302020204030204"/>
            </a:endParaRPr>
          </a:p>
        </p:txBody>
      </p:sp>
      <p:sp>
        <p:nvSpPr>
          <p:cNvPr id="1048602" name="Content Placeholder 1"/>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a:t>
            </a:r>
          </a:p>
          <a:p>
            <a:pPr marL="305435" indent="-305435"/>
            <a:r>
              <a:rPr lang="en-IN" sz="1800" b="1" dirty="0">
                <a:solidFill>
                  <a:srgbClr val="0F0F0F"/>
                </a:solidFill>
              </a:rPr>
              <a:t>The system with minimum </a:t>
            </a:r>
            <a:r>
              <a:rPr lang="en-IN" sz="1800" b="1" dirty="0" err="1">
                <a:solidFill>
                  <a:srgbClr val="0F0F0F"/>
                </a:solidFill>
              </a:rPr>
              <a:t>capabile</a:t>
            </a:r>
            <a:r>
              <a:rPr lang="en-IN" sz="1800" b="1" dirty="0">
                <a:solidFill>
                  <a:srgbClr val="0F0F0F"/>
                </a:solidFill>
              </a:rPr>
              <a:t> of widows 7 and i7 processor</a:t>
            </a:r>
          </a:p>
          <a:p>
            <a:pPr marL="0" indent="0">
              <a:buNone/>
            </a:pPr>
            <a:endParaRPr lang="en-IN" sz="1800" b="1" dirty="0">
              <a:solidFill>
                <a:srgbClr val="0F0F0F"/>
              </a:solidFill>
            </a:endParaRPr>
          </a:p>
          <a:p>
            <a:pPr marL="0" indent="0">
              <a:buNone/>
            </a:pPr>
            <a:endParaRPr lang="en-IN" sz="1800" b="1" dirty="0">
              <a:solidFill>
                <a:srgbClr val="0F0F0F"/>
              </a:solidFill>
            </a:endParaRPr>
          </a:p>
          <a:p>
            <a:pPr marL="0" indent="0">
              <a:buNone/>
            </a:pP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lstStyle/>
          <a:p>
            <a:r>
              <a:rPr lang="en-US" sz="4400" b="1">
                <a:solidFill>
                  <a:schemeClr val="accent1"/>
                </a:solidFill>
                <a:latin typeface="Arial" panose="020B0604020202090204"/>
                <a:ea typeface="+mj-lt"/>
                <a:cs typeface="Arial" panose="020B0604020202090204"/>
              </a:rPr>
              <a:t>Algorithm &amp; Deployment</a:t>
            </a:r>
            <a:endParaRPr lang="en-US"/>
          </a:p>
        </p:txBody>
      </p:sp>
      <p:sp>
        <p:nvSpPr>
          <p:cNvPr id="1048604" name="Content Placeholder 1"/>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Restaurant Reviews data.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Naïve Bayes classifier )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Restaurant  reviews data, product manufacture date,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accuracy score  or Tokenization techniques.</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Restaurant  reviews </a:t>
            </a:r>
            <a:r>
              <a:rPr lang="en-IN" dirty="0" err="1">
                <a:ea typeface="+mn-lt"/>
                <a:cs typeface="+mn-lt"/>
              </a:rPr>
              <a:t>data.Discuss</a:t>
            </a:r>
            <a:r>
              <a:rPr lang="en-IN" dirty="0">
                <a:ea typeface="+mn-lt"/>
                <a:cs typeface="+mn-lt"/>
              </a:rPr>
              <a:t> any real-time data inputs considered during the prediction phase.</a:t>
            </a:r>
            <a:endParaRPr lang="en-IN" dirty="0"/>
          </a:p>
          <a:p>
            <a:pPr marL="305435" indent="-305435"/>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lstStyle/>
          <a:p>
            <a:r>
              <a:rPr lang="en-US" sz="4400" b="1">
                <a:solidFill>
                  <a:schemeClr val="accent1"/>
                </a:solidFill>
                <a:latin typeface="Arial" panose="020B0604020202090204"/>
                <a:ea typeface="+mj-lt"/>
                <a:cs typeface="Arial" panose="020B0604020202090204"/>
              </a:rPr>
              <a:t>Result</a:t>
            </a:r>
            <a:endParaRPr lang="en-US"/>
          </a:p>
        </p:txBody>
      </p:sp>
      <p:sp>
        <p:nvSpPr>
          <p:cNvPr id="1048606" name="Content Placeholder 1"/>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reviews counts. Include visualizations and comparisons between predicted and actual counts to highlight the model's performance.</a:t>
            </a:r>
          </a:p>
          <a:p>
            <a:pPr marL="0" indent="0">
              <a:buNone/>
            </a:pPr>
            <a:endParaRPr lang="en-IN" sz="2400" dirty="0">
              <a:solidFill>
                <a:srgbClr val="0F0F0F"/>
              </a:solidFill>
              <a:ea typeface="+mn-lt"/>
              <a:cs typeface="+mn-lt"/>
            </a:endParaRPr>
          </a:p>
          <a:p>
            <a:pPr marL="0" indent="0">
              <a:buNone/>
            </a:pPr>
            <a:endParaRPr lang="en-IN" sz="2400" dirty="0">
              <a:solidFill>
                <a:srgbClr val="0F0F0F"/>
              </a:solidFill>
              <a:ea typeface="+mn-lt"/>
              <a:cs typeface="+mn-lt"/>
            </a:endParaRPr>
          </a:p>
          <a:p>
            <a:pPr marL="0" indent="0">
              <a:buNone/>
            </a:pPr>
            <a:endParaRPr lang="en-IN" sz="2400" dirty="0">
              <a:solidFill>
                <a:srgbClr val="0F0F0F"/>
              </a:solidFill>
              <a:ea typeface="+mn-lt"/>
              <a:cs typeface="+mn-lt"/>
            </a:endParaRPr>
          </a:p>
          <a:p>
            <a:pPr marL="0" indent="0">
              <a:buNone/>
            </a:pPr>
            <a:endParaRPr lang="en-IN" sz="2400" dirty="0">
              <a:solidFill>
                <a:srgbClr val="0F0F0F"/>
              </a:solidFill>
              <a:ea typeface="+mn-lt"/>
              <a:cs typeface="+mn-lt"/>
            </a:endParaRPr>
          </a:p>
          <a:p>
            <a:pPr marL="0" indent="0">
              <a:buNone/>
            </a:pPr>
            <a:endParaRPr lang="en-IN" sz="2400" dirty="0"/>
          </a:p>
        </p:txBody>
      </p:sp>
      <p:pic>
        <p:nvPicPr>
          <p:cNvPr id="2097153" name="Picture 3"/>
          <p:cNvPicPr>
            <a:picLocks noChangeAspect="1"/>
          </p:cNvPicPr>
          <p:nvPr/>
        </p:nvPicPr>
        <p:blipFill>
          <a:blip r:embed="rId2"/>
          <a:stretch>
            <a:fillRect/>
          </a:stretch>
        </p:blipFill>
        <p:spPr>
          <a:xfrm>
            <a:off x="863601" y="3251200"/>
            <a:ext cx="3724164" cy="2724151"/>
          </a:xfrm>
          <a:prstGeom prst="rect">
            <a:avLst/>
          </a:prstGeom>
        </p:spPr>
      </p:pic>
      <p:pic>
        <p:nvPicPr>
          <p:cNvPr id="2097154" name="Picture 7"/>
          <p:cNvPicPr>
            <a:picLocks noChangeAspect="1"/>
          </p:cNvPicPr>
          <p:nvPr/>
        </p:nvPicPr>
        <p:blipFill>
          <a:blip r:embed="rId3"/>
          <a:stretch>
            <a:fillRect/>
          </a:stretch>
        </p:blipFill>
        <p:spPr>
          <a:xfrm>
            <a:off x="4870174" y="3169333"/>
            <a:ext cx="6878791" cy="319213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4"/>
          <p:cNvSpPr>
            <a:spLocks noGrp="1"/>
          </p:cNvSpPr>
          <p:nvPr>
            <p:ph type="title"/>
          </p:nvPr>
        </p:nvSpPr>
        <p:spPr/>
        <p:txBody>
          <a:bodyPr>
            <a:normAutofit fontScale="90000"/>
          </a:bodyPr>
          <a:lstStyle/>
          <a:p>
            <a:r>
              <a:rPr lang="en-US" sz="4400" b="1">
                <a:solidFill>
                  <a:schemeClr val="accent1"/>
                </a:solidFill>
                <a:latin typeface="Arial" panose="020B0604020202090204"/>
                <a:ea typeface="+mj-lt"/>
                <a:cs typeface="Arial" panose="020B0604020202090204"/>
              </a:rPr>
              <a:t>Conclusion</a:t>
            </a:r>
            <a:endParaRPr lang="en-US"/>
          </a:p>
        </p:txBody>
      </p:sp>
      <p:sp>
        <p:nvSpPr>
          <p:cNvPr id="1048608"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reviews data and predict data  for ensuring a stable supply of revies data  in urban areas.</a:t>
            </a:r>
          </a:p>
          <a:p>
            <a:pPr marL="305435" indent="-305435"/>
            <a:r>
              <a:rPr lang="en-IN" sz="2000" dirty="0">
                <a:solidFill>
                  <a:srgbClr val="0F0F0F"/>
                </a:solidFill>
                <a:ea typeface="+mn-lt"/>
                <a:cs typeface="+mn-lt"/>
              </a:rPr>
              <a:t>Here we review the food and prices and the review of the people that are taken in the </a:t>
            </a:r>
            <a:r>
              <a:rPr lang="en-IN" sz="2000" dirty="0" err="1">
                <a:solidFill>
                  <a:srgbClr val="0F0F0F"/>
                </a:solidFill>
                <a:ea typeface="+mn-lt"/>
                <a:cs typeface="+mn-lt"/>
              </a:rPr>
              <a:t>reataurant</a:t>
            </a:r>
            <a:r>
              <a:rPr lang="en-IN" sz="2000" dirty="0">
                <a:solidFill>
                  <a:srgbClr val="0F0F0F"/>
                </a:solidFill>
                <a:ea typeface="+mn-lt"/>
                <a:cs typeface="+mn-lt"/>
              </a:rPr>
              <a:t> using Naïve Bayes classifier Algorithm we classify the data of the food and the reviews from the customers and we find the nearest accuracy score of the food that is purchased in the restaurant area</a:t>
            </a:r>
          </a:p>
          <a:p>
            <a:pPr marL="305435" indent="-305435"/>
            <a:r>
              <a:rPr lang="en-IN" sz="2000" dirty="0">
                <a:solidFill>
                  <a:srgbClr val="0F0F0F"/>
                </a:solidFill>
                <a:ea typeface="+mn-lt"/>
                <a:cs typeface="+mn-lt"/>
              </a:rPr>
              <a:t>For this we use sentiment analysis techniques such as lemmatization ,</a:t>
            </a:r>
            <a:r>
              <a:rPr lang="en-IN" sz="2000" dirty="0" err="1">
                <a:solidFill>
                  <a:srgbClr val="0F0F0F"/>
                </a:solidFill>
                <a:ea typeface="+mn-lt"/>
                <a:cs typeface="+mn-lt"/>
              </a:rPr>
              <a:t>tokenization,sentiment</a:t>
            </a:r>
            <a:r>
              <a:rPr lang="en-IN" sz="2000" dirty="0">
                <a:solidFill>
                  <a:srgbClr val="0F0F0F"/>
                </a:solidFill>
                <a:ea typeface="+mn-lt"/>
                <a:cs typeface="+mn-lt"/>
              </a:rPr>
              <a:t> analysis like this we use some techniques and find the </a:t>
            </a:r>
            <a:r>
              <a:rPr lang="en-IN" sz="2000" dirty="0" err="1">
                <a:solidFill>
                  <a:srgbClr val="0F0F0F"/>
                </a:solidFill>
                <a:ea typeface="+mn-lt"/>
                <a:cs typeface="+mn-lt"/>
              </a:rPr>
              <a:t>qccuracy</a:t>
            </a:r>
            <a:r>
              <a:rPr lang="en-IN" sz="2000" dirty="0">
                <a:solidFill>
                  <a:srgbClr val="0F0F0F"/>
                </a:solidFill>
                <a:ea typeface="+mn-lt"/>
                <a:cs typeface="+mn-lt"/>
              </a:rPr>
              <a:t> score</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Content Placeholder 2"/>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p>
          <a:p>
            <a:pPr marL="305435" indent="-305435"/>
            <a:r>
              <a:rPr lang="en-US" sz="2000" dirty="0">
                <a:ea typeface="+mn-lt"/>
                <a:cs typeface="+mn-lt"/>
              </a:rPr>
              <a:t>We can use some sort of techniques and we can find the solution for the data what we have given very easily</a:t>
            </a:r>
          </a:p>
          <a:p>
            <a:pPr marL="305435" indent="-305435"/>
            <a:r>
              <a:rPr lang="en-US" sz="2000" dirty="0">
                <a:ea typeface="+mn-lt"/>
                <a:cs typeface="+mn-lt"/>
              </a:rPr>
              <a:t>We gain  some knowledge about the algorithms based on  them we can make the project very easily </a:t>
            </a:r>
            <a:endParaRPr lang="en-US" sz="2000" dirty="0"/>
          </a:p>
          <a:p>
            <a:pPr marL="305435" indent="-305435"/>
            <a:endParaRPr lang="en-US" dirty="0"/>
          </a:p>
        </p:txBody>
      </p:sp>
      <p:sp>
        <p:nvSpPr>
          <p:cNvPr id="1048610" name="Title 4"/>
          <p:cNvSpPr txBox="1"/>
          <p:nvPr/>
        </p:nvSpPr>
        <p:spPr>
          <a:xfrm>
            <a:off x="535670" y="844659"/>
            <a:ext cx="11029616" cy="530296"/>
          </a:xfrm>
          <a:prstGeom prst="rect">
            <a:avLst/>
          </a:prstGeom>
        </p:spPr>
        <p:txBody>
          <a:bodyPr vert="horz" lIns="91440" tIns="45720" rIns="91440" bIns="45720" rtlCol="0" anchor="b">
            <a:normAutofit fontScale="78864"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90204"/>
                <a:cs typeface="Arial" panose="020B0604020202090204"/>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A27F5193-268C-4A4E-A084-48170B22F26A}">
  <ds:schemaRefs/>
</ds:datastoreItem>
</file>

<file path=docProps/app.xml><?xml version="1.0" encoding="utf-8"?>
<Properties xmlns="http://schemas.openxmlformats.org/officeDocument/2006/extended-properties" xmlns:vt="http://schemas.openxmlformats.org/officeDocument/2006/docPropsVTypes">
  <TotalTime>7</TotalTime>
  <Words>914</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Sentiment Analysis</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y tejas</cp:lastModifiedBy>
  <cp:revision>4</cp:revision>
  <dcterms:created xsi:type="dcterms:W3CDTF">2021-05-26T05:50:00Z</dcterms:created>
  <dcterms:modified xsi:type="dcterms:W3CDTF">2024-06-24T15:35:17Z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83887E367A0D43B4B47E4291B64BB130_12</vt:lpwstr>
  </property>
  <property fmtid="{D5CDD505-2E9C-101B-9397-08002B2CF9AE}" pid="4" name="KSOProductBuildVer">
    <vt:lpwstr>1033-12.2.0.16909</vt:lpwstr>
  </property>
</Properties>
</file>