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2"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e6dacca91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e6dacca91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73a0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e6dacca91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e6dacca9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e6dacca9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e6dacca9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gradFill flip="none" rotWithShape="1">
          <a:gsLst>
            <a:gs pos="0">
              <a:schemeClr val="accent3">
                <a:lumMod val="40000"/>
                <a:lumOff val="60000"/>
              </a:schemeClr>
            </a:gs>
            <a:gs pos="45000">
              <a:schemeClr val="accent3">
                <a:lumMod val="95000"/>
                <a:lumOff val="5000"/>
              </a:schemeClr>
            </a:gs>
            <a:gs pos="84000">
              <a:schemeClr val="accent3">
                <a:lumMod val="60000"/>
              </a:schemeClr>
            </a:gs>
          </a:gsLst>
          <a:path path="circle">
            <a:fillToRect l="50000" t="130000" r="50000" b="-3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073150"/>
            <a:ext cx="8222100" cy="93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Comprehensive Banking Analytics</a:t>
            </a:r>
            <a:endParaRPr dirty="0"/>
          </a:p>
        </p:txBody>
      </p:sp>
      <p:sp>
        <p:nvSpPr>
          <p:cNvPr id="68" name="Google Shape;68;p13"/>
          <p:cNvSpPr txBox="1">
            <a:spLocks noGrp="1"/>
          </p:cNvSpPr>
          <p:nvPr>
            <p:ph type="subTitle" idx="1"/>
          </p:nvPr>
        </p:nvSpPr>
        <p:spPr>
          <a:xfrm>
            <a:off x="390525" y="3225905"/>
            <a:ext cx="8222100" cy="432900"/>
          </a:xfrm>
          <a:prstGeom prst="rect">
            <a:avLst/>
          </a:prstGeom>
        </p:spPr>
        <p:txBody>
          <a:bodyPr spcFirstLastPara="1" wrap="square" lIns="91425" tIns="91425" rIns="91425" bIns="91425" anchor="t" anchorCtr="0">
            <a:normAutofit fontScale="85000" lnSpcReduction="20000"/>
          </a:bodyPr>
          <a:lstStyle/>
          <a:p>
            <a:pPr marL="457200" lvl="0" indent="-358140" algn="ctr" rtl="0">
              <a:spcBef>
                <a:spcPts val="0"/>
              </a:spcBef>
              <a:spcAft>
                <a:spcPts val="0"/>
              </a:spcAft>
              <a:buSzPct val="100000"/>
              <a:buChar char="-"/>
            </a:pPr>
            <a:r>
              <a:rPr lang="en" sz="2400" dirty="0"/>
              <a:t>By Mohammed Haaris</a:t>
            </a:r>
            <a:endParaRPr sz="2400" dirty="0"/>
          </a:p>
        </p:txBody>
      </p:sp>
      <p:cxnSp>
        <p:nvCxnSpPr>
          <p:cNvPr id="69" name="Google Shape;69;p13"/>
          <p:cNvCxnSpPr/>
          <p:nvPr/>
        </p:nvCxnSpPr>
        <p:spPr>
          <a:xfrm>
            <a:off x="4295550" y="3074400"/>
            <a:ext cx="552900" cy="0"/>
          </a:xfrm>
          <a:prstGeom prst="straightConnector1">
            <a:avLst/>
          </a:prstGeom>
          <a:noFill/>
          <a:ln w="28575"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716850"/>
            <a:ext cx="8162400" cy="4090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4800"/>
              <a:t>Banking analytics significantly enhances decision-making, reduces risks, improves customer segmentation, and boosts operational efficiency and revenue growth.</a:t>
            </a:r>
            <a:endParaRPr sz="4800"/>
          </a:p>
        </p:txBody>
      </p:sp>
      <p:sp>
        <p:nvSpPr>
          <p:cNvPr id="130" name="Google Shape;130;p22"/>
          <p:cNvSpPr txBox="1"/>
          <p:nvPr/>
        </p:nvSpPr>
        <p:spPr>
          <a:xfrm>
            <a:off x="33050" y="381000"/>
            <a:ext cx="9111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226078" y="8912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dirty="0"/>
              <a:t>Thanks!</a:t>
            </a:r>
            <a:endParaRPr sz="3000" dirty="0"/>
          </a:p>
        </p:txBody>
      </p:sp>
      <p:sp>
        <p:nvSpPr>
          <p:cNvPr id="136" name="Google Shape;136;p23"/>
          <p:cNvSpPr txBox="1">
            <a:spLocks noGrp="1"/>
          </p:cNvSpPr>
          <p:nvPr>
            <p:ph type="body" idx="1"/>
          </p:nvPr>
        </p:nvSpPr>
        <p:spPr>
          <a:xfrm>
            <a:off x="226075" y="19992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dirty="0"/>
          </a:p>
        </p:txBody>
      </p:sp>
      <p:pic>
        <p:nvPicPr>
          <p:cNvPr id="137" name="Google Shape;137;p23"/>
          <p:cNvPicPr preferRelativeResize="0"/>
          <p:nvPr/>
        </p:nvPicPr>
        <p:blipFill rotWithShape="1">
          <a:blip r:embed="rId3">
            <a:alphaModFix/>
          </a:blip>
          <a:srcRect l="7242" r="7250" b="3260"/>
          <a:stretch/>
        </p:blipFill>
        <p:spPr>
          <a:xfrm>
            <a:off x="3294050" y="0"/>
            <a:ext cx="606161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000000"/>
                </a:solidFill>
              </a:rPr>
              <a:t>“Data is a precious thing and will last longer than the systems themselves.”</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w="28575" cap="flat" cmpd="sng">
            <a:solidFill>
              <a:srgbClr val="000000"/>
            </a:solidFill>
            <a:prstDash val="solid"/>
            <a:round/>
            <a:headEnd type="none" w="sm" len="sm"/>
            <a:tailEnd type="none" w="sm" len="sm"/>
          </a:ln>
        </p:spPr>
      </p:cxnSp>
      <p:sp>
        <p:nvSpPr>
          <p:cNvPr id="76" name="Google Shape;76;p14"/>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a:solidFill>
                  <a:srgbClr val="000000"/>
                </a:solidFill>
              </a:rPr>
              <a:t>- Tim Berners-Lee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9950" y="288550"/>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a:t>
            </a:r>
            <a:endParaRPr/>
          </a:p>
        </p:txBody>
      </p:sp>
      <p:sp>
        <p:nvSpPr>
          <p:cNvPr id="82" name="Google Shape;82;p15"/>
          <p:cNvSpPr txBox="1">
            <a:spLocks noGrp="1"/>
          </p:cNvSpPr>
          <p:nvPr>
            <p:ph type="body" idx="1"/>
          </p:nvPr>
        </p:nvSpPr>
        <p:spPr>
          <a:xfrm>
            <a:off x="-25" y="1677425"/>
            <a:ext cx="9144000" cy="3357300"/>
          </a:xfrm>
          <a:prstGeom prst="rect">
            <a:avLst/>
          </a:prstGeom>
          <a:noFill/>
        </p:spPr>
        <p:txBody>
          <a:bodyPr spcFirstLastPara="1" wrap="square" lIns="91425" tIns="91425" rIns="91425" bIns="91425" anchor="t" anchorCtr="0">
            <a:noAutofit/>
          </a:bodyPr>
          <a:lstStyle/>
          <a:p>
            <a:pPr marL="457200" lvl="0" indent="-304800" algn="l" rtl="0">
              <a:lnSpc>
                <a:spcPct val="95000"/>
              </a:lnSpc>
              <a:spcBef>
                <a:spcPts val="0"/>
              </a:spcBef>
              <a:spcAft>
                <a:spcPts val="0"/>
              </a:spcAft>
              <a:buClr>
                <a:srgbClr val="000000"/>
              </a:buClr>
              <a:buSzPts val="1200"/>
              <a:buChar char="●"/>
            </a:pPr>
            <a:r>
              <a:rPr lang="en" sz="1200">
                <a:solidFill>
                  <a:srgbClr val="000000"/>
                </a:solidFill>
              </a:rPr>
              <a:t>Overview of Banking Analytics: Banking analytics involves leveraging data and statistical analysis to gain insights into banking operations, customer behavior, and financial trends.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Importance of Data in Banking: Data is critical for making informed decisions, managing risks, and enhancing customer experiences in the banking sector.</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Objective of the Project: The goal is to analyze banking data to understand customer segments, assess credit risk, and predict performance.</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Exploratory Data Analysis (EDA): EDA helps in understanding the data distribution, identifying outliers, and visualizing relationships between different variables.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Feature Importance Analysis: Determining the key features that influence credit scores aids in prioritizing data that impacts decision-making.</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Customer Segmentation: Using clustering techniques like K-means to categorize customers into distinct groups based on their banking behaviors and characteristics.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Credit Risk Assessment: Implementing classification models to predict credit scores, which helps in evaluating the likelihood of customer defaults.</a:t>
            </a:r>
            <a:endParaRPr sz="1200">
              <a:solidFill>
                <a:srgbClr val="000000"/>
              </a:solidFill>
            </a:endParaRPr>
          </a:p>
          <a:p>
            <a:pPr marL="457200" lvl="0" indent="-304800" algn="l" rtl="0">
              <a:lnSpc>
                <a:spcPct val="95000"/>
              </a:lnSpc>
              <a:spcBef>
                <a:spcPts val="0"/>
              </a:spcBef>
              <a:spcAft>
                <a:spcPts val="0"/>
              </a:spcAft>
              <a:buClr>
                <a:srgbClr val="000000"/>
              </a:buClr>
              <a:buSzPts val="1200"/>
              <a:buChar char="●"/>
            </a:pPr>
            <a:r>
              <a:rPr lang="en" sz="1200">
                <a:solidFill>
                  <a:srgbClr val="000000"/>
                </a:solidFill>
              </a:rPr>
              <a:t>Performance Prediction: Employing regression models to forecast future credit scores, aiding in proactive customer management and financial planning.</a:t>
            </a:r>
            <a:endParaRPr sz="1200">
              <a:solidFill>
                <a:srgbClr val="000000"/>
              </a:solidFill>
            </a:endParaRPr>
          </a:p>
        </p:txBody>
      </p:sp>
      <p:sp>
        <p:nvSpPr>
          <p:cNvPr id="83" name="Google Shape;83;p15"/>
          <p:cNvSpPr txBox="1">
            <a:spLocks noGrp="1"/>
          </p:cNvSpPr>
          <p:nvPr>
            <p:ph type="title"/>
          </p:nvPr>
        </p:nvSpPr>
        <p:spPr>
          <a:xfrm>
            <a:off x="90900" y="833913"/>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4339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l="5017" t="8206" r="5062" b="6037"/>
          <a:stretch/>
        </p:blipFill>
        <p:spPr>
          <a:xfrm>
            <a:off x="0" y="1799975"/>
            <a:ext cx="9144000" cy="3270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98050" y="1237200"/>
            <a:ext cx="3056100" cy="3163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275"/>
              <a:buNone/>
            </a:pPr>
            <a:r>
              <a:rPr lang="en"/>
              <a:t>Outline</a:t>
            </a:r>
            <a:endParaRPr/>
          </a:p>
          <a:p>
            <a:pPr marL="457200" lvl="0" indent="-304800" algn="l" rtl="0">
              <a:lnSpc>
                <a:spcPct val="150000"/>
              </a:lnSpc>
              <a:spcBef>
                <a:spcPts val="1200"/>
              </a:spcBef>
              <a:spcAft>
                <a:spcPts val="0"/>
              </a:spcAft>
              <a:buSzPts val="1200"/>
              <a:buChar char="●"/>
            </a:pPr>
            <a:r>
              <a:rPr lang="en"/>
              <a:t>Data Collection</a:t>
            </a:r>
            <a:endParaRPr/>
          </a:p>
          <a:p>
            <a:pPr marL="457200" lvl="0" indent="-304800" algn="l" rtl="0">
              <a:lnSpc>
                <a:spcPct val="150000"/>
              </a:lnSpc>
              <a:spcBef>
                <a:spcPts val="0"/>
              </a:spcBef>
              <a:spcAft>
                <a:spcPts val="0"/>
              </a:spcAft>
              <a:buSzPts val="1200"/>
              <a:buChar char="●"/>
            </a:pPr>
            <a:r>
              <a:rPr lang="en"/>
              <a:t>Data Cleaning</a:t>
            </a:r>
            <a:endParaRPr/>
          </a:p>
          <a:p>
            <a:pPr marL="457200" lvl="0" indent="-304800" algn="l" rtl="0">
              <a:lnSpc>
                <a:spcPct val="150000"/>
              </a:lnSpc>
              <a:spcBef>
                <a:spcPts val="0"/>
              </a:spcBef>
              <a:spcAft>
                <a:spcPts val="0"/>
              </a:spcAft>
              <a:buSzPts val="1200"/>
              <a:buChar char="●"/>
            </a:pPr>
            <a:r>
              <a:rPr lang="en"/>
              <a:t>Feature Engineering</a:t>
            </a:r>
            <a:endParaRPr/>
          </a:p>
          <a:p>
            <a:pPr marL="457200" lvl="0" indent="-304800" algn="l" rtl="0">
              <a:lnSpc>
                <a:spcPct val="150000"/>
              </a:lnSpc>
              <a:spcBef>
                <a:spcPts val="0"/>
              </a:spcBef>
              <a:spcAft>
                <a:spcPts val="0"/>
              </a:spcAft>
              <a:buSzPts val="1200"/>
              <a:buChar char="●"/>
            </a:pPr>
            <a:r>
              <a:rPr lang="en"/>
              <a:t>Exploratory Data Analysis</a:t>
            </a:r>
            <a:endParaRPr/>
          </a:p>
          <a:p>
            <a:pPr marL="457200" lvl="0" indent="-304800" algn="l" rtl="0">
              <a:lnSpc>
                <a:spcPct val="150000"/>
              </a:lnSpc>
              <a:spcBef>
                <a:spcPts val="0"/>
              </a:spcBef>
              <a:spcAft>
                <a:spcPts val="0"/>
              </a:spcAft>
              <a:buSzPts val="1200"/>
              <a:buChar char="●"/>
            </a:pPr>
            <a:r>
              <a:rPr lang="en"/>
              <a:t>Feature Selection</a:t>
            </a:r>
            <a:endParaRPr/>
          </a:p>
          <a:p>
            <a:pPr marL="457200" lvl="0" indent="-304800" algn="l" rtl="0">
              <a:lnSpc>
                <a:spcPct val="150000"/>
              </a:lnSpc>
              <a:spcBef>
                <a:spcPts val="0"/>
              </a:spcBef>
              <a:spcAft>
                <a:spcPts val="0"/>
              </a:spcAft>
              <a:buSzPts val="1200"/>
              <a:buChar char="●"/>
            </a:pPr>
            <a:r>
              <a:rPr lang="en"/>
              <a:t>Model Training</a:t>
            </a:r>
            <a:endParaRPr/>
          </a:p>
          <a:p>
            <a:pPr marL="457200" lvl="0" indent="-304800" algn="l" rtl="0">
              <a:lnSpc>
                <a:spcPct val="150000"/>
              </a:lnSpc>
              <a:spcBef>
                <a:spcPts val="0"/>
              </a:spcBef>
              <a:spcAft>
                <a:spcPts val="0"/>
              </a:spcAft>
              <a:buSzPts val="1200"/>
              <a:buChar char="●"/>
            </a:pPr>
            <a:r>
              <a:rPr lang="en"/>
              <a:t>Advanced Analytics</a:t>
            </a:r>
            <a:endParaRPr/>
          </a:p>
          <a:p>
            <a:pPr marL="457200" lvl="0" indent="-304800" algn="l" rtl="0">
              <a:lnSpc>
                <a:spcPct val="150000"/>
              </a:lnSpc>
              <a:spcBef>
                <a:spcPts val="0"/>
              </a:spcBef>
              <a:spcAft>
                <a:spcPts val="0"/>
              </a:spcAft>
              <a:buSzPts val="1200"/>
              <a:buChar char="●"/>
            </a:pPr>
            <a:r>
              <a:rPr lang="en"/>
              <a:t>Model Evaluation</a:t>
            </a:r>
            <a:endParaRPr/>
          </a:p>
          <a:p>
            <a:pPr marL="457200" lvl="0" indent="-304800" algn="l" rtl="0">
              <a:lnSpc>
                <a:spcPct val="150000"/>
              </a:lnSpc>
              <a:spcBef>
                <a:spcPts val="0"/>
              </a:spcBef>
              <a:spcAft>
                <a:spcPts val="0"/>
              </a:spcAft>
              <a:buSzPts val="1200"/>
              <a:buChar char="●"/>
            </a:pPr>
            <a:r>
              <a:rPr lang="en"/>
              <a:t>Visualize data insight.</a:t>
            </a:r>
            <a:endParaRPr/>
          </a:p>
          <a:p>
            <a:pPr marL="457200" lvl="0" indent="-304800" algn="l" rtl="0">
              <a:lnSpc>
                <a:spcPct val="150000"/>
              </a:lnSpc>
              <a:spcBef>
                <a:spcPts val="0"/>
              </a:spcBef>
              <a:spcAft>
                <a:spcPts val="0"/>
              </a:spcAft>
              <a:buSzPts val="1200"/>
              <a:buChar char="●"/>
            </a:pPr>
            <a:r>
              <a:rPr lang="en"/>
              <a:t>Feature Selection</a:t>
            </a:r>
            <a:endParaRPr/>
          </a:p>
        </p:txBody>
      </p:sp>
      <p:sp>
        <p:nvSpPr>
          <p:cNvPr id="95" name="Google Shape;95;p1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Solution</a:t>
            </a:r>
            <a:endParaRPr sz="3200"/>
          </a:p>
        </p:txBody>
      </p:sp>
      <p:sp>
        <p:nvSpPr>
          <p:cNvPr id="96" name="Google Shape;96;p17"/>
          <p:cNvSpPr txBox="1"/>
          <p:nvPr/>
        </p:nvSpPr>
        <p:spPr>
          <a:xfrm>
            <a:off x="3905500" y="963425"/>
            <a:ext cx="5014500" cy="3287700"/>
          </a:xfrm>
          <a:prstGeom prst="rect">
            <a:avLst/>
          </a:prstGeom>
          <a:noFill/>
          <a:ln>
            <a:noFill/>
          </a:ln>
        </p:spPr>
        <p:txBody>
          <a:bodyPr spcFirstLastPara="1" wrap="square" lIns="91425" tIns="91425" rIns="91425" bIns="91425" anchor="t" anchorCtr="0">
            <a:spAutoFit/>
          </a:bodyPr>
          <a:lstStyle/>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Gather banking data.</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Handle missing values.</a:t>
            </a:r>
            <a:endParaRPr>
              <a:latin typeface="Roboto"/>
              <a:ea typeface="Roboto"/>
              <a:cs typeface="Roboto"/>
              <a:sym typeface="Roboto"/>
            </a:endParaRPr>
          </a:p>
          <a:p>
            <a:pPr marL="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Create relevant features.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Visualize data insights.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Identify important variables.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Train classification and regression models.</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Customer segmentation, risk, performance prediction.</a:t>
            </a:r>
            <a:endParaRPr>
              <a:latin typeface="Roboto"/>
              <a:ea typeface="Roboto"/>
              <a:cs typeface="Roboto"/>
              <a:sym typeface="Roboto"/>
            </a:endParaRPr>
          </a:p>
          <a:p>
            <a:pPr marL="0" lvl="0" indent="0" algn="l" rtl="0">
              <a:lnSpc>
                <a:spcPct val="90000"/>
              </a:lnSpc>
              <a:spcBef>
                <a:spcPts val="0"/>
              </a:spcBef>
              <a:spcAft>
                <a:spcPts val="0"/>
              </a:spcAft>
              <a:buNone/>
            </a:pPr>
            <a:endParaRPr>
              <a:latin typeface="Roboto"/>
              <a:ea typeface="Roboto"/>
              <a:cs typeface="Roboto"/>
              <a:sym typeface="Roboto"/>
            </a:endParaRPr>
          </a:p>
          <a:p>
            <a:pPr marL="457200" lvl="0" indent="-317500" algn="l" rtl="0">
              <a:lnSpc>
                <a:spcPct val="90000"/>
              </a:lnSpc>
              <a:spcBef>
                <a:spcPts val="0"/>
              </a:spcBef>
              <a:spcAft>
                <a:spcPts val="0"/>
              </a:spcAft>
              <a:buSzPts val="1400"/>
              <a:buFont typeface="Roboto"/>
              <a:buChar char="●"/>
            </a:pPr>
            <a:r>
              <a:rPr lang="en">
                <a:latin typeface="Roboto"/>
                <a:ea typeface="Roboto"/>
                <a:cs typeface="Roboto"/>
                <a:sym typeface="Roboto"/>
              </a:rPr>
              <a:t>Assess model performance.</a:t>
            </a:r>
            <a:endParaRPr>
              <a:latin typeface="Roboto"/>
              <a:ea typeface="Roboto"/>
              <a:cs typeface="Roboto"/>
              <a:sym typeface="Roboto"/>
            </a:endParaRPr>
          </a:p>
          <a:p>
            <a:pPr marL="457200" lvl="0" indent="0" algn="l" rtl="0">
              <a:lnSpc>
                <a:spcPct val="9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body" idx="1"/>
          </p:nvPr>
        </p:nvSpPr>
        <p:spPr>
          <a:xfrm>
            <a:off x="314100" y="12800"/>
            <a:ext cx="82221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200">
                <a:solidFill>
                  <a:schemeClr val="lt1"/>
                </a:solidFill>
              </a:rPr>
              <a:t>Codebody preview</a:t>
            </a:r>
            <a:endParaRPr sz="3200">
              <a:solidFill>
                <a:schemeClr val="lt1"/>
              </a:solidFill>
            </a:endParaRPr>
          </a:p>
        </p:txBody>
      </p:sp>
      <p:pic>
        <p:nvPicPr>
          <p:cNvPr id="3" name="Picture 2">
            <a:extLst>
              <a:ext uri="{FF2B5EF4-FFF2-40B4-BE49-F238E27FC236}">
                <a16:creationId xmlns:a16="http://schemas.microsoft.com/office/drawing/2014/main" id="{12009D6D-989F-FDD6-F7BB-37A7AA13A20E}"/>
              </a:ext>
            </a:extLst>
          </p:cNvPr>
          <p:cNvPicPr>
            <a:picLocks noChangeAspect="1"/>
          </p:cNvPicPr>
          <p:nvPr/>
        </p:nvPicPr>
        <p:blipFill>
          <a:blip r:embed="rId3"/>
          <a:stretch>
            <a:fillRect/>
          </a:stretch>
        </p:blipFill>
        <p:spPr>
          <a:xfrm>
            <a:off x="697230" y="1172209"/>
            <a:ext cx="7749540" cy="34723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14100" y="12800"/>
            <a:ext cx="8222100" cy="1300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3200">
                <a:solidFill>
                  <a:schemeClr val="lt1"/>
                </a:solidFill>
              </a:rPr>
              <a:t>Graph preview</a:t>
            </a:r>
            <a:endParaRPr sz="3200">
              <a:solidFill>
                <a:schemeClr val="lt1"/>
              </a:solidFill>
            </a:endParaRPr>
          </a:p>
        </p:txBody>
      </p:sp>
      <p:pic>
        <p:nvPicPr>
          <p:cNvPr id="3" name="Picture 2">
            <a:extLst>
              <a:ext uri="{FF2B5EF4-FFF2-40B4-BE49-F238E27FC236}">
                <a16:creationId xmlns:a16="http://schemas.microsoft.com/office/drawing/2014/main" id="{EE0FF96C-2E92-CB99-3F2E-DA3133DCBC02}"/>
              </a:ext>
            </a:extLst>
          </p:cNvPr>
          <p:cNvPicPr>
            <a:picLocks noChangeAspect="1"/>
          </p:cNvPicPr>
          <p:nvPr/>
        </p:nvPicPr>
        <p:blipFill>
          <a:blip r:embed="rId3"/>
          <a:stretch>
            <a:fillRect/>
          </a:stretch>
        </p:blipFill>
        <p:spPr>
          <a:xfrm>
            <a:off x="1690914" y="663200"/>
            <a:ext cx="5994400" cy="42861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65500" y="139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solidFill>
                  <a:srgbClr val="212121"/>
                </a:solidFill>
              </a:rPr>
              <a:t>Why do we need this?</a:t>
            </a:r>
            <a:endParaRPr sz="3200">
              <a:solidFill>
                <a:srgbClr val="212121"/>
              </a:solidFill>
            </a:endParaRPr>
          </a:p>
        </p:txBody>
      </p:sp>
      <p:sp>
        <p:nvSpPr>
          <p:cNvPr id="114" name="Google Shape;114;p20"/>
          <p:cNvSpPr txBox="1">
            <a:spLocks noGrp="1"/>
          </p:cNvSpPr>
          <p:nvPr>
            <p:ph type="subTitle" idx="1"/>
          </p:nvPr>
        </p:nvSpPr>
        <p:spPr>
          <a:xfrm>
            <a:off x="265500" y="1484067"/>
            <a:ext cx="4045200" cy="12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12121"/>
                </a:solidFill>
              </a:rPr>
              <a:t>This project is essential for banking institutions to enhance their decision-making processes by leveraging data analytics. By conducting comprehensive analysis, banks can gain valuable insights into customer behaviors, identify key factors affecting credit scores, and accurately segment customers. This leads to improved credit risk assessment, enabling banks to minimize defaults and optimize lending strategies. Additionally, performance prediction models help in proactive customer management, ensuring better financial planning and personalized services, ultimately increasing customer satisfaction and loyalty.</a:t>
            </a:r>
            <a:endParaRPr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lt1"/>
              </a:solidFill>
              <a:latin typeface="Roboto"/>
              <a:ea typeface="Roboto"/>
              <a:cs typeface="Roboto"/>
              <a:sym typeface="Roboto"/>
            </a:endParaRPr>
          </a:p>
        </p:txBody>
      </p:sp>
      <p:sp>
        <p:nvSpPr>
          <p:cNvPr id="117" name="Google Shape;117;p20"/>
          <p:cNvSpPr txBox="1">
            <a:spLocks noGrp="1"/>
          </p:cNvSpPr>
          <p:nvPr>
            <p:ph type="title"/>
          </p:nvPr>
        </p:nvSpPr>
        <p:spPr>
          <a:xfrm>
            <a:off x="4837500" y="139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18" name="Google Shape;118;p20"/>
          <p:cNvSpPr txBox="1">
            <a:spLocks noGrp="1"/>
          </p:cNvSpPr>
          <p:nvPr>
            <p:ph type="subTitle" idx="1"/>
          </p:nvPr>
        </p:nvSpPr>
        <p:spPr>
          <a:xfrm>
            <a:off x="4837500" y="1484067"/>
            <a:ext cx="4045200" cy="1235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212121"/>
                </a:solidFill>
              </a:rPr>
              <a:t>Future trends of this project include integrating artificial intelligence and machine learning for more accurate predictions and real-time analytics. Enhanced data integration from various sources, including social media and transaction data, will provide deeper insights. Predictive maintenance of financial health and automated personalized financial advice are emerging areas. Additionally, the use of blockchain technology for secure and transparent data handling, along with advancements in data privacy regulations, will shape the future of banking analytics.</a:t>
            </a:r>
            <a:endParaRPr sz="1400" dirty="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1249225"/>
            <a:ext cx="8520600" cy="1890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lt1"/>
                </a:solidFill>
              </a:rPr>
              <a:t>20-30%</a:t>
            </a:r>
            <a:endParaRPr>
              <a:solidFill>
                <a:schemeClr val="lt1"/>
              </a:solidFill>
            </a:endParaRPr>
          </a:p>
        </p:txBody>
      </p:sp>
      <p:sp>
        <p:nvSpPr>
          <p:cNvPr id="124" name="Google Shape;124;p2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1200"/>
              </a:spcAft>
              <a:buNone/>
            </a:pPr>
            <a:r>
              <a:rPr lang="en">
                <a:solidFill>
                  <a:schemeClr val="accent5"/>
                </a:solidFill>
              </a:rPr>
              <a:t>This is by how much banking sector can benefit from this project. This improvement encompasses enhanced credit risk assessment, more effective customer segmentation, increased operational efficiency, and optimized revenue growth strategies.</a:t>
            </a:r>
            <a:endParaRPr>
              <a:solidFill>
                <a:schemeClr val="accent5"/>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537</Words>
  <Application>Microsoft Office PowerPoint</Application>
  <PresentationFormat>On-screen Show (16:9)</PresentationFormat>
  <Paragraphs>53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Material</vt:lpstr>
      <vt:lpstr>Comprehensive Banking Analytics</vt:lpstr>
      <vt:lpstr>“Data is a precious thing and will last longer than the systems themselves.”</vt:lpstr>
      <vt:lpstr>Introduction</vt:lpstr>
      <vt:lpstr>Problem Statement</vt:lpstr>
      <vt:lpstr>Solution</vt:lpstr>
      <vt:lpstr>PowerPoint Presentation</vt:lpstr>
      <vt:lpstr>PowerPoint Presentation</vt:lpstr>
      <vt:lpstr>Why do we need this?</vt:lpstr>
      <vt:lpstr>20-30%</vt:lpstr>
      <vt:lpstr>Banking analytics significantly enhances decision-making, reduces risks, improves customer segmentation, and boosts operational efficiency and revenue growth.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 Dell</cp:lastModifiedBy>
  <cp:revision>3</cp:revision>
  <dcterms:modified xsi:type="dcterms:W3CDTF">2024-12-22T15:22:40Z</dcterms:modified>
</cp:coreProperties>
</file>