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2" r:id="rId9"/>
    <p:sldId id="272" r:id="rId10"/>
    <p:sldId id="273" r:id="rId11"/>
    <p:sldId id="263" r:id="rId12"/>
    <p:sldId id="264" r:id="rId13"/>
    <p:sldId id="265" r:id="rId14"/>
    <p:sldId id="271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2B991C-C7DD-47BF-90AB-CFF2CC523B3B}">
          <p14:sldIdLst>
            <p14:sldId id="256"/>
            <p14:sldId id="257"/>
            <p14:sldId id="258"/>
            <p14:sldId id="259"/>
            <p14:sldId id="260"/>
            <p14:sldId id="274"/>
            <p14:sldId id="261"/>
            <p14:sldId id="262"/>
            <p14:sldId id="272"/>
            <p14:sldId id="273"/>
            <p14:sldId id="263"/>
            <p14:sldId id="264"/>
            <p14:sldId id="265"/>
            <p14:sldId id="271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78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39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6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18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0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78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9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4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5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E051C0-52B0-4E3C-A780-E78E876D14C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11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22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E051C0-52B0-4E3C-A780-E78E876D14C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79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0F19-5BE1-4E50-A135-35ABB2E855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Hobby Web Application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E0E02-5E96-408D-BAD0-C44FFCC28E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Haaris Moghal</a:t>
            </a:r>
          </a:p>
        </p:txBody>
      </p:sp>
    </p:spTree>
    <p:extLst>
      <p:ext uri="{BB962C8B-B14F-4D97-AF65-F5344CB8AC3E}">
        <p14:creationId xmlns:p14="http://schemas.microsoft.com/office/powerpoint/2010/main" val="4025791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DF7E-CB37-47E5-B683-EE5804BC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- Selenium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58949F-40E6-435D-B1D7-F3116735A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25" y="1921764"/>
            <a:ext cx="4325766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606E1E-8D88-4045-B54D-EB73951CFDE5}"/>
              </a:ext>
            </a:extLst>
          </p:cNvPr>
          <p:cNvSpPr txBox="1"/>
          <p:nvPr/>
        </p:nvSpPr>
        <p:spPr>
          <a:xfrm>
            <a:off x="6753138" y="2390862"/>
            <a:ext cx="342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Finding the target of each element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E42188-00F0-442B-8601-3C3A65748F29}"/>
              </a:ext>
            </a:extLst>
          </p:cNvPr>
          <p:cNvSpPr txBox="1"/>
          <p:nvPr/>
        </p:nvSpPr>
        <p:spPr>
          <a:xfrm>
            <a:off x="6753138" y="3632433"/>
            <a:ext cx="465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Able to submit a form using “submit()” method.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7432E-4D44-4A23-A6AB-16933CFB07FA}"/>
              </a:ext>
            </a:extLst>
          </p:cNvPr>
          <p:cNvSpPr txBox="1"/>
          <p:nvPr/>
        </p:nvSpPr>
        <p:spPr>
          <a:xfrm>
            <a:off x="6753139" y="4781725"/>
            <a:ext cx="473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Used Assertion to double check if test worked/good practise.</a:t>
            </a:r>
          </a:p>
        </p:txBody>
      </p:sp>
    </p:spTree>
    <p:extLst>
      <p:ext uri="{BB962C8B-B14F-4D97-AF65-F5344CB8AC3E}">
        <p14:creationId xmlns:p14="http://schemas.microsoft.com/office/powerpoint/2010/main" val="2010526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DCCB-3E99-4565-B61A-EB7E4DC7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DD8C7-A8A9-4917-B0D2-354AAFF64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User story 1: User is able to ADD a Team in the system SO THAT the User can create a team of players.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User story 2: User is able to ADD an Player in the system SO THAT the user can add players to there Team.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User story 3:  User is able to Update a Team in the system SO THAT the User can change the name of the team.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User story 4: User can Delete a Player in the system SO THAT they can remove players from there team.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9536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13B5-AEFF-415D-AD90-0093D44B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– Entity Relationship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9E4180-31A4-444C-AF28-905222496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03" y="2495899"/>
            <a:ext cx="4158206" cy="1144922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8BAD2BD-FF60-4FAC-AFC6-3F02701C3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647" y="2495899"/>
            <a:ext cx="4158206" cy="11449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D7E797-B379-40A8-906C-AF439CB1C28A}"/>
              </a:ext>
            </a:extLst>
          </p:cNvPr>
          <p:cNvSpPr txBox="1"/>
          <p:nvPr/>
        </p:nvSpPr>
        <p:spPr>
          <a:xfrm>
            <a:off x="2206305" y="4613945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Before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211359-CBD5-4F46-8152-4E0F014F46EB}"/>
              </a:ext>
            </a:extLst>
          </p:cNvPr>
          <p:cNvSpPr txBox="1"/>
          <p:nvPr/>
        </p:nvSpPr>
        <p:spPr>
          <a:xfrm>
            <a:off x="8415556" y="4514676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079888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6C11-CFDC-46D1-9F7E-8E0A2D07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 – Kanban Board Week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09660-6ED3-4D9D-89E5-D9E843A59E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" t="1" r="8138" b="2684"/>
          <a:stretch/>
        </p:blipFill>
        <p:spPr>
          <a:xfrm>
            <a:off x="620784" y="1954428"/>
            <a:ext cx="4798503" cy="37855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FEBB11B-0088-40BF-AEB9-64559D869F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" t="1329" r="806" b="2109"/>
          <a:stretch/>
        </p:blipFill>
        <p:spPr bwMode="auto">
          <a:xfrm>
            <a:off x="5545123" y="1954428"/>
            <a:ext cx="5914239" cy="33220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1F0AA2-1FD7-4B5F-8377-22E186531F00}"/>
              </a:ext>
            </a:extLst>
          </p:cNvPr>
          <p:cNvSpPr txBox="1"/>
          <p:nvPr/>
        </p:nvSpPr>
        <p:spPr>
          <a:xfrm>
            <a:off x="6905170" y="5308870"/>
            <a:ext cx="3194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 of one the user stories.</a:t>
            </a:r>
          </a:p>
        </p:txBody>
      </p:sp>
    </p:spTree>
    <p:extLst>
      <p:ext uri="{BB962C8B-B14F-4D97-AF65-F5344CB8AC3E}">
        <p14:creationId xmlns:p14="http://schemas.microsoft.com/office/powerpoint/2010/main" val="2951430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6C11-CFDC-46D1-9F7E-8E0A2D07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 – Kanban Board Week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41BB58-D9C0-47E2-BDCA-14A6C7BAE17D}"/>
              </a:ext>
            </a:extLst>
          </p:cNvPr>
          <p:cNvSpPr txBox="1"/>
          <p:nvPr/>
        </p:nvSpPr>
        <p:spPr>
          <a:xfrm>
            <a:off x="6912528" y="2483141"/>
            <a:ext cx="5052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All CRUD functions for Team and Players completed.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0C14A-FEC5-4B22-9C4A-EF675B5F5A16}"/>
              </a:ext>
            </a:extLst>
          </p:cNvPr>
          <p:cNvSpPr txBox="1"/>
          <p:nvPr/>
        </p:nvSpPr>
        <p:spPr>
          <a:xfrm>
            <a:off x="6912528" y="3820862"/>
            <a:ext cx="4862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Unit, Integration and Selenium testing completed.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048EC5-8671-495A-AD66-CB1016B9E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59" y="1831344"/>
            <a:ext cx="4862485" cy="44757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4E54B4-6CEB-4A4D-A963-21063E8D0132}"/>
              </a:ext>
            </a:extLst>
          </p:cNvPr>
          <p:cNvSpPr/>
          <p:nvPr/>
        </p:nvSpPr>
        <p:spPr>
          <a:xfrm>
            <a:off x="4655890" y="2718034"/>
            <a:ext cx="998290" cy="3607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039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1645-2708-4D13-97BD-51440186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 Roadmap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4C46D0-2C7C-49A7-B872-1FC012AADFB9}"/>
              </a:ext>
            </a:extLst>
          </p:cNvPr>
          <p:cNvSpPr txBox="1"/>
          <p:nvPr/>
        </p:nvSpPr>
        <p:spPr>
          <a:xfrm>
            <a:off x="7206143" y="3244334"/>
            <a:ext cx="267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All user stories completed.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9B428BE-48C0-4CA1-819C-325C6A354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81179"/>
            <a:ext cx="5071087" cy="41553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968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700B-AAFC-414F-BC7A-B955A544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7BDE2-E56D-41F7-9238-17991B48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managed to complete the main functionality required according the deliverables:</a:t>
            </a:r>
          </a:p>
          <a:p>
            <a:pPr lvl="1"/>
            <a:r>
              <a:rPr lang="en-GB" dirty="0"/>
              <a:t>CRUD functionality on the Front-end</a:t>
            </a:r>
          </a:p>
          <a:p>
            <a:pPr lvl="1"/>
            <a:r>
              <a:rPr lang="en-GB" dirty="0"/>
              <a:t>CRUD functionality on the Back-end</a:t>
            </a:r>
          </a:p>
          <a:p>
            <a:pPr lvl="1"/>
            <a:r>
              <a:rPr lang="en-GB" dirty="0"/>
              <a:t>Testing &lt;80%</a:t>
            </a:r>
          </a:p>
          <a:p>
            <a:pPr marL="201168" lvl="1" indent="0">
              <a:buNone/>
            </a:pPr>
            <a:endParaRPr lang="en-GB" dirty="0"/>
          </a:p>
          <a:p>
            <a:r>
              <a:rPr lang="en-GB" dirty="0"/>
              <a:t>What got left behind: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All MVP has been met, nothing was left behind.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On front-end, About page (extra Web page) is not complete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On front-end, Login page (extra Web page) is not fully functional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8945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3E72-9E55-4534-BD6C-C7EB3C8F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653DE-457B-45A4-AF1A-2AB0F5E5F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What went well?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 was able to meet all the user requirements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Version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Improvements?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SonarQube, fix all code smells and to be able to use unit coverage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Time management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5640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7500-8609-4468-999A-5A7FA38B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769B9-9355-4B01-9E9A-12CEDD6CC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this Web application has improved my knowledge:</a:t>
            </a:r>
          </a:p>
          <a:p>
            <a:pPr lvl="1"/>
            <a:r>
              <a:rPr lang="en-GB" dirty="0"/>
              <a:t>Back-end programming : Spring</a:t>
            </a:r>
          </a:p>
          <a:p>
            <a:pPr lvl="1"/>
            <a:r>
              <a:rPr lang="en-GB" dirty="0"/>
              <a:t>Testing : Junit, Mockito, SonarQube and Selenium</a:t>
            </a:r>
          </a:p>
          <a:p>
            <a:r>
              <a:rPr lang="en-GB" dirty="0"/>
              <a:t>Overall the aims project have been met:</a:t>
            </a:r>
          </a:p>
          <a:p>
            <a:pPr lvl="1"/>
            <a:r>
              <a:rPr lang="en-GB" dirty="0"/>
              <a:t>Crud functionality</a:t>
            </a:r>
          </a:p>
          <a:p>
            <a:pPr lvl="1"/>
            <a:r>
              <a:rPr lang="en-GB" dirty="0"/>
              <a:t>Testing</a:t>
            </a:r>
          </a:p>
          <a:p>
            <a:pPr lvl="1"/>
            <a:r>
              <a:rPr lang="en-GB" dirty="0"/>
              <a:t>Using a database</a:t>
            </a:r>
          </a:p>
          <a:p>
            <a:pPr lvl="1"/>
            <a:endParaRPr lang="en-GB" dirty="0"/>
          </a:p>
          <a:p>
            <a:r>
              <a:rPr lang="en-GB" dirty="0"/>
              <a:t>Improvements?</a:t>
            </a:r>
          </a:p>
          <a:p>
            <a:pPr lvl="1"/>
            <a:r>
              <a:rPr lang="en-GB" dirty="0"/>
              <a:t>More realistic with setting time frames of each sprints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639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C82D-6A38-41F8-A6FD-D23AEA925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9019" y="2243740"/>
            <a:ext cx="6233962" cy="1450757"/>
          </a:xfrm>
        </p:spPr>
        <p:txBody>
          <a:bodyPr/>
          <a:lstStyle/>
          <a:p>
            <a:r>
              <a:rPr lang="en-GB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67566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58FE-3E3B-4FA0-AA22-4642CAAC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5CDC9-72B1-4828-8AB9-239F9CA45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1985"/>
            <a:ext cx="10058400" cy="433047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Created a Full stack web application, with utilization of supporting tools and methodologies, covered during training.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Create a full-stack web application following the Enterprise Architecture Model, using:</a:t>
            </a:r>
            <a:endParaRPr lang="en-GB" dirty="0">
              <a:solidFill>
                <a:schemeClr val="tx1"/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800" dirty="0">
                <a:solidFill>
                  <a:srgbClr val="000000"/>
                </a:solidFill>
                <a:ea typeface="Calibri" panose="020F0502020204030204" pitchFamily="34" charset="0"/>
                <a:cs typeface="Segoe UI" panose="020B0502040204020203" pitchFamily="34" charset="0"/>
              </a:rPr>
              <a:t>Persistent layer - A</a:t>
            </a:r>
            <a:r>
              <a:rPr lang="en-GB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 managed database hosted locally or within the Cloud Provider (e.g. MySQL in GCP)</a:t>
            </a:r>
          </a:p>
          <a:p>
            <a:pPr marL="342900" lvl="0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Business Layer - An application back-end developed using the language from your Programming Fundamentals module (</a:t>
            </a:r>
            <a:r>
              <a:rPr lang="en-GB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e.g</a:t>
            </a:r>
            <a:r>
              <a:rPr lang="en-GB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 Spring)</a:t>
            </a:r>
          </a:p>
          <a:p>
            <a:pPr marL="342900" lvl="0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Data Layer - A front-end developed using the language from your Front-End Web Technologies module (e.g. JavaScript)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355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88C4-E852-4952-AD21-D973BB8B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83D5B-7945-4354-8C0B-4D4627B70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 Project objective:</a:t>
            </a:r>
          </a:p>
          <a:p>
            <a:pPr lvl="2"/>
            <a:r>
              <a:rPr lang="en-GB" sz="16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To create a functional Web application</a:t>
            </a:r>
          </a:p>
          <a:p>
            <a:pPr lvl="2"/>
            <a:r>
              <a:rPr lang="en-GB" sz="1600" dirty="0">
                <a:solidFill>
                  <a:schemeClr val="tx1"/>
                </a:solidFill>
                <a:ea typeface="Calibri" panose="020F0502020204030204" pitchFamily="34" charset="0"/>
                <a:cs typeface="Segoe UI" panose="020B0502040204020203" pitchFamily="34" charset="0"/>
              </a:rPr>
              <a:t>Focused on the MVP (Minimum Viable Product)</a:t>
            </a:r>
          </a:p>
          <a:p>
            <a:r>
              <a:rPr lang="en-GB" dirty="0">
                <a:solidFill>
                  <a:schemeClr val="tx1"/>
                </a:solidFill>
              </a:rPr>
              <a:t>Project breakdown:</a:t>
            </a:r>
          </a:p>
          <a:p>
            <a:pPr lvl="1"/>
            <a:r>
              <a:rPr lang="en-GB" sz="1600" dirty="0">
                <a:solidFill>
                  <a:schemeClr val="tx1"/>
                </a:solidFill>
              </a:rPr>
              <a:t>Key deliverables were split into user stories on my Kanban board. </a:t>
            </a:r>
          </a:p>
          <a:p>
            <a:pPr lvl="1"/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alibri"/>
              </a:rPr>
              <a:t>Back-end application with full CRUD functionality </a:t>
            </a:r>
          </a:p>
          <a:p>
            <a:pPr lvl="1"/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alibri"/>
              </a:rPr>
              <a:t>Testing</a:t>
            </a:r>
          </a:p>
          <a:p>
            <a:pPr lvl="1"/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alibri"/>
              </a:rPr>
              <a:t>Git repository and management </a:t>
            </a:r>
          </a:p>
          <a:p>
            <a:pPr lvl="1"/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alibri"/>
              </a:rPr>
              <a:t>Full supporting documentation including UML and ERD diagrams</a:t>
            </a:r>
          </a:p>
          <a:p>
            <a:pPr lvl="1"/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alibri"/>
              </a:rPr>
              <a:t>Build Tool Maven</a:t>
            </a:r>
          </a:p>
          <a:p>
            <a:pPr lvl="1"/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alibri"/>
              </a:rPr>
              <a:t>Project Management platform – Jira-Kanban Board</a:t>
            </a:r>
          </a:p>
          <a:p>
            <a:pPr lvl="1"/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alibri"/>
              </a:rPr>
              <a:t>Fully integrated front end </a:t>
            </a:r>
          </a:p>
          <a:p>
            <a:pPr lvl="1"/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Calibri"/>
            </a:endParaRP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Calibri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Calibri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Calibri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658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68953-C224-4EE2-A7EA-4E75FB90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Consultant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D8F09-5D37-4E18-BF8B-21BDFB284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04040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Version Control System: Git – Project management. </a:t>
            </a:r>
            <a:r>
              <a:rPr lang="en-GB" dirty="0">
                <a:solidFill>
                  <a:srgbClr val="404040"/>
                </a:solidFill>
                <a:ea typeface="Calibri" panose="020F0502020204030204" pitchFamily="34" charset="0"/>
                <a:cs typeface="Segoe UI" panose="020B0502040204020203" pitchFamily="34" charset="0"/>
              </a:rPr>
              <a:t>Pushing and Reverting.</a:t>
            </a:r>
            <a:endParaRPr lang="en-GB" dirty="0">
              <a:solidFill>
                <a:srgbClr val="404040"/>
              </a:solidFill>
              <a:effectLst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04040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Source Code Management: GitHub. </a:t>
            </a:r>
            <a:r>
              <a:rPr lang="en-GB" dirty="0">
                <a:solidFill>
                  <a:srgbClr val="404040"/>
                </a:solidFill>
                <a:ea typeface="Calibri" panose="020F0502020204030204" pitchFamily="34" charset="0"/>
                <a:cs typeface="Segoe UI" panose="020B0502040204020203" pitchFamily="34" charset="0"/>
              </a:rPr>
              <a:t>See the progress of the project coming together.</a:t>
            </a:r>
            <a:endParaRPr lang="en-GB" dirty="0">
              <a:solidFill>
                <a:srgbClr val="404040"/>
              </a:solidFill>
              <a:effectLst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Database management system – local:H2 and Google Cloud Platform (GCP)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Backend programming language – Spring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Testing – Junit, Mockito, Selenium and SonarQube.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Build tools – Maven. Using dependencies and building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Project Management platform – Jira/Kanban board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233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B5E-5C1F-446A-A483-9066AF3DA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616FA-994F-417D-841C-96ADC5F41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Git for version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Used a Feature-branch model. (GitKraken)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Regular commits to ensure project safety.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Used Jira tags on most commits.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64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5189-ABFC-4ECA-8F2A-714C4B57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Integration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F9DA4A-AFBB-47E4-9BA8-802C0CAD0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24" y="1846227"/>
            <a:ext cx="3681753" cy="44195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24A2CE-5ECA-400D-BF24-4F163C9A44EE}"/>
              </a:ext>
            </a:extLst>
          </p:cNvPr>
          <p:cNvSpPr/>
          <p:nvPr/>
        </p:nvSpPr>
        <p:spPr>
          <a:xfrm>
            <a:off x="1587260" y="3062377"/>
            <a:ext cx="483080" cy="16390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A3F83E-F66F-4927-95FF-83CF587AA4C9}"/>
              </a:ext>
            </a:extLst>
          </p:cNvPr>
          <p:cNvSpPr/>
          <p:nvPr/>
        </p:nvSpPr>
        <p:spPr>
          <a:xfrm>
            <a:off x="1429109" y="5983856"/>
            <a:ext cx="483080" cy="16390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9A18F3-A820-44E4-AC35-161AF4B1B4F0}"/>
              </a:ext>
            </a:extLst>
          </p:cNvPr>
          <p:cNvSpPr/>
          <p:nvPr/>
        </p:nvSpPr>
        <p:spPr>
          <a:xfrm>
            <a:off x="1429108" y="5523780"/>
            <a:ext cx="727495" cy="16390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AE1AD-827A-4C8A-AC56-0D125D9F924F}"/>
              </a:ext>
            </a:extLst>
          </p:cNvPr>
          <p:cNvSpPr/>
          <p:nvPr/>
        </p:nvSpPr>
        <p:spPr>
          <a:xfrm>
            <a:off x="1587260" y="2327691"/>
            <a:ext cx="350806" cy="1566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F65163-8FF6-4FC9-8882-2286AFB47F9F}"/>
              </a:ext>
            </a:extLst>
          </p:cNvPr>
          <p:cNvSpPr/>
          <p:nvPr/>
        </p:nvSpPr>
        <p:spPr>
          <a:xfrm>
            <a:off x="1429108" y="5029200"/>
            <a:ext cx="727495" cy="16390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4B1020-A86B-4622-9D59-56FD3DACCC91}"/>
              </a:ext>
            </a:extLst>
          </p:cNvPr>
          <p:cNvSpPr txBox="1"/>
          <p:nvPr/>
        </p:nvSpPr>
        <p:spPr>
          <a:xfrm>
            <a:off x="4995258" y="3594319"/>
            <a:ext cx="1620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Added Jira Tags</a:t>
            </a:r>
          </a:p>
          <a:p>
            <a:r>
              <a:rPr lang="en-GB" dirty="0"/>
              <a:t>On relevant </a:t>
            </a:r>
          </a:p>
          <a:p>
            <a:r>
              <a:rPr lang="en-GB" dirty="0"/>
              <a:t>commits.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44C5C3-0E76-43C5-9ABF-B7CC38E72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040" y="1923792"/>
            <a:ext cx="3968640" cy="422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27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6E5C-0154-4196-84F6-BAF8E5AD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660A-B559-41A4-80AC-E0A665F18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Managed to get 84.3% test coverage on </a:t>
            </a:r>
            <a:r>
              <a:rPr lang="en-GB" dirty="0" err="1"/>
              <a:t>src</a:t>
            </a:r>
            <a:r>
              <a:rPr lang="en-GB" dirty="0"/>
              <a:t>/main/java folder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Junit was used to test individual methods in each of the classes which were used. (Services and Controller)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Mockito was used to mock objects so that I can use to test the methods.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6D82C-5718-4A16-AC52-38E910EF1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894" y="3767271"/>
            <a:ext cx="7182852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00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0CB7-432D-4A6A-A135-3696AFAD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Testing- Mockito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3E27E-903B-4280-8FC4-234629297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404040"/>
                </a:solidFill>
                <a:effectLst/>
              </a:rPr>
              <a:t>Mockito was used along with Junit which allows you to create and configure mock objects</a:t>
            </a:r>
            <a:endParaRPr lang="en-GB" dirty="0">
              <a:solidFill>
                <a:srgbClr val="40404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Mockito was used to mock objects so that I can use to test the methods.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737A5-493C-4C1A-9701-110A988C3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60" y="2825583"/>
            <a:ext cx="5344271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45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1E8E-AA76-423E-9817-A7AFD576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- SonarQube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259321-874E-4837-B804-DFE6FEAE5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986" y="2057303"/>
            <a:ext cx="4775014" cy="2968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B64A67-25D5-4E0D-A4E7-8452CC239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137" y="2057303"/>
            <a:ext cx="4385764" cy="354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784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434</TotalTime>
  <Words>716</Words>
  <Application>Microsoft Office PowerPoint</Application>
  <PresentationFormat>Widescreen</PresentationFormat>
  <Paragraphs>100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Retrospect</vt:lpstr>
      <vt:lpstr>Hobby Web Application Project</vt:lpstr>
      <vt:lpstr>Introduction</vt:lpstr>
      <vt:lpstr>Concept</vt:lpstr>
      <vt:lpstr>Consultant Journey</vt:lpstr>
      <vt:lpstr>Continuous Integration</vt:lpstr>
      <vt:lpstr>Continuous Integration</vt:lpstr>
      <vt:lpstr>Testing unit</vt:lpstr>
      <vt:lpstr>Testing- Mockito</vt:lpstr>
      <vt:lpstr>Testing - SonarQube</vt:lpstr>
      <vt:lpstr>Testing - Selenium</vt:lpstr>
      <vt:lpstr>Demonstration</vt:lpstr>
      <vt:lpstr>ERD – Entity Relationship Diagram</vt:lpstr>
      <vt:lpstr>Jira – Kanban Board Week 1</vt:lpstr>
      <vt:lpstr>Jira – Kanban Board Week 2</vt:lpstr>
      <vt:lpstr>Jira Roadmap</vt:lpstr>
      <vt:lpstr>Sprint review</vt:lpstr>
      <vt:lpstr>Sprint retrospective</vt:lpstr>
      <vt:lpstr>Conclusion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Hobby Project</dc:title>
  <dc:creator>Haaris Moghal</dc:creator>
  <cp:lastModifiedBy>Haaris Moghal</cp:lastModifiedBy>
  <cp:revision>20</cp:revision>
  <dcterms:created xsi:type="dcterms:W3CDTF">2021-06-17T18:59:37Z</dcterms:created>
  <dcterms:modified xsi:type="dcterms:W3CDTF">2021-06-21T10:53:22Z</dcterms:modified>
</cp:coreProperties>
</file>