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5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pic>
        <p:nvPicPr>
          <p:cNvPr id="35" name="Afbeelding 34"/>
          <p:cNvPicPr/>
          <p:nvPr/>
        </p:nvPicPr>
        <p:blipFill>
          <a:blip r:embed="rId2" cstate="print"/>
          <a:stretch/>
        </p:blipFill>
        <p:spPr>
          <a:xfrm>
            <a:off x="2079000" y="1604520"/>
            <a:ext cx="4984920" cy="3977280"/>
          </a:xfrm>
          <a:prstGeom prst="rect">
            <a:avLst/>
          </a:prstGeom>
          <a:ln>
            <a:noFill/>
          </a:ln>
        </p:spPr>
      </p:pic>
      <p:pic>
        <p:nvPicPr>
          <p:cNvPr id="36" name="Afbeelding 35"/>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4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604520"/>
            <a:ext cx="822924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45" name="PlaceHolder 3"/>
          <p:cNvSpPr>
            <a:spLocks noGrp="1"/>
          </p:cNvSpPr>
          <p:nvPr>
            <p:ph type="body"/>
          </p:nvPr>
        </p:nvSpPr>
        <p:spPr>
          <a:xfrm>
            <a:off x="467424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50" name="PlaceHolder 3"/>
          <p:cNvSpPr>
            <a:spLocks noGrp="1"/>
          </p:cNvSpPr>
          <p:nvPr>
            <p:ph type="body"/>
          </p:nvPr>
        </p:nvSpPr>
        <p:spPr>
          <a:xfrm>
            <a:off x="45720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51" name="PlaceHolder 4"/>
          <p:cNvSpPr>
            <a:spLocks noGrp="1"/>
          </p:cNvSpPr>
          <p:nvPr>
            <p:ph type="body"/>
          </p:nvPr>
        </p:nvSpPr>
        <p:spPr>
          <a:xfrm>
            <a:off x="467424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467424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467424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457200" y="3682080"/>
            <a:ext cx="822924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822924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57200" y="3682080"/>
            <a:ext cx="822924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67" name="PlaceHolder 5"/>
          <p:cNvSpPr>
            <a:spLocks noGrp="1"/>
          </p:cNvSpPr>
          <p:nvPr>
            <p:ph type="body"/>
          </p:nvPr>
        </p:nvSpPr>
        <p:spPr>
          <a:xfrm>
            <a:off x="45720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1604520"/>
            <a:ext cx="822924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pic>
        <p:nvPicPr>
          <p:cNvPr id="71" name="Afbeelding 70"/>
          <p:cNvPicPr/>
          <p:nvPr/>
        </p:nvPicPr>
        <p:blipFill>
          <a:blip r:embed="rId2" cstate="print"/>
          <a:stretch/>
        </p:blipFill>
        <p:spPr>
          <a:xfrm>
            <a:off x="2079000" y="1604520"/>
            <a:ext cx="4984920" cy="3977280"/>
          </a:xfrm>
          <a:prstGeom prst="rect">
            <a:avLst/>
          </a:prstGeom>
          <a:ln>
            <a:noFill/>
          </a:ln>
        </p:spPr>
      </p:pic>
      <p:pic>
        <p:nvPicPr>
          <p:cNvPr id="72" name="Afbeelding 71"/>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7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457200" y="1604520"/>
            <a:ext cx="822924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81" name="PlaceHolder 3"/>
          <p:cNvSpPr>
            <a:spLocks noGrp="1"/>
          </p:cNvSpPr>
          <p:nvPr>
            <p:ph type="body"/>
          </p:nvPr>
        </p:nvSpPr>
        <p:spPr>
          <a:xfrm>
            <a:off x="467424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45720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86" name="PlaceHolder 3"/>
          <p:cNvSpPr>
            <a:spLocks noGrp="1"/>
          </p:cNvSpPr>
          <p:nvPr>
            <p:ph type="body"/>
          </p:nvPr>
        </p:nvSpPr>
        <p:spPr>
          <a:xfrm>
            <a:off x="45720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87" name="PlaceHolder 4"/>
          <p:cNvSpPr>
            <a:spLocks noGrp="1"/>
          </p:cNvSpPr>
          <p:nvPr>
            <p:ph type="body"/>
          </p:nvPr>
        </p:nvSpPr>
        <p:spPr>
          <a:xfrm>
            <a:off x="467424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45720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467424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91" name="PlaceHolder 4"/>
          <p:cNvSpPr>
            <a:spLocks noGrp="1"/>
          </p:cNvSpPr>
          <p:nvPr>
            <p:ph type="body"/>
          </p:nvPr>
        </p:nvSpPr>
        <p:spPr>
          <a:xfrm>
            <a:off x="467424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45720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95" name="PlaceHolder 4"/>
          <p:cNvSpPr>
            <a:spLocks noGrp="1"/>
          </p:cNvSpPr>
          <p:nvPr>
            <p:ph type="body"/>
          </p:nvPr>
        </p:nvSpPr>
        <p:spPr>
          <a:xfrm>
            <a:off x="457200" y="3682080"/>
            <a:ext cx="822924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604520"/>
            <a:ext cx="822924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98" name="PlaceHolder 3"/>
          <p:cNvSpPr>
            <a:spLocks noGrp="1"/>
          </p:cNvSpPr>
          <p:nvPr>
            <p:ph type="body"/>
          </p:nvPr>
        </p:nvSpPr>
        <p:spPr>
          <a:xfrm>
            <a:off x="457200" y="3682080"/>
            <a:ext cx="822924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103" name="PlaceHolder 5"/>
          <p:cNvSpPr>
            <a:spLocks noGrp="1"/>
          </p:cNvSpPr>
          <p:nvPr>
            <p:ph type="body"/>
          </p:nvPr>
        </p:nvSpPr>
        <p:spPr>
          <a:xfrm>
            <a:off x="45720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457200" y="1604520"/>
            <a:ext cx="822924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457200" y="1604520"/>
            <a:ext cx="822924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pic>
        <p:nvPicPr>
          <p:cNvPr id="107" name="Afbeelding 106"/>
          <p:cNvPicPr/>
          <p:nvPr/>
        </p:nvPicPr>
        <p:blipFill>
          <a:blip r:embed="rId2" cstate="print"/>
          <a:stretch/>
        </p:blipFill>
        <p:spPr>
          <a:xfrm>
            <a:off x="2079000" y="1604520"/>
            <a:ext cx="4984920" cy="3977280"/>
          </a:xfrm>
          <a:prstGeom prst="rect">
            <a:avLst/>
          </a:prstGeom>
          <a:ln>
            <a:noFill/>
          </a:ln>
        </p:spPr>
      </p:pic>
      <p:pic>
        <p:nvPicPr>
          <p:cNvPr id="108" name="Afbeelding 107"/>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nl-NL" sz="440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lstStyle/>
          <a:p>
            <a:endParaRPr lang="nl-NL" sz="320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4B072-71AC-4DB8-8163-DA7B2E383793}" type="datetimeFigureOut">
              <a:rPr lang="nl-NL" smtClean="0"/>
              <a:t>13-10-2017</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BC8F6-0613-4EB2-A524-9F6480757149}"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nl-NL" sz="4400" strike="noStrike" spc="-1">
                <a:solidFill>
                  <a:srgbClr val="000000"/>
                </a:solidFill>
                <a:uFill>
                  <a:solidFill>
                    <a:srgbClr val="FFFFFF"/>
                  </a:solidFill>
                </a:uFill>
                <a:latin typeface="Arial"/>
              </a:rPr>
              <a:t>Klik om de opmaak van de titeltekst te bewerken</a:t>
            </a:r>
          </a:p>
        </p:txBody>
      </p:sp>
      <p:sp>
        <p:nvSpPr>
          <p:cNvPr id="38"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nl-NL" sz="3200" strike="noStrike" spc="-1">
                <a:solidFill>
                  <a:srgbClr val="000000"/>
                </a:solidFill>
                <a:uFill>
                  <a:solidFill>
                    <a:srgbClr val="FFFFFF"/>
                  </a:solidFill>
                </a:uFill>
                <a:latin typeface="Arial"/>
              </a:rPr>
              <a:t>Klik om de opmaak van de overzichtstekst te bewerken</a:t>
            </a:r>
          </a:p>
          <a:p>
            <a:pPr marL="864000" lvl="1" indent="-324000">
              <a:buClr>
                <a:srgbClr val="000000"/>
              </a:buClr>
              <a:buSzPct val="75000"/>
              <a:buFont typeface="Symbol" charset="2"/>
              <a:buChar char=""/>
            </a:pPr>
            <a:r>
              <a:rPr lang="nl-NL" sz="2800" strike="noStrike" spc="-1">
                <a:solidFill>
                  <a:srgbClr val="000000"/>
                </a:solidFill>
                <a:uFill>
                  <a:solidFill>
                    <a:srgbClr val="FFFFFF"/>
                  </a:solidFill>
                </a:uFill>
                <a:latin typeface="Arial"/>
              </a:rPr>
              <a:t>Tweede overzichtsniveau</a:t>
            </a:r>
          </a:p>
          <a:p>
            <a:pPr marL="1296000" lvl="2" indent="-288000">
              <a:buClr>
                <a:srgbClr val="000000"/>
              </a:buClr>
              <a:buSzPct val="45000"/>
              <a:buFont typeface="Wingdings" charset="2"/>
              <a:buChar char=""/>
            </a:pPr>
            <a:r>
              <a:rPr lang="nl-NL" sz="2400" strike="noStrike" spc="-1">
                <a:solidFill>
                  <a:srgbClr val="000000"/>
                </a:solidFill>
                <a:uFill>
                  <a:solidFill>
                    <a:srgbClr val="FFFFFF"/>
                  </a:solidFill>
                </a:uFill>
                <a:latin typeface="Arial"/>
              </a:rPr>
              <a:t>Derde overzichtsniveau</a:t>
            </a:r>
          </a:p>
          <a:p>
            <a:pPr marL="1728000" lvl="3" indent="-216000">
              <a:buClr>
                <a:srgbClr val="000000"/>
              </a:buClr>
              <a:buSzPct val="75000"/>
              <a:buFont typeface="Symbol" charset="2"/>
              <a:buChar char=""/>
            </a:pPr>
            <a:r>
              <a:rPr lang="nl-NL" sz="2000" strike="noStrike" spc="-1">
                <a:solidFill>
                  <a:srgbClr val="000000"/>
                </a:solidFill>
                <a:uFill>
                  <a:solidFill>
                    <a:srgbClr val="FFFFFF"/>
                  </a:solidFill>
                </a:uFill>
                <a:latin typeface="Arial"/>
              </a:rPr>
              <a:t>Vierde overzichtsniveau</a:t>
            </a:r>
          </a:p>
          <a:p>
            <a:pPr marL="2160000" lvl="4" indent="-216000">
              <a:buClr>
                <a:srgbClr val="000000"/>
              </a:buClr>
              <a:buSzPct val="45000"/>
              <a:buFont typeface="Wingdings" charset="2"/>
              <a:buChar char=""/>
            </a:pPr>
            <a:r>
              <a:rPr lang="nl-NL" sz="2000" strike="noStrike" spc="-1">
                <a:solidFill>
                  <a:srgbClr val="000000"/>
                </a:solidFill>
                <a:uFill>
                  <a:solidFill>
                    <a:srgbClr val="FFFFFF"/>
                  </a:solidFill>
                </a:uFill>
                <a:latin typeface="Arial"/>
              </a:rPr>
              <a:t>Vijfde overzichtsniveau</a:t>
            </a:r>
          </a:p>
          <a:p>
            <a:pPr marL="2592000" lvl="5" indent="-216000">
              <a:buClr>
                <a:srgbClr val="000000"/>
              </a:buClr>
              <a:buSzPct val="45000"/>
              <a:buFont typeface="Wingdings" charset="2"/>
              <a:buChar char=""/>
            </a:pPr>
            <a:r>
              <a:rPr lang="nl-NL" sz="2000" strike="noStrike" spc="-1">
                <a:solidFill>
                  <a:srgbClr val="000000"/>
                </a:solidFill>
                <a:uFill>
                  <a:solidFill>
                    <a:srgbClr val="FFFFFF"/>
                  </a:solidFill>
                </a:uFill>
                <a:latin typeface="Arial"/>
              </a:rPr>
              <a:t>Zesde overzichtsniveau</a:t>
            </a:r>
          </a:p>
          <a:p>
            <a:pPr marL="3024000" lvl="6" indent="-216000">
              <a:buClr>
                <a:srgbClr val="000000"/>
              </a:buClr>
              <a:buSzPct val="45000"/>
              <a:buFont typeface="Wingdings" charset="2"/>
              <a:buChar char=""/>
            </a:pPr>
            <a:r>
              <a:rPr lang="nl-NL" sz="2000" strike="noStrike" spc="-1">
                <a:solidFill>
                  <a:srgbClr val="000000"/>
                </a:solidFill>
                <a:uFill>
                  <a:solidFill>
                    <a:srgbClr val="FFFFFF"/>
                  </a:solidFill>
                </a:u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nl-NL" sz="4400" strike="noStrike" spc="-1">
                <a:solidFill>
                  <a:srgbClr val="000000"/>
                </a:solidFill>
                <a:uFill>
                  <a:solidFill>
                    <a:srgbClr val="FFFFFF"/>
                  </a:solidFill>
                </a:uFill>
                <a:latin typeface="Arial"/>
              </a:rPr>
              <a:t>Klik om de opmaak van de titeltekst te bewerken</a:t>
            </a:r>
          </a:p>
        </p:txBody>
      </p:sp>
      <p:sp>
        <p:nvSpPr>
          <p:cNvPr id="74"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nl-NL" sz="3200" strike="noStrike" spc="-1">
                <a:solidFill>
                  <a:srgbClr val="000000"/>
                </a:solidFill>
                <a:uFill>
                  <a:solidFill>
                    <a:srgbClr val="FFFFFF"/>
                  </a:solidFill>
                </a:uFill>
                <a:latin typeface="Arial"/>
              </a:rPr>
              <a:t>Klik om de opmaak van de overzichtstekst te bewerken</a:t>
            </a:r>
          </a:p>
          <a:p>
            <a:pPr marL="864000" lvl="1" indent="-324000">
              <a:buClr>
                <a:srgbClr val="000000"/>
              </a:buClr>
              <a:buSzPct val="75000"/>
              <a:buFont typeface="Symbol" charset="2"/>
              <a:buChar char=""/>
            </a:pPr>
            <a:r>
              <a:rPr lang="nl-NL" sz="2800" strike="noStrike" spc="-1">
                <a:solidFill>
                  <a:srgbClr val="000000"/>
                </a:solidFill>
                <a:uFill>
                  <a:solidFill>
                    <a:srgbClr val="FFFFFF"/>
                  </a:solidFill>
                </a:uFill>
                <a:latin typeface="Arial"/>
              </a:rPr>
              <a:t>Tweede overzichtsniveau</a:t>
            </a:r>
          </a:p>
          <a:p>
            <a:pPr marL="1296000" lvl="2" indent="-288000">
              <a:buClr>
                <a:srgbClr val="000000"/>
              </a:buClr>
              <a:buSzPct val="45000"/>
              <a:buFont typeface="Wingdings" charset="2"/>
              <a:buChar char=""/>
            </a:pPr>
            <a:r>
              <a:rPr lang="nl-NL" sz="2400" strike="noStrike" spc="-1">
                <a:solidFill>
                  <a:srgbClr val="000000"/>
                </a:solidFill>
                <a:uFill>
                  <a:solidFill>
                    <a:srgbClr val="FFFFFF"/>
                  </a:solidFill>
                </a:uFill>
                <a:latin typeface="Arial"/>
              </a:rPr>
              <a:t>Derde overzichtsniveau</a:t>
            </a:r>
          </a:p>
          <a:p>
            <a:pPr marL="1728000" lvl="3" indent="-216000">
              <a:buClr>
                <a:srgbClr val="000000"/>
              </a:buClr>
              <a:buSzPct val="75000"/>
              <a:buFont typeface="Symbol" charset="2"/>
              <a:buChar char=""/>
            </a:pPr>
            <a:r>
              <a:rPr lang="nl-NL" sz="2000" strike="noStrike" spc="-1">
                <a:solidFill>
                  <a:srgbClr val="000000"/>
                </a:solidFill>
                <a:uFill>
                  <a:solidFill>
                    <a:srgbClr val="FFFFFF"/>
                  </a:solidFill>
                </a:uFill>
                <a:latin typeface="Arial"/>
              </a:rPr>
              <a:t>Vierde overzichtsniveau</a:t>
            </a:r>
          </a:p>
          <a:p>
            <a:pPr marL="2160000" lvl="4" indent="-216000">
              <a:buClr>
                <a:srgbClr val="000000"/>
              </a:buClr>
              <a:buSzPct val="45000"/>
              <a:buFont typeface="Wingdings" charset="2"/>
              <a:buChar char=""/>
            </a:pPr>
            <a:r>
              <a:rPr lang="nl-NL" sz="2000" strike="noStrike" spc="-1">
                <a:solidFill>
                  <a:srgbClr val="000000"/>
                </a:solidFill>
                <a:uFill>
                  <a:solidFill>
                    <a:srgbClr val="FFFFFF"/>
                  </a:solidFill>
                </a:uFill>
                <a:latin typeface="Arial"/>
              </a:rPr>
              <a:t>Vijfde overzichtsniveau</a:t>
            </a:r>
          </a:p>
          <a:p>
            <a:pPr marL="2592000" lvl="5" indent="-216000">
              <a:buClr>
                <a:srgbClr val="000000"/>
              </a:buClr>
              <a:buSzPct val="45000"/>
              <a:buFont typeface="Wingdings" charset="2"/>
              <a:buChar char=""/>
            </a:pPr>
            <a:r>
              <a:rPr lang="nl-NL" sz="2000" strike="noStrike" spc="-1">
                <a:solidFill>
                  <a:srgbClr val="000000"/>
                </a:solidFill>
                <a:uFill>
                  <a:solidFill>
                    <a:srgbClr val="FFFFFF"/>
                  </a:solidFill>
                </a:uFill>
                <a:latin typeface="Arial"/>
              </a:rPr>
              <a:t>Zesde overzichtsniveau</a:t>
            </a:r>
          </a:p>
          <a:p>
            <a:pPr marL="3024000" lvl="6" indent="-216000">
              <a:buClr>
                <a:srgbClr val="000000"/>
              </a:buClr>
              <a:buSzPct val="45000"/>
              <a:buFont typeface="Wingdings" charset="2"/>
              <a:buChar char=""/>
            </a:pPr>
            <a:r>
              <a:rPr lang="nl-NL" sz="2000" strike="noStrike" spc="-1">
                <a:solidFill>
                  <a:srgbClr val="000000"/>
                </a:solidFill>
                <a:uFill>
                  <a:solidFill>
                    <a:srgbClr val="FFFFFF"/>
                  </a:solidFill>
                </a:uFill>
                <a:latin typeface="Arial"/>
              </a:rPr>
              <a:t>Zevende overzichtsniveau</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github.com/Haarlem/Digitale-waardepapieren" TargetMode="External"/><Relationship Id="rId2" Type="http://schemas.openxmlformats.org/officeDocument/2006/relationships/hyperlink" Target="http://github.com/discipl/core" TargetMode="External"/><Relationship Id="rId1" Type="http://schemas.openxmlformats.org/officeDocument/2006/relationships/slideLayout" Target="../slideLayouts/slideLayout13.xml"/><Relationship Id="rId4" Type="http://schemas.openxmlformats.org/officeDocument/2006/relationships/hyperlink" Target="http://github.com/discipl/projects/waardepapier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Picture 2"/>
          <p:cNvPicPr/>
          <p:nvPr/>
        </p:nvPicPr>
        <p:blipFill>
          <a:blip r:embed="rId2" cstate="print"/>
          <a:stretch/>
        </p:blipFill>
        <p:spPr>
          <a:xfrm>
            <a:off x="35640" y="476640"/>
            <a:ext cx="9003960" cy="5838120"/>
          </a:xfrm>
          <a:prstGeom prst="rect">
            <a:avLst/>
          </a:prstGeom>
          <a:ln>
            <a:noFill/>
          </a:ln>
        </p:spPr>
      </p:pic>
      <p:sp>
        <p:nvSpPr>
          <p:cNvPr id="110" name="CustomShape 1"/>
          <p:cNvSpPr/>
          <p:nvPr/>
        </p:nvSpPr>
        <p:spPr>
          <a:xfrm>
            <a:off x="111960" y="340524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b="1" strike="noStrike" spc="-1">
                <a:solidFill>
                  <a:srgbClr val="000000"/>
                </a:solidFill>
                <a:uFill>
                  <a:solidFill>
                    <a:srgbClr val="FFFFFF"/>
                  </a:solidFill>
                </a:uFill>
                <a:latin typeface="Calibri"/>
              </a:rPr>
              <a:t>Proofs of being registered </a:t>
            </a:r>
            <a:endParaRPr lang="nl-NL" sz="1800" strike="noStrike" spc="-1">
              <a:solidFill>
                <a:srgbClr val="000000"/>
              </a:solidFill>
              <a:uFill>
                <a:solidFill>
                  <a:srgbClr val="FFFFFF"/>
                </a:solidFill>
              </a:uFill>
              <a:latin typeface="Arial"/>
            </a:endParaRPr>
          </a:p>
        </p:txBody>
      </p:sp>
      <p:sp>
        <p:nvSpPr>
          <p:cNvPr id="111" name="CustomShape 2"/>
          <p:cNvSpPr/>
          <p:nvPr/>
        </p:nvSpPr>
        <p:spPr>
          <a:xfrm>
            <a:off x="308520" y="4316040"/>
            <a:ext cx="723204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nl-NL" sz="3200" b="1" strike="noStrike" spc="-1">
                <a:solidFill>
                  <a:srgbClr val="604A7B"/>
                </a:solidFill>
                <a:uFill>
                  <a:solidFill>
                    <a:srgbClr val="FFFFFF"/>
                  </a:solidFill>
                </a:uFill>
                <a:latin typeface="Calibri"/>
              </a:rPr>
              <a:t>Digital through Discipl</a:t>
            </a:r>
            <a:endParaRPr lang="nl-NL" sz="1800" strike="noStrike" spc="-1">
              <a:solidFill>
                <a:srgbClr val="000000"/>
              </a:solidFill>
              <a:uFill>
                <a:solidFill>
                  <a:srgbClr val="FFFFFF"/>
                </a:solidFill>
              </a:uFill>
              <a:latin typeface="Arial"/>
            </a:endParaRPr>
          </a:p>
        </p:txBody>
      </p:sp>
      <p:pic>
        <p:nvPicPr>
          <p:cNvPr id="112" name="Picture 4"/>
          <p:cNvPicPr/>
          <p:nvPr/>
        </p:nvPicPr>
        <p:blipFill>
          <a:blip r:embed="rId3" cstate="print"/>
          <a:stretch/>
        </p:blipFill>
        <p:spPr>
          <a:xfrm>
            <a:off x="827640" y="4659480"/>
            <a:ext cx="1128600" cy="1128600"/>
          </a:xfrm>
          <a:prstGeom prst="rect">
            <a:avLst/>
          </a:prstGeom>
          <a:ln>
            <a:noFill/>
          </a:ln>
          <a:effectLst>
            <a:outerShdw blurRad="50800" dist="50800" dir="5400000" algn="ctr" rotWithShape="0">
              <a:srgbClr val="000000">
                <a:alpha val="0"/>
              </a:srgbClr>
            </a:outerShdw>
          </a:effectLst>
        </p:spPr>
      </p:pic>
      <p:pic>
        <p:nvPicPr>
          <p:cNvPr id="6" name="Afbeelding 5" descr="ccbysa.png"/>
          <p:cNvPicPr>
            <a:picLocks noChangeAspect="1"/>
          </p:cNvPicPr>
          <p:nvPr/>
        </p:nvPicPr>
        <p:blipFill>
          <a:blip r:embed="rId4" cstate="print"/>
          <a:stretch>
            <a:fillRect/>
          </a:stretch>
        </p:blipFill>
        <p:spPr>
          <a:xfrm>
            <a:off x="6804248" y="5949280"/>
            <a:ext cx="2088257" cy="73475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0" y="40464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Proofs</a:t>
            </a:r>
            <a:endParaRPr lang="nl-NL" sz="1800" strike="noStrike" spc="-1">
              <a:solidFill>
                <a:srgbClr val="000000"/>
              </a:solidFill>
              <a:uFill>
                <a:solidFill>
                  <a:srgbClr val="FFFFFF"/>
                </a:solidFill>
              </a:uFill>
              <a:latin typeface="Arial"/>
            </a:endParaRPr>
          </a:p>
        </p:txBody>
      </p:sp>
      <p:sp>
        <p:nvSpPr>
          <p:cNvPr id="255" name="CustomShape 2"/>
          <p:cNvSpPr/>
          <p:nvPr/>
        </p:nvSpPr>
        <p:spPr>
          <a:xfrm>
            <a:off x="1547640" y="2061000"/>
            <a:ext cx="2231640" cy="2462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gn="ctr">
              <a:lnSpc>
                <a:spcPct val="100000"/>
              </a:lnSpc>
            </a:pPr>
            <a:r>
              <a:rPr lang="nl-NL" sz="1400" strike="noStrike" spc="-1">
                <a:solidFill>
                  <a:srgbClr val="FFFFFF"/>
                </a:solidFill>
                <a:uFill>
                  <a:solidFill>
                    <a:srgbClr val="FFFFFF"/>
                  </a:solidFill>
                </a:uFill>
                <a:latin typeface="Calibri"/>
                <a:ea typeface="DejaVu Sans"/>
              </a:rPr>
              <a:t>Webapplication municipality Server side</a:t>
            </a:r>
            <a:endParaRPr lang="nl-NL" sz="1800" strike="noStrike" spc="-1">
              <a:solidFill>
                <a:srgbClr val="000000"/>
              </a:solidFill>
              <a:uFill>
                <a:solidFill>
                  <a:srgbClr val="FFFFFF"/>
                </a:solidFill>
              </a:uFill>
              <a:latin typeface="Arial"/>
            </a:endParaRPr>
          </a:p>
        </p:txBody>
      </p:sp>
      <p:sp>
        <p:nvSpPr>
          <p:cNvPr id="256" name="CustomShape 3"/>
          <p:cNvSpPr/>
          <p:nvPr/>
        </p:nvSpPr>
        <p:spPr>
          <a:xfrm>
            <a:off x="1691640" y="3645000"/>
            <a:ext cx="1943640" cy="791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gn="ctr">
              <a:lnSpc>
                <a:spcPct val="100000"/>
              </a:lnSpc>
            </a:pPr>
            <a:r>
              <a:rPr lang="nl-NL" sz="1800" strike="noStrike" spc="-1">
                <a:solidFill>
                  <a:srgbClr val="FFFFFF"/>
                </a:solidFill>
                <a:uFill>
                  <a:solidFill>
                    <a:srgbClr val="FFFFFF"/>
                  </a:solidFill>
                </a:uFill>
                <a:latin typeface="Calibri"/>
                <a:ea typeface="DejaVu Sans"/>
              </a:rPr>
              <a:t>Discipl Core API</a:t>
            </a:r>
            <a:endParaRPr lang="nl-NL" sz="1800" strike="noStrike" spc="-1">
              <a:solidFill>
                <a:srgbClr val="000000"/>
              </a:solidFill>
              <a:uFill>
                <a:solidFill>
                  <a:srgbClr val="FFFFFF"/>
                </a:solidFill>
              </a:uFill>
              <a:latin typeface="Arial"/>
            </a:endParaRPr>
          </a:p>
        </p:txBody>
      </p:sp>
      <p:sp>
        <p:nvSpPr>
          <p:cNvPr id="257" name="CustomShape 4"/>
          <p:cNvSpPr/>
          <p:nvPr/>
        </p:nvSpPr>
        <p:spPr>
          <a:xfrm>
            <a:off x="6156000" y="2061000"/>
            <a:ext cx="2231640" cy="244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gn="ctr">
              <a:lnSpc>
                <a:spcPct val="100000"/>
              </a:lnSpc>
            </a:pPr>
            <a:r>
              <a:rPr lang="nl-NL" sz="1800" strike="noStrike" spc="-1">
                <a:solidFill>
                  <a:srgbClr val="FFFFFF"/>
                </a:solidFill>
                <a:uFill>
                  <a:solidFill>
                    <a:srgbClr val="FFFFFF"/>
                  </a:solidFill>
                </a:uFill>
                <a:latin typeface="Calibri"/>
                <a:ea typeface="DejaVu Sans"/>
              </a:rPr>
              <a:t>Verification App</a:t>
            </a:r>
            <a:endParaRPr lang="nl-NL" sz="1800" strike="noStrike" spc="-1">
              <a:solidFill>
                <a:srgbClr val="000000"/>
              </a:solidFill>
              <a:uFill>
                <a:solidFill>
                  <a:srgbClr val="FFFFFF"/>
                </a:solidFill>
              </a:uFill>
              <a:latin typeface="Arial"/>
            </a:endParaRPr>
          </a:p>
        </p:txBody>
      </p:sp>
      <p:sp>
        <p:nvSpPr>
          <p:cNvPr id="258" name="CustomShape 5"/>
          <p:cNvSpPr/>
          <p:nvPr/>
        </p:nvSpPr>
        <p:spPr>
          <a:xfrm>
            <a:off x="1691640" y="3213000"/>
            <a:ext cx="1943640" cy="431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Business Layer</a:t>
            </a:r>
            <a:endParaRPr lang="nl-NL" sz="1800" strike="noStrike" spc="-1">
              <a:solidFill>
                <a:srgbClr val="000000"/>
              </a:solidFill>
              <a:uFill>
                <a:solidFill>
                  <a:srgbClr val="FFFFFF"/>
                </a:solidFill>
              </a:uFill>
              <a:latin typeface="Arial"/>
            </a:endParaRPr>
          </a:p>
        </p:txBody>
      </p:sp>
      <p:sp>
        <p:nvSpPr>
          <p:cNvPr id="259" name="CustomShape 6"/>
          <p:cNvSpPr/>
          <p:nvPr/>
        </p:nvSpPr>
        <p:spPr>
          <a:xfrm>
            <a:off x="1691640" y="2781000"/>
            <a:ext cx="1943640" cy="431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Presentatie Layer</a:t>
            </a:r>
            <a:endParaRPr lang="nl-NL" sz="1800" strike="noStrike" spc="-1">
              <a:solidFill>
                <a:srgbClr val="000000"/>
              </a:solidFill>
              <a:uFill>
                <a:solidFill>
                  <a:srgbClr val="FFFFFF"/>
                </a:solidFill>
              </a:uFill>
              <a:latin typeface="Arial"/>
            </a:endParaRPr>
          </a:p>
        </p:txBody>
      </p:sp>
      <p:sp>
        <p:nvSpPr>
          <p:cNvPr id="260" name="CustomShape 7"/>
          <p:cNvSpPr/>
          <p:nvPr/>
        </p:nvSpPr>
        <p:spPr>
          <a:xfrm>
            <a:off x="1763640" y="4005000"/>
            <a:ext cx="1727640" cy="359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200" strike="noStrike" spc="-1">
                <a:solidFill>
                  <a:srgbClr val="FFFFFF"/>
                </a:solidFill>
                <a:uFill>
                  <a:solidFill>
                    <a:srgbClr val="FFFFFF"/>
                  </a:solidFill>
                </a:uFill>
                <a:latin typeface="Calibri"/>
                <a:ea typeface="DejaVu Sans"/>
              </a:rPr>
              <a:t>Discipl IOTA Binding</a:t>
            </a:r>
            <a:endParaRPr lang="nl-NL" sz="1800" strike="noStrike" spc="-1">
              <a:solidFill>
                <a:srgbClr val="000000"/>
              </a:solidFill>
              <a:uFill>
                <a:solidFill>
                  <a:srgbClr val="FFFFFF"/>
                </a:solidFill>
              </a:uFill>
              <a:latin typeface="Arial"/>
            </a:endParaRPr>
          </a:p>
        </p:txBody>
      </p:sp>
      <p:sp>
        <p:nvSpPr>
          <p:cNvPr id="261" name="CustomShape 8"/>
          <p:cNvSpPr/>
          <p:nvPr/>
        </p:nvSpPr>
        <p:spPr>
          <a:xfrm>
            <a:off x="6300360" y="3573000"/>
            <a:ext cx="1943640" cy="791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gn="ctr">
              <a:lnSpc>
                <a:spcPct val="100000"/>
              </a:lnSpc>
            </a:pPr>
            <a:r>
              <a:rPr lang="nl-NL" sz="1800" strike="noStrike" spc="-1">
                <a:solidFill>
                  <a:srgbClr val="FFFFFF"/>
                </a:solidFill>
                <a:uFill>
                  <a:solidFill>
                    <a:srgbClr val="FFFFFF"/>
                  </a:solidFill>
                </a:uFill>
                <a:latin typeface="Calibri"/>
                <a:ea typeface="DejaVu Sans"/>
              </a:rPr>
              <a:t>Discipl Core API</a:t>
            </a:r>
            <a:endParaRPr lang="nl-NL" sz="1800" strike="noStrike" spc="-1">
              <a:solidFill>
                <a:srgbClr val="000000"/>
              </a:solidFill>
              <a:uFill>
                <a:solidFill>
                  <a:srgbClr val="FFFFFF"/>
                </a:solidFill>
              </a:uFill>
              <a:latin typeface="Arial"/>
            </a:endParaRPr>
          </a:p>
        </p:txBody>
      </p:sp>
      <p:sp>
        <p:nvSpPr>
          <p:cNvPr id="262" name="CustomShape 9"/>
          <p:cNvSpPr/>
          <p:nvPr/>
        </p:nvSpPr>
        <p:spPr>
          <a:xfrm>
            <a:off x="6300360" y="3141000"/>
            <a:ext cx="1943640" cy="431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Business Layer</a:t>
            </a:r>
            <a:endParaRPr lang="nl-NL" sz="1800" strike="noStrike" spc="-1">
              <a:solidFill>
                <a:srgbClr val="000000"/>
              </a:solidFill>
              <a:uFill>
                <a:solidFill>
                  <a:srgbClr val="FFFFFF"/>
                </a:solidFill>
              </a:uFill>
              <a:latin typeface="Arial"/>
            </a:endParaRPr>
          </a:p>
        </p:txBody>
      </p:sp>
      <p:sp>
        <p:nvSpPr>
          <p:cNvPr id="263" name="CustomShape 10"/>
          <p:cNvSpPr/>
          <p:nvPr/>
        </p:nvSpPr>
        <p:spPr>
          <a:xfrm>
            <a:off x="6300360" y="2709000"/>
            <a:ext cx="1943640" cy="431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Presentatie Layer</a:t>
            </a:r>
            <a:endParaRPr lang="nl-NL" sz="1800" strike="noStrike" spc="-1">
              <a:solidFill>
                <a:srgbClr val="000000"/>
              </a:solidFill>
              <a:uFill>
                <a:solidFill>
                  <a:srgbClr val="FFFFFF"/>
                </a:solidFill>
              </a:uFill>
              <a:latin typeface="Arial"/>
            </a:endParaRPr>
          </a:p>
        </p:txBody>
      </p:sp>
      <p:sp>
        <p:nvSpPr>
          <p:cNvPr id="264" name="CustomShape 11"/>
          <p:cNvSpPr/>
          <p:nvPr/>
        </p:nvSpPr>
        <p:spPr>
          <a:xfrm>
            <a:off x="6372360" y="3933000"/>
            <a:ext cx="1727640" cy="359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200" strike="noStrike" spc="-1">
                <a:solidFill>
                  <a:srgbClr val="FFFFFF"/>
                </a:solidFill>
                <a:uFill>
                  <a:solidFill>
                    <a:srgbClr val="FFFFFF"/>
                  </a:solidFill>
                </a:uFill>
                <a:latin typeface="Calibri"/>
                <a:ea typeface="DejaVu Sans"/>
              </a:rPr>
              <a:t>Discipl IOTA Binding</a:t>
            </a:r>
            <a:endParaRPr lang="nl-NL" sz="1800" strike="noStrike" spc="-1">
              <a:solidFill>
                <a:srgbClr val="000000"/>
              </a:solidFill>
              <a:uFill>
                <a:solidFill>
                  <a:srgbClr val="FFFFFF"/>
                </a:solidFill>
              </a:uFill>
              <a:latin typeface="Arial"/>
            </a:endParaRPr>
          </a:p>
        </p:txBody>
      </p:sp>
      <p:sp>
        <p:nvSpPr>
          <p:cNvPr id="265" name="CustomShape 1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66" name="CustomShape 13"/>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67" name="CustomShape 14"/>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68" name="CustomShape 15"/>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69" name="Picture 12"/>
          <p:cNvPicPr/>
          <p:nvPr/>
        </p:nvPicPr>
        <p:blipFill>
          <a:blip r:embed="rId2" cstate="print"/>
          <a:stretch/>
        </p:blipFill>
        <p:spPr>
          <a:xfrm>
            <a:off x="1574280" y="4725000"/>
            <a:ext cx="5733360" cy="1627920"/>
          </a:xfrm>
          <a:prstGeom prst="rect">
            <a:avLst/>
          </a:prstGeom>
          <a:ln>
            <a:noFill/>
          </a:ln>
        </p:spPr>
      </p:pic>
      <p:sp>
        <p:nvSpPr>
          <p:cNvPr id="270" name="CustomShape 16"/>
          <p:cNvSpPr/>
          <p:nvPr/>
        </p:nvSpPr>
        <p:spPr>
          <a:xfrm>
            <a:off x="2627640" y="4365000"/>
            <a:ext cx="2951640" cy="64728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71" name="CustomShape 17"/>
          <p:cNvSpPr/>
          <p:nvPr/>
        </p:nvSpPr>
        <p:spPr>
          <a:xfrm flipH="1">
            <a:off x="5579280" y="4293000"/>
            <a:ext cx="1655640" cy="71928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72" name="CustomShape 18"/>
          <p:cNvSpPr/>
          <p:nvPr/>
        </p:nvSpPr>
        <p:spPr>
          <a:xfrm>
            <a:off x="827640" y="620640"/>
            <a:ext cx="244080" cy="2440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273" name="Line 19"/>
          <p:cNvSpPr/>
          <p:nvPr/>
        </p:nvSpPr>
        <p:spPr>
          <a:xfrm>
            <a:off x="949680" y="865440"/>
            <a:ext cx="17640" cy="594360"/>
          </a:xfrm>
          <a:prstGeom prst="line">
            <a:avLst/>
          </a:prstGeom>
          <a:ln>
            <a:round/>
          </a:ln>
        </p:spPr>
        <p:style>
          <a:lnRef idx="2">
            <a:schemeClr val="accent1"/>
          </a:lnRef>
          <a:fillRef idx="0">
            <a:schemeClr val="accent1"/>
          </a:fillRef>
          <a:effectRef idx="1">
            <a:schemeClr val="accent1"/>
          </a:effectRef>
          <a:fontRef idx="minor"/>
        </p:style>
      </p:sp>
      <p:sp>
        <p:nvSpPr>
          <p:cNvPr id="274" name="Line 20"/>
          <p:cNvSpPr/>
          <p:nvPr/>
        </p:nvSpPr>
        <p:spPr>
          <a:xfrm>
            <a:off x="862560" y="1075320"/>
            <a:ext cx="209520" cy="0"/>
          </a:xfrm>
          <a:prstGeom prst="line">
            <a:avLst/>
          </a:prstGeom>
          <a:ln>
            <a:round/>
          </a:ln>
        </p:spPr>
        <p:style>
          <a:lnRef idx="2">
            <a:schemeClr val="accent1"/>
          </a:lnRef>
          <a:fillRef idx="0">
            <a:schemeClr val="accent1"/>
          </a:fillRef>
          <a:effectRef idx="1">
            <a:schemeClr val="accent1"/>
          </a:effectRef>
          <a:fontRef idx="minor"/>
        </p:style>
      </p:sp>
      <p:sp>
        <p:nvSpPr>
          <p:cNvPr id="275" name="Line 21"/>
          <p:cNvSpPr/>
          <p:nvPr/>
        </p:nvSpPr>
        <p:spPr>
          <a:xfrm flipH="1">
            <a:off x="862560" y="1459800"/>
            <a:ext cx="104760" cy="140040"/>
          </a:xfrm>
          <a:prstGeom prst="line">
            <a:avLst/>
          </a:prstGeom>
          <a:ln>
            <a:round/>
          </a:ln>
        </p:spPr>
        <p:style>
          <a:lnRef idx="2">
            <a:schemeClr val="accent1"/>
          </a:lnRef>
          <a:fillRef idx="0">
            <a:schemeClr val="accent1"/>
          </a:fillRef>
          <a:effectRef idx="1">
            <a:schemeClr val="accent1"/>
          </a:effectRef>
          <a:fontRef idx="minor"/>
        </p:style>
      </p:sp>
      <p:sp>
        <p:nvSpPr>
          <p:cNvPr id="276" name="Line 22"/>
          <p:cNvSpPr/>
          <p:nvPr/>
        </p:nvSpPr>
        <p:spPr>
          <a:xfrm>
            <a:off x="967320" y="1459800"/>
            <a:ext cx="104760" cy="140040"/>
          </a:xfrm>
          <a:prstGeom prst="line">
            <a:avLst/>
          </a:prstGeom>
          <a:ln>
            <a:round/>
          </a:ln>
        </p:spPr>
        <p:style>
          <a:lnRef idx="2">
            <a:schemeClr val="accent1"/>
          </a:lnRef>
          <a:fillRef idx="0">
            <a:schemeClr val="accent1"/>
          </a:fillRef>
          <a:effectRef idx="1">
            <a:schemeClr val="accent1"/>
          </a:effectRef>
          <a:fontRef idx="minor"/>
        </p:style>
      </p:sp>
      <p:sp>
        <p:nvSpPr>
          <p:cNvPr id="277" name="CustomShape 23"/>
          <p:cNvSpPr/>
          <p:nvPr/>
        </p:nvSpPr>
        <p:spPr>
          <a:xfrm>
            <a:off x="757440" y="1628640"/>
            <a:ext cx="5954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Citizen</a:t>
            </a:r>
            <a:endParaRPr lang="nl-NL" sz="1800" strike="noStrike" spc="-1">
              <a:solidFill>
                <a:srgbClr val="000000"/>
              </a:solidFill>
              <a:uFill>
                <a:solidFill>
                  <a:srgbClr val="FFFFFF"/>
                </a:solidFill>
              </a:uFill>
              <a:latin typeface="Arial"/>
            </a:endParaRPr>
          </a:p>
        </p:txBody>
      </p:sp>
      <p:sp>
        <p:nvSpPr>
          <p:cNvPr id="278" name="CustomShape 24"/>
          <p:cNvSpPr/>
          <p:nvPr/>
        </p:nvSpPr>
        <p:spPr>
          <a:xfrm>
            <a:off x="7956360" y="332640"/>
            <a:ext cx="244080" cy="2440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279" name="Line 25"/>
          <p:cNvSpPr/>
          <p:nvPr/>
        </p:nvSpPr>
        <p:spPr>
          <a:xfrm>
            <a:off x="8078760" y="577440"/>
            <a:ext cx="17280" cy="594360"/>
          </a:xfrm>
          <a:prstGeom prst="line">
            <a:avLst/>
          </a:prstGeom>
          <a:ln>
            <a:round/>
          </a:ln>
        </p:spPr>
        <p:style>
          <a:lnRef idx="2">
            <a:schemeClr val="accent1"/>
          </a:lnRef>
          <a:fillRef idx="0">
            <a:schemeClr val="accent1"/>
          </a:fillRef>
          <a:effectRef idx="1">
            <a:schemeClr val="accent1"/>
          </a:effectRef>
          <a:fontRef idx="minor"/>
        </p:style>
      </p:sp>
      <p:sp>
        <p:nvSpPr>
          <p:cNvPr id="280" name="Line 26"/>
          <p:cNvSpPr/>
          <p:nvPr/>
        </p:nvSpPr>
        <p:spPr>
          <a:xfrm>
            <a:off x="7991280" y="787320"/>
            <a:ext cx="209880" cy="0"/>
          </a:xfrm>
          <a:prstGeom prst="line">
            <a:avLst/>
          </a:prstGeom>
          <a:ln>
            <a:round/>
          </a:ln>
        </p:spPr>
        <p:style>
          <a:lnRef idx="2">
            <a:schemeClr val="accent1"/>
          </a:lnRef>
          <a:fillRef idx="0">
            <a:schemeClr val="accent1"/>
          </a:fillRef>
          <a:effectRef idx="1">
            <a:schemeClr val="accent1"/>
          </a:effectRef>
          <a:fontRef idx="minor"/>
        </p:style>
      </p:sp>
      <p:sp>
        <p:nvSpPr>
          <p:cNvPr id="281" name="Line 27"/>
          <p:cNvSpPr/>
          <p:nvPr/>
        </p:nvSpPr>
        <p:spPr>
          <a:xfrm flipH="1">
            <a:off x="7991280" y="1171800"/>
            <a:ext cx="104760" cy="140040"/>
          </a:xfrm>
          <a:prstGeom prst="line">
            <a:avLst/>
          </a:prstGeom>
          <a:ln>
            <a:round/>
          </a:ln>
        </p:spPr>
        <p:style>
          <a:lnRef idx="2">
            <a:schemeClr val="accent1"/>
          </a:lnRef>
          <a:fillRef idx="0">
            <a:schemeClr val="accent1"/>
          </a:fillRef>
          <a:effectRef idx="1">
            <a:schemeClr val="accent1"/>
          </a:effectRef>
          <a:fontRef idx="minor"/>
        </p:style>
      </p:sp>
      <p:sp>
        <p:nvSpPr>
          <p:cNvPr id="282" name="Line 28"/>
          <p:cNvSpPr/>
          <p:nvPr/>
        </p:nvSpPr>
        <p:spPr>
          <a:xfrm>
            <a:off x="8096040" y="1171800"/>
            <a:ext cx="105120" cy="140040"/>
          </a:xfrm>
          <a:prstGeom prst="line">
            <a:avLst/>
          </a:prstGeom>
          <a:ln>
            <a:round/>
          </a:ln>
        </p:spPr>
        <p:style>
          <a:lnRef idx="2">
            <a:schemeClr val="accent1"/>
          </a:lnRef>
          <a:fillRef idx="0">
            <a:schemeClr val="accent1"/>
          </a:fillRef>
          <a:effectRef idx="1">
            <a:schemeClr val="accent1"/>
          </a:effectRef>
          <a:fontRef idx="minor"/>
        </p:style>
      </p:sp>
      <p:sp>
        <p:nvSpPr>
          <p:cNvPr id="283" name="CustomShape 29"/>
          <p:cNvSpPr/>
          <p:nvPr/>
        </p:nvSpPr>
        <p:spPr>
          <a:xfrm>
            <a:off x="7344360" y="1340640"/>
            <a:ext cx="14443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Housing corporation</a:t>
            </a:r>
            <a:endParaRPr lang="nl-NL" sz="1800" strike="noStrike" spc="-1">
              <a:solidFill>
                <a:srgbClr val="000000"/>
              </a:solidFill>
              <a:uFill>
                <a:solidFill>
                  <a:srgbClr val="FFFFFF"/>
                </a:solidFill>
              </a:uFill>
              <a:latin typeface="Arial"/>
            </a:endParaRPr>
          </a:p>
        </p:txBody>
      </p:sp>
      <p:sp>
        <p:nvSpPr>
          <p:cNvPr id="284" name="CustomShape 30"/>
          <p:cNvSpPr/>
          <p:nvPr/>
        </p:nvSpPr>
        <p:spPr>
          <a:xfrm>
            <a:off x="1115640" y="1124640"/>
            <a:ext cx="3851640" cy="93528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85" name="CustomShape 31"/>
          <p:cNvSpPr/>
          <p:nvPr/>
        </p:nvSpPr>
        <p:spPr>
          <a:xfrm flipH="1">
            <a:off x="7271640" y="1617840"/>
            <a:ext cx="794160" cy="44244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86" name="CustomShape 3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87" name="CustomShape 33"/>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88" name="Picture 18"/>
          <p:cNvPicPr/>
          <p:nvPr/>
        </p:nvPicPr>
        <p:blipFill>
          <a:blip r:embed="rId3" cstate="print"/>
          <a:stretch/>
        </p:blipFill>
        <p:spPr>
          <a:xfrm>
            <a:off x="0" y="2997000"/>
            <a:ext cx="1151280" cy="551880"/>
          </a:xfrm>
          <a:prstGeom prst="rect">
            <a:avLst/>
          </a:prstGeom>
          <a:ln>
            <a:noFill/>
          </a:ln>
        </p:spPr>
      </p:pic>
      <p:sp>
        <p:nvSpPr>
          <p:cNvPr id="289" name="CustomShape 34"/>
          <p:cNvSpPr/>
          <p:nvPr/>
        </p:nvSpPr>
        <p:spPr>
          <a:xfrm>
            <a:off x="29160" y="3764880"/>
            <a:ext cx="1085760" cy="17067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Central BRP register through Stuf BG</a:t>
            </a:r>
            <a:endParaRPr lang="nl-NL" sz="1800" strike="noStrike" spc="-1">
              <a:solidFill>
                <a:srgbClr val="000000"/>
              </a:solidFill>
              <a:uFill>
                <a:solidFill>
                  <a:srgbClr val="FFFFFF"/>
                </a:solidFill>
              </a:uFill>
              <a:latin typeface="Arial"/>
            </a:endParaRPr>
          </a:p>
        </p:txBody>
      </p:sp>
      <p:sp>
        <p:nvSpPr>
          <p:cNvPr id="290" name="CustomShape 35"/>
          <p:cNvSpPr/>
          <p:nvPr/>
        </p:nvSpPr>
        <p:spPr>
          <a:xfrm flipH="1" flipV="1">
            <a:off x="826920" y="3284280"/>
            <a:ext cx="863280" cy="14328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1" name="CustomShape 36"/>
          <p:cNvSpPr/>
          <p:nvPr/>
        </p:nvSpPr>
        <p:spPr>
          <a:xfrm flipH="1">
            <a:off x="1114920" y="3429000"/>
            <a:ext cx="575280" cy="503280"/>
          </a:xfrm>
          <a:custGeom>
            <a:avLst/>
            <a:gdLst/>
            <a:ahLst/>
            <a:cxnLst/>
            <a:rect l="l" t="t" r="r" b="b"/>
            <a:pathLst>
              <a:path w="21600" h="21600">
                <a:moveTo>
                  <a:pt x="0" y="0"/>
                </a:moveTo>
                <a:lnTo>
                  <a:pt x="21600" y="21600"/>
                </a:lnTo>
              </a:path>
            </a:pathLst>
          </a:custGeom>
          <a:noFill/>
          <a:ln>
            <a:round/>
            <a:tailEnd type="arrow"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92" name="CustomShape 37"/>
          <p:cNvSpPr/>
          <p:nvPr/>
        </p:nvSpPr>
        <p:spPr>
          <a:xfrm>
            <a:off x="3852000" y="2061000"/>
            <a:ext cx="2231640" cy="2462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gn="ctr">
              <a:lnSpc>
                <a:spcPct val="100000"/>
              </a:lnSpc>
            </a:pPr>
            <a:r>
              <a:rPr lang="nl-NL" sz="1400" strike="noStrike" spc="-1">
                <a:solidFill>
                  <a:srgbClr val="FFFFFF"/>
                </a:solidFill>
                <a:uFill>
                  <a:solidFill>
                    <a:srgbClr val="FFFFFF"/>
                  </a:solidFill>
                </a:uFill>
                <a:latin typeface="Calibri"/>
                <a:ea typeface="DejaVu Sans"/>
              </a:rPr>
              <a:t>Webapplication municipallity</a:t>
            </a:r>
            <a:endParaRPr lang="nl-NL" sz="1800" strike="noStrike" spc="-1">
              <a:solidFill>
                <a:srgbClr val="000000"/>
              </a:solidFill>
              <a:uFill>
                <a:solidFill>
                  <a:srgbClr val="FFFFFF"/>
                </a:solidFill>
              </a:uFill>
              <a:latin typeface="Arial"/>
            </a:endParaRPr>
          </a:p>
          <a:p>
            <a:pPr algn="ctr">
              <a:lnSpc>
                <a:spcPct val="100000"/>
              </a:lnSpc>
            </a:pPr>
            <a:r>
              <a:rPr lang="nl-NL" sz="1400" strike="noStrike" spc="-1">
                <a:solidFill>
                  <a:srgbClr val="FFFFFF"/>
                </a:solidFill>
                <a:uFill>
                  <a:solidFill>
                    <a:srgbClr val="FFFFFF"/>
                  </a:solidFill>
                </a:uFill>
                <a:latin typeface="Calibri"/>
                <a:ea typeface="DejaVu Sans"/>
              </a:rPr>
              <a:t>Client side</a:t>
            </a:r>
            <a:endParaRPr lang="nl-NL" sz="1800" strike="noStrike" spc="-1">
              <a:solidFill>
                <a:srgbClr val="000000"/>
              </a:solidFill>
              <a:uFill>
                <a:solidFill>
                  <a:srgbClr val="FFFFFF"/>
                </a:solidFill>
              </a:uFill>
              <a:latin typeface="Arial"/>
            </a:endParaRPr>
          </a:p>
        </p:txBody>
      </p:sp>
      <p:sp>
        <p:nvSpPr>
          <p:cNvPr id="293" name="CustomShape 38"/>
          <p:cNvSpPr/>
          <p:nvPr/>
        </p:nvSpPr>
        <p:spPr>
          <a:xfrm>
            <a:off x="3996000" y="3645000"/>
            <a:ext cx="1943640" cy="791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algn="ctr">
              <a:lnSpc>
                <a:spcPct val="100000"/>
              </a:lnSpc>
            </a:pPr>
            <a:r>
              <a:rPr lang="nl-NL" sz="1800" strike="noStrike" spc="-1">
                <a:solidFill>
                  <a:srgbClr val="FFFFFF"/>
                </a:solidFill>
                <a:uFill>
                  <a:solidFill>
                    <a:srgbClr val="FFFFFF"/>
                  </a:solidFill>
                </a:uFill>
                <a:latin typeface="Calibri"/>
                <a:ea typeface="DejaVu Sans"/>
              </a:rPr>
              <a:t>Discipl Core API</a:t>
            </a:r>
            <a:endParaRPr lang="nl-NL" sz="1800" strike="noStrike" spc="-1">
              <a:solidFill>
                <a:srgbClr val="000000"/>
              </a:solidFill>
              <a:uFill>
                <a:solidFill>
                  <a:srgbClr val="FFFFFF"/>
                </a:solidFill>
              </a:uFill>
              <a:latin typeface="Arial"/>
            </a:endParaRPr>
          </a:p>
        </p:txBody>
      </p:sp>
      <p:sp>
        <p:nvSpPr>
          <p:cNvPr id="294" name="CustomShape 39"/>
          <p:cNvSpPr/>
          <p:nvPr/>
        </p:nvSpPr>
        <p:spPr>
          <a:xfrm>
            <a:off x="3996000" y="3213000"/>
            <a:ext cx="1943640" cy="431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Business Layer</a:t>
            </a:r>
            <a:endParaRPr lang="nl-NL" sz="1800" strike="noStrike" spc="-1">
              <a:solidFill>
                <a:srgbClr val="000000"/>
              </a:solidFill>
              <a:uFill>
                <a:solidFill>
                  <a:srgbClr val="FFFFFF"/>
                </a:solidFill>
              </a:uFill>
              <a:latin typeface="Arial"/>
            </a:endParaRPr>
          </a:p>
        </p:txBody>
      </p:sp>
      <p:sp>
        <p:nvSpPr>
          <p:cNvPr id="295" name="CustomShape 40"/>
          <p:cNvSpPr/>
          <p:nvPr/>
        </p:nvSpPr>
        <p:spPr>
          <a:xfrm>
            <a:off x="3996000" y="2781000"/>
            <a:ext cx="1943640" cy="431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Presentatie Layer</a:t>
            </a:r>
            <a:endParaRPr lang="nl-NL" sz="1800" strike="noStrike" spc="-1">
              <a:solidFill>
                <a:srgbClr val="000000"/>
              </a:solidFill>
              <a:uFill>
                <a:solidFill>
                  <a:srgbClr val="FFFFFF"/>
                </a:solidFill>
              </a:uFill>
              <a:latin typeface="Arial"/>
            </a:endParaRPr>
          </a:p>
        </p:txBody>
      </p:sp>
      <p:sp>
        <p:nvSpPr>
          <p:cNvPr id="296" name="CustomShape 41"/>
          <p:cNvSpPr/>
          <p:nvPr/>
        </p:nvSpPr>
        <p:spPr>
          <a:xfrm>
            <a:off x="4068000" y="4005000"/>
            <a:ext cx="1727640" cy="3592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200" strike="noStrike" spc="-1">
                <a:solidFill>
                  <a:srgbClr val="FFFFFF"/>
                </a:solidFill>
                <a:uFill>
                  <a:solidFill>
                    <a:srgbClr val="FFFFFF"/>
                  </a:solidFill>
                </a:uFill>
                <a:latin typeface="Calibri"/>
                <a:ea typeface="DejaVu Sans"/>
              </a:rPr>
              <a:t>Discipl Local LDStore Binding</a:t>
            </a:r>
            <a:endParaRPr lang="nl-NL" sz="1800" strike="noStrike" spc="-1">
              <a:solidFill>
                <a:srgbClr val="000000"/>
              </a:solidFill>
              <a:uFill>
                <a:solidFill>
                  <a:srgbClr val="FFFFFF"/>
                </a:solidFill>
              </a:uFill>
              <a:latin typeface="Arial"/>
            </a:endParaRPr>
          </a:p>
        </p:txBody>
      </p:sp>
      <p:sp>
        <p:nvSpPr>
          <p:cNvPr id="297" name="CustomShape 42"/>
          <p:cNvSpPr/>
          <p:nvPr/>
        </p:nvSpPr>
        <p:spPr>
          <a:xfrm>
            <a:off x="3636000" y="2853000"/>
            <a:ext cx="215280" cy="287280"/>
          </a:xfrm>
          <a:prstGeom prst="rightArrow">
            <a:avLst>
              <a:gd name="adj1" fmla="val 50000"/>
              <a:gd name="adj2" fmla="val 50000"/>
            </a:avLst>
          </a:prstGeom>
          <a:ln>
            <a:solidFill>
              <a:srgbClr val="46AAC4"/>
            </a:solidFill>
            <a:round/>
          </a:ln>
          <a:effectLst>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p:style>
      </p:sp>
      <p:sp>
        <p:nvSpPr>
          <p:cNvPr id="298" name="CustomShape 43"/>
          <p:cNvSpPr/>
          <p:nvPr/>
        </p:nvSpPr>
        <p:spPr>
          <a:xfrm flipV="1">
            <a:off x="2988000" y="5660640"/>
            <a:ext cx="1007280" cy="287280"/>
          </a:xfrm>
          <a:custGeom>
            <a:avLst/>
            <a:gdLst/>
            <a:ahLst/>
            <a:cxnLst/>
            <a:rect l="l" t="t" r="r" b="b"/>
            <a:pathLst>
              <a:path w="21600" h="21600">
                <a:moveTo>
                  <a:pt x="0" y="0"/>
                </a:moveTo>
                <a:lnTo>
                  <a:pt x="21600" y="21600"/>
                </a:lnTo>
              </a:path>
            </a:pathLst>
          </a:custGeom>
          <a:noFill/>
          <a:ln>
            <a:round/>
            <a:tailEnd type="arrow" w="med" len="med"/>
          </a:ln>
          <a:effectLst>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p:style>
      </p:sp>
      <p:sp>
        <p:nvSpPr>
          <p:cNvPr id="299" name="CustomShape 44"/>
          <p:cNvSpPr/>
          <p:nvPr/>
        </p:nvSpPr>
        <p:spPr>
          <a:xfrm>
            <a:off x="3996000" y="5589360"/>
            <a:ext cx="863280" cy="503280"/>
          </a:xfrm>
          <a:custGeom>
            <a:avLst/>
            <a:gdLst/>
            <a:ahLst/>
            <a:cxnLst/>
            <a:rect l="l" t="t" r="r" b="b"/>
            <a:pathLst>
              <a:path w="21600" h="21600">
                <a:moveTo>
                  <a:pt x="0" y="0"/>
                </a:moveTo>
                <a:lnTo>
                  <a:pt x="21600" y="21600"/>
                </a:lnTo>
              </a:path>
            </a:pathLst>
          </a:custGeom>
          <a:noFill/>
          <a:ln>
            <a:round/>
            <a:tailEnd type="arrow" w="med" len="med"/>
          </a:ln>
          <a:effectLst>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p:style>
      </p:sp>
      <p:sp>
        <p:nvSpPr>
          <p:cNvPr id="300" name="CustomShape 45"/>
          <p:cNvSpPr/>
          <p:nvPr/>
        </p:nvSpPr>
        <p:spPr>
          <a:xfrm flipV="1">
            <a:off x="4860000" y="5156640"/>
            <a:ext cx="719280" cy="935280"/>
          </a:xfrm>
          <a:custGeom>
            <a:avLst/>
            <a:gdLst/>
            <a:ahLst/>
            <a:cxnLst/>
            <a:rect l="l" t="t" r="r" b="b"/>
            <a:pathLst>
              <a:path w="21600" h="21600">
                <a:moveTo>
                  <a:pt x="0" y="0"/>
                </a:moveTo>
                <a:lnTo>
                  <a:pt x="21600" y="21600"/>
                </a:lnTo>
              </a:path>
            </a:pathLst>
          </a:custGeom>
          <a:noFill/>
          <a:ln>
            <a:round/>
            <a:tailEnd type="arrow" w="med" len="med"/>
          </a:ln>
          <a:effectLst>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p:style>
      </p:sp>
      <p:sp>
        <p:nvSpPr>
          <p:cNvPr id="301" name="CustomShape 46"/>
          <p:cNvSpPr/>
          <p:nvPr/>
        </p:nvSpPr>
        <p:spPr>
          <a:xfrm>
            <a:off x="5652000" y="5085360"/>
            <a:ext cx="719280" cy="503280"/>
          </a:xfrm>
          <a:custGeom>
            <a:avLst/>
            <a:gdLst/>
            <a:ahLst/>
            <a:cxnLst/>
            <a:rect l="l" t="t" r="r" b="b"/>
            <a:pathLst>
              <a:path w="21600" h="21600">
                <a:moveTo>
                  <a:pt x="0" y="0"/>
                </a:moveTo>
                <a:lnTo>
                  <a:pt x="21600" y="21600"/>
                </a:lnTo>
              </a:path>
            </a:pathLst>
          </a:custGeom>
          <a:noFill/>
          <a:ln>
            <a:round/>
            <a:tailEnd type="arrow" w="med" len="med"/>
          </a:ln>
          <a:effectLst>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p:style>
      </p:sp>
      <p:sp>
        <p:nvSpPr>
          <p:cNvPr id="302" name="CustomShape 47"/>
          <p:cNvSpPr/>
          <p:nvPr/>
        </p:nvSpPr>
        <p:spPr>
          <a:xfrm>
            <a:off x="2068920" y="6381360"/>
            <a:ext cx="3783600" cy="364320"/>
          </a:xfrm>
          <a:prstGeom prst="rect">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txBody>
          <a:bodyPr wrap="none" lIns="90000" tIns="45000" rIns="90000" bIns="45000"/>
          <a:lstStyle/>
          <a:p>
            <a:pPr>
              <a:lnSpc>
                <a:spcPct val="100000"/>
              </a:lnSpc>
            </a:pPr>
            <a:r>
              <a:rPr lang="nl-NL" sz="1800" strike="noStrike" spc="-1">
                <a:solidFill>
                  <a:srgbClr val="000000"/>
                </a:solidFill>
                <a:uFill>
                  <a:solidFill>
                    <a:srgbClr val="FFFFFF"/>
                  </a:solidFill>
                </a:uFill>
                <a:latin typeface="Calibri"/>
                <a:ea typeface="DejaVu Sans"/>
              </a:rPr>
              <a:t>MAM channel initiated by Municipality</a:t>
            </a:r>
            <a:endParaRPr lang="nl-NL" sz="1800" strike="noStrike" spc="-1">
              <a:solidFill>
                <a:srgbClr val="000000"/>
              </a:solidFill>
              <a:uFill>
                <a:solidFill>
                  <a:srgbClr val="FFFFFF"/>
                </a:solidFill>
              </a:uFill>
              <a:latin typeface="Arial"/>
            </a:endParaRPr>
          </a:p>
        </p:txBody>
      </p:sp>
      <p:sp>
        <p:nvSpPr>
          <p:cNvPr id="303" name="Line 48"/>
          <p:cNvSpPr/>
          <p:nvPr/>
        </p:nvSpPr>
        <p:spPr>
          <a:xfrm flipV="1">
            <a:off x="3203640" y="5877000"/>
            <a:ext cx="0" cy="504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304" name="CustomShape 49"/>
          <p:cNvSpPr/>
          <p:nvPr/>
        </p:nvSpPr>
        <p:spPr>
          <a:xfrm flipH="1">
            <a:off x="3635280" y="2997000"/>
            <a:ext cx="359280" cy="431280"/>
          </a:xfrm>
          <a:custGeom>
            <a:avLst/>
            <a:gdLst/>
            <a:ahLst/>
            <a:cxnLst/>
            <a:rect l="l" t="t" r="r" b="b"/>
            <a:pathLst>
              <a:path w="21600" h="21600">
                <a:moveTo>
                  <a:pt x="0" y="0"/>
                </a:moveTo>
                <a:lnTo>
                  <a:pt x="21600" y="21600"/>
                </a:lnTo>
              </a:path>
            </a:pathLst>
          </a:custGeom>
          <a:noFill/>
          <a:ln>
            <a:round/>
            <a:tailEnd type="arrow" w="med" len="med"/>
          </a:ln>
          <a:effectLst>
            <a:outerShdw blurRad="40000" dist="23000" dir="5400000" rotWithShape="0">
              <a:srgbClr val="000000">
                <a:alpha val="35000"/>
              </a:srgbClr>
            </a:outerShdw>
          </a:effectLst>
        </p:spPr>
        <p:style>
          <a:lnRef idx="3">
            <a:schemeClr val="accent5"/>
          </a:lnRef>
          <a:fillRef idx="0">
            <a:schemeClr val="accent5"/>
          </a:fillRef>
          <a:effectRef idx="2">
            <a:schemeClr val="accent5"/>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Step 0 : subscribe</a:t>
            </a:r>
            <a:endParaRPr lang="nl-NL" sz="1800" strike="noStrike" spc="-1">
              <a:solidFill>
                <a:srgbClr val="000000"/>
              </a:solidFill>
              <a:uFill>
                <a:solidFill>
                  <a:srgbClr val="FFFFFF"/>
                </a:solidFill>
              </a:uFill>
              <a:latin typeface="Arial"/>
            </a:endParaRPr>
          </a:p>
        </p:txBody>
      </p:sp>
      <p:pic>
        <p:nvPicPr>
          <p:cNvPr id="306" name="Tijdelijke aanduiding voor inhoud 3"/>
          <p:cNvPicPr/>
          <p:nvPr/>
        </p:nvPicPr>
        <p:blipFill>
          <a:blip r:embed="rId2" cstate="print"/>
          <a:stretch/>
        </p:blipFill>
        <p:spPr>
          <a:xfrm>
            <a:off x="971640" y="1484640"/>
            <a:ext cx="7062840" cy="4283640"/>
          </a:xfrm>
          <a:prstGeom prst="rect">
            <a:avLst/>
          </a:prstGeom>
          <a:ln>
            <a:noFill/>
          </a:ln>
        </p:spPr>
      </p:pic>
      <p:sp>
        <p:nvSpPr>
          <p:cNvPr id="307" name="CustomShape 2"/>
          <p:cNvSpPr/>
          <p:nvPr/>
        </p:nvSpPr>
        <p:spPr>
          <a:xfrm>
            <a:off x="539640" y="5805360"/>
            <a:ext cx="828036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1800" strike="noStrike" spc="-1">
                <a:solidFill>
                  <a:srgbClr val="000000"/>
                </a:solidFill>
                <a:uFill>
                  <a:solidFill>
                    <a:srgbClr val="FFFFFF"/>
                  </a:solidFill>
                </a:uFill>
                <a:latin typeface="Calibri"/>
                <a:ea typeface="DejaVu Sans"/>
              </a:rPr>
              <a:t>Subscription can be realised in multiple ways. For better security a relying party like a housing corporation needs to identify itself in a secured session trough a website or even better: the verification-app.</a:t>
            </a:r>
            <a:endParaRPr lang="nl-NL"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Step 1A : retrieving information </a:t>
            </a:r>
            <a:endParaRPr lang="nl-NL" sz="1800" strike="noStrike" spc="-1">
              <a:solidFill>
                <a:srgbClr val="000000"/>
              </a:solidFill>
              <a:uFill>
                <a:solidFill>
                  <a:srgbClr val="FFFFFF"/>
                </a:solidFill>
              </a:uFill>
              <a:latin typeface="Arial"/>
            </a:endParaRPr>
          </a:p>
        </p:txBody>
      </p:sp>
      <p:pic>
        <p:nvPicPr>
          <p:cNvPr id="309" name="Tijdelijke aanduiding voor inhoud 3"/>
          <p:cNvPicPr/>
          <p:nvPr/>
        </p:nvPicPr>
        <p:blipFill>
          <a:blip r:embed="rId2" cstate="print"/>
          <a:stretch/>
        </p:blipFill>
        <p:spPr>
          <a:xfrm>
            <a:off x="457200" y="1751760"/>
            <a:ext cx="8228880" cy="4222080"/>
          </a:xfrm>
          <a:prstGeom prst="rect">
            <a:avLst/>
          </a:prstGeom>
          <a:ln>
            <a:noFill/>
          </a:ln>
        </p:spPr>
      </p:pic>
      <p:sp>
        <p:nvSpPr>
          <p:cNvPr id="310" name="CustomShape 2"/>
          <p:cNvSpPr/>
          <p:nvPr/>
        </p:nvSpPr>
        <p:spPr>
          <a:xfrm>
            <a:off x="1222920" y="5949360"/>
            <a:ext cx="6797880" cy="912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800" strike="noStrike" spc="-1">
                <a:solidFill>
                  <a:srgbClr val="000000"/>
                </a:solidFill>
                <a:uFill>
                  <a:solidFill>
                    <a:srgbClr val="FFFFFF"/>
                  </a:solidFill>
                </a:uFill>
                <a:latin typeface="Calibri"/>
                <a:ea typeface="DejaVu Sans"/>
              </a:rPr>
              <a:t>NB: Alice uses the client side of the webapplication of the municipality. </a:t>
            </a:r>
            <a:endParaRPr lang="nl-NL" sz="1800" strike="noStrike" spc="-1">
              <a:solidFill>
                <a:srgbClr val="000000"/>
              </a:solidFill>
              <a:uFill>
                <a:solidFill>
                  <a:srgbClr val="FFFFFF"/>
                </a:solidFill>
              </a:uFill>
              <a:latin typeface="Arial"/>
            </a:endParaRPr>
          </a:p>
          <a:p>
            <a:pPr>
              <a:lnSpc>
                <a:spcPct val="100000"/>
              </a:lnSpc>
            </a:pPr>
            <a:r>
              <a:rPr lang="nl-NL" sz="1800" strike="noStrike" spc="-1">
                <a:solidFill>
                  <a:srgbClr val="000000"/>
                </a:solidFill>
                <a:uFill>
                  <a:solidFill>
                    <a:srgbClr val="FFFFFF"/>
                  </a:solidFill>
                </a:uFill>
                <a:latin typeface="Calibri"/>
                <a:ea typeface="DejaVu Sans"/>
              </a:rPr>
              <a:t>It could also be a smartphone App compatible with SSIP standards.</a:t>
            </a:r>
            <a:endParaRPr lang="nl-NL" sz="1800" strike="noStrike" spc="-1">
              <a:solidFill>
                <a:srgbClr val="000000"/>
              </a:solidFill>
              <a:uFill>
                <a:solidFill>
                  <a:srgbClr val="FFFFFF"/>
                </a:solidFill>
              </a:uFill>
              <a:latin typeface="Arial"/>
            </a:endParaRPr>
          </a:p>
          <a:p>
            <a:pPr>
              <a:lnSpc>
                <a:spcPct val="100000"/>
              </a:lnSpc>
            </a:pPr>
            <a:r>
              <a:rPr lang="nl-NL" sz="1800" strike="noStrike" spc="-1">
                <a:solidFill>
                  <a:srgbClr val="000000"/>
                </a:solidFill>
                <a:uFill>
                  <a:solidFill>
                    <a:srgbClr val="FFFFFF"/>
                  </a:solidFill>
                </a:uFill>
                <a:latin typeface="Calibri"/>
                <a:ea typeface="DejaVu Sans"/>
              </a:rPr>
              <a:t>Signing takes place in the next step.</a:t>
            </a:r>
            <a:endParaRPr lang="nl-NL"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Afbeelding 310"/>
          <p:cNvPicPr/>
          <p:nvPr/>
        </p:nvPicPr>
        <p:blipFill>
          <a:blip r:embed="rId2" cstate="print"/>
          <a:stretch/>
        </p:blipFill>
        <p:spPr>
          <a:xfrm>
            <a:off x="360" y="540000"/>
            <a:ext cx="9143640" cy="4628520"/>
          </a:xfrm>
          <a:prstGeom prst="rect">
            <a:avLst/>
          </a:prstGeom>
          <a:ln>
            <a:noFill/>
          </a:ln>
        </p:spPr>
      </p:pic>
      <p:sp>
        <p:nvSpPr>
          <p:cNvPr id="312" name="CustomShape 1"/>
          <p:cNvSpPr/>
          <p:nvPr/>
        </p:nvSpPr>
        <p:spPr>
          <a:xfrm>
            <a:off x="457200" y="274680"/>
            <a:ext cx="8228880" cy="92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Step 1B : claim and attestation</a:t>
            </a:r>
            <a:endParaRPr lang="nl-NL" sz="1800" strike="noStrike" spc="-1">
              <a:solidFill>
                <a:srgbClr val="000000"/>
              </a:solidFill>
              <a:uFill>
                <a:solidFill>
                  <a:srgbClr val="FFFFFF"/>
                </a:solidFill>
              </a:uFill>
              <a:latin typeface="Arial"/>
            </a:endParaRPr>
          </a:p>
        </p:txBody>
      </p:sp>
      <p:sp>
        <p:nvSpPr>
          <p:cNvPr id="313" name="CustomShape 2"/>
          <p:cNvSpPr/>
          <p:nvPr/>
        </p:nvSpPr>
        <p:spPr>
          <a:xfrm>
            <a:off x="35640" y="5085360"/>
            <a:ext cx="9035640" cy="17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1800" strike="noStrike" spc="-1">
                <a:solidFill>
                  <a:srgbClr val="000000"/>
                </a:solidFill>
                <a:uFill>
                  <a:solidFill>
                    <a:srgbClr val="FFFFFF"/>
                  </a:solidFill>
                </a:uFill>
                <a:latin typeface="Calibri"/>
                <a:ea typeface="DejaVu Sans"/>
              </a:rPr>
              <a:t>Alice claims locally (temporarily) the information to be proved and doing so adds a secret code. </a:t>
            </a:r>
            <a:endParaRPr lang="nl-NL" sz="1800" strike="noStrike" spc="-1">
              <a:solidFill>
                <a:srgbClr val="000000"/>
              </a:solidFill>
              <a:uFill>
                <a:solidFill>
                  <a:srgbClr val="FFFFFF"/>
                </a:solidFill>
              </a:uFill>
              <a:latin typeface="Arial"/>
            </a:endParaRPr>
          </a:p>
          <a:p>
            <a:pPr>
              <a:lnSpc>
                <a:spcPct val="100000"/>
              </a:lnSpc>
            </a:pPr>
            <a:r>
              <a:rPr lang="nl-NL" sz="1800" strike="noStrike" spc="-1">
                <a:solidFill>
                  <a:srgbClr val="000000"/>
                </a:solidFill>
                <a:uFill>
                  <a:solidFill>
                    <a:srgbClr val="FFFFFF"/>
                  </a:solidFill>
                </a:uFill>
                <a:latin typeface="Calibri"/>
                <a:ea typeface="DejaVu Sans"/>
              </a:rPr>
              <a:t>The municipality publishes the hash of information+secret on MAM channel. A reference to this message together with the information and secret is rendered in a QR code for Alice to keep safe (op paper or digitally). It might be easier and more safe for Alice to keep it in a dedicated App instead of fetched from the client side webapplication. In the end Discipl will probably allow for safely sharing claims throug a DLT, for example through MAM channels.</a:t>
            </a:r>
            <a:endParaRPr lang="nl-NL"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Step 2 : verification</a:t>
            </a:r>
            <a:endParaRPr lang="nl-NL" sz="1800" strike="noStrike" spc="-1">
              <a:solidFill>
                <a:srgbClr val="000000"/>
              </a:solidFill>
              <a:uFill>
                <a:solidFill>
                  <a:srgbClr val="FFFFFF"/>
                </a:solidFill>
              </a:uFill>
              <a:latin typeface="Arial"/>
            </a:endParaRPr>
          </a:p>
        </p:txBody>
      </p:sp>
      <p:sp>
        <p:nvSpPr>
          <p:cNvPr id="315" name="CustomShape 2"/>
          <p:cNvSpPr/>
          <p:nvPr/>
        </p:nvSpPr>
        <p:spPr>
          <a:xfrm>
            <a:off x="0" y="4299480"/>
            <a:ext cx="9035640" cy="22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1800" strike="noStrike" spc="-1">
                <a:solidFill>
                  <a:srgbClr val="000000"/>
                </a:solidFill>
                <a:uFill>
                  <a:solidFill>
                    <a:srgbClr val="FFFFFF"/>
                  </a:solidFill>
                </a:uFill>
                <a:latin typeface="Calibri"/>
                <a:ea typeface="DejaVu Sans"/>
              </a:rPr>
              <a:t>The verification app supports subscription (step 0) and crawls the channel until the attestation claim referenced by Alice has been found. The App tests whether the hash of the information provided by Alice equals the  hash in the attestation claim found on the channel.</a:t>
            </a:r>
            <a:endParaRPr lang="nl-NL" sz="1800" strike="noStrike" spc="-1">
              <a:solidFill>
                <a:srgbClr val="000000"/>
              </a:solidFill>
              <a:uFill>
                <a:solidFill>
                  <a:srgbClr val="FFFFFF"/>
                </a:solidFill>
              </a:uFill>
              <a:latin typeface="Arial"/>
            </a:endParaRPr>
          </a:p>
          <a:p>
            <a:pPr>
              <a:lnSpc>
                <a:spcPct val="100000"/>
              </a:lnSpc>
            </a:pPr>
            <a:r>
              <a:rPr lang="nl-NL" sz="1800" strike="noStrike" spc="-1">
                <a:solidFill>
                  <a:srgbClr val="000000"/>
                </a:solidFill>
                <a:uFill>
                  <a:solidFill>
                    <a:srgbClr val="FFFFFF"/>
                  </a:solidFill>
                </a:uFill>
                <a:latin typeface="Calibri"/>
                <a:ea typeface="DejaVu Sans"/>
              </a:rPr>
              <a:t> </a:t>
            </a:r>
            <a:endParaRPr lang="nl-NL" sz="1800" strike="noStrike" spc="-1">
              <a:solidFill>
                <a:srgbClr val="000000"/>
              </a:solidFill>
              <a:uFill>
                <a:solidFill>
                  <a:srgbClr val="FFFFFF"/>
                </a:solidFill>
              </a:uFill>
              <a:latin typeface="Arial"/>
            </a:endParaRPr>
          </a:p>
          <a:p>
            <a:pPr>
              <a:lnSpc>
                <a:spcPct val="100000"/>
              </a:lnSpc>
            </a:pPr>
            <a:r>
              <a:rPr lang="nl-NL" sz="1800" strike="noStrike" spc="-1">
                <a:solidFill>
                  <a:srgbClr val="000000"/>
                </a:solidFill>
                <a:uFill>
                  <a:solidFill>
                    <a:srgbClr val="FFFFFF"/>
                  </a:solidFill>
                </a:uFill>
                <a:latin typeface="Calibri"/>
                <a:ea typeface="DejaVu Sans"/>
              </a:rPr>
              <a:t>The fact that the hash of information and secret exists in the channel in which only the municipality can add messages proves that the municipality earlier identified a person with the same information and knowledge of the same secret code (which is not being stored elsewhere than with that person.) as provided by the person now in contact with the housing corporation.</a:t>
            </a:r>
            <a:endParaRPr lang="nl-NL" sz="1800" strike="noStrike" spc="-1">
              <a:solidFill>
                <a:srgbClr val="000000"/>
              </a:solidFill>
              <a:uFill>
                <a:solidFill>
                  <a:srgbClr val="FFFFFF"/>
                </a:solidFill>
              </a:uFill>
              <a:latin typeface="Arial"/>
            </a:endParaRPr>
          </a:p>
        </p:txBody>
      </p:sp>
      <p:pic>
        <p:nvPicPr>
          <p:cNvPr id="316" name="Tijdelijke aanduiding voor inhoud 7"/>
          <p:cNvPicPr/>
          <p:nvPr/>
        </p:nvPicPr>
        <p:blipFill>
          <a:blip r:embed="rId2" cstate="print"/>
          <a:stretch/>
        </p:blipFill>
        <p:spPr>
          <a:xfrm>
            <a:off x="107640" y="1268640"/>
            <a:ext cx="8758800" cy="3095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Security en Privacy</a:t>
            </a:r>
            <a:endParaRPr lang="nl-NL" sz="1800" strike="noStrike" spc="-1">
              <a:solidFill>
                <a:srgbClr val="000000"/>
              </a:solidFill>
              <a:uFill>
                <a:solidFill>
                  <a:srgbClr val="FFFFFF"/>
                </a:solidFill>
              </a:uFill>
              <a:latin typeface="Arial"/>
            </a:endParaRPr>
          </a:p>
        </p:txBody>
      </p:sp>
      <p:sp>
        <p:nvSpPr>
          <p:cNvPr id="318" name="CustomShape 2"/>
          <p:cNvSpPr/>
          <p:nvPr/>
        </p:nvSpPr>
        <p:spPr>
          <a:xfrm>
            <a:off x="467640" y="126864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nl-NL" sz="1600" strike="noStrike" spc="-1">
                <a:solidFill>
                  <a:srgbClr val="000000"/>
                </a:solidFill>
                <a:uFill>
                  <a:solidFill>
                    <a:srgbClr val="FFFFFF"/>
                  </a:solidFill>
                </a:uFill>
                <a:latin typeface="Calibri"/>
              </a:rPr>
              <a:t>Open Source and GPLv3.0, Privacy By Design</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1600" strike="noStrike" spc="-1">
                <a:solidFill>
                  <a:srgbClr val="000000"/>
                </a:solidFill>
                <a:uFill>
                  <a:solidFill>
                    <a:srgbClr val="FFFFFF"/>
                  </a:solidFill>
                </a:uFill>
                <a:latin typeface="Calibri"/>
              </a:rPr>
              <a:t>No real information on the ledger, also not in encrypted form, only encrypted one way hashes</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1600" b="1" strike="noStrike" spc="-1">
                <a:solidFill>
                  <a:srgbClr val="000000"/>
                </a:solidFill>
                <a:uFill>
                  <a:solidFill>
                    <a:srgbClr val="FFFFFF"/>
                  </a:solidFill>
                </a:uFill>
                <a:latin typeface="Calibri"/>
              </a:rPr>
              <a:t>Non-transferability : </a:t>
            </a:r>
            <a:r>
              <a:rPr lang="nl-NL" sz="1600" strike="noStrike" spc="-1">
                <a:solidFill>
                  <a:srgbClr val="000000"/>
                </a:solidFill>
                <a:uFill>
                  <a:solidFill>
                    <a:srgbClr val="FFFFFF"/>
                  </a:solidFill>
                </a:uFill>
                <a:latin typeface="Calibri"/>
              </a:rPr>
              <a:t>attestations are linked to personal identifiable information as name and adres; these can not be altered and therefore used when keys of the citizen are stolen, or the citizen deliberately shares keys with others.</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1600" b="1" strike="noStrike" spc="-1">
                <a:solidFill>
                  <a:srgbClr val="000000"/>
                </a:solidFill>
                <a:uFill>
                  <a:solidFill>
                    <a:srgbClr val="FFFFFF"/>
                  </a:solidFill>
                </a:uFill>
                <a:latin typeface="Calibri"/>
              </a:rPr>
              <a:t>Issuer unlinkabillity : </a:t>
            </a:r>
            <a:r>
              <a:rPr lang="nl-NL" sz="1600" strike="noStrike" spc="-1">
                <a:solidFill>
                  <a:srgbClr val="000000"/>
                </a:solidFill>
                <a:uFill>
                  <a:solidFill>
                    <a:srgbClr val="FFFFFF"/>
                  </a:solidFill>
                </a:uFill>
                <a:latin typeface="Calibri"/>
              </a:rPr>
              <a:t>The municipality will not be aware of the verification the housing corporation performs.</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1600" b="1" strike="noStrike" spc="-1">
                <a:solidFill>
                  <a:srgbClr val="000000"/>
                </a:solidFill>
                <a:uFill>
                  <a:solidFill>
                    <a:srgbClr val="FFFFFF"/>
                  </a:solidFill>
                </a:uFill>
                <a:latin typeface="Calibri"/>
              </a:rPr>
              <a:t>Multi show unlinkabillity</a:t>
            </a:r>
            <a:r>
              <a:rPr lang="nl-NL" sz="1600" strike="noStrike" spc="-1">
                <a:solidFill>
                  <a:srgbClr val="000000"/>
                </a:solidFill>
                <a:uFill>
                  <a:solidFill>
                    <a:srgbClr val="FFFFFF"/>
                  </a:solidFill>
                </a:uFill>
                <a:latin typeface="Calibri"/>
              </a:rPr>
              <a:t> : the information claimed in this use case will alwyas be linkable by comparing information when housing corporations share this info (which is probably not permitted). There will never be a way to prevent this, but that's not different in the current situation. An attestation can be used only once by the citizen to make this more hard</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1600" b="1" strike="noStrike" spc="-1">
                <a:solidFill>
                  <a:srgbClr val="000000"/>
                </a:solidFill>
                <a:uFill>
                  <a:solidFill>
                    <a:srgbClr val="FFFFFF"/>
                  </a:solidFill>
                </a:uFill>
                <a:latin typeface="Calibri"/>
              </a:rPr>
              <a:t>Revocation</a:t>
            </a:r>
            <a:r>
              <a:rPr lang="nl-NL" sz="1600" strike="noStrike" spc="-1">
                <a:solidFill>
                  <a:srgbClr val="000000"/>
                </a:solidFill>
                <a:uFill>
                  <a:solidFill>
                    <a:srgbClr val="FFFFFF"/>
                  </a:solidFill>
                </a:uFill>
                <a:latin typeface="Calibri"/>
              </a:rPr>
              <a:t> : in the current situation the municipality will have to publish a revocation on the MAM channel. In the future when the claim is a real registration itself, the citizen publishes the revocation him/her selves (though that would mean he/she unregisters).</a:t>
            </a:r>
            <a:endParaRPr lang="nl-NL" sz="1800" strike="noStrike" spc="-1">
              <a:solidFill>
                <a:srgbClr val="000000"/>
              </a:solidFill>
              <a:uFill>
                <a:solidFill>
                  <a:srgbClr val="FFFFFF"/>
                </a:solidFill>
              </a:uFill>
              <a:latin typeface="Arial"/>
            </a:endParaRPr>
          </a:p>
          <a:p>
            <a:pPr marL="343080" indent="-342360">
              <a:lnSpc>
                <a:spcPct val="100000"/>
              </a:lnSpc>
            </a:pPr>
            <a:r>
              <a:rPr lang="nl-NL" sz="1600" strike="noStrike" spc="-1">
                <a:solidFill>
                  <a:srgbClr val="000000"/>
                </a:solidFill>
                <a:uFill>
                  <a:solidFill>
                    <a:srgbClr val="FFFFFF"/>
                  </a:solidFill>
                </a:uFill>
                <a:latin typeface="Calibri"/>
              </a:rPr>
              <a:t>	When the keys of the municipality are stolen the municipality can invalidate the whole channel when noticing a first fraudulent message by adding a kill-message together with revocations of fraudulent attestations and move to a new channel. </a:t>
            </a:r>
            <a:endParaRPr lang="nl-NL" sz="1800" strike="noStrike" spc="-1">
              <a:solidFill>
                <a:srgbClr val="000000"/>
              </a:solidFill>
              <a:uFill>
                <a:solidFill>
                  <a:srgbClr val="FFFFFF"/>
                </a:solidFill>
              </a:uFill>
              <a:latin typeface="Arial"/>
            </a:endParaRPr>
          </a:p>
          <a:p>
            <a:pPr marL="343080" indent="-342360">
              <a:lnSpc>
                <a:spcPct val="100000"/>
              </a:lnSpc>
            </a:pPr>
            <a:r>
              <a:rPr lang="nl-NL" sz="1600" strike="noStrike" spc="-1">
                <a:solidFill>
                  <a:srgbClr val="000000"/>
                </a:solidFill>
                <a:uFill>
                  <a:solidFill>
                    <a:srgbClr val="FFFFFF"/>
                  </a:solidFill>
                </a:uFill>
                <a:latin typeface="Calibri"/>
              </a:rPr>
              <a:t>	Revocation will be out of scope in the first demo.</a:t>
            </a:r>
            <a:endParaRPr lang="nl-NL" sz="1800" strike="noStrike" spc="-1">
              <a:solidFill>
                <a:srgbClr val="000000"/>
              </a:solidFill>
              <a:uFill>
                <a:solidFill>
                  <a:srgbClr val="FFFFFF"/>
                </a:solidFill>
              </a:uFill>
              <a:latin typeface="Arial"/>
            </a:endParaRPr>
          </a:p>
          <a:p>
            <a:pPr marL="343080" indent="-342360">
              <a:lnSpc>
                <a:spcPct val="100000"/>
              </a:lnSpc>
            </a:pPr>
            <a:endParaRPr lang="nl-NL"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Roadmap</a:t>
            </a:r>
            <a:endParaRPr lang="nl-NL" sz="1800" strike="noStrike" spc="-1">
              <a:solidFill>
                <a:srgbClr val="000000"/>
              </a:solidFill>
              <a:uFill>
                <a:solidFill>
                  <a:srgbClr val="FFFFFF"/>
                </a:solidFill>
              </a:uFill>
              <a:latin typeface="Arial"/>
            </a:endParaRPr>
          </a:p>
        </p:txBody>
      </p:sp>
      <p:sp>
        <p:nvSpPr>
          <p:cNvPr id="32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77933C"/>
              </a:buClr>
              <a:buFont typeface="Calibri"/>
              <a:buAutoNum type="arabicPeriod"/>
            </a:pPr>
            <a:r>
              <a:rPr lang="nl-NL" sz="3200" strike="noStrike" spc="-1">
                <a:solidFill>
                  <a:srgbClr val="77933C"/>
                </a:solidFill>
                <a:uFill>
                  <a:solidFill>
                    <a:srgbClr val="FFFFFF"/>
                  </a:solidFill>
                </a:uFill>
                <a:latin typeface="Calibri"/>
              </a:rPr>
              <a:t>Octobre 2017: Functional and technical design, </a:t>
            </a:r>
            <a:endParaRPr lang="nl-NL" sz="1800" strike="noStrike" spc="-1">
              <a:solidFill>
                <a:srgbClr val="000000"/>
              </a:solidFill>
              <a:uFill>
                <a:solidFill>
                  <a:srgbClr val="FFFFFF"/>
                </a:solidFill>
              </a:uFill>
              <a:latin typeface="Arial"/>
            </a:endParaRPr>
          </a:p>
          <a:p>
            <a:pPr marL="514440" indent="-513720">
              <a:lnSpc>
                <a:spcPct val="100000"/>
              </a:lnSpc>
            </a:pPr>
            <a:r>
              <a:rPr lang="nl-NL" sz="3200" strike="noStrike" spc="-1">
                <a:solidFill>
                  <a:srgbClr val="77933C"/>
                </a:solidFill>
                <a:uFill>
                  <a:solidFill>
                    <a:srgbClr val="FFFFFF"/>
                  </a:solidFill>
                </a:uFill>
                <a:latin typeface="Calibri"/>
              </a:rPr>
              <a:t>	Proof of technology on IOTA Sandbox</a:t>
            </a:r>
            <a:endParaRPr lang="nl-NL" sz="1800" strike="noStrike" spc="-1">
              <a:solidFill>
                <a:srgbClr val="000000"/>
              </a:solidFill>
              <a:uFill>
                <a:solidFill>
                  <a:srgbClr val="FFFFFF"/>
                </a:solidFill>
              </a:uFill>
              <a:latin typeface="Arial"/>
            </a:endParaRPr>
          </a:p>
          <a:p>
            <a:pPr marL="514440" indent="-513720">
              <a:lnSpc>
                <a:spcPct val="100000"/>
              </a:lnSpc>
            </a:pPr>
            <a:endParaRPr lang="nl-NL" sz="1800" strike="noStrike" spc="-1">
              <a:solidFill>
                <a:srgbClr val="000000"/>
              </a:solidFill>
              <a:uFill>
                <a:solidFill>
                  <a:srgbClr val="FFFFFF"/>
                </a:solidFill>
              </a:uFill>
              <a:latin typeface="Arial"/>
            </a:endParaRPr>
          </a:p>
          <a:p>
            <a:pPr marL="514440" indent="-513720">
              <a:lnSpc>
                <a:spcPct val="100000"/>
              </a:lnSpc>
            </a:pPr>
            <a:r>
              <a:rPr lang="nl-NL" sz="3200" strike="noStrike" spc="-1">
                <a:solidFill>
                  <a:srgbClr val="31859C"/>
                </a:solidFill>
                <a:uFill>
                  <a:solidFill>
                    <a:srgbClr val="FFFFFF"/>
                  </a:solidFill>
                </a:uFill>
                <a:latin typeface="Calibri"/>
              </a:rPr>
              <a:t>2.	December  2017: Demo website and App (without DigId en BRP)</a:t>
            </a:r>
            <a:endParaRPr lang="nl-NL" sz="1800" strike="noStrike" spc="-1">
              <a:solidFill>
                <a:srgbClr val="000000"/>
              </a:solidFill>
              <a:uFill>
                <a:solidFill>
                  <a:srgbClr val="FFFFFF"/>
                </a:solidFill>
              </a:uFill>
              <a:latin typeface="Arial"/>
            </a:endParaRPr>
          </a:p>
          <a:p>
            <a:pPr marL="514440" indent="-513720">
              <a:lnSpc>
                <a:spcPct val="100000"/>
              </a:lnSpc>
            </a:pPr>
            <a:endParaRPr lang="nl-NL" sz="1800" strike="noStrike" spc="-1">
              <a:solidFill>
                <a:srgbClr val="000000"/>
              </a:solidFill>
              <a:uFill>
                <a:solidFill>
                  <a:srgbClr val="FFFFFF"/>
                </a:solidFill>
              </a:uFill>
              <a:latin typeface="Arial"/>
            </a:endParaRPr>
          </a:p>
          <a:p>
            <a:pPr marL="514440" indent="-513720">
              <a:lnSpc>
                <a:spcPct val="100000"/>
              </a:lnSpc>
            </a:pPr>
            <a:r>
              <a:rPr lang="nl-NL" sz="3200" strike="noStrike" spc="-1">
                <a:solidFill>
                  <a:srgbClr val="A6A6A6"/>
                </a:solidFill>
                <a:uFill>
                  <a:solidFill>
                    <a:srgbClr val="FFFFFF"/>
                  </a:solidFill>
                </a:uFill>
                <a:latin typeface="Calibri"/>
              </a:rPr>
              <a:t>3.	2018: Production version (with DigId en BRP)</a:t>
            </a:r>
            <a:endParaRPr lang="nl-NL" sz="1800" strike="noStrike" spc="-1">
              <a:solidFill>
                <a:srgbClr val="000000"/>
              </a:solidFill>
              <a:uFill>
                <a:solidFill>
                  <a:srgbClr val="FFFFFF"/>
                </a:solidFill>
              </a:uFill>
              <a:latin typeface="Arial"/>
            </a:endParaRPr>
          </a:p>
        </p:txBody>
      </p:sp>
      <p:sp>
        <p:nvSpPr>
          <p:cNvPr id="321" name="CustomShape 3"/>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322" name="CustomShape 4"/>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Technical Design</a:t>
            </a:r>
            <a:endParaRPr lang="nl-NL" sz="1800" strike="noStrike" spc="-1">
              <a:solidFill>
                <a:srgbClr val="000000"/>
              </a:solidFill>
              <a:uFill>
                <a:solidFill>
                  <a:srgbClr val="FFFFFF"/>
                </a:solidFill>
              </a:uFill>
              <a:latin typeface="Arial"/>
            </a:endParaRPr>
          </a:p>
        </p:txBody>
      </p:sp>
      <p:sp>
        <p:nvSpPr>
          <p:cNvPr id="324" name="CustomShape 2"/>
          <p:cNvSpPr/>
          <p:nvPr/>
        </p:nvSpPr>
        <p:spPr>
          <a:xfrm>
            <a:off x="251640" y="1528200"/>
            <a:ext cx="868608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pPr>
            <a:r>
              <a:rPr lang="nl-NL" sz="2000" strike="noStrike" spc="-1" dirty="0" err="1">
                <a:solidFill>
                  <a:srgbClr val="000000"/>
                </a:solidFill>
                <a:uFill>
                  <a:solidFill>
                    <a:srgbClr val="FFFFFF"/>
                  </a:solidFill>
                </a:uFill>
                <a:latin typeface="Calibri"/>
              </a:rPr>
              <a:t>Components</a:t>
            </a:r>
            <a:r>
              <a:rPr lang="nl-NL" sz="2000" strike="noStrike" spc="-1" dirty="0">
                <a:solidFill>
                  <a:srgbClr val="000000"/>
                </a:solidFill>
                <a:uFill>
                  <a:solidFill>
                    <a:srgbClr val="FFFFFF"/>
                  </a:solidFill>
                </a:uFill>
                <a:latin typeface="Calibri"/>
              </a:rPr>
              <a:t> ICTU / </a:t>
            </a:r>
            <a:r>
              <a:rPr lang="nl-NL" sz="2000" strike="noStrike" spc="-1" dirty="0" err="1">
                <a:solidFill>
                  <a:srgbClr val="000000"/>
                </a:solidFill>
                <a:uFill>
                  <a:solidFill>
                    <a:srgbClr val="FFFFFF"/>
                  </a:solidFill>
                </a:uFill>
                <a:latin typeface="Calibri"/>
              </a:rPr>
              <a:t>Discipl</a:t>
            </a:r>
            <a:r>
              <a:rPr lang="nl-NL" sz="2000" strike="noStrike" spc="-1" dirty="0">
                <a:solidFill>
                  <a:srgbClr val="000000"/>
                </a:solidFill>
                <a:uFill>
                  <a:solidFill>
                    <a:srgbClr val="FFFFFF"/>
                  </a:solidFill>
                </a:uFill>
                <a:latin typeface="Calibri"/>
              </a:rPr>
              <a:t> </a:t>
            </a:r>
            <a:r>
              <a:rPr lang="nl-NL" sz="2000" strike="noStrike" spc="-1" dirty="0" err="1">
                <a:solidFill>
                  <a:srgbClr val="000000"/>
                </a:solidFill>
                <a:uFill>
                  <a:solidFill>
                    <a:srgbClr val="FFFFFF"/>
                  </a:solidFill>
                </a:uFill>
                <a:latin typeface="Calibri"/>
              </a:rPr>
              <a:t>community</a:t>
            </a:r>
            <a:r>
              <a:rPr lang="nl-NL" sz="2000" strike="noStrike" spc="-1" dirty="0">
                <a:solidFill>
                  <a:srgbClr val="000000"/>
                </a:solidFill>
                <a:uFill>
                  <a:solidFill>
                    <a:srgbClr val="FFFFFF"/>
                  </a:solidFill>
                </a:uFill>
                <a:latin typeface="Calibri"/>
              </a:rPr>
              <a:t> </a:t>
            </a:r>
            <a:r>
              <a:rPr lang="nl-NL" sz="2000" strike="noStrike" spc="-1" dirty="0" err="1">
                <a:solidFill>
                  <a:srgbClr val="000000"/>
                </a:solidFill>
                <a:uFill>
                  <a:solidFill>
                    <a:srgbClr val="FFFFFF"/>
                  </a:solidFill>
                </a:uFill>
                <a:latin typeface="Calibri"/>
              </a:rPr>
              <a:t>with</a:t>
            </a:r>
            <a:r>
              <a:rPr lang="nl-NL" sz="2000" strike="noStrike" spc="-1" dirty="0">
                <a:solidFill>
                  <a:srgbClr val="000000"/>
                </a:solidFill>
                <a:uFill>
                  <a:solidFill>
                    <a:srgbClr val="FFFFFF"/>
                  </a:solidFill>
                </a:uFill>
                <a:latin typeface="Calibri"/>
              </a:rPr>
              <a:t> support IOTA Foundation :</a:t>
            </a: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a:solidFill>
                  <a:srgbClr val="000000"/>
                </a:solidFill>
                <a:uFill>
                  <a:solidFill>
                    <a:srgbClr val="FFFFFF"/>
                  </a:solidFill>
                </a:uFill>
                <a:latin typeface="Calibri"/>
              </a:rPr>
              <a:t>	1. </a:t>
            </a:r>
            <a:r>
              <a:rPr lang="nl-NL" sz="2000" strike="noStrike" spc="-1" dirty="0" err="1">
                <a:solidFill>
                  <a:srgbClr val="000000"/>
                </a:solidFill>
                <a:uFill>
                  <a:solidFill>
                    <a:srgbClr val="FFFFFF"/>
                  </a:solidFill>
                </a:uFill>
                <a:latin typeface="Calibri"/>
              </a:rPr>
              <a:t>Discipl</a:t>
            </a:r>
            <a:r>
              <a:rPr lang="nl-NL" sz="2000" strike="noStrike" spc="-1" dirty="0">
                <a:solidFill>
                  <a:srgbClr val="000000"/>
                </a:solidFill>
                <a:uFill>
                  <a:solidFill>
                    <a:srgbClr val="FFFFFF"/>
                  </a:solidFill>
                </a:uFill>
                <a:latin typeface="Calibri"/>
              </a:rPr>
              <a:t> Core (Claim(), Attest(), </a:t>
            </a:r>
            <a:r>
              <a:rPr lang="nl-NL" sz="2000" strike="noStrike" spc="-1" dirty="0" err="1">
                <a:solidFill>
                  <a:srgbClr val="000000"/>
                </a:solidFill>
                <a:uFill>
                  <a:solidFill>
                    <a:srgbClr val="FFFFFF"/>
                  </a:solidFill>
                </a:uFill>
                <a:latin typeface="Calibri"/>
              </a:rPr>
              <a:t>Assert</a:t>
            </a:r>
            <a:r>
              <a:rPr lang="nl-NL" sz="2000" strike="noStrike" spc="-1" dirty="0">
                <a:solidFill>
                  <a:srgbClr val="000000"/>
                </a:solidFill>
                <a:uFill>
                  <a:solidFill>
                    <a:srgbClr val="FFFFFF"/>
                  </a:solidFill>
                </a:uFill>
                <a:latin typeface="Calibri"/>
              </a:rPr>
              <a:t>())</a:t>
            </a: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a:solidFill>
                  <a:srgbClr val="000000"/>
                </a:solidFill>
                <a:uFill>
                  <a:solidFill>
                    <a:srgbClr val="FFFFFF"/>
                  </a:solidFill>
                </a:uFill>
                <a:latin typeface="Calibri"/>
              </a:rPr>
              <a:t>	2. </a:t>
            </a:r>
            <a:r>
              <a:rPr lang="nl-NL" sz="2000" strike="noStrike" spc="-1" dirty="0" err="1">
                <a:solidFill>
                  <a:srgbClr val="000000"/>
                </a:solidFill>
                <a:uFill>
                  <a:solidFill>
                    <a:srgbClr val="FFFFFF"/>
                  </a:solidFill>
                </a:uFill>
                <a:latin typeface="Calibri"/>
              </a:rPr>
              <a:t>Discipl</a:t>
            </a:r>
            <a:r>
              <a:rPr lang="nl-NL" sz="2000" strike="noStrike" spc="-1" dirty="0">
                <a:solidFill>
                  <a:srgbClr val="000000"/>
                </a:solidFill>
                <a:uFill>
                  <a:solidFill>
                    <a:srgbClr val="FFFFFF"/>
                  </a:solidFill>
                </a:uFill>
                <a:latin typeface="Calibri"/>
              </a:rPr>
              <a:t> </a:t>
            </a:r>
            <a:r>
              <a:rPr lang="nl-NL" sz="2000" strike="noStrike" spc="-1" dirty="0" err="1">
                <a:solidFill>
                  <a:srgbClr val="000000"/>
                </a:solidFill>
                <a:uFill>
                  <a:solidFill>
                    <a:srgbClr val="FFFFFF"/>
                  </a:solidFill>
                </a:uFill>
                <a:latin typeface="Calibri"/>
              </a:rPr>
              <a:t>Local</a:t>
            </a:r>
            <a:r>
              <a:rPr lang="nl-NL" sz="2000" strike="noStrike" spc="-1" dirty="0">
                <a:solidFill>
                  <a:srgbClr val="000000"/>
                </a:solidFill>
                <a:uFill>
                  <a:solidFill>
                    <a:srgbClr val="FFFFFF"/>
                  </a:solidFill>
                </a:uFill>
                <a:latin typeface="Calibri"/>
              </a:rPr>
              <a:t> binding</a:t>
            </a: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a:solidFill>
                  <a:srgbClr val="000000"/>
                </a:solidFill>
                <a:uFill>
                  <a:solidFill>
                    <a:srgbClr val="FFFFFF"/>
                  </a:solidFill>
                </a:uFill>
                <a:latin typeface="Calibri"/>
              </a:rPr>
              <a:t>	3. </a:t>
            </a:r>
            <a:r>
              <a:rPr lang="nl-NL" sz="2000" strike="noStrike" spc="-1" dirty="0" err="1">
                <a:solidFill>
                  <a:srgbClr val="000000"/>
                </a:solidFill>
                <a:uFill>
                  <a:solidFill>
                    <a:srgbClr val="FFFFFF"/>
                  </a:solidFill>
                </a:uFill>
                <a:latin typeface="Calibri"/>
              </a:rPr>
              <a:t>Discipl</a:t>
            </a:r>
            <a:r>
              <a:rPr lang="nl-NL" sz="2000" strike="noStrike" spc="-1" dirty="0">
                <a:solidFill>
                  <a:srgbClr val="000000"/>
                </a:solidFill>
                <a:uFill>
                  <a:solidFill>
                    <a:srgbClr val="FFFFFF"/>
                  </a:solidFill>
                </a:uFill>
                <a:latin typeface="Calibri"/>
              </a:rPr>
              <a:t> IOTA binding (</a:t>
            </a:r>
            <a:r>
              <a:rPr lang="nl-NL" sz="2000" strike="noStrike" spc="-1" dirty="0" err="1">
                <a:solidFill>
                  <a:srgbClr val="000000"/>
                </a:solidFill>
                <a:uFill>
                  <a:solidFill>
                    <a:srgbClr val="FFFFFF"/>
                  </a:solidFill>
                </a:uFill>
                <a:latin typeface="Calibri"/>
              </a:rPr>
              <a:t>with</a:t>
            </a:r>
            <a:r>
              <a:rPr lang="nl-NL" sz="2000" strike="noStrike" spc="-1" dirty="0">
                <a:solidFill>
                  <a:srgbClr val="000000"/>
                </a:solidFill>
                <a:uFill>
                  <a:solidFill>
                    <a:srgbClr val="FFFFFF"/>
                  </a:solidFill>
                </a:uFill>
                <a:latin typeface="Calibri"/>
              </a:rPr>
              <a:t> MAM support)</a:t>
            </a: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a:solidFill>
                  <a:srgbClr val="000000"/>
                </a:solidFill>
                <a:uFill>
                  <a:solidFill>
                    <a:srgbClr val="FFFFFF"/>
                  </a:solidFill>
                </a:uFill>
                <a:latin typeface="Calibri"/>
              </a:rPr>
              <a:t>	</a:t>
            </a:r>
            <a:r>
              <a:rPr lang="nl-NL" sz="2000" u="sng" strike="noStrike" spc="-1" dirty="0">
                <a:solidFill>
                  <a:srgbClr val="0000FF"/>
                </a:solidFill>
                <a:uFill>
                  <a:solidFill>
                    <a:srgbClr val="FFFFFF"/>
                  </a:solidFill>
                </a:uFill>
                <a:latin typeface="Calibri"/>
                <a:hlinkClick r:id="rId2"/>
              </a:rPr>
              <a:t>http://github.com/discipl/core</a:t>
            </a:r>
            <a:r>
              <a:rPr lang="nl-NL" sz="2000" strike="noStrike" spc="-1" dirty="0">
                <a:solidFill>
                  <a:srgbClr val="000000"/>
                </a:solidFill>
                <a:uFill>
                  <a:solidFill>
                    <a:srgbClr val="FFFFFF"/>
                  </a:solidFill>
                </a:uFill>
                <a:latin typeface="Calibri"/>
              </a:rPr>
              <a:t>   </a:t>
            </a:r>
            <a:endParaRPr lang="nl-NL" sz="1800" strike="noStrike" spc="-1" dirty="0">
              <a:solidFill>
                <a:srgbClr val="000000"/>
              </a:solidFill>
              <a:uFill>
                <a:solidFill>
                  <a:srgbClr val="FFFFFF"/>
                </a:solidFill>
              </a:uFill>
              <a:latin typeface="Arial"/>
            </a:endParaRPr>
          </a:p>
          <a:p>
            <a:pPr marL="514440" indent="-513720">
              <a:lnSpc>
                <a:spcPct val="100000"/>
              </a:lnSpc>
            </a:pP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err="1">
                <a:solidFill>
                  <a:srgbClr val="000000"/>
                </a:solidFill>
                <a:uFill>
                  <a:solidFill>
                    <a:srgbClr val="FFFFFF"/>
                  </a:solidFill>
                </a:uFill>
                <a:latin typeface="Calibri"/>
              </a:rPr>
              <a:t>Components</a:t>
            </a:r>
            <a:r>
              <a:rPr lang="nl-NL" sz="2000" strike="noStrike" spc="-1" dirty="0">
                <a:solidFill>
                  <a:srgbClr val="000000"/>
                </a:solidFill>
                <a:uFill>
                  <a:solidFill>
                    <a:srgbClr val="FFFFFF"/>
                  </a:solidFill>
                </a:uFill>
                <a:latin typeface="Calibri"/>
              </a:rPr>
              <a:t> </a:t>
            </a:r>
            <a:r>
              <a:rPr lang="nl-NL" sz="2000" strike="noStrike" spc="-1" dirty="0" err="1">
                <a:solidFill>
                  <a:srgbClr val="000000"/>
                </a:solidFill>
                <a:uFill>
                  <a:solidFill>
                    <a:srgbClr val="FFFFFF"/>
                  </a:solidFill>
                </a:uFill>
                <a:latin typeface="Calibri"/>
              </a:rPr>
              <a:t>Municipality</a:t>
            </a:r>
            <a:r>
              <a:rPr lang="nl-NL" sz="2000" strike="noStrike" spc="-1" dirty="0">
                <a:solidFill>
                  <a:srgbClr val="000000"/>
                </a:solidFill>
                <a:uFill>
                  <a:solidFill>
                    <a:srgbClr val="FFFFFF"/>
                  </a:solidFill>
                </a:uFill>
                <a:latin typeface="Calibri"/>
              </a:rPr>
              <a:t> of Haarlem </a:t>
            </a:r>
            <a:r>
              <a:rPr lang="nl-NL" sz="2000" strike="noStrike" spc="-1" dirty="0" smtClean="0">
                <a:solidFill>
                  <a:srgbClr val="000000"/>
                </a:solidFill>
                <a:uFill>
                  <a:solidFill>
                    <a:srgbClr val="FFFFFF"/>
                  </a:solidFill>
                </a:uFill>
                <a:latin typeface="Calibri"/>
              </a:rPr>
              <a:t>(</a:t>
            </a:r>
            <a:r>
              <a:rPr lang="nl-NL" sz="2000" strike="noStrike" spc="-1" dirty="0" err="1" smtClean="0">
                <a:solidFill>
                  <a:srgbClr val="000000"/>
                </a:solidFill>
                <a:uFill>
                  <a:solidFill>
                    <a:srgbClr val="FFFFFF"/>
                  </a:solidFill>
                </a:uFill>
                <a:latin typeface="Calibri"/>
              </a:rPr>
              <a:t>development</a:t>
            </a:r>
            <a:r>
              <a:rPr lang="nl-NL" sz="2000" strike="noStrike" spc="-1" dirty="0" smtClean="0">
                <a:solidFill>
                  <a:srgbClr val="000000"/>
                </a:solidFill>
                <a:uFill>
                  <a:solidFill>
                    <a:srgbClr val="FFFFFF"/>
                  </a:solidFill>
                </a:uFill>
                <a:latin typeface="Calibri"/>
              </a:rPr>
              <a:t>: Xurux):</a:t>
            </a: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a:solidFill>
                  <a:srgbClr val="000000"/>
                </a:solidFill>
                <a:uFill>
                  <a:solidFill>
                    <a:srgbClr val="FFFFFF"/>
                  </a:solidFill>
                </a:uFill>
                <a:latin typeface="Calibri"/>
              </a:rPr>
              <a:t>	1. Demo Website server/</a:t>
            </a:r>
            <a:r>
              <a:rPr lang="nl-NL" sz="2000" strike="noStrike" spc="-1" dirty="0" err="1">
                <a:solidFill>
                  <a:srgbClr val="000000"/>
                </a:solidFill>
                <a:uFill>
                  <a:solidFill>
                    <a:srgbClr val="FFFFFF"/>
                  </a:solidFill>
                </a:uFill>
                <a:latin typeface="Calibri"/>
              </a:rPr>
              <a:t>client</a:t>
            </a:r>
            <a:r>
              <a:rPr lang="nl-NL" sz="2000" strike="noStrike" spc="-1" dirty="0">
                <a:solidFill>
                  <a:srgbClr val="000000"/>
                </a:solidFill>
                <a:uFill>
                  <a:solidFill>
                    <a:srgbClr val="FFFFFF"/>
                  </a:solidFill>
                </a:uFill>
                <a:latin typeface="Calibri"/>
              </a:rPr>
              <a:t> </a:t>
            </a:r>
            <a:r>
              <a:rPr lang="nl-NL" sz="2000" strike="noStrike" spc="-1" dirty="0" err="1">
                <a:solidFill>
                  <a:srgbClr val="000000"/>
                </a:solidFill>
                <a:uFill>
                  <a:solidFill>
                    <a:srgbClr val="FFFFFF"/>
                  </a:solidFill>
                </a:uFill>
                <a:latin typeface="Calibri"/>
              </a:rPr>
              <a:t>side</a:t>
            </a: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a:solidFill>
                  <a:srgbClr val="000000"/>
                </a:solidFill>
                <a:uFill>
                  <a:solidFill>
                    <a:srgbClr val="FFFFFF"/>
                  </a:solidFill>
                </a:uFill>
                <a:latin typeface="Calibri"/>
              </a:rPr>
              <a:t>	2. Demo </a:t>
            </a:r>
            <a:r>
              <a:rPr lang="nl-NL" sz="2000" strike="noStrike" spc="-1" dirty="0" err="1">
                <a:solidFill>
                  <a:srgbClr val="000000"/>
                </a:solidFill>
                <a:uFill>
                  <a:solidFill>
                    <a:srgbClr val="FFFFFF"/>
                  </a:solidFill>
                </a:uFill>
                <a:latin typeface="Calibri"/>
              </a:rPr>
              <a:t>Verification</a:t>
            </a:r>
            <a:r>
              <a:rPr lang="nl-NL" sz="2000" strike="noStrike" spc="-1" dirty="0">
                <a:solidFill>
                  <a:srgbClr val="000000"/>
                </a:solidFill>
                <a:uFill>
                  <a:solidFill>
                    <a:srgbClr val="FFFFFF"/>
                  </a:solidFill>
                </a:uFill>
                <a:latin typeface="Calibri"/>
              </a:rPr>
              <a:t> </a:t>
            </a:r>
            <a:r>
              <a:rPr lang="nl-NL" sz="2000" strike="noStrike" spc="-1" dirty="0" err="1">
                <a:solidFill>
                  <a:srgbClr val="000000"/>
                </a:solidFill>
                <a:uFill>
                  <a:solidFill>
                    <a:srgbClr val="FFFFFF"/>
                  </a:solidFill>
                </a:uFill>
                <a:latin typeface="Calibri"/>
              </a:rPr>
              <a:t>App</a:t>
            </a: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a:solidFill>
                  <a:srgbClr val="000000"/>
                </a:solidFill>
                <a:uFill>
                  <a:solidFill>
                    <a:srgbClr val="FFFFFF"/>
                  </a:solidFill>
                </a:uFill>
                <a:latin typeface="Calibri"/>
              </a:rPr>
              <a:t>	</a:t>
            </a:r>
            <a:r>
              <a:rPr lang="nl-NL" sz="2000" strike="noStrike" spc="-1" dirty="0">
                <a:solidFill>
                  <a:srgbClr val="3333FF"/>
                </a:solidFill>
                <a:uFill>
                  <a:solidFill>
                    <a:srgbClr val="FFFFFF"/>
                  </a:solidFill>
                </a:uFill>
                <a:latin typeface="Calibri"/>
                <a:hlinkClick r:id="rId3"/>
              </a:rPr>
              <a:t>http://github.com/Haarlem/Digitale-waardepapieren</a:t>
            </a:r>
            <a:r>
              <a:rPr lang="nl-NL" sz="2000" strike="noStrike" spc="-1" dirty="0">
                <a:solidFill>
                  <a:srgbClr val="000000"/>
                </a:solidFill>
                <a:uFill>
                  <a:solidFill>
                    <a:srgbClr val="FFFFFF"/>
                  </a:solidFill>
                </a:uFill>
                <a:latin typeface="Calibri"/>
              </a:rPr>
              <a:t>   	</a:t>
            </a: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a:solidFill>
                  <a:srgbClr val="000000"/>
                </a:solidFill>
                <a:uFill>
                  <a:solidFill>
                    <a:srgbClr val="FFFFFF"/>
                  </a:solidFill>
                </a:uFill>
                <a:latin typeface="Calibri"/>
              </a:rPr>
              <a:t>	(later in “</a:t>
            </a:r>
            <a:r>
              <a:rPr lang="nl-NL" sz="2000" strike="noStrike" spc="-1" dirty="0" err="1">
                <a:solidFill>
                  <a:srgbClr val="000000"/>
                </a:solidFill>
                <a:uFill>
                  <a:solidFill>
                    <a:srgbClr val="FFFFFF"/>
                  </a:solidFill>
                </a:uFill>
                <a:latin typeface="Calibri"/>
              </a:rPr>
              <a:t>App</a:t>
            </a:r>
            <a:r>
              <a:rPr lang="nl-NL" sz="2000" strike="noStrike" spc="-1" dirty="0">
                <a:solidFill>
                  <a:srgbClr val="000000"/>
                </a:solidFill>
                <a:uFill>
                  <a:solidFill>
                    <a:srgbClr val="FFFFFF"/>
                  </a:solidFill>
                </a:uFill>
                <a:latin typeface="Calibri"/>
              </a:rPr>
              <a:t> Store”: </a:t>
            </a:r>
            <a:r>
              <a:rPr lang="nl-NL" sz="2000" u="sng" strike="noStrike" spc="-1" dirty="0">
                <a:solidFill>
                  <a:srgbClr val="0000FF"/>
                </a:solidFill>
                <a:uFill>
                  <a:solidFill>
                    <a:srgbClr val="FFFFFF"/>
                  </a:solidFill>
                </a:uFill>
                <a:latin typeface="Calibri"/>
                <a:hlinkClick r:id="rId4"/>
              </a:rPr>
              <a:t>http://github.com/discipl/projects/waardepapieren</a:t>
            </a:r>
            <a:r>
              <a:rPr lang="nl-NL" sz="2000" strike="noStrike" spc="-1" dirty="0">
                <a:solidFill>
                  <a:srgbClr val="000000"/>
                </a:solidFill>
                <a:uFill>
                  <a:solidFill>
                    <a:srgbClr val="FFFFFF"/>
                  </a:solidFill>
                </a:uFill>
                <a:latin typeface="Calibri"/>
              </a:rPr>
              <a:t>)</a:t>
            </a:r>
            <a:endParaRPr lang="nl-NL" sz="1800" strike="noStrike" spc="-1" dirty="0">
              <a:solidFill>
                <a:srgbClr val="000000"/>
              </a:solidFill>
              <a:uFill>
                <a:solidFill>
                  <a:srgbClr val="FFFFFF"/>
                </a:solidFill>
              </a:uFill>
              <a:latin typeface="Arial"/>
            </a:endParaRPr>
          </a:p>
          <a:p>
            <a:pPr marL="514440" indent="-513720">
              <a:lnSpc>
                <a:spcPct val="100000"/>
              </a:lnSpc>
            </a:pPr>
            <a:endParaRPr lang="nl-NL" sz="1800" strike="noStrike" spc="-1" dirty="0">
              <a:solidFill>
                <a:srgbClr val="000000"/>
              </a:solidFill>
              <a:uFill>
                <a:solidFill>
                  <a:srgbClr val="FFFFFF"/>
                </a:solidFill>
              </a:uFill>
              <a:latin typeface="Arial"/>
            </a:endParaRPr>
          </a:p>
          <a:p>
            <a:pPr marL="514440" indent="-513720">
              <a:lnSpc>
                <a:spcPct val="100000"/>
              </a:lnSpc>
            </a:pPr>
            <a:r>
              <a:rPr lang="nl-NL" sz="2000" strike="noStrike" spc="-1" dirty="0">
                <a:solidFill>
                  <a:srgbClr val="000000"/>
                </a:solidFill>
                <a:uFill>
                  <a:solidFill>
                    <a:srgbClr val="FFFFFF"/>
                  </a:solidFill>
                </a:uFill>
                <a:latin typeface="Calibri"/>
              </a:rPr>
              <a:t>	</a:t>
            </a:r>
            <a:endParaRPr lang="nl-NL" sz="1800" strike="noStrike" spc="-1" dirty="0">
              <a:solidFill>
                <a:srgbClr val="000000"/>
              </a:solidFill>
              <a:uFill>
                <a:solidFill>
                  <a:srgbClr val="FFFFFF"/>
                </a:solidFill>
              </a:uFill>
              <a:latin typeface="Arial"/>
            </a:endParaRPr>
          </a:p>
          <a:p>
            <a:pPr marL="514440" indent="-513720">
              <a:lnSpc>
                <a:spcPct val="100000"/>
              </a:lnSpc>
            </a:pPr>
            <a:endParaRPr lang="nl-NL" sz="1800" strike="noStrike" spc="-1" dirty="0">
              <a:solidFill>
                <a:srgbClr val="000000"/>
              </a:solidFill>
              <a:uFill>
                <a:solidFill>
                  <a:srgbClr val="FFFFFF"/>
                </a:solidFill>
              </a:uFill>
              <a:latin typeface="Arial"/>
            </a:endParaRPr>
          </a:p>
        </p:txBody>
      </p:sp>
      <p:sp>
        <p:nvSpPr>
          <p:cNvPr id="325" name="CustomShape 3"/>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326" name="CustomShape 4"/>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Providing proofs</a:t>
            </a:r>
            <a:endParaRPr lang="nl-NL" sz="1800" strike="noStrike" spc="-1">
              <a:solidFill>
                <a:srgbClr val="000000"/>
              </a:solidFill>
              <a:uFill>
                <a:solidFill>
                  <a:srgbClr val="FFFFFF"/>
                </a:solidFill>
              </a:uFill>
              <a:latin typeface="Arial"/>
            </a:endParaRPr>
          </a:p>
        </p:txBody>
      </p:sp>
      <p:sp>
        <p:nvSpPr>
          <p:cNvPr id="114"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nl-NL" sz="2400" strike="noStrike" spc="-1">
                <a:solidFill>
                  <a:srgbClr val="000000"/>
                </a:solidFill>
                <a:uFill>
                  <a:solidFill>
                    <a:srgbClr val="FFFFFF"/>
                  </a:solidFill>
                </a:uFill>
                <a:latin typeface="Calibri"/>
              </a:rPr>
              <a:t>It is a step preceding a broader use case with a corresponding universal transaction between for example a citizen and a housing corporation</a:t>
            </a:r>
            <a:endParaRPr lang="nl-NL" sz="1800" strike="noStrike" spc="-1">
              <a:solidFill>
                <a:srgbClr val="000000"/>
              </a:solidFill>
              <a:uFill>
                <a:solidFill>
                  <a:srgbClr val="FFFFFF"/>
                </a:solidFill>
              </a:uFill>
              <a:latin typeface="Arial"/>
            </a:endParaRPr>
          </a:p>
          <a:p>
            <a:pPr>
              <a:lnSpc>
                <a:spcPct val="100000"/>
              </a:lnSpc>
            </a:pPr>
            <a:endParaRPr lang="nl-NL" sz="1800" strike="noStrike" spc="-1">
              <a:solidFill>
                <a:srgbClr val="000000"/>
              </a:solidFill>
              <a:uFill>
                <a:solidFill>
                  <a:srgbClr val="FFFFFF"/>
                </a:solidFill>
              </a:uFill>
              <a:latin typeface="Arial"/>
            </a:endParaRPr>
          </a:p>
          <a:p>
            <a:pPr marL="343080" indent="-342360">
              <a:lnSpc>
                <a:spcPct val="100000"/>
              </a:lnSpc>
            </a:pPr>
            <a:endParaRPr lang="nl-NL" sz="1800" strike="noStrike" spc="-1">
              <a:solidFill>
                <a:srgbClr val="000000"/>
              </a:solidFill>
              <a:uFill>
                <a:solidFill>
                  <a:srgbClr val="FFFFFF"/>
                </a:solidFill>
              </a:uFill>
              <a:latin typeface="Arial"/>
            </a:endParaRPr>
          </a:p>
        </p:txBody>
      </p:sp>
      <p:sp>
        <p:nvSpPr>
          <p:cNvPr id="115" name="CustomShape 3"/>
          <p:cNvSpPr/>
          <p:nvPr/>
        </p:nvSpPr>
        <p:spPr>
          <a:xfrm>
            <a:off x="1187640" y="3933000"/>
            <a:ext cx="503280" cy="5032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116" name="Line 4"/>
          <p:cNvSpPr/>
          <p:nvPr/>
        </p:nvSpPr>
        <p:spPr>
          <a:xfrm>
            <a:off x="1439640" y="4437000"/>
            <a:ext cx="36000" cy="1224000"/>
          </a:xfrm>
          <a:prstGeom prst="line">
            <a:avLst/>
          </a:prstGeom>
          <a:ln>
            <a:round/>
          </a:ln>
        </p:spPr>
        <p:style>
          <a:lnRef idx="2">
            <a:schemeClr val="accent1"/>
          </a:lnRef>
          <a:fillRef idx="0">
            <a:schemeClr val="accent1"/>
          </a:fillRef>
          <a:effectRef idx="1">
            <a:schemeClr val="accent1"/>
          </a:effectRef>
          <a:fontRef idx="minor"/>
        </p:style>
      </p:sp>
      <p:sp>
        <p:nvSpPr>
          <p:cNvPr id="117" name="Line 5"/>
          <p:cNvSpPr/>
          <p:nvPr/>
        </p:nvSpPr>
        <p:spPr>
          <a:xfrm>
            <a:off x="1259280" y="4869000"/>
            <a:ext cx="432360" cy="0"/>
          </a:xfrm>
          <a:prstGeom prst="line">
            <a:avLst/>
          </a:prstGeom>
          <a:ln>
            <a:round/>
          </a:ln>
        </p:spPr>
        <p:style>
          <a:lnRef idx="2">
            <a:schemeClr val="accent1"/>
          </a:lnRef>
          <a:fillRef idx="0">
            <a:schemeClr val="accent1"/>
          </a:fillRef>
          <a:effectRef idx="1">
            <a:schemeClr val="accent1"/>
          </a:effectRef>
          <a:fontRef idx="minor"/>
        </p:style>
      </p:sp>
      <p:sp>
        <p:nvSpPr>
          <p:cNvPr id="118" name="Line 6"/>
          <p:cNvSpPr/>
          <p:nvPr/>
        </p:nvSpPr>
        <p:spPr>
          <a:xfrm flipH="1">
            <a:off x="1259280" y="5661000"/>
            <a:ext cx="216360" cy="288000"/>
          </a:xfrm>
          <a:prstGeom prst="line">
            <a:avLst/>
          </a:prstGeom>
          <a:ln>
            <a:round/>
          </a:ln>
        </p:spPr>
        <p:style>
          <a:lnRef idx="2">
            <a:schemeClr val="accent1"/>
          </a:lnRef>
          <a:fillRef idx="0">
            <a:schemeClr val="accent1"/>
          </a:fillRef>
          <a:effectRef idx="1">
            <a:schemeClr val="accent1"/>
          </a:effectRef>
          <a:fontRef idx="minor"/>
        </p:style>
      </p:sp>
      <p:sp>
        <p:nvSpPr>
          <p:cNvPr id="119" name="Line 7"/>
          <p:cNvSpPr/>
          <p:nvPr/>
        </p:nvSpPr>
        <p:spPr>
          <a:xfrm>
            <a:off x="1475640" y="5661000"/>
            <a:ext cx="216000" cy="288000"/>
          </a:xfrm>
          <a:prstGeom prst="line">
            <a:avLst/>
          </a:prstGeom>
          <a:ln>
            <a:round/>
          </a:ln>
        </p:spPr>
        <p:style>
          <a:lnRef idx="2">
            <a:schemeClr val="accent1"/>
          </a:lnRef>
          <a:fillRef idx="0">
            <a:schemeClr val="accent1"/>
          </a:fillRef>
          <a:effectRef idx="1">
            <a:schemeClr val="accent1"/>
          </a:effectRef>
          <a:fontRef idx="minor"/>
        </p:style>
      </p:sp>
      <p:sp>
        <p:nvSpPr>
          <p:cNvPr id="120" name="CustomShape 8"/>
          <p:cNvSpPr/>
          <p:nvPr/>
        </p:nvSpPr>
        <p:spPr>
          <a:xfrm>
            <a:off x="3636000" y="4221000"/>
            <a:ext cx="1223280" cy="122328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21" name="CustomShape 9"/>
          <p:cNvSpPr/>
          <p:nvPr/>
        </p:nvSpPr>
        <p:spPr>
          <a:xfrm>
            <a:off x="3636000" y="4221000"/>
            <a:ext cx="1223280" cy="1223280"/>
          </a:xfrm>
          <a:prstGeom prst="diamond">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000000"/>
                </a:solidFill>
                <a:uFill>
                  <a:solidFill>
                    <a:srgbClr val="FFFFFF"/>
                  </a:solidFill>
                </a:uFill>
                <a:latin typeface="Calibri"/>
                <a:ea typeface="DejaVu Sans"/>
              </a:rPr>
              <a:t>T1</a:t>
            </a:r>
            <a:endParaRPr lang="nl-NL" sz="1800" strike="noStrike" spc="-1">
              <a:solidFill>
                <a:srgbClr val="000000"/>
              </a:solidFill>
              <a:uFill>
                <a:solidFill>
                  <a:srgbClr val="FFFFFF"/>
                </a:solidFill>
              </a:uFill>
              <a:latin typeface="Arial"/>
            </a:endParaRPr>
          </a:p>
        </p:txBody>
      </p:sp>
      <p:sp>
        <p:nvSpPr>
          <p:cNvPr id="122" name="CustomShape 10"/>
          <p:cNvSpPr/>
          <p:nvPr/>
        </p:nvSpPr>
        <p:spPr>
          <a:xfrm>
            <a:off x="3772800" y="5445360"/>
            <a:ext cx="9259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800" strike="noStrike" spc="-1">
                <a:solidFill>
                  <a:srgbClr val="000000"/>
                </a:solidFill>
                <a:uFill>
                  <a:solidFill>
                    <a:srgbClr val="FFFFFF"/>
                  </a:solidFill>
                </a:uFill>
                <a:latin typeface="Calibri"/>
                <a:ea typeface="DejaVu Sans"/>
              </a:rPr>
              <a:t>Register</a:t>
            </a:r>
            <a:endParaRPr lang="nl-NL" sz="1800" strike="noStrike" spc="-1">
              <a:solidFill>
                <a:srgbClr val="000000"/>
              </a:solidFill>
              <a:uFill>
                <a:solidFill>
                  <a:srgbClr val="FFFFFF"/>
                </a:solidFill>
              </a:uFill>
              <a:latin typeface="Arial"/>
            </a:endParaRPr>
          </a:p>
        </p:txBody>
      </p:sp>
      <p:sp>
        <p:nvSpPr>
          <p:cNvPr id="123" name="CustomShape 11"/>
          <p:cNvSpPr/>
          <p:nvPr/>
        </p:nvSpPr>
        <p:spPr>
          <a:xfrm>
            <a:off x="6804360" y="4005000"/>
            <a:ext cx="503280" cy="5032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124" name="Line 12"/>
          <p:cNvSpPr/>
          <p:nvPr/>
        </p:nvSpPr>
        <p:spPr>
          <a:xfrm>
            <a:off x="7056000" y="4509000"/>
            <a:ext cx="36000" cy="1224000"/>
          </a:xfrm>
          <a:prstGeom prst="line">
            <a:avLst/>
          </a:prstGeom>
          <a:ln>
            <a:round/>
          </a:ln>
        </p:spPr>
        <p:style>
          <a:lnRef idx="2">
            <a:schemeClr val="accent1"/>
          </a:lnRef>
          <a:fillRef idx="0">
            <a:schemeClr val="accent1"/>
          </a:fillRef>
          <a:effectRef idx="1">
            <a:schemeClr val="accent1"/>
          </a:effectRef>
          <a:fontRef idx="minor"/>
        </p:style>
      </p:sp>
      <p:sp>
        <p:nvSpPr>
          <p:cNvPr id="125" name="Line 13"/>
          <p:cNvSpPr/>
          <p:nvPr/>
        </p:nvSpPr>
        <p:spPr>
          <a:xfrm>
            <a:off x="6876000" y="4941000"/>
            <a:ext cx="432000" cy="0"/>
          </a:xfrm>
          <a:prstGeom prst="line">
            <a:avLst/>
          </a:prstGeom>
          <a:ln>
            <a:round/>
          </a:ln>
        </p:spPr>
        <p:style>
          <a:lnRef idx="2">
            <a:schemeClr val="accent1"/>
          </a:lnRef>
          <a:fillRef idx="0">
            <a:schemeClr val="accent1"/>
          </a:fillRef>
          <a:effectRef idx="1">
            <a:schemeClr val="accent1"/>
          </a:effectRef>
          <a:fontRef idx="minor"/>
        </p:style>
      </p:sp>
      <p:sp>
        <p:nvSpPr>
          <p:cNvPr id="126" name="Line 14"/>
          <p:cNvSpPr/>
          <p:nvPr/>
        </p:nvSpPr>
        <p:spPr>
          <a:xfrm flipH="1">
            <a:off x="6876000" y="5733000"/>
            <a:ext cx="216000" cy="288000"/>
          </a:xfrm>
          <a:prstGeom prst="line">
            <a:avLst/>
          </a:prstGeom>
          <a:ln>
            <a:round/>
          </a:ln>
        </p:spPr>
        <p:style>
          <a:lnRef idx="2">
            <a:schemeClr val="accent1"/>
          </a:lnRef>
          <a:fillRef idx="0">
            <a:schemeClr val="accent1"/>
          </a:fillRef>
          <a:effectRef idx="1">
            <a:schemeClr val="accent1"/>
          </a:effectRef>
          <a:fontRef idx="minor"/>
        </p:style>
      </p:sp>
      <p:sp>
        <p:nvSpPr>
          <p:cNvPr id="127" name="Line 15"/>
          <p:cNvSpPr/>
          <p:nvPr/>
        </p:nvSpPr>
        <p:spPr>
          <a:xfrm>
            <a:off x="7092000" y="5733000"/>
            <a:ext cx="216000" cy="288000"/>
          </a:xfrm>
          <a:prstGeom prst="line">
            <a:avLst/>
          </a:prstGeom>
          <a:ln>
            <a:round/>
          </a:ln>
        </p:spPr>
        <p:style>
          <a:lnRef idx="2">
            <a:schemeClr val="accent1"/>
          </a:lnRef>
          <a:fillRef idx="0">
            <a:schemeClr val="accent1"/>
          </a:fillRef>
          <a:effectRef idx="1">
            <a:schemeClr val="accent1"/>
          </a:effectRef>
          <a:fontRef idx="minor"/>
        </p:style>
      </p:sp>
      <p:sp>
        <p:nvSpPr>
          <p:cNvPr id="128" name="CustomShape 16"/>
          <p:cNvSpPr/>
          <p:nvPr/>
        </p:nvSpPr>
        <p:spPr>
          <a:xfrm>
            <a:off x="1101600" y="5949360"/>
            <a:ext cx="8010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800" strike="noStrike" spc="-1">
                <a:solidFill>
                  <a:srgbClr val="000000"/>
                </a:solidFill>
                <a:uFill>
                  <a:solidFill>
                    <a:srgbClr val="FFFFFF"/>
                  </a:solidFill>
                </a:uFill>
                <a:latin typeface="Calibri"/>
                <a:ea typeface="DejaVu Sans"/>
              </a:rPr>
              <a:t>Citizen</a:t>
            </a:r>
            <a:endParaRPr lang="nl-NL" sz="1800" strike="noStrike" spc="-1">
              <a:solidFill>
                <a:srgbClr val="000000"/>
              </a:solidFill>
              <a:uFill>
                <a:solidFill>
                  <a:srgbClr val="FFFFFF"/>
                </a:solidFill>
              </a:uFill>
              <a:latin typeface="Arial"/>
            </a:endParaRPr>
          </a:p>
        </p:txBody>
      </p:sp>
      <p:sp>
        <p:nvSpPr>
          <p:cNvPr id="129" name="CustomShape 17"/>
          <p:cNvSpPr/>
          <p:nvPr/>
        </p:nvSpPr>
        <p:spPr>
          <a:xfrm>
            <a:off x="6036480" y="5949360"/>
            <a:ext cx="20707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800" strike="noStrike" spc="-1">
                <a:solidFill>
                  <a:srgbClr val="000000"/>
                </a:solidFill>
                <a:uFill>
                  <a:solidFill>
                    <a:srgbClr val="FFFFFF"/>
                  </a:solidFill>
                </a:uFill>
                <a:latin typeface="Calibri"/>
                <a:ea typeface="DejaVu Sans"/>
              </a:rPr>
              <a:t>Housing corporation</a:t>
            </a:r>
            <a:endParaRPr lang="nl-NL" sz="1800" strike="noStrike" spc="-1">
              <a:solidFill>
                <a:srgbClr val="000000"/>
              </a:solidFill>
              <a:uFill>
                <a:solidFill>
                  <a:srgbClr val="FFFFFF"/>
                </a:solidFill>
              </a:uFill>
              <a:latin typeface="Arial"/>
            </a:endParaRPr>
          </a:p>
        </p:txBody>
      </p:sp>
      <p:sp>
        <p:nvSpPr>
          <p:cNvPr id="130" name="Line 18"/>
          <p:cNvSpPr/>
          <p:nvPr/>
        </p:nvSpPr>
        <p:spPr>
          <a:xfrm>
            <a:off x="2267640" y="4797000"/>
            <a:ext cx="1368000" cy="36000"/>
          </a:xfrm>
          <a:prstGeom prst="line">
            <a:avLst/>
          </a:prstGeom>
          <a:ln>
            <a:round/>
          </a:ln>
        </p:spPr>
        <p:style>
          <a:lnRef idx="2">
            <a:schemeClr val="accent1"/>
          </a:lnRef>
          <a:fillRef idx="0">
            <a:schemeClr val="accent1"/>
          </a:fillRef>
          <a:effectRef idx="1">
            <a:schemeClr val="accent1"/>
          </a:effectRef>
          <a:fontRef idx="minor"/>
        </p:style>
      </p:sp>
      <p:sp>
        <p:nvSpPr>
          <p:cNvPr id="131" name="Line 19"/>
          <p:cNvSpPr/>
          <p:nvPr/>
        </p:nvSpPr>
        <p:spPr>
          <a:xfrm>
            <a:off x="4860000" y="4833000"/>
            <a:ext cx="1728000" cy="36000"/>
          </a:xfrm>
          <a:prstGeom prst="line">
            <a:avLst/>
          </a:prstGeom>
          <a:ln>
            <a:round/>
          </a:ln>
        </p:spPr>
        <p:style>
          <a:lnRef idx="2">
            <a:schemeClr val="accent1"/>
          </a:lnRef>
          <a:fillRef idx="0">
            <a:schemeClr val="accent1"/>
          </a:fillRef>
          <a:effectRef idx="1">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46760" y="1340640"/>
            <a:ext cx="8228880" cy="47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2400" strike="noStrike" spc="-1" dirty="0" err="1">
                <a:solidFill>
                  <a:srgbClr val="000000"/>
                </a:solidFill>
                <a:uFill>
                  <a:solidFill>
                    <a:srgbClr val="FFFFFF"/>
                  </a:solidFill>
                </a:uFill>
                <a:latin typeface="Calibri"/>
              </a:rPr>
              <a:t>Citizen</a:t>
            </a:r>
            <a:r>
              <a:rPr lang="nl-NL" sz="2400" strike="noStrike" spc="-1" dirty="0">
                <a:solidFill>
                  <a:srgbClr val="000000"/>
                </a:solidFill>
                <a:uFill>
                  <a:solidFill>
                    <a:srgbClr val="FFFFFF"/>
                  </a:solidFill>
                </a:uFill>
                <a:latin typeface="Calibri"/>
              </a:rPr>
              <a:t> claims (claim) data to </a:t>
            </a:r>
            <a:r>
              <a:rPr lang="nl-NL" sz="2400" strike="noStrike" spc="-1" dirty="0" err="1">
                <a:solidFill>
                  <a:srgbClr val="000000"/>
                </a:solidFill>
                <a:uFill>
                  <a:solidFill>
                    <a:srgbClr val="FFFFFF"/>
                  </a:solidFill>
                </a:uFill>
                <a:latin typeface="Calibri"/>
              </a:rPr>
              <a:t>be</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proofed</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municipality</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attests</a:t>
            </a:r>
            <a:r>
              <a:rPr lang="nl-NL" sz="2400" strike="noStrike" spc="-1" dirty="0">
                <a:solidFill>
                  <a:srgbClr val="000000"/>
                </a:solidFill>
                <a:uFill>
                  <a:solidFill>
                    <a:srgbClr val="FFFFFF"/>
                  </a:solidFill>
                </a:uFill>
                <a:latin typeface="Calibri"/>
              </a:rPr>
              <a:t> claim (attest), </a:t>
            </a:r>
            <a:r>
              <a:rPr lang="nl-NL" sz="2400" strike="noStrike" spc="-1" dirty="0" err="1">
                <a:solidFill>
                  <a:srgbClr val="000000"/>
                </a:solidFill>
                <a:uFill>
                  <a:solidFill>
                    <a:srgbClr val="FFFFFF"/>
                  </a:solidFill>
                </a:uFill>
                <a:latin typeface="Calibri"/>
              </a:rPr>
              <a:t>housing</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corporation</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verifies</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attestation</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on</a:t>
            </a:r>
            <a:r>
              <a:rPr lang="nl-NL" sz="2400" strike="noStrike" spc="-1" dirty="0">
                <a:solidFill>
                  <a:srgbClr val="000000"/>
                </a:solidFill>
                <a:uFill>
                  <a:solidFill>
                    <a:srgbClr val="FFFFFF"/>
                  </a:solidFill>
                </a:uFill>
                <a:latin typeface="Calibri"/>
              </a:rPr>
              <a:t> claim (</a:t>
            </a:r>
            <a:r>
              <a:rPr lang="nl-NL" sz="2400" strike="noStrike" spc="-1" dirty="0" err="1">
                <a:solidFill>
                  <a:srgbClr val="000000"/>
                </a:solidFill>
                <a:uFill>
                  <a:solidFill>
                    <a:srgbClr val="FFFFFF"/>
                  </a:solidFill>
                </a:uFill>
                <a:latin typeface="Calibri"/>
              </a:rPr>
              <a:t>assert</a:t>
            </a:r>
            <a:r>
              <a:rPr lang="nl-NL" sz="2400" strike="noStrike" spc="-1" dirty="0">
                <a:solidFill>
                  <a:srgbClr val="000000"/>
                </a:solidFill>
                <a:uFill>
                  <a:solidFill>
                    <a:srgbClr val="FFFFFF"/>
                  </a:solidFill>
                </a:uFill>
                <a:latin typeface="Calibri"/>
              </a:rPr>
              <a:t>)</a:t>
            </a:r>
            <a:endParaRPr lang="nl-NL" sz="1800" strike="noStrike" spc="-1" dirty="0">
              <a:solidFill>
                <a:srgbClr val="000000"/>
              </a:solidFill>
              <a:uFill>
                <a:solidFill>
                  <a:srgbClr val="FFFFFF"/>
                </a:solidFill>
              </a:uFill>
              <a:latin typeface="Arial"/>
            </a:endParaRPr>
          </a:p>
          <a:p>
            <a:pPr>
              <a:lnSpc>
                <a:spcPct val="100000"/>
              </a:lnSpc>
            </a:pPr>
            <a:endParaRPr lang="nl-NL" sz="1800" strike="noStrike" spc="-1" dirty="0">
              <a:solidFill>
                <a:srgbClr val="000000"/>
              </a:solidFill>
              <a:uFill>
                <a:solidFill>
                  <a:srgbClr val="FFFFFF"/>
                </a:solidFill>
              </a:uFill>
              <a:latin typeface="Arial"/>
            </a:endParaRPr>
          </a:p>
          <a:p>
            <a:pPr>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smtClean="0">
              <a:solidFill>
                <a:srgbClr val="000000"/>
              </a:solidFill>
              <a:uFill>
                <a:solidFill>
                  <a:srgbClr val="FFFFFF"/>
                </a:solidFill>
              </a:uFill>
              <a:latin typeface="Arial"/>
            </a:endParaRPr>
          </a:p>
          <a:p>
            <a:pPr marL="343080" indent="-342360">
              <a:lnSpc>
                <a:spcPct val="100000"/>
              </a:lnSpc>
            </a:pPr>
            <a:endParaRPr lang="nl-NL" spc="-1" dirty="0">
              <a:solidFill>
                <a:srgbClr val="000000"/>
              </a:solidFill>
              <a:uFill>
                <a:solidFill>
                  <a:srgbClr val="FFFFFF"/>
                </a:solidFill>
              </a:uFill>
              <a:latin typeface="Arial"/>
            </a:endParaRPr>
          </a:p>
          <a:p>
            <a:pPr marL="343080" indent="-342360">
              <a:lnSpc>
                <a:spcPct val="100000"/>
              </a:lnSpc>
            </a:pPr>
            <a:endParaRPr lang="nl-NL" sz="1800" strike="noStrike" spc="-1" dirty="0" smtClean="0">
              <a:solidFill>
                <a:srgbClr val="000000"/>
              </a:solidFill>
              <a:uFill>
                <a:solidFill>
                  <a:srgbClr val="FFFFFF"/>
                </a:solidFill>
              </a:uFill>
              <a:latin typeface="Arial"/>
            </a:endParaRPr>
          </a:p>
          <a:p>
            <a:pPr marL="343080" indent="-342360">
              <a:lnSpc>
                <a:spcPct val="100000"/>
              </a:lnSpc>
            </a:pPr>
            <a:endParaRPr lang="nl-NL" spc="-1" dirty="0">
              <a:solidFill>
                <a:srgbClr val="000000"/>
              </a:solidFill>
              <a:uFill>
                <a:solidFill>
                  <a:srgbClr val="FFFFFF"/>
                </a:solidFill>
              </a:uFill>
              <a:latin typeface="Arial"/>
            </a:endParaRPr>
          </a:p>
          <a:p>
            <a:pPr marL="343080" indent="-342360">
              <a:lnSpc>
                <a:spcPct val="100000"/>
              </a:lnSpc>
            </a:pPr>
            <a:endParaRPr lang="nl-NL" sz="1800" strike="noStrike" spc="-1" dirty="0" smtClean="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2400" strike="noStrike" spc="-1" dirty="0" err="1">
                <a:solidFill>
                  <a:srgbClr val="000000"/>
                </a:solidFill>
                <a:uFill>
                  <a:solidFill>
                    <a:srgbClr val="FFFFFF"/>
                  </a:solidFill>
                </a:uFill>
                <a:latin typeface="Calibri"/>
              </a:rPr>
              <a:t>This</a:t>
            </a:r>
            <a:r>
              <a:rPr lang="nl-NL" sz="2400" strike="noStrike" spc="-1" dirty="0">
                <a:solidFill>
                  <a:srgbClr val="000000"/>
                </a:solidFill>
                <a:uFill>
                  <a:solidFill>
                    <a:srgbClr val="FFFFFF"/>
                  </a:solidFill>
                </a:uFill>
                <a:latin typeface="Calibri"/>
              </a:rPr>
              <a:t> is the </a:t>
            </a:r>
            <a:r>
              <a:rPr lang="nl-NL" sz="2400" strike="noStrike" spc="-1" dirty="0" err="1">
                <a:solidFill>
                  <a:srgbClr val="000000"/>
                </a:solidFill>
                <a:uFill>
                  <a:solidFill>
                    <a:srgbClr val="FFFFFF"/>
                  </a:solidFill>
                </a:uFill>
                <a:latin typeface="Calibri"/>
              </a:rPr>
              <a:t>same</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pattern</a:t>
            </a:r>
            <a:r>
              <a:rPr lang="nl-NL" sz="2400" strike="noStrike" spc="-1" dirty="0">
                <a:solidFill>
                  <a:srgbClr val="000000"/>
                </a:solidFill>
                <a:uFill>
                  <a:solidFill>
                    <a:srgbClr val="FFFFFF"/>
                  </a:solidFill>
                </a:uFill>
                <a:latin typeface="Calibri"/>
              </a:rPr>
              <a:t> as </a:t>
            </a:r>
            <a:r>
              <a:rPr lang="nl-NL" sz="2400" strike="noStrike" spc="-1" dirty="0" err="1">
                <a:solidFill>
                  <a:srgbClr val="000000"/>
                </a:solidFill>
                <a:uFill>
                  <a:solidFill>
                    <a:srgbClr val="FFFFFF"/>
                  </a:solidFill>
                </a:uFill>
                <a:latin typeface="Calibri"/>
              </a:rPr>
              <a:t>can</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be</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found</a:t>
            </a:r>
            <a:r>
              <a:rPr lang="nl-NL" sz="2400" strike="noStrike" spc="-1" dirty="0">
                <a:solidFill>
                  <a:srgbClr val="000000"/>
                </a:solidFill>
                <a:uFill>
                  <a:solidFill>
                    <a:srgbClr val="FFFFFF"/>
                  </a:solidFill>
                </a:uFill>
                <a:latin typeface="Calibri"/>
              </a:rPr>
              <a:t> in </a:t>
            </a:r>
            <a:r>
              <a:rPr lang="nl-NL" sz="2400" strike="noStrike" spc="-1" dirty="0" err="1">
                <a:solidFill>
                  <a:srgbClr val="000000"/>
                </a:solidFill>
                <a:uFill>
                  <a:solidFill>
                    <a:srgbClr val="FFFFFF"/>
                  </a:solidFill>
                </a:uFill>
                <a:latin typeface="Calibri"/>
              </a:rPr>
              <a:t>Self</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Sovereign</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Identity</a:t>
            </a:r>
            <a:r>
              <a:rPr lang="nl-NL" sz="2400" strike="noStrike" spc="-1" dirty="0">
                <a:solidFill>
                  <a:srgbClr val="000000"/>
                </a:solidFill>
                <a:uFill>
                  <a:solidFill>
                    <a:srgbClr val="FFFFFF"/>
                  </a:solidFill>
                </a:uFill>
                <a:latin typeface="Calibri"/>
              </a:rPr>
              <a:t> Platforms (SSIP) </a:t>
            </a:r>
            <a:endParaRPr lang="nl-NL" sz="1800" strike="noStrike" spc="-1" dirty="0">
              <a:solidFill>
                <a:srgbClr val="000000"/>
              </a:solidFill>
              <a:uFill>
                <a:solidFill>
                  <a:srgbClr val="FFFFFF"/>
                </a:solidFill>
              </a:uFill>
              <a:latin typeface="Arial"/>
            </a:endParaRPr>
          </a:p>
        </p:txBody>
      </p:sp>
      <p:pic>
        <p:nvPicPr>
          <p:cNvPr id="133" name="Picture 2"/>
          <p:cNvPicPr/>
          <p:nvPr/>
        </p:nvPicPr>
        <p:blipFill>
          <a:blip r:embed="rId2" cstate="print"/>
          <a:stretch/>
        </p:blipFill>
        <p:spPr>
          <a:xfrm>
            <a:off x="5809320" y="2637000"/>
            <a:ext cx="1065960" cy="2104200"/>
          </a:xfrm>
          <a:prstGeom prst="rect">
            <a:avLst/>
          </a:prstGeom>
          <a:ln>
            <a:noFill/>
          </a:ln>
        </p:spPr>
      </p:pic>
      <p:sp>
        <p:nvSpPr>
          <p:cNvPr id="134" name="CustomShape 2"/>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Providing proofs</a:t>
            </a:r>
            <a:endParaRPr lang="nl-NL" sz="1800" strike="noStrike" spc="-1">
              <a:solidFill>
                <a:srgbClr val="000000"/>
              </a:solidFill>
              <a:uFill>
                <a:solidFill>
                  <a:srgbClr val="FFFFFF"/>
                </a:solidFill>
              </a:uFill>
              <a:latin typeface="Arial"/>
            </a:endParaRPr>
          </a:p>
        </p:txBody>
      </p:sp>
      <p:sp>
        <p:nvSpPr>
          <p:cNvPr id="135" name="CustomShape 3"/>
          <p:cNvSpPr/>
          <p:nvPr/>
        </p:nvSpPr>
        <p:spPr>
          <a:xfrm>
            <a:off x="2671920" y="4581000"/>
            <a:ext cx="244080" cy="2440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136" name="Line 4"/>
          <p:cNvSpPr/>
          <p:nvPr/>
        </p:nvSpPr>
        <p:spPr>
          <a:xfrm>
            <a:off x="2794320" y="4825800"/>
            <a:ext cx="17280" cy="594720"/>
          </a:xfrm>
          <a:prstGeom prst="line">
            <a:avLst/>
          </a:prstGeom>
          <a:ln>
            <a:round/>
          </a:ln>
        </p:spPr>
        <p:style>
          <a:lnRef idx="2">
            <a:schemeClr val="accent1"/>
          </a:lnRef>
          <a:fillRef idx="0">
            <a:schemeClr val="accent1"/>
          </a:fillRef>
          <a:effectRef idx="1">
            <a:schemeClr val="accent1"/>
          </a:effectRef>
          <a:fontRef idx="minor"/>
        </p:style>
      </p:sp>
      <p:sp>
        <p:nvSpPr>
          <p:cNvPr id="137" name="Line 5"/>
          <p:cNvSpPr/>
          <p:nvPr/>
        </p:nvSpPr>
        <p:spPr>
          <a:xfrm>
            <a:off x="2706840" y="5035680"/>
            <a:ext cx="209880" cy="0"/>
          </a:xfrm>
          <a:prstGeom prst="line">
            <a:avLst/>
          </a:prstGeom>
          <a:ln>
            <a:round/>
          </a:ln>
        </p:spPr>
        <p:style>
          <a:lnRef idx="2">
            <a:schemeClr val="accent1"/>
          </a:lnRef>
          <a:fillRef idx="0">
            <a:schemeClr val="accent1"/>
          </a:fillRef>
          <a:effectRef idx="1">
            <a:schemeClr val="accent1"/>
          </a:effectRef>
          <a:fontRef idx="minor"/>
        </p:style>
      </p:sp>
      <p:sp>
        <p:nvSpPr>
          <p:cNvPr id="138" name="Line 6"/>
          <p:cNvSpPr/>
          <p:nvPr/>
        </p:nvSpPr>
        <p:spPr>
          <a:xfrm flipH="1">
            <a:off x="2706840" y="5420520"/>
            <a:ext cx="104760" cy="139680"/>
          </a:xfrm>
          <a:prstGeom prst="line">
            <a:avLst/>
          </a:prstGeom>
          <a:ln>
            <a:round/>
          </a:ln>
        </p:spPr>
        <p:style>
          <a:lnRef idx="2">
            <a:schemeClr val="accent1"/>
          </a:lnRef>
          <a:fillRef idx="0">
            <a:schemeClr val="accent1"/>
          </a:fillRef>
          <a:effectRef idx="1">
            <a:schemeClr val="accent1"/>
          </a:effectRef>
          <a:fontRef idx="minor"/>
        </p:style>
      </p:sp>
      <p:sp>
        <p:nvSpPr>
          <p:cNvPr id="139" name="Line 7"/>
          <p:cNvSpPr/>
          <p:nvPr/>
        </p:nvSpPr>
        <p:spPr>
          <a:xfrm>
            <a:off x="2811600" y="5420520"/>
            <a:ext cx="105120" cy="139680"/>
          </a:xfrm>
          <a:prstGeom prst="line">
            <a:avLst/>
          </a:prstGeom>
          <a:ln>
            <a:round/>
          </a:ln>
        </p:spPr>
        <p:style>
          <a:lnRef idx="2">
            <a:schemeClr val="accent1"/>
          </a:lnRef>
          <a:fillRef idx="0">
            <a:schemeClr val="accent1"/>
          </a:fillRef>
          <a:effectRef idx="1">
            <a:schemeClr val="accent1"/>
          </a:effectRef>
          <a:fontRef idx="minor"/>
        </p:style>
      </p:sp>
      <p:sp>
        <p:nvSpPr>
          <p:cNvPr id="140" name="CustomShape 8"/>
          <p:cNvSpPr/>
          <p:nvPr/>
        </p:nvSpPr>
        <p:spPr>
          <a:xfrm>
            <a:off x="3861360" y="4721040"/>
            <a:ext cx="594000" cy="59400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41" name="CustomShape 9"/>
          <p:cNvSpPr/>
          <p:nvPr/>
        </p:nvSpPr>
        <p:spPr>
          <a:xfrm>
            <a:off x="3861360" y="4721040"/>
            <a:ext cx="594000" cy="594000"/>
          </a:xfrm>
          <a:prstGeom prst="diamond">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900" strike="noStrike" spc="-1">
                <a:solidFill>
                  <a:srgbClr val="000000"/>
                </a:solidFill>
                <a:uFill>
                  <a:solidFill>
                    <a:srgbClr val="FFFFFF"/>
                  </a:solidFill>
                </a:uFill>
                <a:latin typeface="Calibri"/>
                <a:ea typeface="DejaVu Sans"/>
              </a:rPr>
              <a:t>T1</a:t>
            </a:r>
            <a:endParaRPr lang="nl-NL" sz="1800" strike="noStrike" spc="-1">
              <a:solidFill>
                <a:srgbClr val="000000"/>
              </a:solidFill>
              <a:uFill>
                <a:solidFill>
                  <a:srgbClr val="FFFFFF"/>
                </a:solidFill>
              </a:uFill>
              <a:latin typeface="Arial"/>
            </a:endParaRPr>
          </a:p>
        </p:txBody>
      </p:sp>
      <p:sp>
        <p:nvSpPr>
          <p:cNvPr id="142" name="CustomShape 10"/>
          <p:cNvSpPr/>
          <p:nvPr/>
        </p:nvSpPr>
        <p:spPr>
          <a:xfrm>
            <a:off x="3951360" y="5315760"/>
            <a:ext cx="6793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Register</a:t>
            </a:r>
            <a:endParaRPr lang="nl-NL" sz="1800" strike="noStrike" spc="-1">
              <a:solidFill>
                <a:srgbClr val="000000"/>
              </a:solidFill>
              <a:uFill>
                <a:solidFill>
                  <a:srgbClr val="FFFFFF"/>
                </a:solidFill>
              </a:uFill>
              <a:latin typeface="Arial"/>
            </a:endParaRPr>
          </a:p>
        </p:txBody>
      </p:sp>
      <p:sp>
        <p:nvSpPr>
          <p:cNvPr id="143" name="CustomShape 11"/>
          <p:cNvSpPr/>
          <p:nvPr/>
        </p:nvSpPr>
        <p:spPr>
          <a:xfrm>
            <a:off x="5400360" y="4616280"/>
            <a:ext cx="244080" cy="2440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144" name="Line 12"/>
          <p:cNvSpPr/>
          <p:nvPr/>
        </p:nvSpPr>
        <p:spPr>
          <a:xfrm>
            <a:off x="5522400" y="4860720"/>
            <a:ext cx="17640" cy="594720"/>
          </a:xfrm>
          <a:prstGeom prst="line">
            <a:avLst/>
          </a:prstGeom>
          <a:ln>
            <a:round/>
          </a:ln>
        </p:spPr>
        <p:style>
          <a:lnRef idx="2">
            <a:schemeClr val="accent1"/>
          </a:lnRef>
          <a:fillRef idx="0">
            <a:schemeClr val="accent1"/>
          </a:fillRef>
          <a:effectRef idx="1">
            <a:schemeClr val="accent1"/>
          </a:effectRef>
          <a:fontRef idx="minor"/>
        </p:style>
      </p:sp>
      <p:sp>
        <p:nvSpPr>
          <p:cNvPr id="145" name="Line 13"/>
          <p:cNvSpPr/>
          <p:nvPr/>
        </p:nvSpPr>
        <p:spPr>
          <a:xfrm>
            <a:off x="5434920" y="5070600"/>
            <a:ext cx="209880" cy="0"/>
          </a:xfrm>
          <a:prstGeom prst="line">
            <a:avLst/>
          </a:prstGeom>
          <a:ln>
            <a:round/>
          </a:ln>
        </p:spPr>
        <p:style>
          <a:lnRef idx="2">
            <a:schemeClr val="accent1"/>
          </a:lnRef>
          <a:fillRef idx="0">
            <a:schemeClr val="accent1"/>
          </a:fillRef>
          <a:effectRef idx="1">
            <a:schemeClr val="accent1"/>
          </a:effectRef>
          <a:fontRef idx="minor"/>
        </p:style>
      </p:sp>
      <p:sp>
        <p:nvSpPr>
          <p:cNvPr id="146" name="Line 14"/>
          <p:cNvSpPr/>
          <p:nvPr/>
        </p:nvSpPr>
        <p:spPr>
          <a:xfrm flipH="1">
            <a:off x="5434920" y="5455440"/>
            <a:ext cx="105120" cy="139680"/>
          </a:xfrm>
          <a:prstGeom prst="line">
            <a:avLst/>
          </a:prstGeom>
          <a:ln>
            <a:round/>
          </a:ln>
        </p:spPr>
        <p:style>
          <a:lnRef idx="2">
            <a:schemeClr val="accent1"/>
          </a:lnRef>
          <a:fillRef idx="0">
            <a:schemeClr val="accent1"/>
          </a:fillRef>
          <a:effectRef idx="1">
            <a:schemeClr val="accent1"/>
          </a:effectRef>
          <a:fontRef idx="minor"/>
        </p:style>
      </p:sp>
      <p:sp>
        <p:nvSpPr>
          <p:cNvPr id="147" name="Line 15"/>
          <p:cNvSpPr/>
          <p:nvPr/>
        </p:nvSpPr>
        <p:spPr>
          <a:xfrm>
            <a:off x="5540040" y="5455440"/>
            <a:ext cx="104760" cy="139680"/>
          </a:xfrm>
          <a:prstGeom prst="line">
            <a:avLst/>
          </a:prstGeom>
          <a:ln>
            <a:round/>
          </a:ln>
        </p:spPr>
        <p:style>
          <a:lnRef idx="2">
            <a:schemeClr val="accent1"/>
          </a:lnRef>
          <a:fillRef idx="0">
            <a:schemeClr val="accent1"/>
          </a:fillRef>
          <a:effectRef idx="1">
            <a:schemeClr val="accent1"/>
          </a:effectRef>
          <a:fontRef idx="minor"/>
        </p:style>
      </p:sp>
      <p:sp>
        <p:nvSpPr>
          <p:cNvPr id="148" name="CustomShape 16"/>
          <p:cNvSpPr/>
          <p:nvPr/>
        </p:nvSpPr>
        <p:spPr>
          <a:xfrm>
            <a:off x="2629080" y="5560560"/>
            <a:ext cx="5954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Citizen</a:t>
            </a:r>
            <a:endParaRPr lang="nl-NL" sz="1800" strike="noStrike" spc="-1">
              <a:solidFill>
                <a:srgbClr val="000000"/>
              </a:solidFill>
              <a:uFill>
                <a:solidFill>
                  <a:srgbClr val="FFFFFF"/>
                </a:solidFill>
              </a:uFill>
              <a:latin typeface="Arial"/>
            </a:endParaRPr>
          </a:p>
        </p:txBody>
      </p:sp>
      <p:sp>
        <p:nvSpPr>
          <p:cNvPr id="149" name="CustomShape 17"/>
          <p:cNvSpPr/>
          <p:nvPr/>
        </p:nvSpPr>
        <p:spPr>
          <a:xfrm>
            <a:off x="5054040" y="5560560"/>
            <a:ext cx="14443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Housing corporation</a:t>
            </a:r>
            <a:endParaRPr lang="nl-NL" sz="1800" strike="noStrike" spc="-1">
              <a:solidFill>
                <a:srgbClr val="000000"/>
              </a:solidFill>
              <a:uFill>
                <a:solidFill>
                  <a:srgbClr val="FFFFFF"/>
                </a:solidFill>
              </a:uFill>
              <a:latin typeface="Arial"/>
            </a:endParaRPr>
          </a:p>
        </p:txBody>
      </p:sp>
      <p:sp>
        <p:nvSpPr>
          <p:cNvPr id="150" name="Line 18"/>
          <p:cNvSpPr/>
          <p:nvPr/>
        </p:nvSpPr>
        <p:spPr>
          <a:xfrm>
            <a:off x="3196440" y="5000760"/>
            <a:ext cx="664560" cy="17280"/>
          </a:xfrm>
          <a:prstGeom prst="line">
            <a:avLst/>
          </a:prstGeom>
          <a:ln>
            <a:round/>
          </a:ln>
        </p:spPr>
        <p:style>
          <a:lnRef idx="2">
            <a:schemeClr val="accent1"/>
          </a:lnRef>
          <a:fillRef idx="0">
            <a:schemeClr val="accent1"/>
          </a:fillRef>
          <a:effectRef idx="1">
            <a:schemeClr val="accent1"/>
          </a:effectRef>
          <a:fontRef idx="minor"/>
        </p:style>
      </p:sp>
      <p:sp>
        <p:nvSpPr>
          <p:cNvPr id="151" name="Line 19"/>
          <p:cNvSpPr/>
          <p:nvPr/>
        </p:nvSpPr>
        <p:spPr>
          <a:xfrm>
            <a:off x="4455720" y="5018040"/>
            <a:ext cx="839520" cy="17640"/>
          </a:xfrm>
          <a:prstGeom prst="line">
            <a:avLst/>
          </a:prstGeom>
          <a:ln>
            <a:round/>
          </a:ln>
        </p:spPr>
        <p:style>
          <a:lnRef idx="2">
            <a:schemeClr val="accent1"/>
          </a:lnRef>
          <a:fillRef idx="0">
            <a:schemeClr val="accent1"/>
          </a:fillRef>
          <a:effectRef idx="1">
            <a:schemeClr val="accent1"/>
          </a:effectRef>
          <a:fontRef idx="minor"/>
        </p:style>
      </p:sp>
      <p:sp>
        <p:nvSpPr>
          <p:cNvPr id="152" name="CustomShape 20"/>
          <p:cNvSpPr/>
          <p:nvPr/>
        </p:nvSpPr>
        <p:spPr>
          <a:xfrm>
            <a:off x="3708000" y="2637000"/>
            <a:ext cx="244080" cy="2440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153" name="Line 21"/>
          <p:cNvSpPr/>
          <p:nvPr/>
        </p:nvSpPr>
        <p:spPr>
          <a:xfrm>
            <a:off x="3830040" y="2881440"/>
            <a:ext cx="17640" cy="594720"/>
          </a:xfrm>
          <a:prstGeom prst="line">
            <a:avLst/>
          </a:prstGeom>
          <a:ln>
            <a:round/>
          </a:ln>
        </p:spPr>
        <p:style>
          <a:lnRef idx="2">
            <a:schemeClr val="accent1"/>
          </a:lnRef>
          <a:fillRef idx="0">
            <a:schemeClr val="accent1"/>
          </a:fillRef>
          <a:effectRef idx="1">
            <a:schemeClr val="accent1"/>
          </a:effectRef>
          <a:fontRef idx="minor"/>
        </p:style>
      </p:sp>
      <p:sp>
        <p:nvSpPr>
          <p:cNvPr id="154" name="Line 22"/>
          <p:cNvSpPr/>
          <p:nvPr/>
        </p:nvSpPr>
        <p:spPr>
          <a:xfrm>
            <a:off x="3742560" y="3091320"/>
            <a:ext cx="209880" cy="0"/>
          </a:xfrm>
          <a:prstGeom prst="line">
            <a:avLst/>
          </a:prstGeom>
          <a:ln>
            <a:round/>
          </a:ln>
        </p:spPr>
        <p:style>
          <a:lnRef idx="2">
            <a:schemeClr val="accent1"/>
          </a:lnRef>
          <a:fillRef idx="0">
            <a:schemeClr val="accent1"/>
          </a:fillRef>
          <a:effectRef idx="1">
            <a:schemeClr val="accent1"/>
          </a:effectRef>
          <a:fontRef idx="minor"/>
        </p:style>
      </p:sp>
      <p:sp>
        <p:nvSpPr>
          <p:cNvPr id="155" name="Line 23"/>
          <p:cNvSpPr/>
          <p:nvPr/>
        </p:nvSpPr>
        <p:spPr>
          <a:xfrm flipH="1">
            <a:off x="3742560" y="3476160"/>
            <a:ext cx="105120" cy="140040"/>
          </a:xfrm>
          <a:prstGeom prst="line">
            <a:avLst/>
          </a:prstGeom>
          <a:ln>
            <a:round/>
          </a:ln>
        </p:spPr>
        <p:style>
          <a:lnRef idx="2">
            <a:schemeClr val="accent1"/>
          </a:lnRef>
          <a:fillRef idx="0">
            <a:schemeClr val="accent1"/>
          </a:fillRef>
          <a:effectRef idx="1">
            <a:schemeClr val="accent1"/>
          </a:effectRef>
          <a:fontRef idx="minor"/>
        </p:style>
      </p:sp>
      <p:sp>
        <p:nvSpPr>
          <p:cNvPr id="156" name="Line 24"/>
          <p:cNvSpPr/>
          <p:nvPr/>
        </p:nvSpPr>
        <p:spPr>
          <a:xfrm>
            <a:off x="3847680" y="3476160"/>
            <a:ext cx="104760" cy="140040"/>
          </a:xfrm>
          <a:prstGeom prst="line">
            <a:avLst/>
          </a:prstGeom>
          <a:ln>
            <a:round/>
          </a:ln>
        </p:spPr>
        <p:style>
          <a:lnRef idx="2">
            <a:schemeClr val="accent1"/>
          </a:lnRef>
          <a:fillRef idx="0">
            <a:schemeClr val="accent1"/>
          </a:fillRef>
          <a:effectRef idx="1">
            <a:schemeClr val="accent1"/>
          </a:effectRef>
          <a:fontRef idx="minor"/>
        </p:style>
      </p:sp>
      <p:sp>
        <p:nvSpPr>
          <p:cNvPr id="157" name="CustomShape 25"/>
          <p:cNvSpPr/>
          <p:nvPr/>
        </p:nvSpPr>
        <p:spPr>
          <a:xfrm>
            <a:off x="3581280" y="3645000"/>
            <a:ext cx="950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Municipality</a:t>
            </a:r>
            <a:endParaRPr lang="nl-NL" sz="1800" strike="noStrike" spc="-1">
              <a:solidFill>
                <a:srgbClr val="000000"/>
              </a:solidFill>
              <a:uFill>
                <a:solidFill>
                  <a:srgbClr val="FFFFFF"/>
                </a:solidFill>
              </a:uFill>
              <a:latin typeface="Arial"/>
            </a:endParaRPr>
          </a:p>
        </p:txBody>
      </p:sp>
      <p:sp>
        <p:nvSpPr>
          <p:cNvPr id="158" name="CustomShape 26"/>
          <p:cNvSpPr/>
          <p:nvPr/>
        </p:nvSpPr>
        <p:spPr>
          <a:xfrm>
            <a:off x="2988000" y="3789000"/>
            <a:ext cx="594000" cy="59400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59" name="CustomShape 27"/>
          <p:cNvSpPr/>
          <p:nvPr/>
        </p:nvSpPr>
        <p:spPr>
          <a:xfrm>
            <a:off x="2988000" y="3789000"/>
            <a:ext cx="594000" cy="594000"/>
          </a:xfrm>
          <a:prstGeom prst="diamond">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900" strike="noStrike" spc="-1">
                <a:solidFill>
                  <a:srgbClr val="000000"/>
                </a:solidFill>
                <a:uFill>
                  <a:solidFill>
                    <a:srgbClr val="FFFFFF"/>
                  </a:solidFill>
                </a:uFill>
                <a:latin typeface="Calibri"/>
                <a:ea typeface="DejaVu Sans"/>
              </a:rPr>
              <a:t>T0</a:t>
            </a:r>
            <a:endParaRPr lang="nl-NL" sz="1800" strike="noStrike" spc="-1">
              <a:solidFill>
                <a:srgbClr val="000000"/>
              </a:solidFill>
              <a:uFill>
                <a:solidFill>
                  <a:srgbClr val="FFFFFF"/>
                </a:solidFill>
              </a:uFill>
              <a:latin typeface="Arial"/>
            </a:endParaRPr>
          </a:p>
        </p:txBody>
      </p:sp>
      <p:sp>
        <p:nvSpPr>
          <p:cNvPr id="160" name="CustomShape 28"/>
          <p:cNvSpPr/>
          <p:nvPr/>
        </p:nvSpPr>
        <p:spPr>
          <a:xfrm>
            <a:off x="1475640" y="3141000"/>
            <a:ext cx="223164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1200" b="1" strike="noStrike" spc="-1">
                <a:solidFill>
                  <a:srgbClr val="000000"/>
                </a:solidFill>
                <a:uFill>
                  <a:solidFill>
                    <a:srgbClr val="FFFFFF"/>
                  </a:solidFill>
                </a:uFill>
                <a:latin typeface="Calibri"/>
                <a:ea typeface="DejaVu Sans"/>
              </a:rPr>
              <a:t>Now: providing proof</a:t>
            </a:r>
            <a:endParaRPr lang="nl-NL" sz="1800" strike="noStrike" spc="-1">
              <a:solidFill>
                <a:srgbClr val="000000"/>
              </a:solidFill>
              <a:uFill>
                <a:solidFill>
                  <a:srgbClr val="FFFFFF"/>
                </a:solidFill>
              </a:uFill>
              <a:latin typeface="Arial"/>
            </a:endParaRPr>
          </a:p>
          <a:p>
            <a:pPr>
              <a:lnSpc>
                <a:spcPct val="100000"/>
              </a:lnSpc>
            </a:pPr>
            <a:r>
              <a:rPr lang="nl-NL" sz="1200" b="1" strike="noStrike" spc="-1">
                <a:solidFill>
                  <a:srgbClr val="000000"/>
                </a:solidFill>
                <a:uFill>
                  <a:solidFill>
                    <a:srgbClr val="FFFFFF"/>
                  </a:solidFill>
                </a:uFill>
                <a:latin typeface="Calibri"/>
                <a:ea typeface="DejaVu Sans"/>
              </a:rPr>
              <a:t>Later: Automatically and implicitely when registering birth / at municipality</a:t>
            </a:r>
            <a:endParaRPr lang="nl-NL" sz="1800" strike="noStrike" spc="-1">
              <a:solidFill>
                <a:srgbClr val="000000"/>
              </a:solidFill>
              <a:uFill>
                <a:solidFill>
                  <a:srgbClr val="FFFFFF"/>
                </a:solidFill>
              </a:uFill>
              <a:latin typeface="Arial"/>
            </a:endParaRPr>
          </a:p>
        </p:txBody>
      </p:sp>
      <p:sp>
        <p:nvSpPr>
          <p:cNvPr id="161" name="Line 29"/>
          <p:cNvSpPr/>
          <p:nvPr/>
        </p:nvSpPr>
        <p:spPr>
          <a:xfrm flipV="1">
            <a:off x="2915640" y="4293000"/>
            <a:ext cx="160560" cy="216000"/>
          </a:xfrm>
          <a:prstGeom prst="line">
            <a:avLst/>
          </a:prstGeom>
          <a:ln>
            <a:round/>
          </a:ln>
        </p:spPr>
        <p:style>
          <a:lnRef idx="2">
            <a:schemeClr val="accent1"/>
          </a:lnRef>
          <a:fillRef idx="0">
            <a:schemeClr val="accent1"/>
          </a:fillRef>
          <a:effectRef idx="1">
            <a:schemeClr val="accent1"/>
          </a:effectRef>
          <a:fontRef idx="minor"/>
        </p:style>
      </p:sp>
      <p:sp>
        <p:nvSpPr>
          <p:cNvPr id="162" name="Line 30"/>
          <p:cNvSpPr/>
          <p:nvPr/>
        </p:nvSpPr>
        <p:spPr>
          <a:xfrm flipV="1">
            <a:off x="3491640" y="3717000"/>
            <a:ext cx="125640" cy="153000"/>
          </a:xfrm>
          <a:prstGeom prst="line">
            <a:avLst/>
          </a:prstGeom>
          <a:ln>
            <a:round/>
          </a:ln>
        </p:spPr>
        <p:style>
          <a:lnRef idx="2">
            <a:schemeClr val="accent1"/>
          </a:lnRef>
          <a:fillRef idx="0">
            <a:schemeClr val="accent1"/>
          </a:fillRef>
          <a:effectRef idx="1">
            <a:schemeClr val="accent1"/>
          </a:effectRef>
          <a:fontRef idx="minor"/>
        </p:style>
      </p:sp>
      <p:sp>
        <p:nvSpPr>
          <p:cNvPr id="163" name="CustomShape 31"/>
          <p:cNvSpPr/>
          <p:nvPr/>
        </p:nvSpPr>
        <p:spPr>
          <a:xfrm flipV="1">
            <a:off x="3582360" y="4076280"/>
            <a:ext cx="1420920" cy="864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64" name="CustomShape 32"/>
          <p:cNvSpPr/>
          <p:nvPr/>
        </p:nvSpPr>
        <p:spPr>
          <a:xfrm flipV="1">
            <a:off x="4356000" y="4292280"/>
            <a:ext cx="647280" cy="503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65" name="CustomShape 33"/>
          <p:cNvSpPr/>
          <p:nvPr/>
        </p:nvSpPr>
        <p:spPr>
          <a:xfrm>
            <a:off x="5076000" y="3861000"/>
            <a:ext cx="1223280" cy="575280"/>
          </a:xfrm>
          <a:prstGeom prst="flowChartMultidocumen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800" strike="noStrike" spc="-1">
                <a:solidFill>
                  <a:srgbClr val="FFFFFF"/>
                </a:solidFill>
                <a:uFill>
                  <a:solidFill>
                    <a:srgbClr val="FFFFFF"/>
                  </a:solidFill>
                </a:uFill>
                <a:latin typeface="Calibri"/>
                <a:ea typeface="DejaVu Sans"/>
              </a:rPr>
              <a:t>Attestations</a:t>
            </a:r>
            <a:endParaRPr lang="nl-NL" sz="1800" strike="noStrike" spc="-1">
              <a:solidFill>
                <a:srgbClr val="000000"/>
              </a:solidFill>
              <a:uFill>
                <a:solidFill>
                  <a:srgbClr val="FFFFFF"/>
                </a:solidFill>
              </a:uFill>
              <a:latin typeface="Arial"/>
            </a:endParaRPr>
          </a:p>
        </p:txBody>
      </p:sp>
      <p:sp>
        <p:nvSpPr>
          <p:cNvPr id="166" name="CustomShape 34"/>
          <p:cNvSpPr/>
          <p:nvPr/>
        </p:nvSpPr>
        <p:spPr>
          <a:xfrm>
            <a:off x="3780000" y="4293000"/>
            <a:ext cx="647280" cy="287280"/>
          </a:xfrm>
          <a:prstGeom prst="flowChartDocumen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200" strike="noStrike" spc="-1">
                <a:solidFill>
                  <a:srgbClr val="FFFFFF"/>
                </a:solidFill>
                <a:uFill>
                  <a:solidFill>
                    <a:srgbClr val="FFFFFF"/>
                  </a:solidFill>
                </a:uFill>
                <a:latin typeface="Calibri"/>
                <a:ea typeface="DejaVu Sans"/>
              </a:rPr>
              <a:t>Claims</a:t>
            </a:r>
            <a:endParaRPr lang="nl-NL" sz="1800" strike="noStrike" spc="-1">
              <a:solidFill>
                <a:srgbClr val="000000"/>
              </a:solidFill>
              <a:uFill>
                <a:solidFill>
                  <a:srgbClr val="FFFFFF"/>
                </a:solidFill>
              </a:uFill>
              <a:latin typeface="Arial"/>
            </a:endParaRPr>
          </a:p>
        </p:txBody>
      </p:sp>
      <p:sp>
        <p:nvSpPr>
          <p:cNvPr id="167" name="CustomShape 35"/>
          <p:cNvSpPr/>
          <p:nvPr/>
        </p:nvSpPr>
        <p:spPr>
          <a:xfrm>
            <a:off x="4001400" y="4005000"/>
            <a:ext cx="5450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Attest</a:t>
            </a:r>
            <a:endParaRPr lang="nl-NL" sz="1800" strike="noStrike" spc="-1">
              <a:solidFill>
                <a:srgbClr val="000000"/>
              </a:solidFill>
              <a:uFill>
                <a:solidFill>
                  <a:srgbClr val="FFFFFF"/>
                </a:solidFill>
              </a:uFill>
              <a:latin typeface="Arial"/>
            </a:endParaRPr>
          </a:p>
        </p:txBody>
      </p:sp>
      <p:sp>
        <p:nvSpPr>
          <p:cNvPr id="168" name="CustomShape 36"/>
          <p:cNvSpPr/>
          <p:nvPr/>
        </p:nvSpPr>
        <p:spPr>
          <a:xfrm>
            <a:off x="4575600" y="4509000"/>
            <a:ext cx="5695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Assert</a:t>
            </a:r>
            <a:endParaRPr lang="nl-NL" sz="1800" strike="noStrike" spc="-1">
              <a:solidFill>
                <a:srgbClr val="000000"/>
              </a:solidFill>
              <a:uFill>
                <a:solidFill>
                  <a:srgbClr val="FFFFFF"/>
                </a:solidFill>
              </a:uFill>
              <a:latin typeface="Arial"/>
            </a:endParaRPr>
          </a:p>
        </p:txBody>
      </p:sp>
      <p:sp>
        <p:nvSpPr>
          <p:cNvPr id="169" name="CustomShape 37"/>
          <p:cNvSpPr/>
          <p:nvPr/>
        </p:nvSpPr>
        <p:spPr>
          <a:xfrm flipV="1">
            <a:off x="2915640" y="4508280"/>
            <a:ext cx="791280" cy="431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70" name="CustomShape 38"/>
          <p:cNvSpPr/>
          <p:nvPr/>
        </p:nvSpPr>
        <p:spPr>
          <a:xfrm>
            <a:off x="3207240" y="4653000"/>
            <a:ext cx="5266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Claim</a:t>
            </a:r>
            <a:endParaRPr lang="nl-NL" sz="1800" strike="noStrike" spc="-1">
              <a:solidFill>
                <a:srgbClr val="000000"/>
              </a:solidFill>
              <a:uFill>
                <a:solidFill>
                  <a:srgbClr val="FFFFFF"/>
                </a:solidFill>
              </a:uFill>
              <a:latin typeface="Arial"/>
            </a:endParaRPr>
          </a:p>
        </p:txBody>
      </p:sp>
      <p:sp>
        <p:nvSpPr>
          <p:cNvPr id="171" name="Line 39"/>
          <p:cNvSpPr/>
          <p:nvPr/>
        </p:nvSpPr>
        <p:spPr>
          <a:xfrm flipH="1" flipV="1">
            <a:off x="3563640" y="4221000"/>
            <a:ext cx="216000" cy="72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72" name="Line 40"/>
          <p:cNvSpPr/>
          <p:nvPr/>
        </p:nvSpPr>
        <p:spPr>
          <a:xfrm>
            <a:off x="4103640" y="4561920"/>
            <a:ext cx="54720" cy="158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73" name="CustomShape 41"/>
          <p:cNvSpPr/>
          <p:nvPr/>
        </p:nvSpPr>
        <p:spPr>
          <a:xfrm flipH="1">
            <a:off x="4427280" y="4221000"/>
            <a:ext cx="719280" cy="143280"/>
          </a:xfrm>
          <a:custGeom>
            <a:avLst/>
            <a:gdLst/>
            <a:ahLst/>
            <a:cxnLst/>
            <a:rect l="l" t="t" r="r" b="b"/>
            <a:pathLst>
              <a:path w="21600" h="21600">
                <a:moveTo>
                  <a:pt x="0" y="0"/>
                </a:moveTo>
                <a:lnTo>
                  <a:pt x="21600" y="21600"/>
                </a:lnTo>
              </a:path>
            </a:pathLst>
          </a:custGeom>
          <a:noFill/>
          <a:ln>
            <a:solidFill>
              <a:srgbClr val="4A7EBB"/>
            </a:solidFill>
            <a:custDash>
              <a:ds d="600000" sp="500000"/>
            </a:custDash>
            <a:round/>
            <a:tailEnd type="arrow" w="med" len="med"/>
          </a:ln>
        </p:spPr>
        <p:style>
          <a:lnRef idx="1">
            <a:schemeClr val="accent1"/>
          </a:lnRef>
          <a:fillRef idx="0">
            <a:schemeClr val="accent1"/>
          </a:fillRef>
          <a:effectRef idx="0">
            <a:schemeClr val="accent1"/>
          </a:effectRef>
          <a:fontRef idx="minor"/>
        </p:style>
      </p:sp>
      <p:sp>
        <p:nvSpPr>
          <p:cNvPr id="174" name="CustomShape 42"/>
          <p:cNvSpPr/>
          <p:nvPr/>
        </p:nvSpPr>
        <p:spPr>
          <a:xfrm>
            <a:off x="6882840" y="2709000"/>
            <a:ext cx="2024640" cy="1915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Distributed Self Sovereign </a:t>
            </a:r>
            <a:endParaRPr lang="nl-NL" sz="1800" strike="noStrike" spc="-1">
              <a:solidFill>
                <a:srgbClr val="000000"/>
              </a:solidFill>
              <a:uFill>
                <a:solidFill>
                  <a:srgbClr val="FFFFFF"/>
                </a:solidFill>
              </a:uFill>
              <a:latin typeface="Arial"/>
            </a:endParaRPr>
          </a:p>
          <a:p>
            <a:pPr>
              <a:lnSpc>
                <a:spcPct val="100000"/>
              </a:lnSpc>
            </a:pPr>
            <a:r>
              <a:rPr lang="nl-NL" sz="1200" strike="noStrike" spc="-1">
                <a:solidFill>
                  <a:srgbClr val="000000"/>
                </a:solidFill>
                <a:uFill>
                  <a:solidFill>
                    <a:srgbClr val="FFFFFF"/>
                  </a:solidFill>
                </a:uFill>
                <a:latin typeface="Calibri"/>
                <a:ea typeface="DejaVu Sans"/>
              </a:rPr>
              <a:t>Identity Platform</a:t>
            </a:r>
            <a:endParaRPr lang="nl-NL" sz="1800" strike="noStrike" spc="-1">
              <a:solidFill>
                <a:srgbClr val="000000"/>
              </a:solidFill>
              <a:uFill>
                <a:solidFill>
                  <a:srgbClr val="FFFFFF"/>
                </a:solidFill>
              </a:uFill>
              <a:latin typeface="Arial"/>
            </a:endParaRPr>
          </a:p>
          <a:p>
            <a:pPr>
              <a:lnSpc>
                <a:spcPct val="100000"/>
              </a:lnSpc>
            </a:pPr>
            <a:endParaRPr lang="nl-NL" sz="1800" strike="noStrike" spc="-1">
              <a:solidFill>
                <a:srgbClr val="000000"/>
              </a:solidFill>
              <a:uFill>
                <a:solidFill>
                  <a:srgbClr val="FFFFFF"/>
                </a:solidFill>
              </a:uFill>
              <a:latin typeface="Arial"/>
            </a:endParaRPr>
          </a:p>
          <a:p>
            <a:pPr>
              <a:lnSpc>
                <a:spcPct val="100000"/>
              </a:lnSpc>
            </a:pPr>
            <a:r>
              <a:rPr lang="nl-NL" sz="1200" strike="noStrike" spc="-1">
                <a:solidFill>
                  <a:srgbClr val="000000"/>
                </a:solidFill>
                <a:uFill>
                  <a:solidFill>
                    <a:srgbClr val="FFFFFF"/>
                  </a:solidFill>
                </a:uFill>
                <a:latin typeface="Calibri"/>
                <a:ea typeface="DejaVu Sans"/>
              </a:rPr>
              <a:t>Standards (evolving):</a:t>
            </a:r>
            <a:endParaRPr lang="nl-NL" sz="1800" strike="noStrike" spc="-1">
              <a:solidFill>
                <a:srgbClr val="000000"/>
              </a:solidFill>
              <a:uFill>
                <a:solidFill>
                  <a:srgbClr val="FFFFFF"/>
                </a:solidFill>
              </a:uFill>
              <a:latin typeface="Arial"/>
            </a:endParaRPr>
          </a:p>
          <a:p>
            <a:pPr>
              <a:lnSpc>
                <a:spcPct val="100000"/>
              </a:lnSpc>
            </a:pPr>
            <a:r>
              <a:rPr lang="nl-NL" sz="1200" strike="noStrike" spc="-1">
                <a:solidFill>
                  <a:srgbClr val="000000"/>
                </a:solidFill>
                <a:uFill>
                  <a:solidFill>
                    <a:srgbClr val="FFFFFF"/>
                  </a:solidFill>
                </a:uFill>
                <a:latin typeface="Calibri"/>
                <a:ea typeface="DejaVu Sans"/>
              </a:rPr>
              <a:t>DID – Decentralised IDentifier</a:t>
            </a:r>
            <a:endParaRPr lang="nl-NL" sz="1800" strike="noStrike" spc="-1">
              <a:solidFill>
                <a:srgbClr val="000000"/>
              </a:solidFill>
              <a:uFill>
                <a:solidFill>
                  <a:srgbClr val="FFFFFF"/>
                </a:solidFill>
              </a:uFill>
              <a:latin typeface="Arial"/>
            </a:endParaRPr>
          </a:p>
          <a:p>
            <a:pPr>
              <a:lnSpc>
                <a:spcPct val="100000"/>
              </a:lnSpc>
            </a:pPr>
            <a:r>
              <a:rPr lang="nl-NL" sz="1200" strike="noStrike" spc="-1">
                <a:solidFill>
                  <a:srgbClr val="000000"/>
                </a:solidFill>
                <a:uFill>
                  <a:solidFill>
                    <a:srgbClr val="FFFFFF"/>
                  </a:solidFill>
                </a:uFill>
                <a:latin typeface="Calibri"/>
                <a:ea typeface="DejaVu Sans"/>
              </a:rPr>
              <a:t>W3C Verifiable Claims</a:t>
            </a:r>
            <a:endParaRPr lang="nl-NL" sz="1800" strike="noStrike" spc="-1">
              <a:solidFill>
                <a:srgbClr val="000000"/>
              </a:solidFill>
              <a:uFill>
                <a:solidFill>
                  <a:srgbClr val="FFFFFF"/>
                </a:solidFill>
              </a:uFill>
              <a:latin typeface="Arial"/>
            </a:endParaRPr>
          </a:p>
          <a:p>
            <a:pPr>
              <a:lnSpc>
                <a:spcPct val="100000"/>
              </a:lnSpc>
            </a:pPr>
            <a:r>
              <a:rPr lang="nl-NL" sz="1200" strike="noStrike" spc="-1">
                <a:solidFill>
                  <a:srgbClr val="000000"/>
                </a:solidFill>
                <a:uFill>
                  <a:solidFill>
                    <a:srgbClr val="FFFFFF"/>
                  </a:solidFill>
                </a:uFill>
                <a:latin typeface="Calibri"/>
                <a:ea typeface="DejaVu Sans"/>
              </a:rPr>
              <a:t>Linked Data</a:t>
            </a:r>
            <a:endParaRPr lang="nl-NL" sz="1800" strike="noStrike" spc="-1">
              <a:solidFill>
                <a:srgbClr val="000000"/>
              </a:solidFill>
              <a:uFill>
                <a:solidFill>
                  <a:srgbClr val="FFFFFF"/>
                </a:solidFill>
              </a:uFill>
              <a:latin typeface="Arial"/>
            </a:endParaRPr>
          </a:p>
          <a:p>
            <a:pPr>
              <a:lnSpc>
                <a:spcPct val="100000"/>
              </a:lnSpc>
            </a:pPr>
            <a:endParaRPr lang="nl-NL" sz="1800" strike="noStrike" spc="-1">
              <a:solidFill>
                <a:srgbClr val="000000"/>
              </a:solidFill>
              <a:uFill>
                <a:solidFill>
                  <a:srgbClr val="FFFFFF"/>
                </a:solidFill>
              </a:uFill>
              <a:latin typeface="Arial"/>
            </a:endParaRPr>
          </a:p>
          <a:p>
            <a:pPr>
              <a:lnSpc>
                <a:spcPct val="100000"/>
              </a:lnSpc>
            </a:pPr>
            <a:r>
              <a:rPr lang="nl-NL" sz="1200" strike="noStrike" spc="-1">
                <a:solidFill>
                  <a:srgbClr val="000000"/>
                </a:solidFill>
                <a:uFill>
                  <a:solidFill>
                    <a:srgbClr val="FFFFFF"/>
                  </a:solidFill>
                </a:uFill>
                <a:latin typeface="Calibri"/>
                <a:ea typeface="DejaVu Sans"/>
              </a:rPr>
              <a:t>Examples: Sovrin, uPort, </a:t>
            </a:r>
            <a:endParaRPr lang="nl-NL" sz="1800" strike="noStrike" spc="-1">
              <a:solidFill>
                <a:srgbClr val="000000"/>
              </a:solidFill>
              <a:uFill>
                <a:solidFill>
                  <a:srgbClr val="FFFFFF"/>
                </a:solidFill>
              </a:uFill>
              <a:latin typeface="Arial"/>
            </a:endParaRPr>
          </a:p>
          <a:p>
            <a:pPr>
              <a:lnSpc>
                <a:spcPct val="100000"/>
              </a:lnSpc>
            </a:pPr>
            <a:r>
              <a:rPr lang="nl-NL" sz="1200" strike="noStrike" spc="-1">
                <a:solidFill>
                  <a:srgbClr val="000000"/>
                </a:solidFill>
                <a:uFill>
                  <a:solidFill>
                    <a:srgbClr val="FFFFFF"/>
                  </a:solidFill>
                </a:uFill>
                <a:latin typeface="Calibri"/>
                <a:ea typeface="DejaVu Sans"/>
              </a:rPr>
              <a:t>Techruption, Blockcerts</a:t>
            </a:r>
            <a:endParaRPr lang="nl-NL"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Afbeelding 49"/>
          <p:cNvPicPr/>
          <p:nvPr/>
        </p:nvPicPr>
        <p:blipFill>
          <a:blip r:embed="rId2" cstate="print"/>
          <a:stretch/>
        </p:blipFill>
        <p:spPr>
          <a:xfrm>
            <a:off x="5292000" y="2709000"/>
            <a:ext cx="1886760" cy="1886760"/>
          </a:xfrm>
          <a:prstGeom prst="rect">
            <a:avLst/>
          </a:prstGeom>
          <a:ln>
            <a:noFill/>
          </a:ln>
        </p:spPr>
      </p:pic>
      <p:sp>
        <p:nvSpPr>
          <p:cNvPr id="176" name="CustomShape 1"/>
          <p:cNvSpPr/>
          <p:nvPr/>
        </p:nvSpPr>
        <p:spPr>
          <a:xfrm>
            <a:off x="446760" y="1268640"/>
            <a:ext cx="8228880" cy="48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2400" strike="noStrike" spc="-1" dirty="0" err="1">
                <a:solidFill>
                  <a:srgbClr val="000000"/>
                </a:solidFill>
                <a:uFill>
                  <a:solidFill>
                    <a:srgbClr val="FFFFFF"/>
                  </a:solidFill>
                </a:uFill>
                <a:latin typeface="Calibri"/>
              </a:rPr>
              <a:t>Citizen</a:t>
            </a:r>
            <a:r>
              <a:rPr lang="nl-NL" sz="2400" strike="noStrike" spc="-1" dirty="0">
                <a:solidFill>
                  <a:srgbClr val="000000"/>
                </a:solidFill>
                <a:uFill>
                  <a:solidFill>
                    <a:srgbClr val="FFFFFF"/>
                  </a:solidFill>
                </a:uFill>
                <a:latin typeface="Calibri"/>
              </a:rPr>
              <a:t> claims (claim) data to </a:t>
            </a:r>
            <a:r>
              <a:rPr lang="nl-NL" sz="2400" strike="noStrike" spc="-1" dirty="0" err="1">
                <a:solidFill>
                  <a:srgbClr val="000000"/>
                </a:solidFill>
                <a:uFill>
                  <a:solidFill>
                    <a:srgbClr val="FFFFFF"/>
                  </a:solidFill>
                </a:uFill>
                <a:latin typeface="Calibri"/>
              </a:rPr>
              <a:t>be</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proofed</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municipality</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attests</a:t>
            </a:r>
            <a:r>
              <a:rPr lang="nl-NL" sz="2400" strike="noStrike" spc="-1" dirty="0">
                <a:solidFill>
                  <a:srgbClr val="000000"/>
                </a:solidFill>
                <a:uFill>
                  <a:solidFill>
                    <a:srgbClr val="FFFFFF"/>
                  </a:solidFill>
                </a:uFill>
                <a:latin typeface="Calibri"/>
              </a:rPr>
              <a:t> claim (attest), </a:t>
            </a:r>
            <a:r>
              <a:rPr lang="nl-NL" sz="2400" strike="noStrike" spc="-1" dirty="0" err="1">
                <a:solidFill>
                  <a:srgbClr val="000000"/>
                </a:solidFill>
                <a:uFill>
                  <a:solidFill>
                    <a:srgbClr val="FFFFFF"/>
                  </a:solidFill>
                </a:uFill>
                <a:latin typeface="Calibri"/>
              </a:rPr>
              <a:t>housing</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corporation</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verifies</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attestation</a:t>
            </a:r>
            <a:r>
              <a:rPr lang="nl-NL" sz="2400" strike="noStrike" spc="-1" dirty="0">
                <a:solidFill>
                  <a:srgbClr val="000000"/>
                </a:solidFill>
                <a:uFill>
                  <a:solidFill>
                    <a:srgbClr val="FFFFFF"/>
                  </a:solidFill>
                </a:uFill>
                <a:latin typeface="Calibri"/>
              </a:rPr>
              <a:t> </a:t>
            </a:r>
            <a:r>
              <a:rPr lang="nl-NL" sz="2400" strike="noStrike" spc="-1" dirty="0" err="1">
                <a:solidFill>
                  <a:srgbClr val="000000"/>
                </a:solidFill>
                <a:uFill>
                  <a:solidFill>
                    <a:srgbClr val="FFFFFF"/>
                  </a:solidFill>
                </a:uFill>
                <a:latin typeface="Calibri"/>
              </a:rPr>
              <a:t>on</a:t>
            </a:r>
            <a:r>
              <a:rPr lang="nl-NL" sz="2400" strike="noStrike" spc="-1" dirty="0">
                <a:solidFill>
                  <a:srgbClr val="000000"/>
                </a:solidFill>
                <a:uFill>
                  <a:solidFill>
                    <a:srgbClr val="FFFFFF"/>
                  </a:solidFill>
                </a:uFill>
                <a:latin typeface="Calibri"/>
              </a:rPr>
              <a:t> claim (</a:t>
            </a:r>
            <a:r>
              <a:rPr lang="nl-NL" sz="2400" strike="noStrike" spc="-1" dirty="0" err="1">
                <a:solidFill>
                  <a:srgbClr val="000000"/>
                </a:solidFill>
                <a:uFill>
                  <a:solidFill>
                    <a:srgbClr val="FFFFFF"/>
                  </a:solidFill>
                </a:uFill>
                <a:latin typeface="Calibri"/>
              </a:rPr>
              <a:t>assert</a:t>
            </a:r>
            <a:r>
              <a:rPr lang="nl-NL" sz="2400" strike="noStrike" spc="-1" dirty="0">
                <a:solidFill>
                  <a:srgbClr val="000000"/>
                </a:solidFill>
                <a:uFill>
                  <a:solidFill>
                    <a:srgbClr val="FFFFFF"/>
                  </a:solidFill>
                </a:uFill>
                <a:latin typeface="Calibri"/>
              </a:rPr>
              <a:t>)</a:t>
            </a:r>
            <a:endParaRPr lang="nl-NL" sz="1800" strike="noStrike" spc="-1" dirty="0">
              <a:solidFill>
                <a:srgbClr val="000000"/>
              </a:solidFill>
              <a:uFill>
                <a:solidFill>
                  <a:srgbClr val="FFFFFF"/>
                </a:solidFill>
              </a:uFill>
              <a:latin typeface="Arial"/>
            </a:endParaRPr>
          </a:p>
          <a:p>
            <a:pPr>
              <a:lnSpc>
                <a:spcPct val="100000"/>
              </a:lnSpc>
            </a:pPr>
            <a:endParaRPr lang="nl-NL" sz="1800" strike="noStrike" spc="-1" dirty="0">
              <a:solidFill>
                <a:srgbClr val="000000"/>
              </a:solidFill>
              <a:uFill>
                <a:solidFill>
                  <a:srgbClr val="FFFFFF"/>
                </a:solidFill>
              </a:uFill>
              <a:latin typeface="Arial"/>
            </a:endParaRPr>
          </a:p>
          <a:p>
            <a:pPr>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pPr>
            <a:endParaRPr lang="nl-NL" sz="1800" strike="noStrike" spc="-1" dirty="0" smtClean="0">
              <a:solidFill>
                <a:srgbClr val="000000"/>
              </a:solidFill>
              <a:uFill>
                <a:solidFill>
                  <a:srgbClr val="FFFFFF"/>
                </a:solidFill>
              </a:uFill>
              <a:latin typeface="Arial"/>
            </a:endParaRPr>
          </a:p>
          <a:p>
            <a:pPr marL="343080" indent="-342360">
              <a:lnSpc>
                <a:spcPct val="100000"/>
              </a:lnSpc>
            </a:pPr>
            <a:endParaRPr lang="nl-NL" spc="-1" dirty="0">
              <a:solidFill>
                <a:srgbClr val="000000"/>
              </a:solidFill>
              <a:uFill>
                <a:solidFill>
                  <a:srgbClr val="FFFFFF"/>
                </a:solidFill>
              </a:uFill>
              <a:latin typeface="Arial"/>
            </a:endParaRPr>
          </a:p>
          <a:p>
            <a:pPr marL="343080" indent="-342360">
              <a:lnSpc>
                <a:spcPct val="100000"/>
              </a:lnSpc>
            </a:pPr>
            <a:endParaRPr lang="nl-NL" sz="1800" strike="noStrike" spc="-1" dirty="0" smtClean="0">
              <a:solidFill>
                <a:srgbClr val="000000"/>
              </a:solidFill>
              <a:uFill>
                <a:solidFill>
                  <a:srgbClr val="FFFFFF"/>
                </a:solidFill>
              </a:uFill>
              <a:latin typeface="Arial"/>
            </a:endParaRPr>
          </a:p>
          <a:p>
            <a:pPr marL="343080" indent="-342360">
              <a:lnSpc>
                <a:spcPct val="100000"/>
              </a:lnSpc>
            </a:pPr>
            <a:endParaRPr lang="nl-NL" spc="-1" dirty="0">
              <a:solidFill>
                <a:srgbClr val="000000"/>
              </a:solidFill>
              <a:uFill>
                <a:solidFill>
                  <a:srgbClr val="FFFFFF"/>
                </a:solidFill>
              </a:uFill>
              <a:latin typeface="Arial"/>
            </a:endParaRPr>
          </a:p>
          <a:p>
            <a:pPr marL="343080" indent="-342360">
              <a:lnSpc>
                <a:spcPct val="100000"/>
              </a:lnSpc>
            </a:pPr>
            <a:endParaRPr lang="nl-NL" sz="1800" strike="noStrike" spc="-1" dirty="0" smtClean="0">
              <a:solidFill>
                <a:srgbClr val="000000"/>
              </a:solidFill>
              <a:uFill>
                <a:solidFill>
                  <a:srgbClr val="FFFFFF"/>
                </a:solidFill>
              </a:uFill>
              <a:latin typeface="Arial"/>
            </a:endParaRPr>
          </a:p>
          <a:p>
            <a:pPr marL="343080" indent="-342360">
              <a:lnSpc>
                <a:spcPct val="100000"/>
              </a:lnSpc>
            </a:pPr>
            <a:endParaRPr lang="nl-NL" spc="-1" dirty="0">
              <a:solidFill>
                <a:srgbClr val="000000"/>
              </a:solidFill>
              <a:uFill>
                <a:solidFill>
                  <a:srgbClr val="FFFFFF"/>
                </a:solidFill>
              </a:uFill>
              <a:latin typeface="Arial"/>
            </a:endParaRPr>
          </a:p>
          <a:p>
            <a:pPr marL="343080" indent="-342360">
              <a:lnSpc>
                <a:spcPct val="100000"/>
              </a:lnSpc>
            </a:pPr>
            <a:endParaRPr lang="nl-NL" sz="1800" strike="noStrike" spc="-1" dirty="0">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2000" b="1" strike="noStrike" spc="-1" dirty="0" err="1">
                <a:solidFill>
                  <a:srgbClr val="000000"/>
                </a:solidFill>
                <a:uFill>
                  <a:solidFill>
                    <a:srgbClr val="FFFFFF"/>
                  </a:solidFill>
                </a:uFill>
                <a:latin typeface="Calibri"/>
              </a:rPr>
              <a:t>Discipl</a:t>
            </a:r>
            <a:r>
              <a:rPr lang="nl-NL" sz="2000" b="1" strike="noStrike" spc="-1" dirty="0">
                <a:solidFill>
                  <a:srgbClr val="000000"/>
                </a:solidFill>
                <a:uFill>
                  <a:solidFill>
                    <a:srgbClr val="FFFFFF"/>
                  </a:solidFill>
                </a:uFill>
                <a:latin typeface="Calibri"/>
              </a:rPr>
              <a:t> is a </a:t>
            </a:r>
            <a:r>
              <a:rPr lang="nl-NL" sz="2000" b="1" strike="noStrike" spc="-1" dirty="0" err="1">
                <a:solidFill>
                  <a:srgbClr val="000000"/>
                </a:solidFill>
                <a:uFill>
                  <a:solidFill>
                    <a:srgbClr val="FFFFFF"/>
                  </a:solidFill>
                </a:uFill>
                <a:latin typeface="Calibri"/>
              </a:rPr>
              <a:t>new</a:t>
            </a:r>
            <a:r>
              <a:rPr lang="nl-NL" sz="2000" b="1" strike="noStrike" spc="-1" dirty="0">
                <a:solidFill>
                  <a:srgbClr val="000000"/>
                </a:solidFill>
                <a:uFill>
                  <a:solidFill>
                    <a:srgbClr val="FFFFFF"/>
                  </a:solidFill>
                </a:uFill>
                <a:latin typeface="Calibri"/>
              </a:rPr>
              <a:t> </a:t>
            </a:r>
            <a:r>
              <a:rPr lang="nl-NL" sz="2000" b="1" strike="noStrike" spc="-1" dirty="0" err="1">
                <a:solidFill>
                  <a:srgbClr val="000000"/>
                </a:solidFill>
                <a:uFill>
                  <a:solidFill>
                    <a:srgbClr val="FFFFFF"/>
                  </a:solidFill>
                </a:uFill>
                <a:latin typeface="Calibri"/>
              </a:rPr>
              <a:t>innovative</a:t>
            </a:r>
            <a:r>
              <a:rPr lang="nl-NL" sz="2000" b="1" strike="noStrike" spc="-1" dirty="0">
                <a:solidFill>
                  <a:srgbClr val="000000"/>
                </a:solidFill>
                <a:uFill>
                  <a:solidFill>
                    <a:srgbClr val="FFFFFF"/>
                  </a:solidFill>
                </a:uFill>
                <a:latin typeface="Calibri"/>
              </a:rPr>
              <a:t> </a:t>
            </a:r>
            <a:r>
              <a:rPr lang="nl-NL" sz="2000" b="1" strike="noStrike" spc="-1" dirty="0" err="1">
                <a:solidFill>
                  <a:srgbClr val="000000"/>
                </a:solidFill>
                <a:uFill>
                  <a:solidFill>
                    <a:srgbClr val="FFFFFF"/>
                  </a:solidFill>
                </a:uFill>
                <a:latin typeface="Calibri"/>
              </a:rPr>
              <a:t>architecture</a:t>
            </a:r>
            <a:r>
              <a:rPr lang="nl-NL" sz="2000" b="1" strike="noStrike" spc="-1" dirty="0">
                <a:solidFill>
                  <a:srgbClr val="000000"/>
                </a:solidFill>
                <a:uFill>
                  <a:solidFill>
                    <a:srgbClr val="FFFFFF"/>
                  </a:solidFill>
                </a:uFill>
                <a:latin typeface="Calibri"/>
              </a:rPr>
              <a:t> </a:t>
            </a:r>
            <a:r>
              <a:rPr lang="nl-NL" sz="2000" b="1" strike="noStrike" spc="-1" dirty="0" err="1">
                <a:solidFill>
                  <a:srgbClr val="000000"/>
                </a:solidFill>
                <a:uFill>
                  <a:solidFill>
                    <a:srgbClr val="FFFFFF"/>
                  </a:solidFill>
                </a:uFill>
                <a:latin typeface="Calibri"/>
              </a:rPr>
              <a:t>for</a:t>
            </a:r>
            <a:r>
              <a:rPr lang="nl-NL" sz="2000" b="1" strike="noStrike" spc="-1" dirty="0">
                <a:solidFill>
                  <a:srgbClr val="000000"/>
                </a:solidFill>
                <a:uFill>
                  <a:solidFill>
                    <a:srgbClr val="FFFFFF"/>
                  </a:solidFill>
                </a:uFill>
                <a:latin typeface="Calibri"/>
              </a:rPr>
              <a:t> society. </a:t>
            </a:r>
            <a:r>
              <a:rPr lang="nl-NL" sz="2000" b="1" strike="noStrike" spc="-1" dirty="0" err="1">
                <a:solidFill>
                  <a:srgbClr val="000000"/>
                </a:solidFill>
                <a:uFill>
                  <a:solidFill>
                    <a:srgbClr val="FFFFFF"/>
                  </a:solidFill>
                </a:uFill>
                <a:latin typeface="Calibri"/>
              </a:rPr>
              <a:t>Within</a:t>
            </a:r>
            <a:r>
              <a:rPr lang="nl-NL" sz="2000" b="1" strike="noStrike" spc="-1" dirty="0">
                <a:solidFill>
                  <a:srgbClr val="000000"/>
                </a:solidFill>
                <a:uFill>
                  <a:solidFill>
                    <a:srgbClr val="FFFFFF"/>
                  </a:solidFill>
                </a:uFill>
                <a:latin typeface="Calibri"/>
              </a:rPr>
              <a:t> </a:t>
            </a:r>
            <a:r>
              <a:rPr lang="nl-NL" sz="2000" b="1" strike="noStrike" spc="-1" dirty="0" err="1">
                <a:solidFill>
                  <a:srgbClr val="000000"/>
                </a:solidFill>
                <a:uFill>
                  <a:solidFill>
                    <a:srgbClr val="FFFFFF"/>
                  </a:solidFill>
                </a:uFill>
                <a:latin typeface="Calibri"/>
              </a:rPr>
              <a:t>this</a:t>
            </a:r>
            <a:r>
              <a:rPr lang="nl-NL" sz="2000" b="1" strike="noStrike" spc="-1" dirty="0">
                <a:solidFill>
                  <a:srgbClr val="000000"/>
                </a:solidFill>
                <a:uFill>
                  <a:solidFill>
                    <a:srgbClr val="FFFFFF"/>
                  </a:solidFill>
                </a:uFill>
                <a:latin typeface="Calibri"/>
              </a:rPr>
              <a:t> </a:t>
            </a:r>
            <a:r>
              <a:rPr lang="nl-NL" sz="2000" b="1" strike="noStrike" spc="-1" dirty="0" err="1">
                <a:solidFill>
                  <a:srgbClr val="000000"/>
                </a:solidFill>
                <a:uFill>
                  <a:solidFill>
                    <a:srgbClr val="FFFFFF"/>
                  </a:solidFill>
                </a:uFill>
                <a:latin typeface="Calibri"/>
              </a:rPr>
              <a:t>Discipl</a:t>
            </a:r>
            <a:r>
              <a:rPr lang="nl-NL" sz="2000" b="1" strike="noStrike" spc="-1" dirty="0">
                <a:solidFill>
                  <a:srgbClr val="000000"/>
                </a:solidFill>
                <a:uFill>
                  <a:solidFill>
                    <a:srgbClr val="FFFFFF"/>
                  </a:solidFill>
                </a:uFill>
                <a:latin typeface="Calibri"/>
              </a:rPr>
              <a:t> Core is </a:t>
            </a:r>
            <a:r>
              <a:rPr lang="nl-NL" sz="2000" b="1" strike="noStrike" spc="-1" dirty="0" err="1">
                <a:solidFill>
                  <a:srgbClr val="000000"/>
                </a:solidFill>
                <a:uFill>
                  <a:solidFill>
                    <a:srgbClr val="FFFFFF"/>
                  </a:solidFill>
                </a:uFill>
                <a:latin typeface="Calibri"/>
              </a:rPr>
              <a:t>an</a:t>
            </a:r>
            <a:r>
              <a:rPr lang="nl-NL" sz="2000" b="1" strike="noStrike" spc="-1" dirty="0">
                <a:solidFill>
                  <a:srgbClr val="000000"/>
                </a:solidFill>
                <a:uFill>
                  <a:solidFill>
                    <a:srgbClr val="FFFFFF"/>
                  </a:solidFill>
                </a:uFill>
                <a:latin typeface="Calibri"/>
              </a:rPr>
              <a:t> API </a:t>
            </a:r>
            <a:r>
              <a:rPr lang="nl-NL" sz="2000" b="1" strike="noStrike" spc="-1" dirty="0" err="1">
                <a:solidFill>
                  <a:srgbClr val="000000"/>
                </a:solidFill>
                <a:uFill>
                  <a:solidFill>
                    <a:srgbClr val="FFFFFF"/>
                  </a:solidFill>
                </a:uFill>
                <a:latin typeface="Calibri"/>
              </a:rPr>
              <a:t>for</a:t>
            </a:r>
            <a:r>
              <a:rPr lang="nl-NL" sz="2000" b="1" strike="noStrike" spc="-1" dirty="0">
                <a:solidFill>
                  <a:srgbClr val="000000"/>
                </a:solidFill>
                <a:uFill>
                  <a:solidFill>
                    <a:srgbClr val="FFFFFF"/>
                  </a:solidFill>
                </a:uFill>
                <a:latin typeface="Calibri"/>
              </a:rPr>
              <a:t>, </a:t>
            </a:r>
            <a:r>
              <a:rPr lang="nl-NL" sz="2000" b="1" strike="noStrike" spc="-1" dirty="0" err="1">
                <a:solidFill>
                  <a:srgbClr val="000000"/>
                </a:solidFill>
                <a:uFill>
                  <a:solidFill>
                    <a:srgbClr val="FFFFFF"/>
                  </a:solidFill>
                </a:uFill>
                <a:latin typeface="Calibri"/>
              </a:rPr>
              <a:t>amongst</a:t>
            </a:r>
            <a:r>
              <a:rPr lang="nl-NL" sz="2000" b="1" strike="noStrike" spc="-1" dirty="0">
                <a:solidFill>
                  <a:srgbClr val="000000"/>
                </a:solidFill>
                <a:uFill>
                  <a:solidFill>
                    <a:srgbClr val="FFFFFF"/>
                  </a:solidFill>
                </a:uFill>
                <a:latin typeface="Calibri"/>
              </a:rPr>
              <a:t> </a:t>
            </a:r>
            <a:r>
              <a:rPr lang="nl-NL" sz="2000" b="1" strike="noStrike" spc="-1" dirty="0" err="1">
                <a:solidFill>
                  <a:srgbClr val="000000"/>
                </a:solidFill>
                <a:uFill>
                  <a:solidFill>
                    <a:srgbClr val="FFFFFF"/>
                  </a:solidFill>
                </a:uFill>
                <a:latin typeface="Calibri"/>
              </a:rPr>
              <a:t>other</a:t>
            </a:r>
            <a:r>
              <a:rPr lang="nl-NL" sz="2000" b="1" strike="noStrike" spc="-1" dirty="0">
                <a:solidFill>
                  <a:srgbClr val="000000"/>
                </a:solidFill>
                <a:uFill>
                  <a:solidFill>
                    <a:srgbClr val="FFFFFF"/>
                  </a:solidFill>
                </a:uFill>
                <a:latin typeface="Calibri"/>
              </a:rPr>
              <a:t> </a:t>
            </a:r>
            <a:r>
              <a:rPr lang="nl-NL" sz="2000" b="1" strike="noStrike" spc="-1" dirty="0" err="1">
                <a:solidFill>
                  <a:srgbClr val="000000"/>
                </a:solidFill>
                <a:uFill>
                  <a:solidFill>
                    <a:srgbClr val="FFFFFF"/>
                  </a:solidFill>
                </a:uFill>
                <a:latin typeface="Calibri"/>
              </a:rPr>
              <a:t>functions</a:t>
            </a:r>
            <a:r>
              <a:rPr lang="nl-NL" sz="2000" b="1" strike="noStrike" spc="-1" dirty="0">
                <a:solidFill>
                  <a:srgbClr val="000000"/>
                </a:solidFill>
                <a:uFill>
                  <a:solidFill>
                    <a:srgbClr val="FFFFFF"/>
                  </a:solidFill>
                </a:uFill>
                <a:latin typeface="Calibri"/>
              </a:rPr>
              <a:t>, </a:t>
            </a:r>
            <a:r>
              <a:rPr lang="nl-NL" sz="2000" b="1" strike="noStrike" spc="-1" dirty="0" err="1">
                <a:solidFill>
                  <a:srgbClr val="000000"/>
                </a:solidFill>
                <a:uFill>
                  <a:solidFill>
                    <a:srgbClr val="FFFFFF"/>
                  </a:solidFill>
                </a:uFill>
                <a:latin typeface="Calibri"/>
              </a:rPr>
              <a:t>leveraging</a:t>
            </a:r>
            <a:r>
              <a:rPr lang="nl-NL" sz="2000" b="1" strike="noStrike" spc="-1" dirty="0">
                <a:solidFill>
                  <a:srgbClr val="000000"/>
                </a:solidFill>
                <a:uFill>
                  <a:solidFill>
                    <a:srgbClr val="FFFFFF"/>
                  </a:solidFill>
                </a:uFill>
                <a:latin typeface="Calibri"/>
              </a:rPr>
              <a:t> a </a:t>
            </a:r>
            <a:r>
              <a:rPr lang="nl-NL" sz="2000" b="1" strike="noStrike" spc="-1" dirty="0" err="1">
                <a:solidFill>
                  <a:srgbClr val="000000"/>
                </a:solidFill>
                <a:uFill>
                  <a:solidFill>
                    <a:srgbClr val="FFFFFF"/>
                  </a:solidFill>
                </a:uFill>
                <a:latin typeface="Calibri"/>
              </a:rPr>
              <a:t>distributed</a:t>
            </a:r>
            <a:r>
              <a:rPr lang="nl-NL" sz="2000" b="1" strike="noStrike" spc="-1" dirty="0">
                <a:solidFill>
                  <a:srgbClr val="000000"/>
                </a:solidFill>
                <a:uFill>
                  <a:solidFill>
                    <a:srgbClr val="FFFFFF"/>
                  </a:solidFill>
                </a:uFill>
                <a:latin typeface="Calibri"/>
              </a:rPr>
              <a:t> SSIP</a:t>
            </a:r>
            <a:endParaRPr lang="nl-NL" sz="1800" strike="noStrike" spc="-1" dirty="0">
              <a:solidFill>
                <a:srgbClr val="000000"/>
              </a:solidFill>
              <a:uFill>
                <a:solidFill>
                  <a:srgbClr val="FFFFFF"/>
                </a:solidFill>
              </a:uFill>
              <a:latin typeface="Arial"/>
            </a:endParaRPr>
          </a:p>
        </p:txBody>
      </p:sp>
      <p:sp>
        <p:nvSpPr>
          <p:cNvPr id="177" name="CustomShape 2"/>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Providing Proofs</a:t>
            </a:r>
            <a:endParaRPr lang="nl-NL" sz="1800" strike="noStrike" spc="-1">
              <a:solidFill>
                <a:srgbClr val="000000"/>
              </a:solidFill>
              <a:uFill>
                <a:solidFill>
                  <a:srgbClr val="FFFFFF"/>
                </a:solidFill>
              </a:uFill>
              <a:latin typeface="Arial"/>
            </a:endParaRPr>
          </a:p>
        </p:txBody>
      </p:sp>
      <p:sp>
        <p:nvSpPr>
          <p:cNvPr id="178" name="CustomShape 3"/>
          <p:cNvSpPr/>
          <p:nvPr/>
        </p:nvSpPr>
        <p:spPr>
          <a:xfrm>
            <a:off x="2671920" y="4581000"/>
            <a:ext cx="244080" cy="2440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179" name="Line 4"/>
          <p:cNvSpPr/>
          <p:nvPr/>
        </p:nvSpPr>
        <p:spPr>
          <a:xfrm>
            <a:off x="2794320" y="4825800"/>
            <a:ext cx="17280" cy="594720"/>
          </a:xfrm>
          <a:prstGeom prst="line">
            <a:avLst/>
          </a:prstGeom>
          <a:ln>
            <a:round/>
          </a:ln>
        </p:spPr>
        <p:style>
          <a:lnRef idx="2">
            <a:schemeClr val="accent1"/>
          </a:lnRef>
          <a:fillRef idx="0">
            <a:schemeClr val="accent1"/>
          </a:fillRef>
          <a:effectRef idx="1">
            <a:schemeClr val="accent1"/>
          </a:effectRef>
          <a:fontRef idx="minor"/>
        </p:style>
      </p:sp>
      <p:sp>
        <p:nvSpPr>
          <p:cNvPr id="180" name="Line 5"/>
          <p:cNvSpPr/>
          <p:nvPr/>
        </p:nvSpPr>
        <p:spPr>
          <a:xfrm>
            <a:off x="2706840" y="5035680"/>
            <a:ext cx="209880" cy="0"/>
          </a:xfrm>
          <a:prstGeom prst="line">
            <a:avLst/>
          </a:prstGeom>
          <a:ln>
            <a:round/>
          </a:ln>
        </p:spPr>
        <p:style>
          <a:lnRef idx="2">
            <a:schemeClr val="accent1"/>
          </a:lnRef>
          <a:fillRef idx="0">
            <a:schemeClr val="accent1"/>
          </a:fillRef>
          <a:effectRef idx="1">
            <a:schemeClr val="accent1"/>
          </a:effectRef>
          <a:fontRef idx="minor"/>
        </p:style>
      </p:sp>
      <p:sp>
        <p:nvSpPr>
          <p:cNvPr id="181" name="Line 6"/>
          <p:cNvSpPr/>
          <p:nvPr/>
        </p:nvSpPr>
        <p:spPr>
          <a:xfrm flipH="1">
            <a:off x="2706840" y="5420520"/>
            <a:ext cx="104760" cy="139680"/>
          </a:xfrm>
          <a:prstGeom prst="line">
            <a:avLst/>
          </a:prstGeom>
          <a:ln>
            <a:round/>
          </a:ln>
        </p:spPr>
        <p:style>
          <a:lnRef idx="2">
            <a:schemeClr val="accent1"/>
          </a:lnRef>
          <a:fillRef idx="0">
            <a:schemeClr val="accent1"/>
          </a:fillRef>
          <a:effectRef idx="1">
            <a:schemeClr val="accent1"/>
          </a:effectRef>
          <a:fontRef idx="minor"/>
        </p:style>
      </p:sp>
      <p:sp>
        <p:nvSpPr>
          <p:cNvPr id="182" name="Line 7"/>
          <p:cNvSpPr/>
          <p:nvPr/>
        </p:nvSpPr>
        <p:spPr>
          <a:xfrm>
            <a:off x="2811600" y="5420520"/>
            <a:ext cx="105120" cy="139680"/>
          </a:xfrm>
          <a:prstGeom prst="line">
            <a:avLst/>
          </a:prstGeom>
          <a:ln>
            <a:round/>
          </a:ln>
        </p:spPr>
        <p:style>
          <a:lnRef idx="2">
            <a:schemeClr val="accent1"/>
          </a:lnRef>
          <a:fillRef idx="0">
            <a:schemeClr val="accent1"/>
          </a:fillRef>
          <a:effectRef idx="1">
            <a:schemeClr val="accent1"/>
          </a:effectRef>
          <a:fontRef idx="minor"/>
        </p:style>
      </p:sp>
      <p:sp>
        <p:nvSpPr>
          <p:cNvPr id="183" name="CustomShape 8"/>
          <p:cNvSpPr/>
          <p:nvPr/>
        </p:nvSpPr>
        <p:spPr>
          <a:xfrm>
            <a:off x="3861360" y="4721040"/>
            <a:ext cx="594000" cy="59400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184" name="CustomShape 9"/>
          <p:cNvSpPr/>
          <p:nvPr/>
        </p:nvSpPr>
        <p:spPr>
          <a:xfrm>
            <a:off x="3861360" y="4721040"/>
            <a:ext cx="594000" cy="594000"/>
          </a:xfrm>
          <a:prstGeom prst="diamond">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900" strike="noStrike" spc="-1">
                <a:solidFill>
                  <a:srgbClr val="000000"/>
                </a:solidFill>
                <a:uFill>
                  <a:solidFill>
                    <a:srgbClr val="FFFFFF"/>
                  </a:solidFill>
                </a:uFill>
                <a:latin typeface="Calibri"/>
                <a:ea typeface="DejaVu Sans"/>
              </a:rPr>
              <a:t>T1</a:t>
            </a:r>
            <a:endParaRPr lang="nl-NL" sz="1800" strike="noStrike" spc="-1">
              <a:solidFill>
                <a:srgbClr val="000000"/>
              </a:solidFill>
              <a:uFill>
                <a:solidFill>
                  <a:srgbClr val="FFFFFF"/>
                </a:solidFill>
              </a:uFill>
              <a:latin typeface="Arial"/>
            </a:endParaRPr>
          </a:p>
        </p:txBody>
      </p:sp>
      <p:sp>
        <p:nvSpPr>
          <p:cNvPr id="185" name="CustomShape 10"/>
          <p:cNvSpPr/>
          <p:nvPr/>
        </p:nvSpPr>
        <p:spPr>
          <a:xfrm>
            <a:off x="3951720" y="5315760"/>
            <a:ext cx="6793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Register</a:t>
            </a:r>
            <a:endParaRPr lang="nl-NL" sz="1800" strike="noStrike" spc="-1">
              <a:solidFill>
                <a:srgbClr val="000000"/>
              </a:solidFill>
              <a:uFill>
                <a:solidFill>
                  <a:srgbClr val="FFFFFF"/>
                </a:solidFill>
              </a:uFill>
              <a:latin typeface="Arial"/>
            </a:endParaRPr>
          </a:p>
        </p:txBody>
      </p:sp>
      <p:sp>
        <p:nvSpPr>
          <p:cNvPr id="186" name="CustomShape 11"/>
          <p:cNvSpPr/>
          <p:nvPr/>
        </p:nvSpPr>
        <p:spPr>
          <a:xfrm>
            <a:off x="5400360" y="4616280"/>
            <a:ext cx="244080" cy="2440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187" name="Line 12"/>
          <p:cNvSpPr/>
          <p:nvPr/>
        </p:nvSpPr>
        <p:spPr>
          <a:xfrm>
            <a:off x="5522400" y="4860720"/>
            <a:ext cx="17640" cy="594720"/>
          </a:xfrm>
          <a:prstGeom prst="line">
            <a:avLst/>
          </a:prstGeom>
          <a:ln>
            <a:round/>
          </a:ln>
        </p:spPr>
        <p:style>
          <a:lnRef idx="2">
            <a:schemeClr val="accent1"/>
          </a:lnRef>
          <a:fillRef idx="0">
            <a:schemeClr val="accent1"/>
          </a:fillRef>
          <a:effectRef idx="1">
            <a:schemeClr val="accent1"/>
          </a:effectRef>
          <a:fontRef idx="minor"/>
        </p:style>
      </p:sp>
      <p:sp>
        <p:nvSpPr>
          <p:cNvPr id="188" name="Line 13"/>
          <p:cNvSpPr/>
          <p:nvPr/>
        </p:nvSpPr>
        <p:spPr>
          <a:xfrm>
            <a:off x="5434920" y="5070600"/>
            <a:ext cx="209880" cy="0"/>
          </a:xfrm>
          <a:prstGeom prst="line">
            <a:avLst/>
          </a:prstGeom>
          <a:ln>
            <a:round/>
          </a:ln>
        </p:spPr>
        <p:style>
          <a:lnRef idx="2">
            <a:schemeClr val="accent1"/>
          </a:lnRef>
          <a:fillRef idx="0">
            <a:schemeClr val="accent1"/>
          </a:fillRef>
          <a:effectRef idx="1">
            <a:schemeClr val="accent1"/>
          </a:effectRef>
          <a:fontRef idx="minor"/>
        </p:style>
      </p:sp>
      <p:sp>
        <p:nvSpPr>
          <p:cNvPr id="189" name="Line 14"/>
          <p:cNvSpPr/>
          <p:nvPr/>
        </p:nvSpPr>
        <p:spPr>
          <a:xfrm flipH="1">
            <a:off x="5434920" y="5455440"/>
            <a:ext cx="105120" cy="139680"/>
          </a:xfrm>
          <a:prstGeom prst="line">
            <a:avLst/>
          </a:prstGeom>
          <a:ln>
            <a:round/>
          </a:ln>
        </p:spPr>
        <p:style>
          <a:lnRef idx="2">
            <a:schemeClr val="accent1"/>
          </a:lnRef>
          <a:fillRef idx="0">
            <a:schemeClr val="accent1"/>
          </a:fillRef>
          <a:effectRef idx="1">
            <a:schemeClr val="accent1"/>
          </a:effectRef>
          <a:fontRef idx="minor"/>
        </p:style>
      </p:sp>
      <p:sp>
        <p:nvSpPr>
          <p:cNvPr id="190" name="Line 15"/>
          <p:cNvSpPr/>
          <p:nvPr/>
        </p:nvSpPr>
        <p:spPr>
          <a:xfrm>
            <a:off x="5540040" y="5455440"/>
            <a:ext cx="104760" cy="139680"/>
          </a:xfrm>
          <a:prstGeom prst="line">
            <a:avLst/>
          </a:prstGeom>
          <a:ln>
            <a:round/>
          </a:ln>
        </p:spPr>
        <p:style>
          <a:lnRef idx="2">
            <a:schemeClr val="accent1"/>
          </a:lnRef>
          <a:fillRef idx="0">
            <a:schemeClr val="accent1"/>
          </a:fillRef>
          <a:effectRef idx="1">
            <a:schemeClr val="accent1"/>
          </a:effectRef>
          <a:fontRef idx="minor"/>
        </p:style>
      </p:sp>
      <p:sp>
        <p:nvSpPr>
          <p:cNvPr id="191" name="CustomShape 16"/>
          <p:cNvSpPr/>
          <p:nvPr/>
        </p:nvSpPr>
        <p:spPr>
          <a:xfrm>
            <a:off x="2629440" y="5560560"/>
            <a:ext cx="5954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Citizen</a:t>
            </a:r>
            <a:endParaRPr lang="nl-NL" sz="1800" strike="noStrike" spc="-1">
              <a:solidFill>
                <a:srgbClr val="000000"/>
              </a:solidFill>
              <a:uFill>
                <a:solidFill>
                  <a:srgbClr val="FFFFFF"/>
                </a:solidFill>
              </a:uFill>
              <a:latin typeface="Arial"/>
            </a:endParaRPr>
          </a:p>
        </p:txBody>
      </p:sp>
      <p:sp>
        <p:nvSpPr>
          <p:cNvPr id="192" name="CustomShape 17"/>
          <p:cNvSpPr/>
          <p:nvPr/>
        </p:nvSpPr>
        <p:spPr>
          <a:xfrm>
            <a:off x="5052960" y="5560560"/>
            <a:ext cx="144576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Housing corporation</a:t>
            </a:r>
            <a:endParaRPr lang="nl-NL" sz="1800" strike="noStrike" spc="-1">
              <a:solidFill>
                <a:srgbClr val="000000"/>
              </a:solidFill>
              <a:uFill>
                <a:solidFill>
                  <a:srgbClr val="FFFFFF"/>
                </a:solidFill>
              </a:uFill>
              <a:latin typeface="Arial"/>
            </a:endParaRPr>
          </a:p>
        </p:txBody>
      </p:sp>
      <p:sp>
        <p:nvSpPr>
          <p:cNvPr id="193" name="Line 18"/>
          <p:cNvSpPr/>
          <p:nvPr/>
        </p:nvSpPr>
        <p:spPr>
          <a:xfrm>
            <a:off x="3196440" y="5000760"/>
            <a:ext cx="664560" cy="17280"/>
          </a:xfrm>
          <a:prstGeom prst="line">
            <a:avLst/>
          </a:prstGeom>
          <a:ln>
            <a:round/>
          </a:ln>
        </p:spPr>
        <p:style>
          <a:lnRef idx="2">
            <a:schemeClr val="accent1"/>
          </a:lnRef>
          <a:fillRef idx="0">
            <a:schemeClr val="accent1"/>
          </a:fillRef>
          <a:effectRef idx="1">
            <a:schemeClr val="accent1"/>
          </a:effectRef>
          <a:fontRef idx="minor"/>
        </p:style>
      </p:sp>
      <p:sp>
        <p:nvSpPr>
          <p:cNvPr id="194" name="Line 19"/>
          <p:cNvSpPr/>
          <p:nvPr/>
        </p:nvSpPr>
        <p:spPr>
          <a:xfrm>
            <a:off x="4455720" y="5018040"/>
            <a:ext cx="839520" cy="17640"/>
          </a:xfrm>
          <a:prstGeom prst="line">
            <a:avLst/>
          </a:prstGeom>
          <a:ln>
            <a:round/>
          </a:ln>
        </p:spPr>
        <p:style>
          <a:lnRef idx="2">
            <a:schemeClr val="accent1"/>
          </a:lnRef>
          <a:fillRef idx="0">
            <a:schemeClr val="accent1"/>
          </a:fillRef>
          <a:effectRef idx="1">
            <a:schemeClr val="accent1"/>
          </a:effectRef>
          <a:fontRef idx="minor"/>
        </p:style>
      </p:sp>
      <p:sp>
        <p:nvSpPr>
          <p:cNvPr id="195" name="CustomShape 20"/>
          <p:cNvSpPr/>
          <p:nvPr/>
        </p:nvSpPr>
        <p:spPr>
          <a:xfrm>
            <a:off x="3708000" y="2637000"/>
            <a:ext cx="244080" cy="244080"/>
          </a:xfrm>
          <a:prstGeom prst="smileyFace">
            <a:avLst>
              <a:gd name="adj" fmla="val 4653"/>
            </a:avLst>
          </a:prstGeom>
          <a:ln>
            <a:round/>
          </a:ln>
        </p:spPr>
        <p:style>
          <a:lnRef idx="2">
            <a:schemeClr val="accent1">
              <a:shade val="50000"/>
            </a:schemeClr>
          </a:lnRef>
          <a:fillRef idx="1">
            <a:schemeClr val="accent1"/>
          </a:fillRef>
          <a:effectRef idx="0">
            <a:schemeClr val="accent1"/>
          </a:effectRef>
          <a:fontRef idx="minor"/>
        </p:style>
      </p:sp>
      <p:sp>
        <p:nvSpPr>
          <p:cNvPr id="196" name="Line 21"/>
          <p:cNvSpPr/>
          <p:nvPr/>
        </p:nvSpPr>
        <p:spPr>
          <a:xfrm>
            <a:off x="3830040" y="2881440"/>
            <a:ext cx="17640" cy="594720"/>
          </a:xfrm>
          <a:prstGeom prst="line">
            <a:avLst/>
          </a:prstGeom>
          <a:ln>
            <a:round/>
          </a:ln>
        </p:spPr>
        <p:style>
          <a:lnRef idx="2">
            <a:schemeClr val="accent1"/>
          </a:lnRef>
          <a:fillRef idx="0">
            <a:schemeClr val="accent1"/>
          </a:fillRef>
          <a:effectRef idx="1">
            <a:schemeClr val="accent1"/>
          </a:effectRef>
          <a:fontRef idx="minor"/>
        </p:style>
      </p:sp>
      <p:sp>
        <p:nvSpPr>
          <p:cNvPr id="197" name="Line 22"/>
          <p:cNvSpPr/>
          <p:nvPr/>
        </p:nvSpPr>
        <p:spPr>
          <a:xfrm>
            <a:off x="3742560" y="3091320"/>
            <a:ext cx="209880" cy="0"/>
          </a:xfrm>
          <a:prstGeom prst="line">
            <a:avLst/>
          </a:prstGeom>
          <a:ln>
            <a:round/>
          </a:ln>
        </p:spPr>
        <p:style>
          <a:lnRef idx="2">
            <a:schemeClr val="accent1"/>
          </a:lnRef>
          <a:fillRef idx="0">
            <a:schemeClr val="accent1"/>
          </a:fillRef>
          <a:effectRef idx="1">
            <a:schemeClr val="accent1"/>
          </a:effectRef>
          <a:fontRef idx="minor"/>
        </p:style>
      </p:sp>
      <p:sp>
        <p:nvSpPr>
          <p:cNvPr id="198" name="Line 23"/>
          <p:cNvSpPr/>
          <p:nvPr/>
        </p:nvSpPr>
        <p:spPr>
          <a:xfrm flipH="1">
            <a:off x="3742560" y="3476160"/>
            <a:ext cx="105120" cy="140040"/>
          </a:xfrm>
          <a:prstGeom prst="line">
            <a:avLst/>
          </a:prstGeom>
          <a:ln>
            <a:round/>
          </a:ln>
        </p:spPr>
        <p:style>
          <a:lnRef idx="2">
            <a:schemeClr val="accent1"/>
          </a:lnRef>
          <a:fillRef idx="0">
            <a:schemeClr val="accent1"/>
          </a:fillRef>
          <a:effectRef idx="1">
            <a:schemeClr val="accent1"/>
          </a:effectRef>
          <a:fontRef idx="minor"/>
        </p:style>
      </p:sp>
      <p:sp>
        <p:nvSpPr>
          <p:cNvPr id="199" name="Line 24"/>
          <p:cNvSpPr/>
          <p:nvPr/>
        </p:nvSpPr>
        <p:spPr>
          <a:xfrm>
            <a:off x="3847680" y="3476160"/>
            <a:ext cx="104760" cy="140040"/>
          </a:xfrm>
          <a:prstGeom prst="line">
            <a:avLst/>
          </a:prstGeom>
          <a:ln>
            <a:round/>
          </a:ln>
        </p:spPr>
        <p:style>
          <a:lnRef idx="2">
            <a:schemeClr val="accent1"/>
          </a:lnRef>
          <a:fillRef idx="0">
            <a:schemeClr val="accent1"/>
          </a:fillRef>
          <a:effectRef idx="1">
            <a:schemeClr val="accent1"/>
          </a:effectRef>
          <a:fontRef idx="minor"/>
        </p:style>
      </p:sp>
      <p:sp>
        <p:nvSpPr>
          <p:cNvPr id="200" name="CustomShape 25"/>
          <p:cNvSpPr/>
          <p:nvPr/>
        </p:nvSpPr>
        <p:spPr>
          <a:xfrm>
            <a:off x="3582360" y="3645000"/>
            <a:ext cx="95040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Municipality</a:t>
            </a:r>
            <a:endParaRPr lang="nl-NL" sz="1800" strike="noStrike" spc="-1">
              <a:solidFill>
                <a:srgbClr val="000000"/>
              </a:solidFill>
              <a:uFill>
                <a:solidFill>
                  <a:srgbClr val="FFFFFF"/>
                </a:solidFill>
              </a:uFill>
              <a:latin typeface="Arial"/>
            </a:endParaRPr>
          </a:p>
        </p:txBody>
      </p:sp>
      <p:sp>
        <p:nvSpPr>
          <p:cNvPr id="201" name="CustomShape 26"/>
          <p:cNvSpPr/>
          <p:nvPr/>
        </p:nvSpPr>
        <p:spPr>
          <a:xfrm>
            <a:off x="2988000" y="3789000"/>
            <a:ext cx="594000" cy="59400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02" name="CustomShape 27"/>
          <p:cNvSpPr/>
          <p:nvPr/>
        </p:nvSpPr>
        <p:spPr>
          <a:xfrm>
            <a:off x="2988000" y="3789000"/>
            <a:ext cx="594000" cy="594000"/>
          </a:xfrm>
          <a:prstGeom prst="diamond">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900" strike="noStrike" spc="-1">
                <a:solidFill>
                  <a:srgbClr val="000000"/>
                </a:solidFill>
                <a:uFill>
                  <a:solidFill>
                    <a:srgbClr val="FFFFFF"/>
                  </a:solidFill>
                </a:uFill>
                <a:latin typeface="Calibri"/>
                <a:ea typeface="DejaVu Sans"/>
              </a:rPr>
              <a:t>T0</a:t>
            </a:r>
            <a:endParaRPr lang="nl-NL" sz="1800" strike="noStrike" spc="-1">
              <a:solidFill>
                <a:srgbClr val="000000"/>
              </a:solidFill>
              <a:uFill>
                <a:solidFill>
                  <a:srgbClr val="FFFFFF"/>
                </a:solidFill>
              </a:uFill>
              <a:latin typeface="Arial"/>
            </a:endParaRPr>
          </a:p>
        </p:txBody>
      </p:sp>
      <p:sp>
        <p:nvSpPr>
          <p:cNvPr id="203" name="CustomShape 28"/>
          <p:cNvSpPr/>
          <p:nvPr/>
        </p:nvSpPr>
        <p:spPr>
          <a:xfrm>
            <a:off x="1475640" y="3141000"/>
            <a:ext cx="223164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1200" b="1" strike="noStrike" spc="-1">
                <a:solidFill>
                  <a:srgbClr val="000000"/>
                </a:solidFill>
                <a:uFill>
                  <a:solidFill>
                    <a:srgbClr val="FFFFFF"/>
                  </a:solidFill>
                </a:uFill>
                <a:latin typeface="Calibri"/>
                <a:ea typeface="DejaVu Sans"/>
              </a:rPr>
              <a:t>Now: providing proof</a:t>
            </a:r>
            <a:endParaRPr lang="nl-NL" sz="1800" strike="noStrike" spc="-1">
              <a:solidFill>
                <a:srgbClr val="000000"/>
              </a:solidFill>
              <a:uFill>
                <a:solidFill>
                  <a:srgbClr val="FFFFFF"/>
                </a:solidFill>
              </a:uFill>
              <a:latin typeface="Arial"/>
            </a:endParaRPr>
          </a:p>
          <a:p>
            <a:pPr>
              <a:lnSpc>
                <a:spcPct val="100000"/>
              </a:lnSpc>
            </a:pPr>
            <a:r>
              <a:rPr lang="nl-NL" sz="1200" b="1" strike="noStrike" spc="-1">
                <a:solidFill>
                  <a:srgbClr val="000000"/>
                </a:solidFill>
                <a:uFill>
                  <a:solidFill>
                    <a:srgbClr val="FFFFFF"/>
                  </a:solidFill>
                </a:uFill>
                <a:latin typeface="Calibri"/>
                <a:ea typeface="DejaVu Sans"/>
              </a:rPr>
              <a:t>Later: Automatically and implicitely when registering birth / at municipality</a:t>
            </a:r>
            <a:endParaRPr lang="nl-NL" sz="1800" strike="noStrike" spc="-1">
              <a:solidFill>
                <a:srgbClr val="000000"/>
              </a:solidFill>
              <a:uFill>
                <a:solidFill>
                  <a:srgbClr val="FFFFFF"/>
                </a:solidFill>
              </a:uFill>
              <a:latin typeface="Arial"/>
            </a:endParaRPr>
          </a:p>
        </p:txBody>
      </p:sp>
      <p:sp>
        <p:nvSpPr>
          <p:cNvPr id="204" name="Line 29"/>
          <p:cNvSpPr/>
          <p:nvPr/>
        </p:nvSpPr>
        <p:spPr>
          <a:xfrm flipV="1">
            <a:off x="2915640" y="4293000"/>
            <a:ext cx="160560" cy="216000"/>
          </a:xfrm>
          <a:prstGeom prst="line">
            <a:avLst/>
          </a:prstGeom>
          <a:ln>
            <a:round/>
          </a:ln>
        </p:spPr>
        <p:style>
          <a:lnRef idx="2">
            <a:schemeClr val="accent1"/>
          </a:lnRef>
          <a:fillRef idx="0">
            <a:schemeClr val="accent1"/>
          </a:fillRef>
          <a:effectRef idx="1">
            <a:schemeClr val="accent1"/>
          </a:effectRef>
          <a:fontRef idx="minor"/>
        </p:style>
      </p:sp>
      <p:sp>
        <p:nvSpPr>
          <p:cNvPr id="205" name="Line 30"/>
          <p:cNvSpPr/>
          <p:nvPr/>
        </p:nvSpPr>
        <p:spPr>
          <a:xfrm flipV="1">
            <a:off x="3491640" y="3717000"/>
            <a:ext cx="125640" cy="153000"/>
          </a:xfrm>
          <a:prstGeom prst="line">
            <a:avLst/>
          </a:prstGeom>
          <a:ln>
            <a:round/>
          </a:ln>
        </p:spPr>
        <p:style>
          <a:lnRef idx="2">
            <a:schemeClr val="accent1"/>
          </a:lnRef>
          <a:fillRef idx="0">
            <a:schemeClr val="accent1"/>
          </a:fillRef>
          <a:effectRef idx="1">
            <a:schemeClr val="accent1"/>
          </a:effectRef>
          <a:fontRef idx="minor"/>
        </p:style>
      </p:sp>
      <p:sp>
        <p:nvSpPr>
          <p:cNvPr id="206" name="CustomShape 31"/>
          <p:cNvSpPr/>
          <p:nvPr/>
        </p:nvSpPr>
        <p:spPr>
          <a:xfrm flipV="1">
            <a:off x="3582360" y="4076280"/>
            <a:ext cx="1420920" cy="864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07" name="CustomShape 32"/>
          <p:cNvSpPr/>
          <p:nvPr/>
        </p:nvSpPr>
        <p:spPr>
          <a:xfrm flipV="1">
            <a:off x="4356000" y="4292280"/>
            <a:ext cx="647280" cy="503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08" name="CustomShape 33"/>
          <p:cNvSpPr/>
          <p:nvPr/>
        </p:nvSpPr>
        <p:spPr>
          <a:xfrm>
            <a:off x="5076000" y="3861000"/>
            <a:ext cx="1223280" cy="575280"/>
          </a:xfrm>
          <a:prstGeom prst="flowChartMultidocumen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800" strike="noStrike" spc="-1">
                <a:solidFill>
                  <a:srgbClr val="FFFFFF"/>
                </a:solidFill>
                <a:uFill>
                  <a:solidFill>
                    <a:srgbClr val="FFFFFF"/>
                  </a:solidFill>
                </a:uFill>
                <a:latin typeface="Calibri"/>
                <a:ea typeface="DejaVu Sans"/>
              </a:rPr>
              <a:t>Attestations</a:t>
            </a:r>
            <a:endParaRPr lang="nl-NL" sz="1800" strike="noStrike" spc="-1">
              <a:solidFill>
                <a:srgbClr val="000000"/>
              </a:solidFill>
              <a:uFill>
                <a:solidFill>
                  <a:srgbClr val="FFFFFF"/>
                </a:solidFill>
              </a:uFill>
              <a:latin typeface="Arial"/>
            </a:endParaRPr>
          </a:p>
        </p:txBody>
      </p:sp>
      <p:sp>
        <p:nvSpPr>
          <p:cNvPr id="209" name="CustomShape 34"/>
          <p:cNvSpPr/>
          <p:nvPr/>
        </p:nvSpPr>
        <p:spPr>
          <a:xfrm>
            <a:off x="3780000" y="4293000"/>
            <a:ext cx="647280" cy="287280"/>
          </a:xfrm>
          <a:prstGeom prst="flowChartDocumen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200" strike="noStrike" spc="-1">
                <a:solidFill>
                  <a:srgbClr val="FFFFFF"/>
                </a:solidFill>
                <a:uFill>
                  <a:solidFill>
                    <a:srgbClr val="FFFFFF"/>
                  </a:solidFill>
                </a:uFill>
                <a:latin typeface="Calibri"/>
                <a:ea typeface="DejaVu Sans"/>
              </a:rPr>
              <a:t>Claims</a:t>
            </a:r>
            <a:endParaRPr lang="nl-NL" sz="1800" strike="noStrike" spc="-1">
              <a:solidFill>
                <a:srgbClr val="000000"/>
              </a:solidFill>
              <a:uFill>
                <a:solidFill>
                  <a:srgbClr val="FFFFFF"/>
                </a:solidFill>
              </a:uFill>
              <a:latin typeface="Arial"/>
            </a:endParaRPr>
          </a:p>
        </p:txBody>
      </p:sp>
      <p:sp>
        <p:nvSpPr>
          <p:cNvPr id="210" name="CustomShape 35"/>
          <p:cNvSpPr/>
          <p:nvPr/>
        </p:nvSpPr>
        <p:spPr>
          <a:xfrm>
            <a:off x="4001400" y="4005000"/>
            <a:ext cx="54504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Attest</a:t>
            </a:r>
            <a:endParaRPr lang="nl-NL" sz="1800" strike="noStrike" spc="-1">
              <a:solidFill>
                <a:srgbClr val="000000"/>
              </a:solidFill>
              <a:uFill>
                <a:solidFill>
                  <a:srgbClr val="FFFFFF"/>
                </a:solidFill>
              </a:uFill>
              <a:latin typeface="Arial"/>
            </a:endParaRPr>
          </a:p>
        </p:txBody>
      </p:sp>
      <p:sp>
        <p:nvSpPr>
          <p:cNvPr id="211" name="CustomShape 36"/>
          <p:cNvSpPr/>
          <p:nvPr/>
        </p:nvSpPr>
        <p:spPr>
          <a:xfrm>
            <a:off x="4575600" y="4509000"/>
            <a:ext cx="56952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Assert</a:t>
            </a:r>
            <a:endParaRPr lang="nl-NL" sz="1800" strike="noStrike" spc="-1">
              <a:solidFill>
                <a:srgbClr val="000000"/>
              </a:solidFill>
              <a:uFill>
                <a:solidFill>
                  <a:srgbClr val="FFFFFF"/>
                </a:solidFill>
              </a:uFill>
              <a:latin typeface="Arial"/>
            </a:endParaRPr>
          </a:p>
        </p:txBody>
      </p:sp>
      <p:sp>
        <p:nvSpPr>
          <p:cNvPr id="212" name="CustomShape 37"/>
          <p:cNvSpPr/>
          <p:nvPr/>
        </p:nvSpPr>
        <p:spPr>
          <a:xfrm flipV="1">
            <a:off x="2915640" y="4508280"/>
            <a:ext cx="791280" cy="431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13" name="CustomShape 38"/>
          <p:cNvSpPr/>
          <p:nvPr/>
        </p:nvSpPr>
        <p:spPr>
          <a:xfrm>
            <a:off x="3207240" y="4653000"/>
            <a:ext cx="5266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nl-NL" sz="1200" strike="noStrike" spc="-1">
                <a:solidFill>
                  <a:srgbClr val="000000"/>
                </a:solidFill>
                <a:uFill>
                  <a:solidFill>
                    <a:srgbClr val="FFFFFF"/>
                  </a:solidFill>
                </a:uFill>
                <a:latin typeface="Calibri"/>
                <a:ea typeface="DejaVu Sans"/>
              </a:rPr>
              <a:t>Claim</a:t>
            </a:r>
            <a:endParaRPr lang="nl-NL" sz="1800" strike="noStrike" spc="-1">
              <a:solidFill>
                <a:srgbClr val="000000"/>
              </a:solidFill>
              <a:uFill>
                <a:solidFill>
                  <a:srgbClr val="FFFFFF"/>
                </a:solidFill>
              </a:uFill>
              <a:latin typeface="Arial"/>
            </a:endParaRPr>
          </a:p>
        </p:txBody>
      </p:sp>
      <p:sp>
        <p:nvSpPr>
          <p:cNvPr id="214" name="Line 39"/>
          <p:cNvSpPr/>
          <p:nvPr/>
        </p:nvSpPr>
        <p:spPr>
          <a:xfrm flipH="1" flipV="1">
            <a:off x="3563640" y="4221000"/>
            <a:ext cx="216000" cy="720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15" name="Line 40"/>
          <p:cNvSpPr/>
          <p:nvPr/>
        </p:nvSpPr>
        <p:spPr>
          <a:xfrm>
            <a:off x="4103640" y="4561920"/>
            <a:ext cx="54720" cy="158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216" name="CustomShape 41"/>
          <p:cNvSpPr/>
          <p:nvPr/>
        </p:nvSpPr>
        <p:spPr>
          <a:xfrm flipH="1">
            <a:off x="4427280" y="4221000"/>
            <a:ext cx="719280" cy="143280"/>
          </a:xfrm>
          <a:custGeom>
            <a:avLst/>
            <a:gdLst/>
            <a:ahLst/>
            <a:cxnLst/>
            <a:rect l="l" t="t" r="r" b="b"/>
            <a:pathLst>
              <a:path w="21600" h="21600">
                <a:moveTo>
                  <a:pt x="0" y="0"/>
                </a:moveTo>
                <a:lnTo>
                  <a:pt x="21600" y="21600"/>
                </a:lnTo>
              </a:path>
            </a:pathLst>
          </a:custGeom>
          <a:noFill/>
          <a:ln>
            <a:solidFill>
              <a:srgbClr val="4A7EBB"/>
            </a:solidFill>
            <a:custDash>
              <a:ds d="600000" sp="500000"/>
            </a:custDash>
            <a:round/>
            <a:tailEnd type="arrow" w="med" len="med"/>
          </a:ln>
        </p:spPr>
        <p:style>
          <a:lnRef idx="1">
            <a:schemeClr val="accent1"/>
          </a:lnRef>
          <a:fillRef idx="0">
            <a:schemeClr val="accent1"/>
          </a:fillRef>
          <a:effectRef idx="0">
            <a:schemeClr val="accent1"/>
          </a:effectRef>
          <a:fontRef idx="minor"/>
        </p:style>
      </p:sp>
      <p:sp>
        <p:nvSpPr>
          <p:cNvPr id="217" name="CustomShape 4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18" name="CustomShape 43"/>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About Discipl</a:t>
            </a:r>
            <a:endParaRPr lang="nl-NL" sz="1800" strike="noStrike" spc="-1">
              <a:solidFill>
                <a:srgbClr val="000000"/>
              </a:solidFill>
              <a:uFill>
                <a:solidFill>
                  <a:srgbClr val="FFFFFF"/>
                </a:solidFill>
              </a:uFill>
              <a:latin typeface="Arial"/>
            </a:endParaRPr>
          </a:p>
        </p:txBody>
      </p:sp>
      <p:sp>
        <p:nvSpPr>
          <p:cNvPr id="220"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sp>
      <p:pic>
        <p:nvPicPr>
          <p:cNvPr id="221" name="Picture 2"/>
          <p:cNvPicPr/>
          <p:nvPr/>
        </p:nvPicPr>
        <p:blipFill>
          <a:blip r:embed="rId2" cstate="print"/>
          <a:stretch/>
        </p:blipFill>
        <p:spPr>
          <a:xfrm>
            <a:off x="164160" y="1556640"/>
            <a:ext cx="8799840" cy="45554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3420000" y="3645000"/>
            <a:ext cx="2519640" cy="1079280"/>
          </a:xfrm>
          <a:prstGeom prst="roundRect">
            <a:avLst>
              <a:gd name="adj" fmla="val 16667"/>
            </a:avLst>
          </a:prstGeom>
          <a:ln>
            <a:round/>
          </a:ln>
        </p:spPr>
        <p:style>
          <a:lnRef idx="2">
            <a:schemeClr val="accent4">
              <a:shade val="50000"/>
            </a:schemeClr>
          </a:lnRef>
          <a:fillRef idx="1">
            <a:schemeClr val="accent4"/>
          </a:fillRef>
          <a:effectRef idx="0">
            <a:schemeClr val="accent4"/>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Discipl Core</a:t>
            </a:r>
            <a:endParaRPr lang="nl-NL" sz="1800" strike="noStrike" spc="-1">
              <a:solidFill>
                <a:srgbClr val="000000"/>
              </a:solidFill>
              <a:uFill>
                <a:solidFill>
                  <a:srgbClr val="FFFFFF"/>
                </a:solidFill>
              </a:uFill>
              <a:latin typeface="Arial"/>
            </a:endParaRPr>
          </a:p>
        </p:txBody>
      </p:sp>
      <p:sp>
        <p:nvSpPr>
          <p:cNvPr id="223" name="CustomShape 2"/>
          <p:cNvSpPr/>
          <p:nvPr/>
        </p:nvSpPr>
        <p:spPr>
          <a:xfrm>
            <a:off x="1619640" y="5445360"/>
            <a:ext cx="1367280" cy="12232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uPort / Ethereum</a:t>
            </a:r>
            <a:endParaRPr lang="nl-NL" sz="1800" strike="noStrike" spc="-1">
              <a:solidFill>
                <a:srgbClr val="000000"/>
              </a:solidFill>
              <a:uFill>
                <a:solidFill>
                  <a:srgbClr val="FFFFFF"/>
                </a:solidFill>
              </a:uFill>
              <a:latin typeface="Arial"/>
            </a:endParaRPr>
          </a:p>
        </p:txBody>
      </p:sp>
      <p:sp>
        <p:nvSpPr>
          <p:cNvPr id="224" name="CustomShape 3"/>
          <p:cNvSpPr/>
          <p:nvPr/>
        </p:nvSpPr>
        <p:spPr>
          <a:xfrm>
            <a:off x="3132000" y="5445360"/>
            <a:ext cx="1367280" cy="1223280"/>
          </a:xfrm>
          <a:prstGeom prst="roundRect">
            <a:avLst>
              <a:gd name="adj" fmla="val 16667"/>
            </a:avLst>
          </a:prstGeom>
          <a:ln>
            <a:round/>
          </a:ln>
        </p:spPr>
        <p:style>
          <a:lnRef idx="2">
            <a:schemeClr val="accent3">
              <a:shade val="50000"/>
            </a:schemeClr>
          </a:lnRef>
          <a:fillRef idx="1">
            <a:schemeClr val="accent3"/>
          </a:fillRef>
          <a:effectRef idx="0">
            <a:schemeClr val="accent3"/>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(Sovrin/) IOTA</a:t>
            </a:r>
            <a:endParaRPr lang="nl-NL" sz="1800" strike="noStrike" spc="-1">
              <a:solidFill>
                <a:srgbClr val="000000"/>
              </a:solidFill>
              <a:uFill>
                <a:solidFill>
                  <a:srgbClr val="FFFFFF"/>
                </a:solidFill>
              </a:uFill>
              <a:latin typeface="Arial"/>
            </a:endParaRPr>
          </a:p>
        </p:txBody>
      </p:sp>
      <p:sp>
        <p:nvSpPr>
          <p:cNvPr id="225" name="CustomShape 4"/>
          <p:cNvSpPr/>
          <p:nvPr/>
        </p:nvSpPr>
        <p:spPr>
          <a:xfrm>
            <a:off x="107640" y="5445360"/>
            <a:ext cx="1367280" cy="12232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Blockcerts / Blockchain </a:t>
            </a:r>
            <a:endParaRPr lang="nl-NL" sz="1800" strike="noStrike" spc="-1">
              <a:solidFill>
                <a:srgbClr val="000000"/>
              </a:solidFill>
              <a:uFill>
                <a:solidFill>
                  <a:srgbClr val="FFFFFF"/>
                </a:solidFill>
              </a:uFill>
              <a:latin typeface="Arial"/>
            </a:endParaRPr>
          </a:p>
        </p:txBody>
      </p:sp>
      <p:sp>
        <p:nvSpPr>
          <p:cNvPr id="226" name="CustomShape 5"/>
          <p:cNvSpPr/>
          <p:nvPr/>
        </p:nvSpPr>
        <p:spPr>
          <a:xfrm>
            <a:off x="4644000" y="5445360"/>
            <a:ext cx="1295280" cy="12232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Secure Scuttlebot</a:t>
            </a:r>
            <a:endParaRPr lang="nl-NL" sz="1800" strike="noStrike" spc="-1">
              <a:solidFill>
                <a:srgbClr val="000000"/>
              </a:solidFill>
              <a:uFill>
                <a:solidFill>
                  <a:srgbClr val="FFFFFF"/>
                </a:solidFill>
              </a:uFill>
              <a:latin typeface="Arial"/>
            </a:endParaRPr>
          </a:p>
        </p:txBody>
      </p:sp>
      <p:sp>
        <p:nvSpPr>
          <p:cNvPr id="227" name="CustomShape 6"/>
          <p:cNvSpPr/>
          <p:nvPr/>
        </p:nvSpPr>
        <p:spPr>
          <a:xfrm>
            <a:off x="6084000" y="5445360"/>
            <a:ext cx="1367280" cy="12232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uPort / IPLD</a:t>
            </a:r>
            <a:endParaRPr lang="nl-NL" sz="1800" strike="noStrike" spc="-1">
              <a:solidFill>
                <a:srgbClr val="000000"/>
              </a:solidFill>
              <a:uFill>
                <a:solidFill>
                  <a:srgbClr val="FFFFFF"/>
                </a:solidFill>
              </a:uFill>
              <a:latin typeface="Arial"/>
            </a:endParaRPr>
          </a:p>
        </p:txBody>
      </p:sp>
      <p:sp>
        <p:nvSpPr>
          <p:cNvPr id="228" name="CustomShape 7"/>
          <p:cNvSpPr/>
          <p:nvPr/>
        </p:nvSpPr>
        <p:spPr>
          <a:xfrm>
            <a:off x="179640" y="2061000"/>
            <a:ext cx="1223280" cy="10792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WeQuest</a:t>
            </a:r>
            <a:endParaRPr lang="nl-NL" sz="1800" strike="noStrike" spc="-1">
              <a:solidFill>
                <a:srgbClr val="000000"/>
              </a:solidFill>
              <a:uFill>
                <a:solidFill>
                  <a:srgbClr val="FFFFFF"/>
                </a:solidFill>
              </a:uFill>
              <a:latin typeface="Arial"/>
            </a:endParaRPr>
          </a:p>
        </p:txBody>
      </p:sp>
      <p:sp>
        <p:nvSpPr>
          <p:cNvPr id="229" name="CustomShape 8"/>
          <p:cNvSpPr/>
          <p:nvPr/>
        </p:nvSpPr>
        <p:spPr>
          <a:xfrm>
            <a:off x="1547640" y="2061000"/>
            <a:ext cx="2519640" cy="1079280"/>
          </a:xfrm>
          <a:prstGeom prst="roundRect">
            <a:avLst>
              <a:gd name="adj" fmla="val 16667"/>
            </a:avLst>
          </a:prstGeom>
          <a:ln>
            <a:round/>
          </a:ln>
        </p:spPr>
        <p:style>
          <a:lnRef idx="2">
            <a:schemeClr val="accent3">
              <a:shade val="50000"/>
            </a:schemeClr>
          </a:lnRef>
          <a:fillRef idx="1">
            <a:schemeClr val="accent3"/>
          </a:fillRef>
          <a:effectRef idx="0">
            <a:schemeClr val="accent3"/>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Proofs of being registered – gemeente Haarlem</a:t>
            </a:r>
            <a:endParaRPr lang="nl-NL" sz="1800" strike="noStrike" spc="-1">
              <a:solidFill>
                <a:srgbClr val="000000"/>
              </a:solidFill>
              <a:uFill>
                <a:solidFill>
                  <a:srgbClr val="FFFFFF"/>
                </a:solidFill>
              </a:uFill>
              <a:latin typeface="Arial"/>
            </a:endParaRPr>
          </a:p>
        </p:txBody>
      </p:sp>
      <p:sp>
        <p:nvSpPr>
          <p:cNvPr id="230" name="CustomShape 9"/>
          <p:cNvSpPr/>
          <p:nvPr/>
        </p:nvSpPr>
        <p:spPr>
          <a:xfrm>
            <a:off x="7596360" y="5445360"/>
            <a:ext cx="1367280" cy="1223280"/>
          </a:xfrm>
          <a:prstGeom prst="roundRect">
            <a:avLst>
              <a:gd name="adj" fmla="val 16667"/>
            </a:avLst>
          </a:prstGeom>
          <a:ln>
            <a:round/>
          </a:ln>
        </p:spPr>
        <p:style>
          <a:lnRef idx="2">
            <a:schemeClr val="accent3">
              <a:shade val="50000"/>
            </a:schemeClr>
          </a:lnRef>
          <a:fillRef idx="1">
            <a:schemeClr val="accent3"/>
          </a:fillRef>
          <a:effectRef idx="0">
            <a:schemeClr val="accent3"/>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Lokale private LD store</a:t>
            </a:r>
            <a:endParaRPr lang="nl-NL" sz="1800" strike="noStrike" spc="-1">
              <a:solidFill>
                <a:srgbClr val="000000"/>
              </a:solidFill>
              <a:uFill>
                <a:solidFill>
                  <a:srgbClr val="FFFFFF"/>
                </a:solidFill>
              </a:uFill>
              <a:latin typeface="Arial"/>
            </a:endParaRPr>
          </a:p>
        </p:txBody>
      </p:sp>
      <p:sp>
        <p:nvSpPr>
          <p:cNvPr id="231" name="CustomShape 10"/>
          <p:cNvSpPr/>
          <p:nvPr/>
        </p:nvSpPr>
        <p:spPr>
          <a:xfrm>
            <a:off x="4680000" y="4725000"/>
            <a:ext cx="611280" cy="719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32" name="CustomShape 11"/>
          <p:cNvSpPr/>
          <p:nvPr/>
        </p:nvSpPr>
        <p:spPr>
          <a:xfrm flipH="1">
            <a:off x="3815280" y="4725000"/>
            <a:ext cx="863280" cy="719280"/>
          </a:xfrm>
          <a:custGeom>
            <a:avLst/>
            <a:gdLst/>
            <a:ahLst/>
            <a:cxnLst/>
            <a:rect l="l" t="t" r="r" b="b"/>
            <a:pathLst>
              <a:path w="21600" h="21600">
                <a:moveTo>
                  <a:pt x="0" y="0"/>
                </a:moveTo>
                <a:lnTo>
                  <a:pt x="21600" y="21600"/>
                </a:lnTo>
              </a:path>
            </a:pathLst>
          </a:custGeom>
          <a:noFill/>
          <a:ln>
            <a:round/>
            <a:tailEnd type="arrow" w="med" len="med"/>
          </a:ln>
          <a:effectLst>
            <a:outerShdw blurRad="40000" dist="23000" dir="5400000" rotWithShape="0">
              <a:srgbClr val="000000">
                <a:alpha val="35000"/>
              </a:srgbClr>
            </a:outerShdw>
          </a:effectLst>
        </p:spPr>
        <p:style>
          <a:lnRef idx="3">
            <a:schemeClr val="accent3"/>
          </a:lnRef>
          <a:fillRef idx="0">
            <a:schemeClr val="accent3"/>
          </a:fillRef>
          <a:effectRef idx="2">
            <a:schemeClr val="accent3"/>
          </a:effectRef>
          <a:fontRef idx="minor"/>
        </p:style>
      </p:sp>
      <p:sp>
        <p:nvSpPr>
          <p:cNvPr id="233" name="CustomShape 12"/>
          <p:cNvSpPr/>
          <p:nvPr/>
        </p:nvSpPr>
        <p:spPr>
          <a:xfrm>
            <a:off x="4680000" y="4725000"/>
            <a:ext cx="2087640" cy="719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34" name="CustomShape 13"/>
          <p:cNvSpPr/>
          <p:nvPr/>
        </p:nvSpPr>
        <p:spPr>
          <a:xfrm flipH="1">
            <a:off x="2302920" y="4725000"/>
            <a:ext cx="2375640" cy="719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35" name="CustomShape 14"/>
          <p:cNvSpPr/>
          <p:nvPr/>
        </p:nvSpPr>
        <p:spPr>
          <a:xfrm>
            <a:off x="4680000" y="4725000"/>
            <a:ext cx="3599640" cy="719280"/>
          </a:xfrm>
          <a:custGeom>
            <a:avLst/>
            <a:gdLst/>
            <a:ahLst/>
            <a:cxnLst/>
            <a:rect l="l" t="t" r="r" b="b"/>
            <a:pathLst>
              <a:path w="21600" h="21600">
                <a:moveTo>
                  <a:pt x="0" y="0"/>
                </a:moveTo>
                <a:lnTo>
                  <a:pt x="21600" y="21600"/>
                </a:lnTo>
              </a:path>
            </a:pathLst>
          </a:custGeom>
          <a:noFill/>
          <a:ln>
            <a:round/>
            <a:tailEnd type="arrow" w="med" len="med"/>
          </a:ln>
          <a:effectLst>
            <a:outerShdw blurRad="40000" dist="23000" dir="5400000" rotWithShape="0">
              <a:srgbClr val="000000">
                <a:alpha val="35000"/>
              </a:srgbClr>
            </a:outerShdw>
          </a:effectLst>
        </p:spPr>
        <p:style>
          <a:lnRef idx="3">
            <a:schemeClr val="accent3"/>
          </a:lnRef>
          <a:fillRef idx="0">
            <a:schemeClr val="accent3"/>
          </a:fillRef>
          <a:effectRef idx="2">
            <a:schemeClr val="accent3"/>
          </a:effectRef>
          <a:fontRef idx="minor"/>
        </p:style>
      </p:sp>
      <p:sp>
        <p:nvSpPr>
          <p:cNvPr id="236" name="CustomShape 15"/>
          <p:cNvSpPr/>
          <p:nvPr/>
        </p:nvSpPr>
        <p:spPr>
          <a:xfrm flipH="1">
            <a:off x="790920" y="4725000"/>
            <a:ext cx="3887640" cy="719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37" name="CustomShape 16"/>
          <p:cNvSpPr/>
          <p:nvPr/>
        </p:nvSpPr>
        <p:spPr>
          <a:xfrm>
            <a:off x="4140000" y="2061000"/>
            <a:ext cx="2519640" cy="10792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Logiesbelasting – </a:t>
            </a:r>
            <a:endParaRPr lang="nl-NL" sz="1800" strike="noStrike" spc="-1">
              <a:solidFill>
                <a:srgbClr val="000000"/>
              </a:solidFill>
              <a:uFill>
                <a:solidFill>
                  <a:srgbClr val="FFFFFF"/>
                </a:solidFill>
              </a:uFill>
              <a:latin typeface="Arial"/>
            </a:endParaRPr>
          </a:p>
          <a:p>
            <a:pPr algn="ctr">
              <a:lnSpc>
                <a:spcPct val="100000"/>
              </a:lnSpc>
            </a:pPr>
            <a:r>
              <a:rPr lang="nl-NL" sz="1800" strike="noStrike" spc="-1">
                <a:solidFill>
                  <a:srgbClr val="FFFFFF"/>
                </a:solidFill>
                <a:uFill>
                  <a:solidFill>
                    <a:srgbClr val="FFFFFF"/>
                  </a:solidFill>
                </a:uFill>
                <a:latin typeface="Calibri"/>
                <a:ea typeface="DejaVu Sans"/>
              </a:rPr>
              <a:t>Gemeente Rotterdam</a:t>
            </a:r>
            <a:endParaRPr lang="nl-NL" sz="1800" strike="noStrike" spc="-1">
              <a:solidFill>
                <a:srgbClr val="000000"/>
              </a:solidFill>
              <a:uFill>
                <a:solidFill>
                  <a:srgbClr val="FFFFFF"/>
                </a:solidFill>
              </a:uFill>
              <a:latin typeface="Arial"/>
            </a:endParaRPr>
          </a:p>
        </p:txBody>
      </p:sp>
      <p:sp>
        <p:nvSpPr>
          <p:cNvPr id="238" name="CustomShape 17"/>
          <p:cNvSpPr/>
          <p:nvPr/>
        </p:nvSpPr>
        <p:spPr>
          <a:xfrm>
            <a:off x="791640" y="3141000"/>
            <a:ext cx="3887640" cy="503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39" name="CustomShape 18"/>
          <p:cNvSpPr/>
          <p:nvPr/>
        </p:nvSpPr>
        <p:spPr>
          <a:xfrm>
            <a:off x="2807640" y="3141000"/>
            <a:ext cx="1871640" cy="503280"/>
          </a:xfrm>
          <a:custGeom>
            <a:avLst/>
            <a:gdLst/>
            <a:ahLst/>
            <a:cxnLst/>
            <a:rect l="l" t="t" r="r" b="b"/>
            <a:pathLst>
              <a:path w="21600" h="21600">
                <a:moveTo>
                  <a:pt x="0" y="0"/>
                </a:moveTo>
                <a:lnTo>
                  <a:pt x="21600" y="21600"/>
                </a:lnTo>
              </a:path>
            </a:pathLst>
          </a:custGeom>
          <a:noFill/>
          <a:ln>
            <a:round/>
            <a:tailEnd type="arrow" w="med" len="med"/>
          </a:ln>
          <a:effectLst>
            <a:outerShdw blurRad="40000" dist="23000" dir="5400000" rotWithShape="0">
              <a:srgbClr val="000000">
                <a:alpha val="35000"/>
              </a:srgbClr>
            </a:outerShdw>
          </a:effectLst>
        </p:spPr>
        <p:style>
          <a:lnRef idx="3">
            <a:schemeClr val="accent3"/>
          </a:lnRef>
          <a:fillRef idx="0">
            <a:schemeClr val="accent3"/>
          </a:fillRef>
          <a:effectRef idx="2">
            <a:schemeClr val="accent3"/>
          </a:effectRef>
          <a:fontRef idx="minor"/>
        </p:style>
      </p:sp>
      <p:sp>
        <p:nvSpPr>
          <p:cNvPr id="240" name="CustomShape 19"/>
          <p:cNvSpPr/>
          <p:nvPr/>
        </p:nvSpPr>
        <p:spPr>
          <a:xfrm flipH="1">
            <a:off x="4679280" y="3141000"/>
            <a:ext cx="719280" cy="503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41" name="CustomShape 20"/>
          <p:cNvSpPr/>
          <p:nvPr/>
        </p:nvSpPr>
        <p:spPr>
          <a:xfrm>
            <a:off x="2123640" y="692640"/>
            <a:ext cx="56880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nl-NL" sz="4800" strike="noStrike" spc="-1">
                <a:solidFill>
                  <a:srgbClr val="000000"/>
                </a:solidFill>
                <a:uFill>
                  <a:solidFill>
                    <a:srgbClr val="FFFFFF"/>
                  </a:solidFill>
                </a:uFill>
                <a:latin typeface="Calibri"/>
                <a:ea typeface="DejaVu Sans"/>
              </a:rPr>
              <a:t>Discipl Core Context</a:t>
            </a:r>
            <a:endParaRPr lang="nl-NL" sz="1800" strike="noStrike" spc="-1">
              <a:solidFill>
                <a:srgbClr val="000000"/>
              </a:solidFill>
              <a:uFill>
                <a:solidFill>
                  <a:srgbClr val="FFFFFF"/>
                </a:solidFill>
              </a:uFill>
              <a:latin typeface="Arial"/>
            </a:endParaRPr>
          </a:p>
        </p:txBody>
      </p:sp>
      <p:sp>
        <p:nvSpPr>
          <p:cNvPr id="242" name="CustomShape 21"/>
          <p:cNvSpPr/>
          <p:nvPr/>
        </p:nvSpPr>
        <p:spPr>
          <a:xfrm>
            <a:off x="6804360" y="2061000"/>
            <a:ext cx="2159640" cy="107928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MoVo (ondernemersplein)</a:t>
            </a:r>
            <a:endParaRPr lang="nl-NL" sz="1800" strike="noStrike" spc="-1">
              <a:solidFill>
                <a:srgbClr val="000000"/>
              </a:solidFill>
              <a:uFill>
                <a:solidFill>
                  <a:srgbClr val="FFFFFF"/>
                </a:solidFill>
              </a:uFill>
              <a:latin typeface="Arial"/>
            </a:endParaRPr>
          </a:p>
          <a:p>
            <a:pPr algn="ctr">
              <a:lnSpc>
                <a:spcPct val="100000"/>
              </a:lnSpc>
            </a:pPr>
            <a:r>
              <a:rPr lang="nl-NL" sz="1800" strike="noStrike" spc="-1">
                <a:solidFill>
                  <a:srgbClr val="FFFFFF"/>
                </a:solidFill>
                <a:uFill>
                  <a:solidFill>
                    <a:srgbClr val="FFFFFF"/>
                  </a:solidFill>
                </a:uFill>
                <a:latin typeface="Calibri"/>
                <a:ea typeface="DejaVu Sans"/>
              </a:rPr>
              <a:t>KvK</a:t>
            </a:r>
            <a:endParaRPr lang="nl-NL" sz="1800" strike="noStrike" spc="-1">
              <a:solidFill>
                <a:srgbClr val="000000"/>
              </a:solidFill>
              <a:uFill>
                <a:solidFill>
                  <a:srgbClr val="FFFFFF"/>
                </a:solidFill>
              </a:uFill>
              <a:latin typeface="Arial"/>
            </a:endParaRPr>
          </a:p>
        </p:txBody>
      </p:sp>
      <p:sp>
        <p:nvSpPr>
          <p:cNvPr id="243" name="CustomShape 22"/>
          <p:cNvSpPr/>
          <p:nvPr/>
        </p:nvSpPr>
        <p:spPr>
          <a:xfrm flipH="1">
            <a:off x="4679280" y="3141000"/>
            <a:ext cx="3203640" cy="5032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44" name="CustomShape 23"/>
          <p:cNvSpPr/>
          <p:nvPr/>
        </p:nvSpPr>
        <p:spPr>
          <a:xfrm>
            <a:off x="7524360" y="3645000"/>
            <a:ext cx="1367280" cy="1223280"/>
          </a:xfrm>
          <a:prstGeom prst="roundRect">
            <a:avLst>
              <a:gd name="adj" fmla="val 16667"/>
            </a:avLst>
          </a:prstGeom>
          <a:solidFill>
            <a:schemeClr val="bg1">
              <a:lumMod val="65000"/>
            </a:schemeClr>
          </a:solidFill>
          <a:ln>
            <a:solidFill>
              <a:schemeClr val="tx1">
                <a:lumMod val="50000"/>
                <a:lumOff val="50000"/>
              </a:schemeClr>
            </a:solidFill>
            <a:round/>
          </a:ln>
        </p:spPr>
        <p:style>
          <a:lnRef idx="2">
            <a:schemeClr val="accent3">
              <a:shade val="50000"/>
            </a:schemeClr>
          </a:lnRef>
          <a:fillRef idx="1">
            <a:schemeClr val="accent3"/>
          </a:fillRef>
          <a:effectRef idx="0">
            <a:schemeClr val="accent3"/>
          </a:effectRef>
          <a:fontRef idx="minor"/>
        </p:style>
        <p:txBody>
          <a:bodyPr lIns="90000" tIns="45000" rIns="90000" bIns="45000" anchor="ctr"/>
          <a:lstStyle/>
          <a:p>
            <a:pPr algn="ctr">
              <a:lnSpc>
                <a:spcPct val="100000"/>
              </a:lnSpc>
            </a:pPr>
            <a:r>
              <a:rPr lang="nl-NL" sz="1800" strike="noStrike" spc="-1">
                <a:solidFill>
                  <a:srgbClr val="FFFFFF"/>
                </a:solidFill>
                <a:uFill>
                  <a:solidFill>
                    <a:srgbClr val="FFFFFF"/>
                  </a:solidFill>
                </a:uFill>
                <a:latin typeface="Calibri"/>
                <a:ea typeface="DejaVu Sans"/>
              </a:rPr>
              <a:t>GDI</a:t>
            </a:r>
            <a:endParaRPr lang="nl-NL" sz="1800" strike="noStrike" spc="-1">
              <a:solidFill>
                <a:srgbClr val="000000"/>
              </a:solidFill>
              <a:uFill>
                <a:solidFill>
                  <a:srgbClr val="FFFFFF"/>
                </a:solidFill>
              </a:uFill>
              <a:latin typeface="Arial"/>
            </a:endParaRPr>
          </a:p>
        </p:txBody>
      </p:sp>
      <p:sp>
        <p:nvSpPr>
          <p:cNvPr id="245" name="CustomShape 24"/>
          <p:cNvSpPr/>
          <p:nvPr/>
        </p:nvSpPr>
        <p:spPr>
          <a:xfrm>
            <a:off x="5940000" y="4185000"/>
            <a:ext cx="1511280" cy="35280"/>
          </a:xfrm>
          <a:custGeom>
            <a:avLst/>
            <a:gdLst/>
            <a:ahLst/>
            <a:cxnLst/>
            <a:rect l="l" t="t" r="r" b="b"/>
            <a:pathLst>
              <a:path w="21600" h="21600">
                <a:moveTo>
                  <a:pt x="0" y="0"/>
                </a:moveTo>
                <a:lnTo>
                  <a:pt x="21600" y="21600"/>
                </a:lnTo>
              </a:path>
            </a:pathLst>
          </a:custGeom>
          <a:noFill/>
          <a:ln>
            <a:round/>
            <a:tailEnd type="arrow" w="med" len="med"/>
          </a:ln>
        </p:spPr>
        <p:style>
          <a:lnRef idx="1">
            <a:schemeClr val="dk1"/>
          </a:lnRef>
          <a:fillRef idx="0">
            <a:schemeClr val="dk1"/>
          </a:fillRef>
          <a:effectRef idx="0">
            <a:schemeClr val="dk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About IOTA</a:t>
            </a:r>
            <a:endParaRPr lang="nl-NL" sz="1800" strike="noStrike" spc="-1">
              <a:solidFill>
                <a:srgbClr val="000000"/>
              </a:solidFill>
              <a:uFill>
                <a:solidFill>
                  <a:srgbClr val="FFFFFF"/>
                </a:solidFill>
              </a:uFill>
              <a:latin typeface="Arial"/>
            </a:endParaRPr>
          </a:p>
        </p:txBody>
      </p:sp>
      <p:pic>
        <p:nvPicPr>
          <p:cNvPr id="247" name="Picture 3"/>
          <p:cNvPicPr/>
          <p:nvPr/>
        </p:nvPicPr>
        <p:blipFill>
          <a:blip r:embed="rId2" cstate="print"/>
          <a:stretch/>
        </p:blipFill>
        <p:spPr>
          <a:xfrm>
            <a:off x="6156000" y="3357000"/>
            <a:ext cx="2863080" cy="3321720"/>
          </a:xfrm>
          <a:prstGeom prst="rect">
            <a:avLst/>
          </a:prstGeom>
          <a:ln w="9360">
            <a:noFill/>
          </a:ln>
        </p:spPr>
      </p:pic>
      <p:pic>
        <p:nvPicPr>
          <p:cNvPr id="248" name="Picture 4"/>
          <p:cNvPicPr/>
          <p:nvPr/>
        </p:nvPicPr>
        <p:blipFill>
          <a:blip r:embed="rId3" cstate="print"/>
          <a:stretch/>
        </p:blipFill>
        <p:spPr>
          <a:xfrm>
            <a:off x="720000" y="4228560"/>
            <a:ext cx="5003280" cy="2295720"/>
          </a:xfrm>
          <a:prstGeom prst="rect">
            <a:avLst/>
          </a:prstGeom>
          <a:ln w="9360">
            <a:noFill/>
          </a:ln>
        </p:spPr>
      </p:pic>
      <p:sp>
        <p:nvSpPr>
          <p:cNvPr id="249" name="CustomShape 2"/>
          <p:cNvSpPr/>
          <p:nvPr/>
        </p:nvSpPr>
        <p:spPr>
          <a:xfrm>
            <a:off x="457200" y="1268640"/>
            <a:ext cx="8228880" cy="424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nl-NL" sz="3200" strike="noStrike" spc="-1">
                <a:solidFill>
                  <a:srgbClr val="000000"/>
                </a:solidFill>
                <a:uFill>
                  <a:solidFill>
                    <a:srgbClr val="FFFFFF"/>
                  </a:solidFill>
                </a:uFill>
                <a:latin typeface="Calibri"/>
              </a:rPr>
              <a:t>No blockchain but Tangle</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3200" strike="noStrike" spc="-1">
                <a:solidFill>
                  <a:srgbClr val="000000"/>
                </a:solidFill>
                <a:uFill>
                  <a:solidFill>
                    <a:srgbClr val="FFFFFF"/>
                  </a:solidFill>
                </a:uFill>
                <a:latin typeface="Calibri"/>
              </a:rPr>
              <a:t>No fees, no miner’s</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3200" strike="noStrike" spc="-1">
                <a:solidFill>
                  <a:srgbClr val="000000"/>
                </a:solidFill>
                <a:uFill>
                  <a:solidFill>
                    <a:srgbClr val="FFFFFF"/>
                  </a:solidFill>
                </a:uFill>
                <a:latin typeface="Calibri"/>
              </a:rPr>
              <a:t>Scalable: more nodes, more transactions: more throughput</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3200" strike="noStrike" spc="-1">
                <a:solidFill>
                  <a:srgbClr val="000000"/>
                </a:solidFill>
                <a:uFill>
                  <a:solidFill>
                    <a:srgbClr val="FFFFFF"/>
                  </a:solidFill>
                </a:uFill>
                <a:latin typeface="Calibri"/>
              </a:rPr>
              <a:t>Quantum safe</a:t>
            </a:r>
            <a:endParaRPr lang="nl-NL" sz="1800" strike="noStrike" spc="-1">
              <a:solidFill>
                <a:srgbClr val="000000"/>
              </a:solidFill>
              <a:uFill>
                <a:solidFill>
                  <a:srgbClr val="FFFFFF"/>
                </a:solidFill>
              </a:uFill>
              <a:latin typeface="Arial"/>
            </a:endParaRPr>
          </a:p>
          <a:p>
            <a:pPr marL="343080" indent="-342360">
              <a:lnSpc>
                <a:spcPct val="100000"/>
              </a:lnSpc>
            </a:pPr>
            <a:endParaRPr lang="nl-NL" sz="1800" strike="noStrike" spc="-1">
              <a:solidFill>
                <a:srgbClr val="000000"/>
              </a:solidFill>
              <a:uFill>
                <a:solidFill>
                  <a:srgbClr val="FFFFFF"/>
                </a:solidFill>
              </a:uFill>
              <a:latin typeface="Arial"/>
            </a:endParaRPr>
          </a:p>
          <a:p>
            <a:pPr marL="343080" indent="-342360">
              <a:lnSpc>
                <a:spcPct val="100000"/>
              </a:lnSpc>
            </a:pPr>
            <a:endParaRPr lang="nl-NL" sz="1800" strike="noStrike" spc="-1">
              <a:solidFill>
                <a:srgbClr val="000000"/>
              </a:solidFill>
              <a:uFill>
                <a:solidFill>
                  <a:srgbClr val="FFFFFF"/>
                </a:solidFill>
              </a:uFill>
              <a:latin typeface="Arial"/>
            </a:endParaRPr>
          </a:p>
          <a:p>
            <a:pPr marL="343080" indent="-342360">
              <a:lnSpc>
                <a:spcPct val="100000"/>
              </a:lnSpc>
            </a:pPr>
            <a:endParaRPr lang="nl-NL"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About IOTA</a:t>
            </a:r>
            <a:endParaRPr lang="nl-NL" sz="1800" strike="noStrike" spc="-1">
              <a:solidFill>
                <a:srgbClr val="000000"/>
              </a:solidFill>
              <a:uFill>
                <a:solidFill>
                  <a:srgbClr val="FFFFFF"/>
                </a:solidFill>
              </a:uFill>
              <a:latin typeface="Arial"/>
            </a:endParaRPr>
          </a:p>
        </p:txBody>
      </p:sp>
      <p:sp>
        <p:nvSpPr>
          <p:cNvPr id="251" name="CustomShape 2"/>
          <p:cNvSpPr/>
          <p:nvPr/>
        </p:nvSpPr>
        <p:spPr>
          <a:xfrm>
            <a:off x="457200" y="1412640"/>
            <a:ext cx="8228880" cy="471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pPr>
            <a:r>
              <a:rPr lang="nl-NL" sz="3200" strike="noStrike" spc="-1">
                <a:solidFill>
                  <a:srgbClr val="000000"/>
                </a:solidFill>
                <a:uFill>
                  <a:solidFill>
                    <a:srgbClr val="FFFFFF"/>
                  </a:solidFill>
                </a:uFill>
                <a:latin typeface="Calibri"/>
              </a:rPr>
              <a:t>Masked Authenticated Messaging (MAM) Channels</a:t>
            </a:r>
            <a:endParaRPr lang="nl-NL" sz="1800" strike="noStrike" spc="-1">
              <a:solidFill>
                <a:srgbClr val="000000"/>
              </a:solidFill>
              <a:uFill>
                <a:solidFill>
                  <a:srgbClr val="FFFFFF"/>
                </a:solidFill>
              </a:uFill>
              <a:latin typeface="Arial"/>
            </a:endParaRPr>
          </a:p>
          <a:p>
            <a:pPr marL="343080" indent="-342360">
              <a:lnSpc>
                <a:spcPct val="100000"/>
              </a:lnSpc>
            </a:pP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2400" strike="noStrike" spc="-1">
                <a:solidFill>
                  <a:srgbClr val="000000"/>
                </a:solidFill>
                <a:uFill>
                  <a:solidFill>
                    <a:srgbClr val="FFFFFF"/>
                  </a:solidFill>
                </a:uFill>
                <a:latin typeface="Calibri"/>
              </a:rPr>
              <a:t>Initiating party generates random adress under which an encrypted message is published referring to a next random adress (that can only be generated with the private key of the initiating party) and where the next message will be found.</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2400" strike="noStrike" spc="-1">
                <a:solidFill>
                  <a:srgbClr val="000000"/>
                </a:solidFill>
                <a:uFill>
                  <a:solidFill>
                    <a:srgbClr val="FFFFFF"/>
                  </a:solidFill>
                </a:uFill>
                <a:latin typeface="Calibri"/>
              </a:rPr>
              <a:t>Others need to get a reference to a message in the channel (within the Tangle) along with an appropiate key for decryption</a:t>
            </a:r>
            <a:endParaRPr lang="nl-NL" sz="18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2400" strike="noStrike" spc="-1">
                <a:solidFill>
                  <a:srgbClr val="000000"/>
                </a:solidFill>
                <a:uFill>
                  <a:solidFill>
                    <a:srgbClr val="FFFFFF"/>
                  </a:solidFill>
                </a:uFill>
                <a:latin typeface="Calibri"/>
              </a:rPr>
              <a:t>Now still a beta release add on module, being verified by team of cryptologists september 2017 </a:t>
            </a:r>
            <a:endParaRPr lang="nl-NL" sz="1800" strike="noStrike" spc="-1">
              <a:solidFill>
                <a:srgbClr val="000000"/>
              </a:solidFill>
              <a:uFill>
                <a:solidFill>
                  <a:srgbClr val="FFFFFF"/>
                </a:solidFill>
              </a:uFill>
              <a:latin typeface="Arial"/>
            </a:endParaRPr>
          </a:p>
          <a:p>
            <a:pPr marL="343080" indent="-342360">
              <a:lnSpc>
                <a:spcPct val="100000"/>
              </a:lnSpc>
            </a:pPr>
            <a:endParaRPr lang="nl-NL" sz="1800" strike="noStrike" spc="-1">
              <a:solidFill>
                <a:srgbClr val="000000"/>
              </a:solidFill>
              <a:uFill>
                <a:solidFill>
                  <a:srgbClr val="FFFFFF"/>
                </a:solidFill>
              </a:uFill>
              <a:latin typeface="Arial"/>
            </a:endParaRPr>
          </a:p>
          <a:p>
            <a:pPr marL="343080" indent="-342360">
              <a:lnSpc>
                <a:spcPct val="100000"/>
              </a:lnSpc>
            </a:pPr>
            <a:endParaRPr lang="nl-NL"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nl-NL" sz="4400" strike="noStrike" spc="-1">
                <a:solidFill>
                  <a:srgbClr val="000000"/>
                </a:solidFill>
                <a:uFill>
                  <a:solidFill>
                    <a:srgbClr val="FFFFFF"/>
                  </a:solidFill>
                </a:uFill>
                <a:latin typeface="Calibri"/>
              </a:rPr>
              <a:t>Proofs</a:t>
            </a:r>
            <a:endParaRPr lang="nl-NL" sz="1800" strike="noStrike" spc="-1">
              <a:solidFill>
                <a:srgbClr val="000000"/>
              </a:solidFill>
              <a:uFill>
                <a:solidFill>
                  <a:srgbClr val="FFFFFF"/>
                </a:solidFill>
              </a:uFill>
              <a:latin typeface="Arial"/>
            </a:endParaRPr>
          </a:p>
        </p:txBody>
      </p:sp>
      <p:sp>
        <p:nvSpPr>
          <p:cNvPr id="253"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buClr>
                <a:srgbClr val="000000"/>
              </a:buClr>
              <a:buFont typeface="Arial"/>
              <a:buChar char="•"/>
            </a:pPr>
            <a:r>
              <a:rPr lang="nl-NL" sz="2600" strike="noStrike" spc="-1">
                <a:solidFill>
                  <a:srgbClr val="000000"/>
                </a:solidFill>
                <a:uFill>
                  <a:solidFill>
                    <a:srgbClr val="FFFFFF"/>
                  </a:solidFill>
                </a:uFill>
                <a:latin typeface="Calibri"/>
              </a:rPr>
              <a:t>Housing corporation subscribes to MAM channel of municipality (can be done at a later moment too).</a:t>
            </a:r>
            <a:endParaRPr lang="nl-NL" sz="26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2600" strike="noStrike" spc="-1">
                <a:solidFill>
                  <a:srgbClr val="000000"/>
                </a:solidFill>
                <a:uFill>
                  <a:solidFill>
                    <a:srgbClr val="FFFFFF"/>
                  </a:solidFill>
                </a:uFill>
                <a:latin typeface="Calibri"/>
              </a:rPr>
              <a:t>Website for providing information out of central register, citizen claiming this information and attesting of these claims on MAM channel of municipality. Claim and attestation provided as QR code.</a:t>
            </a:r>
            <a:endParaRPr lang="nl-NL" sz="26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2600" strike="noStrike" spc="-1">
                <a:solidFill>
                  <a:srgbClr val="000000"/>
                </a:solidFill>
                <a:uFill>
                  <a:solidFill>
                    <a:srgbClr val="FFFFFF"/>
                  </a:solidFill>
                </a:uFill>
                <a:latin typeface="Calibri"/>
              </a:rPr>
              <a:t>App for asserting (assert) of claim (through QR code scan)</a:t>
            </a:r>
            <a:endParaRPr lang="nl-NL" sz="260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nl-NL" sz="2600" strike="noStrike" spc="-1">
                <a:solidFill>
                  <a:srgbClr val="000000"/>
                </a:solidFill>
                <a:uFill>
                  <a:solidFill>
                    <a:srgbClr val="FFFFFF"/>
                  </a:solidFill>
                </a:uFill>
                <a:latin typeface="Calibri"/>
              </a:rPr>
              <a:t>Information itself is not put on a public distributed ledger platform, only the hash of the hash of it, and also in encrypted form</a:t>
            </a:r>
            <a:endParaRPr lang="nl-NL" sz="26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5929</TotalTime>
  <Words>1045</Words>
  <Application>Microsoft Office PowerPoint</Application>
  <PresentationFormat>Diavoorstelling (4:3)</PresentationFormat>
  <Paragraphs>172</Paragraphs>
  <Slides>17</Slides>
  <Notes>0</Notes>
  <HiddenSlides>0</HiddenSlides>
  <MMClips>0</MMClips>
  <ScaleCrop>false</ScaleCrop>
  <HeadingPairs>
    <vt:vector size="4" baseType="variant">
      <vt:variant>
        <vt:lpstr>Thema</vt:lpstr>
      </vt:variant>
      <vt:variant>
        <vt:i4>3</vt:i4>
      </vt:variant>
      <vt:variant>
        <vt:lpstr>Diatitels</vt:lpstr>
      </vt:variant>
      <vt:variant>
        <vt:i4>17</vt:i4>
      </vt:variant>
    </vt:vector>
  </HeadingPairs>
  <TitlesOfParts>
    <vt:vector size="20" baseType="lpstr">
      <vt:lpstr>Office-thema</vt:lpstr>
      <vt:lpstr>Office Theme</vt:lpstr>
      <vt:lpstr>Office Theme</vt:lpstr>
      <vt:lpstr>Dia 1</vt:lpstr>
      <vt:lpstr>Dia 2</vt:lpstr>
      <vt:lpstr>Dia 3</vt:lpstr>
      <vt:lpstr>Dia 4</vt:lpstr>
      <vt:lpstr>Dia 5</vt:lpstr>
      <vt:lpstr>Dia 6</vt:lpstr>
      <vt:lpstr>Dia 7</vt:lpstr>
      <vt:lpstr>Dia 8</vt:lpstr>
      <vt:lpstr>Dia 9</vt:lpstr>
      <vt:lpstr>Dia 10</vt:lpstr>
      <vt:lpstr>Dia 11</vt:lpstr>
      <vt:lpstr>Dia 12</vt:lpstr>
      <vt:lpstr>Dia 13</vt:lpstr>
      <vt:lpstr>Dia 14</vt:lpstr>
      <vt:lpstr>Dia 15</vt:lpstr>
      <vt:lpstr>Dia 16</vt:lpstr>
      <vt:lpstr>Dia 17</vt:lpstr>
    </vt:vector>
  </TitlesOfParts>
  <Company>Stichting ICTU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Waardenpapieren</dc:title>
  <dc:creator>bakap</dc:creator>
  <cp:lastModifiedBy>bakap</cp:lastModifiedBy>
  <cp:revision>78</cp:revision>
  <dcterms:created xsi:type="dcterms:W3CDTF">2017-09-14T10:18:08Z</dcterms:created>
  <dcterms:modified xsi:type="dcterms:W3CDTF">2017-10-13T07:26:07Z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Stichting ICTU</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Diavoorstelling (4:3)</vt:lpwstr>
  </property>
  <property fmtid="{D5CDD505-2E9C-101B-9397-08002B2CF9AE}" pid="10" name="ScaleCrop">
    <vt:bool>false</vt:bool>
  </property>
  <property fmtid="{D5CDD505-2E9C-101B-9397-08002B2CF9AE}" pid="11" name="ShareDoc">
    <vt:bool>false</vt:bool>
  </property>
  <property fmtid="{D5CDD505-2E9C-101B-9397-08002B2CF9AE}" pid="12" name="Slides">
    <vt:i4>17</vt:i4>
  </property>
</Properties>
</file>