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9" r:id="rId2"/>
    <p:sldId id="328" r:id="rId3"/>
    <p:sldId id="330" r:id="rId4"/>
    <p:sldId id="355" r:id="rId5"/>
    <p:sldId id="356" r:id="rId6"/>
    <p:sldId id="358" r:id="rId7"/>
    <p:sldId id="359" r:id="rId8"/>
    <p:sldId id="360" r:id="rId9"/>
    <p:sldId id="365" r:id="rId10"/>
    <p:sldId id="357" r:id="rId11"/>
    <p:sldId id="362" r:id="rId12"/>
    <p:sldId id="364" r:id="rId13"/>
    <p:sldId id="366" r:id="rId14"/>
    <p:sldId id="367" r:id="rId15"/>
    <p:sldId id="363" r:id="rId16"/>
  </p:sldIdLst>
  <p:sldSz cx="9144000" cy="5143500" type="screen16x9"/>
  <p:notesSz cx="9926638" cy="6797675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BFF"/>
    <a:srgbClr val="BF0042"/>
    <a:srgbClr val="C20031"/>
    <a:srgbClr val="FF9BB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1" autoAdjust="0"/>
    <p:restoredTop sz="85614" autoAdjust="0"/>
  </p:normalViewPr>
  <p:slideViewPr>
    <p:cSldViewPr snapToGrid="0" snapToObjects="1">
      <p:cViewPr varScale="1">
        <p:scale>
          <a:sx n="129" d="100"/>
          <a:sy n="129" d="100"/>
        </p:scale>
        <p:origin x="113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>
              <a:solidFill>
                <a:srgbClr val="898989"/>
              </a:solidFill>
              <a:latin typeface="Calluna Sans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069AC-4E07-434C-BF3D-C3DEBD4DC4F3}" type="datetimeFigureOut">
              <a:rPr lang="nl-NL" smtClean="0">
                <a:solidFill>
                  <a:srgbClr val="898989"/>
                </a:solidFill>
                <a:latin typeface="Calluna Sans"/>
              </a:rPr>
              <a:t>9-9-2021</a:t>
            </a:fld>
            <a:endParaRPr lang="nl-NL" dirty="0">
              <a:solidFill>
                <a:srgbClr val="898989"/>
              </a:solidFill>
              <a:latin typeface="Calluna Sans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>
              <a:solidFill>
                <a:srgbClr val="898989"/>
              </a:solidFill>
              <a:latin typeface="Calluna Sans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59AEF-7ACD-4C45-8745-D76002B97918}" type="slidenum">
              <a:rPr lang="nl-NL" smtClean="0">
                <a:solidFill>
                  <a:srgbClr val="898989"/>
                </a:solidFill>
                <a:latin typeface="Calluna Sans"/>
              </a:rPr>
              <a:t>‹nr.›</a:t>
            </a:fld>
            <a:endParaRPr lang="nl-NL" dirty="0">
              <a:solidFill>
                <a:srgbClr val="898989"/>
              </a:solidFill>
              <a:latin typeface="Calluna Sans"/>
            </a:endParaRPr>
          </a:p>
        </p:txBody>
      </p:sp>
      <p:pic>
        <p:nvPicPr>
          <p:cNvPr id="3074" name="Picture 2" descr="\\iszffs02\homedirs$\SWF\e.witteveen\Desktop\innovatie\log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7475" y="6441211"/>
            <a:ext cx="3792397" cy="34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825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898989"/>
                </a:solidFill>
                <a:latin typeface="Calluna San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898989"/>
                </a:solidFill>
                <a:latin typeface="Calluna Sans"/>
              </a:defRPr>
            </a:lvl1pPr>
          </a:lstStyle>
          <a:p>
            <a:fld id="{F3316F8A-4A27-ED49-A712-60D7B4B79C87}" type="datetimeFigureOut">
              <a:rPr lang="nl-NL" smtClean="0"/>
              <a:pPr/>
              <a:t>9-9-2021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91832" y="3228896"/>
            <a:ext cx="8783326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898989"/>
                </a:solidFill>
                <a:latin typeface="Calluna Sans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898989"/>
                </a:solidFill>
                <a:latin typeface="Calluna Sans"/>
              </a:defRPr>
            </a:lvl1pPr>
          </a:lstStyle>
          <a:p>
            <a:fld id="{09B8282B-E46E-F44E-B81B-A2844BC1D2F8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759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luna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luna Sans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luna Sans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luna Sans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luna Sans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35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Modernisering:</a:t>
            </a:r>
          </a:p>
          <a:p>
            <a:r>
              <a:rPr lang="nl-NL" dirty="0"/>
              <a:t>-   Bevragen bij de bron</a:t>
            </a:r>
          </a:p>
          <a:p>
            <a:pPr marL="171450" indent="-171450">
              <a:buFontTx/>
              <a:buChar char="-"/>
            </a:pPr>
            <a:r>
              <a:rPr lang="nl-NL" dirty="0"/>
              <a:t>Privacy/sec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def</a:t>
            </a:r>
            <a:r>
              <a:rPr lang="nl-NL" dirty="0"/>
              <a:t>.</a:t>
            </a:r>
          </a:p>
          <a:p>
            <a:pPr marL="171450" indent="-171450">
              <a:buFontTx/>
              <a:buChar char="-"/>
            </a:pPr>
            <a:r>
              <a:rPr lang="nl-NL" dirty="0"/>
              <a:t>Archivering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def</a:t>
            </a:r>
            <a:r>
              <a:rPr lang="nl-NL" dirty="0"/>
              <a:t>.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Zgw</a:t>
            </a:r>
            <a:r>
              <a:rPr lang="nl-NL" dirty="0"/>
              <a:t> </a:t>
            </a:r>
            <a:r>
              <a:rPr lang="nl-NL" dirty="0" err="1"/>
              <a:t>api’s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ICT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7493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8657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Kip-ei probleem oude naar nieuwe wereld </a:t>
            </a:r>
          </a:p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Bestaande backoffice programmatuur met ZDS</a:t>
            </a:r>
          </a:p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Nieuwe Open Zaak met ZGW</a:t>
            </a:r>
          </a:p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Zaakbrug vertaalt ZDS naar ZGW</a:t>
            </a:r>
          </a:p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Brug tussen de 2 werelden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01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 descr="\\iszffs02\homedirs$\SWF\e.witteveen\Desktop\innovatie\stadhui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" y="1"/>
            <a:ext cx="914400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\\iszffs02\homedirs$\SWF\e.witteveen\Desktop\innovatie\titel-achtergrond-hd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622" cy="514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6703" y="3360869"/>
            <a:ext cx="7772400" cy="646497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chemeClr val="accent4"/>
                </a:solidFill>
                <a:latin typeface="Calluna Sans Light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264042" y="4023152"/>
            <a:ext cx="8142890" cy="582309"/>
          </a:xfrm>
        </p:spPr>
        <p:txBody>
          <a:bodyPr>
            <a:normAutofit/>
          </a:bodyPr>
          <a:lstStyle>
            <a:lvl1pPr marL="0" indent="0" algn="l">
              <a:buNone/>
              <a:defRPr sz="2500" b="0" i="0" baseline="0">
                <a:solidFill>
                  <a:schemeClr val="tx1">
                    <a:tint val="75000"/>
                  </a:schemeClr>
                </a:solidFill>
                <a:latin typeface="Calluna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93571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 baseline="0">
                <a:solidFill>
                  <a:schemeClr val="accent4"/>
                </a:solidFill>
                <a:latin typeface="Calluna Sans Light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 sz="3000">
                <a:solidFill>
                  <a:schemeClr val="bg2"/>
                </a:solidFill>
              </a:defRPr>
            </a:lvl1pPr>
            <a:lvl2pPr>
              <a:buClr>
                <a:schemeClr val="accent4"/>
              </a:buClr>
              <a:defRPr sz="2500">
                <a:solidFill>
                  <a:schemeClr val="bg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bg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9590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114800" cy="3394472"/>
          </a:xfrm>
        </p:spPr>
        <p:txBody>
          <a:bodyPr/>
          <a:lstStyle>
            <a:lvl1pPr>
              <a:buClr>
                <a:schemeClr val="accent4"/>
              </a:buClr>
              <a:defRPr sz="3000">
                <a:solidFill>
                  <a:schemeClr val="bg2"/>
                </a:solidFill>
              </a:defRPr>
            </a:lvl1pPr>
            <a:lvl2pPr>
              <a:buClr>
                <a:schemeClr val="accent4"/>
              </a:buClr>
              <a:defRPr sz="2500">
                <a:solidFill>
                  <a:schemeClr val="bg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bg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/>
          </p:nvPr>
        </p:nvSpPr>
        <p:spPr>
          <a:xfrm>
            <a:off x="4572000" y="1200151"/>
            <a:ext cx="4114800" cy="3394472"/>
          </a:xfrm>
        </p:spPr>
        <p:txBody>
          <a:bodyPr/>
          <a:lstStyle>
            <a:lvl1pPr>
              <a:buClr>
                <a:schemeClr val="accent4"/>
              </a:buClr>
              <a:defRPr sz="3000">
                <a:solidFill>
                  <a:schemeClr val="bg2"/>
                </a:solidFill>
              </a:defRPr>
            </a:lvl1pPr>
            <a:lvl2pPr>
              <a:buClr>
                <a:schemeClr val="accent4"/>
              </a:buClr>
              <a:defRPr sz="2500">
                <a:solidFill>
                  <a:schemeClr val="bg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bg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70313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5407" y="4604601"/>
            <a:ext cx="2263698" cy="4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7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4"/>
          </a:solidFill>
          <a:latin typeface="Calluna Sans Ligh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898989"/>
          </a:solidFill>
          <a:latin typeface="Callun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898989"/>
          </a:solidFill>
          <a:latin typeface="Callun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898989"/>
          </a:solidFill>
          <a:latin typeface="Callun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898989"/>
          </a:solidFill>
          <a:latin typeface="Callun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898989"/>
          </a:solidFill>
          <a:latin typeface="Callun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797EC-DE9E-4AB4-BA5E-49976C66F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02" y="3360869"/>
            <a:ext cx="8887297" cy="646497"/>
          </a:xfrm>
        </p:spPr>
        <p:txBody>
          <a:bodyPr>
            <a:noAutofit/>
          </a:bodyPr>
          <a:lstStyle/>
          <a:p>
            <a:r>
              <a:rPr lang="nl-NL" sz="2800" dirty="0"/>
              <a:t>Succesvolle implementatie van Open Zaak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0D973AD-2AAE-457D-A49D-88A27DD60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042" y="4023152"/>
            <a:ext cx="8142890" cy="980028"/>
          </a:xfrm>
        </p:spPr>
        <p:txBody>
          <a:bodyPr>
            <a:normAutofit/>
          </a:bodyPr>
          <a:lstStyle/>
          <a:p>
            <a:r>
              <a:rPr lang="nl-NL" dirty="0"/>
              <a:t>Van idee naar implementatie</a:t>
            </a:r>
          </a:p>
        </p:txBody>
      </p:sp>
    </p:spTree>
    <p:extLst>
      <p:ext uri="{BB962C8B-B14F-4D97-AF65-F5344CB8AC3E}">
        <p14:creationId xmlns:p14="http://schemas.microsoft.com/office/powerpoint/2010/main" val="314569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45215-AADA-4CAD-994C-D695DF21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Onze 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295EBD-D653-4F06-967C-AB79E045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Prototype conversie ZGW: past oud in nieuw</a:t>
            </a:r>
          </a:p>
          <a:p>
            <a:r>
              <a:rPr lang="nl-NL" dirty="0"/>
              <a:t>Stuurgroep </a:t>
            </a:r>
            <a:r>
              <a:rPr lang="nl-NL" dirty="0" err="1"/>
              <a:t>zaaksgewijs</a:t>
            </a:r>
            <a:r>
              <a:rPr lang="nl-NL" dirty="0"/>
              <a:t> werken</a:t>
            </a:r>
          </a:p>
          <a:p>
            <a:r>
              <a:rPr lang="nl-NL" dirty="0" err="1"/>
              <a:t>Proof</a:t>
            </a:r>
            <a:r>
              <a:rPr lang="nl-NL" dirty="0"/>
              <a:t> of concept: vertrouwen krijgen</a:t>
            </a:r>
          </a:p>
          <a:p>
            <a:r>
              <a:rPr lang="nl-NL" dirty="0"/>
              <a:t>Keuze voor Open Zaak</a:t>
            </a:r>
          </a:p>
          <a:p>
            <a:r>
              <a:rPr lang="nl-NL" dirty="0"/>
              <a:t>Project</a:t>
            </a:r>
          </a:p>
          <a:p>
            <a:pPr lvl="1"/>
            <a:r>
              <a:rPr lang="nl-NL" dirty="0"/>
              <a:t>Iteratief</a:t>
            </a:r>
          </a:p>
          <a:p>
            <a:pPr lvl="1"/>
            <a:r>
              <a:rPr lang="nl-NL" dirty="0"/>
              <a:t>Zelf regie, geld regelen, inhoudelijk</a:t>
            </a:r>
          </a:p>
        </p:txBody>
      </p:sp>
    </p:spTree>
    <p:extLst>
      <p:ext uri="{BB962C8B-B14F-4D97-AF65-F5344CB8AC3E}">
        <p14:creationId xmlns:p14="http://schemas.microsoft.com/office/powerpoint/2010/main" val="154022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45215-AADA-4CAD-994C-D695DF21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Winkel open houden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295EBD-D653-4F06-967C-AB79E045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Scope is alleen de zaakregistratie vervangen</a:t>
            </a:r>
          </a:p>
          <a:p>
            <a:r>
              <a:rPr lang="nl-NL" dirty="0"/>
              <a:t>Medewerkers merken er niets van</a:t>
            </a:r>
          </a:p>
          <a:p>
            <a:pPr lvl="1"/>
            <a:r>
              <a:rPr lang="nl-NL" dirty="0"/>
              <a:t>Bestaande applicaties blijven werken</a:t>
            </a:r>
          </a:p>
          <a:p>
            <a:pPr lvl="1"/>
            <a:r>
              <a:rPr lang="nl-NL" dirty="0"/>
              <a:t>Oude gegevens gaan mee naar het nieuwe systeem</a:t>
            </a:r>
          </a:p>
          <a:p>
            <a:r>
              <a:rPr lang="nl-NL" dirty="0"/>
              <a:t>Open Zaakbrug</a:t>
            </a:r>
          </a:p>
          <a:p>
            <a:pPr lvl="1"/>
            <a:r>
              <a:rPr lang="nl-NL" dirty="0"/>
              <a:t>Vertaal en conversie applicatie</a:t>
            </a:r>
          </a:p>
          <a:p>
            <a:pPr lvl="1"/>
            <a:r>
              <a:rPr lang="nl-NL" dirty="0"/>
              <a:t>Ontwikkeld met Haarlem en Utrecht</a:t>
            </a:r>
          </a:p>
          <a:p>
            <a:pPr lvl="1"/>
            <a:r>
              <a:rPr lang="nl-NL" dirty="0"/>
              <a:t>Subsidie van VNG Realisatie</a:t>
            </a:r>
          </a:p>
          <a:p>
            <a:pPr lvl="1"/>
            <a:r>
              <a:rPr lang="nl-NL" dirty="0"/>
              <a:t>SLA bij WeAreFrank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559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Zaakbrug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19EA230-FBC1-44F6-A905-6D3AE171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55" y="147513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9AD6A112-6FAC-4331-8CE8-41B69C5E3CA6}"/>
              </a:ext>
            </a:extLst>
          </p:cNvPr>
          <p:cNvSpPr/>
          <p:nvPr/>
        </p:nvSpPr>
        <p:spPr>
          <a:xfrm>
            <a:off x="7032015" y="1181788"/>
            <a:ext cx="1944717" cy="60494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Suite voor het</a:t>
            </a:r>
          </a:p>
          <a:p>
            <a:pPr algn="ctr"/>
            <a:r>
              <a:rPr lang="nl-NL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Sociaal domein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4F540578-A5D6-41B0-BD27-B732AB2435E1}"/>
              </a:ext>
            </a:extLst>
          </p:cNvPr>
          <p:cNvSpPr/>
          <p:nvPr/>
        </p:nvSpPr>
        <p:spPr>
          <a:xfrm>
            <a:off x="428478" y="1181788"/>
            <a:ext cx="1585168" cy="152917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8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71BF3D7E-9A8E-4890-98DF-595E950C9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84816"/>
            <a:ext cx="1529172" cy="1529172"/>
          </a:xfrm>
          <a:prstGeom prst="rect">
            <a:avLst/>
          </a:prstGeom>
        </p:spPr>
      </p:pic>
      <p:sp>
        <p:nvSpPr>
          <p:cNvPr id="9" name="Pijl: links/rechts 8">
            <a:extLst>
              <a:ext uri="{FF2B5EF4-FFF2-40B4-BE49-F238E27FC236}">
                <a16:creationId xmlns:a16="http://schemas.microsoft.com/office/drawing/2014/main" id="{B559094E-D555-4A8C-90C7-534C69CD5E22}"/>
              </a:ext>
            </a:extLst>
          </p:cNvPr>
          <p:cNvSpPr/>
          <p:nvPr/>
        </p:nvSpPr>
        <p:spPr>
          <a:xfrm>
            <a:off x="2139260" y="1668652"/>
            <a:ext cx="1334729" cy="564517"/>
          </a:xfrm>
          <a:prstGeom prst="leftRightArrow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ZGW</a:t>
            </a:r>
          </a:p>
        </p:txBody>
      </p:sp>
      <p:sp>
        <p:nvSpPr>
          <p:cNvPr id="22" name="Stroomdiagram: Proces 21">
            <a:extLst>
              <a:ext uri="{FF2B5EF4-FFF2-40B4-BE49-F238E27FC236}">
                <a16:creationId xmlns:a16="http://schemas.microsoft.com/office/drawing/2014/main" id="{0F7B4193-0388-4321-B985-D996965A7472}"/>
              </a:ext>
            </a:extLst>
          </p:cNvPr>
          <p:cNvSpPr/>
          <p:nvPr/>
        </p:nvSpPr>
        <p:spPr>
          <a:xfrm>
            <a:off x="3563059" y="2127960"/>
            <a:ext cx="1472934" cy="1529172"/>
          </a:xfrm>
          <a:prstGeom prst="flowChartProcess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05C81B76-8E0E-4A59-B447-961B03A6F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821" y="2213849"/>
            <a:ext cx="1529172" cy="1427603"/>
          </a:xfrm>
          <a:prstGeom prst="rect">
            <a:avLst/>
          </a:prstGeom>
        </p:spPr>
      </p:pic>
      <p:sp>
        <p:nvSpPr>
          <p:cNvPr id="26" name="Pijl: links/rechts 25">
            <a:extLst>
              <a:ext uri="{FF2B5EF4-FFF2-40B4-BE49-F238E27FC236}">
                <a16:creationId xmlns:a16="http://schemas.microsoft.com/office/drawing/2014/main" id="{3487A8E2-49FE-40A3-A6EB-78AACD5F84CA}"/>
              </a:ext>
            </a:extLst>
          </p:cNvPr>
          <p:cNvSpPr/>
          <p:nvPr/>
        </p:nvSpPr>
        <p:spPr>
          <a:xfrm>
            <a:off x="5125064" y="1664115"/>
            <a:ext cx="1828799" cy="564517"/>
          </a:xfrm>
          <a:prstGeom prst="leftRightArrow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ZDS / </a:t>
            </a:r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StufZkn</a:t>
            </a:r>
            <a:endParaRPr lang="nl-NL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00FC95C1-8F38-4601-968D-4D9FB23A23E4}"/>
              </a:ext>
            </a:extLst>
          </p:cNvPr>
          <p:cNvSpPr/>
          <p:nvPr/>
        </p:nvSpPr>
        <p:spPr>
          <a:xfrm>
            <a:off x="7037479" y="1930696"/>
            <a:ext cx="1944717" cy="60494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Gidso</a:t>
            </a:r>
            <a:endParaRPr lang="nl-NL" dirty="0">
              <a:solidFill>
                <a:schemeClr val="accent4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B992F3C1-E37E-40E6-844A-6CBDF8C1BAB0}"/>
              </a:ext>
            </a:extLst>
          </p:cNvPr>
          <p:cNvSpPr/>
          <p:nvPr/>
        </p:nvSpPr>
        <p:spPr>
          <a:xfrm>
            <a:off x="7037479" y="2679604"/>
            <a:ext cx="1944717" cy="60494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Key2Burgerzaken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17AD64F3-4EEE-464C-81AA-250DF5AC6AEE}"/>
              </a:ext>
            </a:extLst>
          </p:cNvPr>
          <p:cNvSpPr/>
          <p:nvPr/>
        </p:nvSpPr>
        <p:spPr>
          <a:xfrm>
            <a:off x="7052631" y="3421590"/>
            <a:ext cx="1944717" cy="60494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GisVG</a:t>
            </a:r>
            <a:endParaRPr lang="nl-NL" dirty="0">
              <a:solidFill>
                <a:schemeClr val="accent4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37B1D0F1-CD76-4A25-AE38-522857FD9A49}"/>
              </a:ext>
            </a:extLst>
          </p:cNvPr>
          <p:cNvSpPr/>
          <p:nvPr/>
        </p:nvSpPr>
        <p:spPr>
          <a:xfrm>
            <a:off x="7055149" y="4178937"/>
            <a:ext cx="1944717" cy="60494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  <p:sp>
        <p:nvSpPr>
          <p:cNvPr id="34" name="Stroomdiagram: Proces 33">
            <a:extLst>
              <a:ext uri="{FF2B5EF4-FFF2-40B4-BE49-F238E27FC236}">
                <a16:creationId xmlns:a16="http://schemas.microsoft.com/office/drawing/2014/main" id="{9DA9B0A8-A4D9-490F-8EAE-EE9997A1AFB3}"/>
              </a:ext>
            </a:extLst>
          </p:cNvPr>
          <p:cNvSpPr/>
          <p:nvPr/>
        </p:nvSpPr>
        <p:spPr>
          <a:xfrm>
            <a:off x="3563059" y="1181788"/>
            <a:ext cx="1472934" cy="946172"/>
          </a:xfrm>
          <a:prstGeom prst="flowChartProcess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Afbeelding 34">
            <a:extLst>
              <a:ext uri="{FF2B5EF4-FFF2-40B4-BE49-F238E27FC236}">
                <a16:creationId xmlns:a16="http://schemas.microsoft.com/office/drawing/2014/main" id="{C217685C-F7B7-499C-8FE5-B3E844C98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192" y="1249660"/>
            <a:ext cx="1395462" cy="653431"/>
          </a:xfrm>
          <a:prstGeom prst="rect">
            <a:avLst/>
          </a:prstGeom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8E28524E-FF63-4679-AB77-DA3A7BF13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6693" y="1903802"/>
            <a:ext cx="250412" cy="470775"/>
          </a:xfrm>
          <a:prstGeom prst="rect">
            <a:avLst/>
          </a:prstGeom>
        </p:spPr>
      </p:pic>
      <p:sp>
        <p:nvSpPr>
          <p:cNvPr id="39" name="Tekstvak 38">
            <a:extLst>
              <a:ext uri="{FF2B5EF4-FFF2-40B4-BE49-F238E27FC236}">
                <a16:creationId xmlns:a16="http://schemas.microsoft.com/office/drawing/2014/main" id="{E113CB2D-F389-43B2-9205-A117D8E7EA53}"/>
              </a:ext>
            </a:extLst>
          </p:cNvPr>
          <p:cNvSpPr txBox="1"/>
          <p:nvPr/>
        </p:nvSpPr>
        <p:spPr>
          <a:xfrm>
            <a:off x="3563058" y="3696624"/>
            <a:ext cx="1472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</a:t>
            </a:r>
          </a:p>
          <a:p>
            <a:pPr algn="ctr"/>
            <a:r>
              <a:rPr lang="nl-NL" sz="240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Zaakbrug</a:t>
            </a:r>
          </a:p>
        </p:txBody>
      </p:sp>
    </p:spTree>
    <p:extLst>
      <p:ext uri="{BB962C8B-B14F-4D97-AF65-F5344CB8AC3E}">
        <p14:creationId xmlns:p14="http://schemas.microsoft.com/office/powerpoint/2010/main" val="21492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45215-AADA-4CAD-994C-D695DF21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Leerpunten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295EBD-D653-4F06-967C-AB79E045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Kwaliteit van de gegevens</a:t>
            </a:r>
          </a:p>
          <a:p>
            <a:r>
              <a:rPr lang="nl-NL" dirty="0"/>
              <a:t>Taakverdeling</a:t>
            </a:r>
          </a:p>
          <a:p>
            <a:r>
              <a:rPr lang="nl-NL" dirty="0"/>
              <a:t>Inhoudelijke kennis</a:t>
            </a:r>
          </a:p>
          <a:p>
            <a:r>
              <a:rPr lang="nl-NL" dirty="0"/>
              <a:t>Lijn meteen betrokken in het begin</a:t>
            </a:r>
          </a:p>
          <a:p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uitleg</a:t>
            </a:r>
            <a:r>
              <a:rPr lang="en-US" dirty="0"/>
              <a:t> intern </a:t>
            </a:r>
            <a:r>
              <a:rPr lang="en-US" dirty="0" err="1"/>
              <a:t>nodig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079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45215-AADA-4CAD-994C-D695DF21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Vervolg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295EBD-D653-4F06-967C-AB79E045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Gesprekken</a:t>
            </a:r>
            <a:r>
              <a:rPr lang="en-US" dirty="0"/>
              <a:t> met MT’s </a:t>
            </a:r>
            <a:r>
              <a:rPr lang="en-US" dirty="0" err="1"/>
              <a:t>ketens</a:t>
            </a:r>
            <a:r>
              <a:rPr lang="en-US" dirty="0"/>
              <a:t> (</a:t>
            </a:r>
            <a:r>
              <a:rPr lang="en-US" dirty="0" err="1"/>
              <a:t>draagvlak</a:t>
            </a:r>
            <a:r>
              <a:rPr lang="en-US" dirty="0"/>
              <a:t>)</a:t>
            </a:r>
          </a:p>
          <a:p>
            <a:r>
              <a:rPr lang="en-US" dirty="0"/>
              <a:t>DT </a:t>
            </a:r>
            <a:r>
              <a:rPr lang="en-US" dirty="0" err="1"/>
              <a:t>advies</a:t>
            </a:r>
            <a:r>
              <a:rPr lang="en-US" dirty="0"/>
              <a:t> </a:t>
            </a:r>
            <a:r>
              <a:rPr lang="en-US" dirty="0" err="1"/>
              <a:t>inbedding</a:t>
            </a:r>
            <a:r>
              <a:rPr lang="en-US" dirty="0"/>
              <a:t> Common Ground</a:t>
            </a:r>
          </a:p>
          <a:p>
            <a:r>
              <a:rPr lang="en-US" dirty="0"/>
              <a:t>Roadmap:</a:t>
            </a:r>
            <a:endParaRPr lang="nl-NL" dirty="0"/>
          </a:p>
          <a:p>
            <a:pPr lvl="1"/>
            <a:r>
              <a:rPr lang="nl-NL" dirty="0" err="1"/>
              <a:t>Zaakbehandel</a:t>
            </a:r>
            <a:r>
              <a:rPr lang="nl-NL" dirty="0"/>
              <a:t> applicatie : Groningen? (</a:t>
            </a:r>
            <a:r>
              <a:rPr lang="nl-NL" dirty="0" err="1"/>
              <a:t>Valtimo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Zaakvernietiging/archiefbeheer: Delft ?</a:t>
            </a:r>
          </a:p>
          <a:p>
            <a:pPr lvl="1"/>
            <a:r>
              <a:rPr lang="nl-NL" dirty="0" err="1"/>
              <a:t>MijnGemeente</a:t>
            </a:r>
            <a:r>
              <a:rPr lang="nl-NL" dirty="0"/>
              <a:t> : </a:t>
            </a:r>
            <a:r>
              <a:rPr lang="nl-NL" dirty="0" err="1"/>
              <a:t>DenHaag</a:t>
            </a:r>
            <a:r>
              <a:rPr lang="nl-NL" dirty="0"/>
              <a:t> ?</a:t>
            </a:r>
          </a:p>
          <a:p>
            <a:pPr lvl="1"/>
            <a:r>
              <a:rPr lang="nl-NL" dirty="0" err="1"/>
              <a:t>Brp</a:t>
            </a:r>
            <a:r>
              <a:rPr lang="nl-NL" dirty="0"/>
              <a:t> gegevens : Buren?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42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9DE3D-6C0D-417C-8CC9-C4A12DAC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jullie niet?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5BD13A-D57A-41C7-BDA1-C8F82997C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Wij zijn een gemeente met 90.000 inwoners</a:t>
            </a:r>
          </a:p>
          <a:p>
            <a:r>
              <a:rPr lang="nl-NL" dirty="0"/>
              <a:t>Hebben zelf de Open Zaakbrug ontwikkeld</a:t>
            </a:r>
          </a:p>
          <a:p>
            <a:r>
              <a:rPr lang="nl-NL" dirty="0"/>
              <a:t>Kinderziekten uit Open Zaak gehaald (ook CMIS flink verbeterd </a:t>
            </a:r>
            <a:r>
              <a:rPr lang="nl-NL" dirty="0" err="1"/>
              <a:t>ivm</a:t>
            </a:r>
            <a:r>
              <a:rPr lang="nl-NL" dirty="0"/>
              <a:t> DMS)</a:t>
            </a:r>
          </a:p>
          <a:p>
            <a:r>
              <a:rPr lang="nl-NL" dirty="0"/>
              <a:t>Ervaring op gedaan met </a:t>
            </a:r>
            <a:r>
              <a:rPr lang="nl-NL" dirty="0" err="1"/>
              <a:t>kwaliteits</a:t>
            </a:r>
            <a:r>
              <a:rPr lang="nl-NL" dirty="0"/>
              <a:t> verbetering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De producten zijn er klaar voor en wij delen graag onze ervaringen, wat weerhoudt jullie?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66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Ons verhaal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Wie zijn we – onze boodschap</a:t>
            </a:r>
          </a:p>
          <a:p>
            <a:r>
              <a:rPr lang="nl-NL" dirty="0"/>
              <a:t>Aanleiding van de verandering</a:t>
            </a:r>
          </a:p>
          <a:p>
            <a:r>
              <a:rPr lang="nl-NL" dirty="0"/>
              <a:t>Keuze tussen traditioneel of commonground</a:t>
            </a:r>
          </a:p>
          <a:p>
            <a:r>
              <a:rPr lang="nl-NL" dirty="0"/>
              <a:t>Aanpak - winkel openhouden</a:t>
            </a:r>
          </a:p>
          <a:p>
            <a:r>
              <a:rPr lang="nl-NL" dirty="0"/>
              <a:t>Leerpunten – vervolg</a:t>
            </a:r>
          </a:p>
          <a:p>
            <a:r>
              <a:rPr lang="nl-NL" dirty="0"/>
              <a:t>Vragen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151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Wie zijn we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Jacco Hovenga informatie architect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27391B1-AA94-48BD-9F45-BF59DD4BE3F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Eduard Witteveen innovatie en beheer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D6747F-E48C-4151-91ED-74395D095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37" y="2332784"/>
            <a:ext cx="2261839" cy="226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5C9BF9E-5570-4E90-B447-ED6AD8778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528" y="2332784"/>
            <a:ext cx="2274848" cy="22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5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5A3AD-30DF-48AA-844B-4F926817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Onze boodschap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3F5402-6749-470F-B545-F6C2EE56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987731" cy="3394472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Wij draaien nu met Open Zaak</a:t>
            </a:r>
          </a:p>
          <a:p>
            <a:r>
              <a:rPr lang="nl-NL" dirty="0"/>
              <a:t>De oude zaken zijn mee gemigreerd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Jullie kunnen dit ook!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6D0A37-4FA4-412E-ADAB-7703F4BCE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931" y="1753447"/>
            <a:ext cx="3241869" cy="228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07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CE56B-02F2-48C2-9980-27C1B000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Aanleiding in medio 2019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036DBD-EAC7-4003-ACF4-3C8D7121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2" descr="C:\temp\Zaaksysteem Huidig.jpg">
            <a:extLst>
              <a:ext uri="{FF2B5EF4-FFF2-40B4-BE49-F238E27FC236}">
                <a16:creationId xmlns:a16="http://schemas.microsoft.com/office/drawing/2014/main" id="{DBF9FAED-FF12-437A-84C3-3834FBED9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58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CE56B-02F2-48C2-9980-27C1B000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Aanleiding in medio 2019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036DBD-EAC7-4003-ACF4-3C8D7121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2" descr="C:\temp\Zaaksysteem Huidig.jpg">
            <a:extLst>
              <a:ext uri="{FF2B5EF4-FFF2-40B4-BE49-F238E27FC236}">
                <a16:creationId xmlns:a16="http://schemas.microsoft.com/office/drawing/2014/main" id="{DBF9FAED-FF12-437A-84C3-3834FBED9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71C0AFE7-3DCA-4771-B442-0E534FABBE7F}"/>
              </a:ext>
            </a:extLst>
          </p:cNvPr>
          <p:cNvSpPr/>
          <p:nvPr/>
        </p:nvSpPr>
        <p:spPr>
          <a:xfrm>
            <a:off x="2289717" y="2289718"/>
            <a:ext cx="3085171" cy="1453258"/>
          </a:xfrm>
          <a:prstGeom prst="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800" dirty="0">
                <a:solidFill>
                  <a:schemeClr val="accent6">
                    <a:lumMod val="50000"/>
                  </a:schemeClr>
                </a:solidFill>
              </a:rPr>
              <a:t>End of Life</a:t>
            </a:r>
          </a:p>
        </p:txBody>
      </p:sp>
    </p:spTree>
    <p:extLst>
      <p:ext uri="{BB962C8B-B14F-4D97-AF65-F5344CB8AC3E}">
        <p14:creationId xmlns:p14="http://schemas.microsoft.com/office/powerpoint/2010/main" val="310712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CE56B-02F2-48C2-9980-27C1B000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Keuze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D5343BA-7C4A-4140-897F-6B597D3EC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Traditioneel</a:t>
            </a:r>
          </a:p>
          <a:p>
            <a:r>
              <a:rPr lang="nl-NL" dirty="0"/>
              <a:t>Product</a:t>
            </a:r>
          </a:p>
          <a:p>
            <a:r>
              <a:rPr lang="nl-NL" dirty="0"/>
              <a:t>Licenties aanschaf</a:t>
            </a:r>
          </a:p>
          <a:p>
            <a:r>
              <a:rPr lang="en-US" dirty="0"/>
              <a:t>M</a:t>
            </a:r>
            <a:r>
              <a:rPr lang="nl-NL" dirty="0" err="1"/>
              <a:t>igraties</a:t>
            </a:r>
            <a:r>
              <a:rPr lang="nl-NL" dirty="0"/>
              <a:t> en koppelingen</a:t>
            </a:r>
          </a:p>
          <a:p>
            <a:r>
              <a:rPr lang="nl-NL" dirty="0"/>
              <a:t>Stuf</a:t>
            </a:r>
          </a:p>
          <a:p>
            <a:r>
              <a:rPr lang="en-US" dirty="0"/>
              <a:t>Vast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leverancier</a:t>
            </a:r>
            <a:endParaRPr lang="nl-NL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2F3F739-7B70-42DD-BEA5-BECF4DB4DD3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/>
              <a:t>Commonground</a:t>
            </a:r>
          </a:p>
          <a:p>
            <a:r>
              <a:rPr lang="nl-NL" dirty="0"/>
              <a:t>Dienst</a:t>
            </a:r>
          </a:p>
          <a:p>
            <a:r>
              <a:rPr lang="nl-NL" dirty="0"/>
              <a:t>Continuïteit op </a:t>
            </a:r>
            <a:r>
              <a:rPr lang="nl-NL" dirty="0" err="1"/>
              <a:t>datalaag</a:t>
            </a:r>
            <a:endParaRPr lang="nl-NL" dirty="0"/>
          </a:p>
          <a:p>
            <a:r>
              <a:rPr lang="nl-NL" dirty="0"/>
              <a:t>Modernisering</a:t>
            </a:r>
          </a:p>
          <a:p>
            <a:r>
              <a:rPr lang="nl-NL" dirty="0"/>
              <a:t>API</a:t>
            </a:r>
          </a:p>
          <a:p>
            <a:r>
              <a:rPr lang="nl-NL" dirty="0"/>
              <a:t>Inhoudelijke regie</a:t>
            </a:r>
          </a:p>
        </p:txBody>
      </p:sp>
    </p:spTree>
    <p:extLst>
      <p:ext uri="{BB962C8B-B14F-4D97-AF65-F5344CB8AC3E}">
        <p14:creationId xmlns:p14="http://schemas.microsoft.com/office/powerpoint/2010/main" val="411907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CEB24-808B-42C1-B98D-B48CE0E3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Common </a:t>
            </a:r>
            <a:r>
              <a:rPr lang="nl-NL" dirty="0" err="1"/>
              <a:t>ground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8D9310-3236-424B-9F0C-1329607F7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Ervaring met onze website in </a:t>
            </a:r>
            <a:r>
              <a:rPr lang="nl-NL" dirty="0" err="1"/>
              <a:t>Wordpress</a:t>
            </a:r>
            <a:endParaRPr lang="nl-NL" dirty="0"/>
          </a:p>
          <a:p>
            <a:pPr lvl="1"/>
            <a:r>
              <a:rPr lang="nl-NL" dirty="0"/>
              <a:t>Met 4 andere gemeenten </a:t>
            </a:r>
            <a:r>
              <a:rPr lang="nl-NL" dirty="0" err="1"/>
              <a:t>OpenWebConcept</a:t>
            </a:r>
            <a:r>
              <a:rPr lang="nl-NL" dirty="0"/>
              <a:t> gestart</a:t>
            </a:r>
          </a:p>
          <a:p>
            <a:r>
              <a:rPr lang="nl-NL" dirty="0"/>
              <a:t>ZGW-</a:t>
            </a:r>
            <a:r>
              <a:rPr lang="nl-NL" dirty="0" err="1"/>
              <a:t>api’s</a:t>
            </a:r>
            <a:endParaRPr lang="nl-NL" dirty="0"/>
          </a:p>
          <a:p>
            <a:pPr lvl="1"/>
            <a:r>
              <a:rPr lang="nl-NL" dirty="0"/>
              <a:t>Nieuwe standaard zaaksgewijs werken</a:t>
            </a:r>
          </a:p>
          <a:p>
            <a:r>
              <a:rPr lang="nl-NL" dirty="0"/>
              <a:t>Pas toe of leg uit</a:t>
            </a:r>
          </a:p>
          <a:p>
            <a:pPr marL="457200" lvl="1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Voorlopige keuze voor Open Zaak na:</a:t>
            </a:r>
          </a:p>
          <a:p>
            <a:pPr>
              <a:buFontTx/>
              <a:buChar char="-"/>
            </a:pPr>
            <a:r>
              <a:rPr lang="en-US" dirty="0" err="1"/>
              <a:t>Impactanalyse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DT </a:t>
            </a:r>
            <a:r>
              <a:rPr lang="en-US" dirty="0" err="1"/>
              <a:t>besluit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214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Keuze voor </a:t>
            </a:r>
            <a:r>
              <a:rPr lang="nl-NL" dirty="0" err="1"/>
              <a:t>OpenZaak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pic>
        <p:nvPicPr>
          <p:cNvPr id="6" name="Picture 2" descr="C:\temp\Zaaksysteem Huidig.jpg">
            <a:extLst>
              <a:ext uri="{FF2B5EF4-FFF2-40B4-BE49-F238E27FC236}">
                <a16:creationId xmlns:a16="http://schemas.microsoft.com/office/drawing/2014/main" id="{A0FCA663-8A7D-48B7-BDBC-A3A8B5EE3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1"/>
            <a:ext cx="8229600" cy="345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926E3A41-BAE4-4FFB-9922-F83C59A31A12}"/>
              </a:ext>
            </a:extLst>
          </p:cNvPr>
          <p:cNvSpPr/>
          <p:nvPr/>
        </p:nvSpPr>
        <p:spPr>
          <a:xfrm>
            <a:off x="2329941" y="2033687"/>
            <a:ext cx="2711669" cy="184354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800" dirty="0">
              <a:solidFill>
                <a:srgbClr val="FF0000"/>
              </a:solidFill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71A1E35C-833B-4FD5-8A15-B4A97530C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658" y="2196889"/>
            <a:ext cx="1529172" cy="1529172"/>
          </a:xfrm>
          <a:prstGeom prst="rect">
            <a:avLst/>
          </a:prstGeom>
        </p:spPr>
      </p:pic>
      <p:sp>
        <p:nvSpPr>
          <p:cNvPr id="13" name="Pijl: links 12">
            <a:extLst>
              <a:ext uri="{FF2B5EF4-FFF2-40B4-BE49-F238E27FC236}">
                <a16:creationId xmlns:a16="http://schemas.microsoft.com/office/drawing/2014/main" id="{D44F8002-F482-476A-BDED-C760D005CD61}"/>
              </a:ext>
            </a:extLst>
          </p:cNvPr>
          <p:cNvSpPr/>
          <p:nvPr/>
        </p:nvSpPr>
        <p:spPr>
          <a:xfrm>
            <a:off x="2238611" y="3008278"/>
            <a:ext cx="638717" cy="41664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ZGW</a:t>
            </a:r>
          </a:p>
        </p:txBody>
      </p:sp>
      <p:sp>
        <p:nvSpPr>
          <p:cNvPr id="14" name="Pijl: links 13">
            <a:extLst>
              <a:ext uri="{FF2B5EF4-FFF2-40B4-BE49-F238E27FC236}">
                <a16:creationId xmlns:a16="http://schemas.microsoft.com/office/drawing/2014/main" id="{966ECE02-98FE-4F8B-B2F3-F2923804FF61}"/>
              </a:ext>
            </a:extLst>
          </p:cNvPr>
          <p:cNvSpPr/>
          <p:nvPr/>
        </p:nvSpPr>
        <p:spPr>
          <a:xfrm flipH="1">
            <a:off x="4497830" y="2747141"/>
            <a:ext cx="632762" cy="41664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ZGW</a:t>
            </a:r>
          </a:p>
        </p:txBody>
      </p:sp>
      <p:sp>
        <p:nvSpPr>
          <p:cNvPr id="15" name="Pijl: links 14">
            <a:extLst>
              <a:ext uri="{FF2B5EF4-FFF2-40B4-BE49-F238E27FC236}">
                <a16:creationId xmlns:a16="http://schemas.microsoft.com/office/drawing/2014/main" id="{7146614A-895F-4EDB-9426-09823F0163D8}"/>
              </a:ext>
            </a:extLst>
          </p:cNvPr>
          <p:cNvSpPr/>
          <p:nvPr/>
        </p:nvSpPr>
        <p:spPr>
          <a:xfrm flipH="1">
            <a:off x="4547565" y="3400010"/>
            <a:ext cx="632762" cy="41664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ZGW</a:t>
            </a:r>
          </a:p>
        </p:txBody>
      </p:sp>
    </p:spTree>
    <p:extLst>
      <p:ext uri="{BB962C8B-B14F-4D97-AF65-F5344CB8AC3E}">
        <p14:creationId xmlns:p14="http://schemas.microsoft.com/office/powerpoint/2010/main" val="278648847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Aangepas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1C611"/>
      </a:accent1>
      <a:accent2>
        <a:srgbClr val="7A284E"/>
      </a:accent2>
      <a:accent3>
        <a:srgbClr val="FFFFFF"/>
      </a:accent3>
      <a:accent4>
        <a:srgbClr val="00B1FF"/>
      </a:accent4>
      <a:accent5>
        <a:srgbClr val="BF0042"/>
      </a:accent5>
      <a:accent6>
        <a:srgbClr val="6F6F6E"/>
      </a:accent6>
      <a:hlink>
        <a:srgbClr val="6F6F6E"/>
      </a:hlink>
      <a:folHlink>
        <a:srgbClr val="6F6F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5221</TotalTime>
  <Words>391</Words>
  <Application>Microsoft Office PowerPoint</Application>
  <PresentationFormat>Diavoorstelling (16:9)</PresentationFormat>
  <Paragraphs>116</Paragraphs>
  <Slides>15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Calluna Sans</vt:lpstr>
      <vt:lpstr>Calluna Sans Light</vt:lpstr>
      <vt:lpstr>Tahoma</vt:lpstr>
      <vt:lpstr>Blank</vt:lpstr>
      <vt:lpstr>Succesvolle implementatie van Open Zaak</vt:lpstr>
      <vt:lpstr>Ons verhaal</vt:lpstr>
      <vt:lpstr>Wie zijn we</vt:lpstr>
      <vt:lpstr>Onze boodschap</vt:lpstr>
      <vt:lpstr>Aanleiding in medio 2019</vt:lpstr>
      <vt:lpstr>Aanleiding in medio 2019</vt:lpstr>
      <vt:lpstr>Keuze</vt:lpstr>
      <vt:lpstr>Common ground</vt:lpstr>
      <vt:lpstr>Keuze voor OpenZaak</vt:lpstr>
      <vt:lpstr>Onze aanpak</vt:lpstr>
      <vt:lpstr>Winkel open houden</vt:lpstr>
      <vt:lpstr>Open Zaakbrug</vt:lpstr>
      <vt:lpstr>Leerpunten</vt:lpstr>
      <vt:lpstr>Vervolg</vt:lpstr>
      <vt:lpstr>Waarom jullie niet?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Innovatie</dc:title>
  <dc:creator>Eduard Witteveen</dc:creator>
  <cp:lastModifiedBy>Jacco Hovenga</cp:lastModifiedBy>
  <cp:revision>205</cp:revision>
  <cp:lastPrinted>2021-02-02T12:06:20Z</cp:lastPrinted>
  <dcterms:created xsi:type="dcterms:W3CDTF">2019-04-26T21:48:10Z</dcterms:created>
  <dcterms:modified xsi:type="dcterms:W3CDTF">2021-09-09T06:32:07Z</dcterms:modified>
</cp:coreProperties>
</file>