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9" r:id="rId2"/>
    <p:sldId id="355" r:id="rId3"/>
    <p:sldId id="328" r:id="rId4"/>
    <p:sldId id="330" r:id="rId5"/>
    <p:sldId id="331" r:id="rId6"/>
    <p:sldId id="332" r:id="rId7"/>
    <p:sldId id="334" r:id="rId8"/>
    <p:sldId id="336" r:id="rId9"/>
    <p:sldId id="335" r:id="rId10"/>
    <p:sldId id="337" r:id="rId11"/>
    <p:sldId id="339" r:id="rId12"/>
    <p:sldId id="338" r:id="rId13"/>
    <p:sldId id="352" r:id="rId14"/>
    <p:sldId id="353" r:id="rId15"/>
    <p:sldId id="354" r:id="rId16"/>
    <p:sldId id="341" r:id="rId17"/>
    <p:sldId id="350" r:id="rId18"/>
    <p:sldId id="348" r:id="rId19"/>
    <p:sldId id="345" r:id="rId20"/>
    <p:sldId id="344" r:id="rId21"/>
    <p:sldId id="343" r:id="rId22"/>
    <p:sldId id="346" r:id="rId23"/>
    <p:sldId id="340" r:id="rId24"/>
    <p:sldId id="351" r:id="rId25"/>
    <p:sldId id="347" r:id="rId26"/>
    <p:sldId id="349" r:id="rId27"/>
    <p:sldId id="256" r:id="rId28"/>
    <p:sldId id="305" r:id="rId29"/>
    <p:sldId id="318" r:id="rId30"/>
    <p:sldId id="316" r:id="rId31"/>
    <p:sldId id="319" r:id="rId32"/>
    <p:sldId id="321" r:id="rId33"/>
    <p:sldId id="320" r:id="rId34"/>
    <p:sldId id="308" r:id="rId35"/>
    <p:sldId id="322" r:id="rId36"/>
    <p:sldId id="309" r:id="rId37"/>
    <p:sldId id="323" r:id="rId38"/>
    <p:sldId id="310" r:id="rId39"/>
    <p:sldId id="324" r:id="rId40"/>
    <p:sldId id="277" r:id="rId41"/>
    <p:sldId id="314" r:id="rId42"/>
    <p:sldId id="327" r:id="rId43"/>
    <p:sldId id="312" r:id="rId44"/>
  </p:sldIdLst>
  <p:sldSz cx="9144000" cy="5143500" type="screen16x9"/>
  <p:notesSz cx="9926638" cy="6797675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FF"/>
    <a:srgbClr val="BF0042"/>
    <a:srgbClr val="C20031"/>
    <a:srgbClr val="FF9BB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614" autoAdjust="0"/>
  </p:normalViewPr>
  <p:slideViewPr>
    <p:cSldViewPr snapToGrid="0" snapToObjects="1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69AC-4E07-434C-BF3D-C3DEBD4DC4F3}" type="datetimeFigureOut">
              <a:rPr lang="nl-NL" smtClean="0">
                <a:solidFill>
                  <a:srgbClr val="898989"/>
                </a:solidFill>
                <a:latin typeface="Calluna Sans"/>
              </a:rPr>
              <a:t>5-8-2021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9AEF-7ACD-4C45-8745-D76002B97918}" type="slidenum">
              <a:rPr lang="nl-NL" smtClean="0">
                <a:solidFill>
                  <a:srgbClr val="898989"/>
                </a:solidFill>
                <a:latin typeface="Calluna Sans"/>
              </a:rPr>
              <a:t>‹nr.›</a:t>
            </a:fld>
            <a:endParaRPr lang="nl-NL" dirty="0">
              <a:solidFill>
                <a:srgbClr val="898989"/>
              </a:solidFill>
              <a:latin typeface="Calluna Sans"/>
            </a:endParaRPr>
          </a:p>
        </p:txBody>
      </p:sp>
      <p:pic>
        <p:nvPicPr>
          <p:cNvPr id="3074" name="Picture 2" descr="\\iszffs02\homedirs$\SWF\e.witteveen\Desktop\innovatie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475" y="6441211"/>
            <a:ext cx="3792397" cy="3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2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F3316F8A-4A27-ED49-A712-60D7B4B79C87}" type="datetimeFigureOut">
              <a:rPr lang="nl-NL" smtClean="0"/>
              <a:pPr/>
              <a:t>5-8-2021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91832" y="3228896"/>
            <a:ext cx="8783326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  <a:latin typeface="Calluna Sans"/>
              </a:defRPr>
            </a:lvl1pPr>
          </a:lstStyle>
          <a:p>
            <a:fld id="{09B8282B-E46E-F44E-B81B-A2844BC1D2F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59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lun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Bestand:Viaduct_A7_bij_Sneek.jp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681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Kip-ei probleem oude naar nieuwe wereld 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backoffice programmatuur met ZDS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Nieuwe Open Zaak met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de 2 werelden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984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Kip-ei probleem oude naar nieuwe wereld 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backoffice programmatuur met ZDS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Nieuwe Open Zaak met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de 2 werelden</a:t>
            </a:r>
          </a:p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708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488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660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4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405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5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42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54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43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49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5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65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sz="600" dirty="0"/>
              <a:t>Vooraf:</a:t>
            </a:r>
          </a:p>
          <a:p>
            <a:pPr marL="171450" indent="-171450">
              <a:buFontTx/>
              <a:buChar char="-"/>
            </a:pP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De bijeenkomst wordt opgenomen en via </a:t>
            </a:r>
            <a:r>
              <a:rPr lang="nl-NL" sz="800" i="0" dirty="0" err="1"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 gedeeld, wil je niet in beeld zet dan je camera uit. </a:t>
            </a:r>
          </a:p>
          <a:p>
            <a:pPr marL="171450" indent="-171450">
              <a:buFontTx/>
              <a:buChar char="-"/>
            </a:pP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Beelden kunnen gebruikt worden voor </a:t>
            </a:r>
            <a:r>
              <a:rPr lang="nl-NL" sz="800" i="0" dirty="0" err="1">
                <a:solidFill>
                  <a:schemeClr val="accent5">
                    <a:lumMod val="50000"/>
                  </a:schemeClr>
                </a:solidFill>
              </a:rPr>
              <a:t>Fieldlab</a:t>
            </a:r>
            <a:r>
              <a:rPr lang="nl-NL" sz="800" i="0" dirty="0">
                <a:solidFill>
                  <a:schemeClr val="accent5">
                    <a:lumMod val="50000"/>
                  </a:schemeClr>
                </a:solidFill>
              </a:rPr>
              <a:t> en inhoudelijk gerelateerde momenten</a:t>
            </a:r>
          </a:p>
          <a:p>
            <a:pPr marL="171450" indent="-171450">
              <a:buFontTx/>
              <a:buChar char="-"/>
            </a:pPr>
            <a:endParaRPr lang="nl-NL" sz="600" i="0" dirty="0"/>
          </a:p>
          <a:p>
            <a:pPr marL="171450" indent="-171450">
              <a:buFontTx/>
              <a:buChar char="-"/>
            </a:pPr>
            <a:r>
              <a:rPr lang="nl-NL" sz="600" dirty="0"/>
              <a:t>Fijn om te zien wie er allemaal zijn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Microfoons graag uit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Handje opsteken wanneer je wat wilt zeggen (David en </a:t>
            </a:r>
            <a:r>
              <a:rPr lang="nl-NL" sz="600" dirty="0" err="1"/>
              <a:t>Lazo</a:t>
            </a:r>
            <a:r>
              <a:rPr lang="nl-NL" sz="600" dirty="0"/>
              <a:t>, kunnen jullie signaleren en oppikken wanneer iemand wat wil zeggen?)</a:t>
            </a:r>
          </a:p>
          <a:p>
            <a:pPr marL="171450" indent="-171450">
              <a:buFontTx/>
              <a:buChar char="-"/>
            </a:pPr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23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600" dirty="0"/>
              <a:t>We hebben 1 uur, iets als het volgende: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openzaak / openzaakburg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demonstratie</a:t>
            </a:r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utrecht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haarlem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roadmap </a:t>
            </a:r>
            <a:r>
              <a:rPr lang="nl-NL" sz="600" dirty="0" err="1"/>
              <a:t>sudwestfryslan</a:t>
            </a:r>
            <a:endParaRPr lang="nl-NL" sz="600" dirty="0"/>
          </a:p>
          <a:p>
            <a:pPr marL="171450" indent="-171450">
              <a:buFontTx/>
              <a:buChar char="-"/>
            </a:pPr>
            <a:r>
              <a:rPr lang="nl-NL" sz="600" dirty="0"/>
              <a:t>10 minuten: vragen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93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600" dirty="0"/>
              <a:t>Afgelopen jaren heeft Súdwest-Fryslân ingezet op zaaksgewijs werken</a:t>
            </a:r>
          </a:p>
          <a:p>
            <a:r>
              <a:rPr lang="nl-NL" sz="600" dirty="0"/>
              <a:t>Hierbij werken de medewerkers in de taak-specifieke-applicatie met programmatuur die dus voor het betreffende domein is ontwikkeld.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Deze taak-specifieke-applicaties communiceren via de Zaak Document Services (ZDS) standaard met het centrale zaaksysteem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Heel sociaaldomein, groot gedeelte van vergunningen, </a:t>
            </a:r>
            <a:r>
              <a:rPr lang="nl-NL" sz="600" dirty="0" err="1"/>
              <a:t>etc</a:t>
            </a:r>
            <a:endParaRPr lang="nl-NL" sz="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 dirty="0"/>
              <a:t>Geen processen in het zaaksysteem zelf in gebruik, geen zaak-behandel-systeem</a:t>
            </a:r>
          </a:p>
          <a:p>
            <a:r>
              <a:rPr lang="nl-NL" sz="600" dirty="0"/>
              <a:t>----- klik, einde komt in beeld -----</a:t>
            </a:r>
          </a:p>
          <a:p>
            <a:r>
              <a:rPr lang="nl-NL" sz="600" dirty="0"/>
              <a:t>Het zaaksysteem was end-of-life, leverancier stopte met het betreffende product</a:t>
            </a:r>
          </a:p>
          <a:p>
            <a:r>
              <a:rPr lang="nl-NL" sz="600" dirty="0"/>
              <a:t>We moesten wat anders op deze plek</a:t>
            </a:r>
          </a:p>
          <a:p>
            <a:endParaRPr lang="nl-NL" sz="600" dirty="0"/>
          </a:p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63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540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93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u="none" strike="noStrike" kern="1200" dirty="0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  <a:hlinkClick r:id="rId3"/>
              </a:rPr>
              <a:t> Gouwenaar, vrijgegeven in het publieke domein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Calluna Sans"/>
              <a:ea typeface="+mn-ea"/>
              <a:cs typeface="+mn-cs"/>
            </a:endParaRPr>
          </a:p>
          <a:p>
            <a:endParaRPr lang="nl-NL" sz="1200" b="0" i="0" u="none" strike="noStrike" kern="1200" dirty="0">
              <a:solidFill>
                <a:schemeClr val="tx1"/>
              </a:solidFill>
              <a:effectLst/>
              <a:latin typeface="Calluna Sans"/>
              <a:ea typeface="+mn-ea"/>
              <a:cs typeface="+mn-cs"/>
            </a:endParaRPr>
          </a:p>
          <a:p>
            <a:r>
              <a:rPr lang="nl-NL" sz="1200" b="0" i="1" kern="1200" dirty="0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</a:rPr>
              <a:t>It 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Calluna Sans"/>
                <a:ea typeface="+mn-ea"/>
                <a:cs typeface="+mn-cs"/>
              </a:rPr>
              <a:t>Krúsrak</a:t>
            </a:r>
            <a:endParaRPr lang="nl-NL" sz="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282B-E46E-F44E-B81B-A2844BC1D2F8}" type="slidenum">
              <a:rPr lang="nl-NL" smtClean="0"/>
              <a:pPr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432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\\iszffs02\homedirs$\SWF\e.witteveen\Desktop\innovatie\stadhui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" y="1"/>
            <a:ext cx="91440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iszffs02\homedirs$\SWF\e.witteveen\Desktop\innovatie\titel-achtergrond-hd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622" cy="51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703" y="3360869"/>
            <a:ext cx="7772400" cy="646497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64042" y="4023152"/>
            <a:ext cx="8142890" cy="58230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 baseline="0">
                <a:solidFill>
                  <a:schemeClr val="tx1">
                    <a:tint val="75000"/>
                  </a:schemeClr>
                </a:solidFill>
                <a:latin typeface="Calluna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357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 baseline="0">
                <a:solidFill>
                  <a:schemeClr val="accent4"/>
                </a:solidFill>
                <a:latin typeface="Calluna Sans Light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959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/>
          </p:nvPr>
        </p:nvSpPr>
        <p:spPr>
          <a:xfrm>
            <a:off x="4572000" y="1200151"/>
            <a:ext cx="4114800" cy="3394472"/>
          </a:xfrm>
        </p:spPr>
        <p:txBody>
          <a:bodyPr/>
          <a:lstStyle>
            <a:lvl1pPr>
              <a:buClr>
                <a:schemeClr val="accent4"/>
              </a:buClr>
              <a:defRPr sz="3000">
                <a:solidFill>
                  <a:schemeClr val="bg2"/>
                </a:solidFill>
              </a:defRPr>
            </a:lvl1pPr>
            <a:lvl2pPr>
              <a:buClr>
                <a:schemeClr val="accent4"/>
              </a:buClr>
              <a:defRPr sz="2500">
                <a:solidFill>
                  <a:schemeClr val="bg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0313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407" y="4604601"/>
            <a:ext cx="2263698" cy="4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Calluna Sans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98989"/>
          </a:solidFill>
          <a:latin typeface="Callun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98989"/>
          </a:solidFill>
          <a:latin typeface="Callun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98989"/>
          </a:solidFill>
          <a:latin typeface="Callun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98989"/>
          </a:solidFill>
          <a:latin typeface="Callun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ng-realisatie.github.io/gemma-zaken/themas/achtergronddocumentatie/zds-en-zgw-api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797EC-DE9E-4AB4-BA5E-49976C66F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02" y="3360869"/>
            <a:ext cx="8887297" cy="646497"/>
          </a:xfrm>
        </p:spPr>
        <p:txBody>
          <a:bodyPr>
            <a:noAutofit/>
          </a:bodyPr>
          <a:lstStyle/>
          <a:p>
            <a:r>
              <a:rPr lang="nl-NL" sz="2800" dirty="0"/>
              <a:t>Súdwest-Fryslân live met </a:t>
            </a:r>
            <a:r>
              <a:rPr lang="nl-NL" sz="2800" dirty="0" err="1"/>
              <a:t>OpenZaak</a:t>
            </a:r>
            <a:r>
              <a:rPr lang="nl-NL" sz="2800" dirty="0"/>
              <a:t> en Open Zaakbrug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D973AD-2AAE-457D-A49D-88A27DD60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42" y="4023152"/>
            <a:ext cx="8142890" cy="980028"/>
          </a:xfrm>
        </p:spPr>
        <p:txBody>
          <a:bodyPr>
            <a:normAutofit/>
          </a:bodyPr>
          <a:lstStyle/>
          <a:p>
            <a:r>
              <a:rPr lang="nl-NL" dirty="0"/>
              <a:t>De overstap naar commonground in de praktijk</a:t>
            </a:r>
            <a:br>
              <a:rPr lang="nl-NL" dirty="0"/>
            </a:br>
            <a:r>
              <a:rPr lang="nl-NL" dirty="0"/>
              <a:t>Ervaringen van de gemeente en leverancier</a:t>
            </a:r>
          </a:p>
        </p:txBody>
      </p:sp>
    </p:spTree>
    <p:extLst>
      <p:ext uri="{BB962C8B-B14F-4D97-AF65-F5344CB8AC3E}">
        <p14:creationId xmlns:p14="http://schemas.microsoft.com/office/powerpoint/2010/main" val="31456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Transitie met Open Zaakbrug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Door nu te draaien met </a:t>
            </a:r>
            <a:r>
              <a:rPr lang="nl-NL" dirty="0" err="1"/>
              <a:t>OpenZaak</a:t>
            </a:r>
            <a:r>
              <a:rPr lang="nl-NL" dirty="0"/>
              <a:t>:</a:t>
            </a:r>
          </a:p>
          <a:p>
            <a:r>
              <a:rPr lang="nl-NL" dirty="0"/>
              <a:t>Bestaande vak-applicatie kunnen “ongewijzigd” verder draaien</a:t>
            </a:r>
          </a:p>
          <a:p>
            <a:r>
              <a:rPr lang="nl-NL" dirty="0"/>
              <a:t>Nieuwe applicaties met verplichting koppelen op </a:t>
            </a:r>
            <a:r>
              <a:rPr lang="nl-NL" dirty="0" err="1"/>
              <a:t>zgw-api’s</a:t>
            </a:r>
            <a:endParaRPr lang="nl-NL" dirty="0"/>
          </a:p>
          <a:p>
            <a:r>
              <a:rPr lang="nl-NL" dirty="0"/>
              <a:t>Over ~5 jaar alles over gezet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334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847"/>
            <a:ext cx="8229600" cy="857250"/>
          </a:xfrm>
        </p:spPr>
        <p:txBody>
          <a:bodyPr>
            <a:normAutofit/>
          </a:bodyPr>
          <a:lstStyle/>
          <a:p>
            <a:r>
              <a:rPr lang="nl-NL" dirty="0"/>
              <a:t>Ervaringen met de overgang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OpenZaak</a:t>
            </a:r>
            <a:r>
              <a:rPr lang="nl-NL" dirty="0"/>
              <a:t> is strikter</a:t>
            </a:r>
          </a:p>
          <a:p>
            <a:pPr lvl="1"/>
            <a:r>
              <a:rPr lang="nl-NL" dirty="0"/>
              <a:t>Kwaliteit van dossiers moest verbeterd worden</a:t>
            </a:r>
          </a:p>
          <a:p>
            <a:pPr lvl="1"/>
            <a:r>
              <a:rPr lang="nl-NL" dirty="0"/>
              <a:t>Zaaktypen moeten goed nagekeken worden</a:t>
            </a:r>
          </a:p>
          <a:p>
            <a:pPr marL="57150" indent="0">
              <a:buNone/>
            </a:pPr>
            <a:r>
              <a:rPr lang="nl-NL" dirty="0"/>
              <a:t>Voor converteren vanuit het oude naar het nieuwe systeem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Kinderziekten</a:t>
            </a:r>
          </a:p>
          <a:p>
            <a:pPr lvl="1"/>
            <a:r>
              <a:rPr lang="nl-NL" dirty="0"/>
              <a:t>Bij zware belasting werd hij te traag en crashes</a:t>
            </a:r>
          </a:p>
          <a:p>
            <a:pPr lvl="1"/>
            <a:r>
              <a:rPr lang="nl-NL" dirty="0"/>
              <a:t>CMIS snelheid</a:t>
            </a:r>
          </a:p>
          <a:p>
            <a:pPr lvl="1"/>
            <a:endParaRPr lang="nl-NL" dirty="0"/>
          </a:p>
          <a:p>
            <a:r>
              <a:rPr lang="nl-NL" dirty="0"/>
              <a:t>Het werkt!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25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 staan we nu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Live met:</a:t>
            </a:r>
          </a:p>
          <a:p>
            <a:r>
              <a:rPr lang="nl-NL" dirty="0" err="1"/>
              <a:t>OpenZaak</a:t>
            </a:r>
            <a:r>
              <a:rPr lang="nl-NL" dirty="0"/>
              <a:t> – </a:t>
            </a:r>
            <a:r>
              <a:rPr lang="nl-NL" dirty="0" err="1"/>
              <a:t>Maykin</a:t>
            </a:r>
            <a:r>
              <a:rPr lang="nl-NL" dirty="0"/>
              <a:t> Media</a:t>
            </a:r>
          </a:p>
          <a:p>
            <a:r>
              <a:rPr lang="nl-NL" dirty="0"/>
              <a:t>Open Zaakbrug – WeAreFrank!</a:t>
            </a:r>
          </a:p>
          <a:p>
            <a:r>
              <a:rPr lang="nl-NL" dirty="0"/>
              <a:t>GISVG – gemigreerd en wordt gebruikt</a:t>
            </a:r>
          </a:p>
          <a:p>
            <a:pPr marL="0" indent="0">
              <a:buNone/>
            </a:pPr>
            <a:r>
              <a:rPr lang="nl-NL" dirty="0"/>
              <a:t>Binnenkort:</a:t>
            </a:r>
          </a:p>
          <a:p>
            <a:r>
              <a:rPr lang="nl-NL" dirty="0"/>
              <a:t>Sociaaldomein: Suite4SD / </a:t>
            </a:r>
            <a:r>
              <a:rPr lang="nl-NL" dirty="0" err="1"/>
              <a:t>Gidso</a:t>
            </a:r>
            <a:endParaRPr lang="nl-NL" dirty="0"/>
          </a:p>
          <a:p>
            <a:r>
              <a:rPr lang="nl-NL" dirty="0"/>
              <a:t>KCC: </a:t>
            </a:r>
            <a:r>
              <a:rPr lang="nl-NL" dirty="0" err="1"/>
              <a:t>Verint</a:t>
            </a:r>
            <a:r>
              <a:rPr lang="nl-NL" dirty="0"/>
              <a:t> </a:t>
            </a:r>
            <a:r>
              <a:rPr lang="nl-NL" dirty="0" err="1"/>
              <a:t>kana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54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BAE35-A41F-484E-BB1F-53B2982B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Vanuit de leverancier </a:t>
            </a:r>
            <a:r>
              <a:rPr lang="nl-NL" dirty="0" err="1"/>
              <a:t>WeAreFrank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FD5718-85F9-4838-820D-D8919E1D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Coöperatie op basis van advies en dienstverlening</a:t>
            </a:r>
          </a:p>
          <a:p>
            <a:r>
              <a:rPr lang="nl-NL" dirty="0"/>
              <a:t>Open Source</a:t>
            </a:r>
          </a:p>
          <a:p>
            <a:r>
              <a:rPr lang="nl-NL" dirty="0"/>
              <a:t>Integratie en migratie</a:t>
            </a:r>
          </a:p>
          <a:p>
            <a:r>
              <a:rPr lang="nl-NL" dirty="0"/>
              <a:t>Goede samenwerking met Súdwest-Fryslân</a:t>
            </a:r>
          </a:p>
          <a:p>
            <a:r>
              <a:rPr lang="nl-NL" dirty="0"/>
              <a:t>Samen met Haarlem maandelijkse </a:t>
            </a:r>
            <a:r>
              <a:rPr lang="nl-NL" dirty="0" err="1"/>
              <a:t>developers</a:t>
            </a:r>
            <a:r>
              <a:rPr lang="nl-NL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65908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3DE85-5F62-48BD-8C67-94BB9021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6BAE31-2BC3-487A-AAFB-7D5D88C1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12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0D342-C92E-42B4-8CEB-36090CFF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EA0851-B1F9-44E2-8B2E-528801AC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- Algemeen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Algemeen: nodig voor het maken van een </a:t>
            </a:r>
            <a:r>
              <a:rPr lang="nl-NL" dirty="0" err="1"/>
              <a:t>client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Server  nodig die draait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Gui kan inloggen (security dingen, zaaktypes)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Ingericht is (hoe richt je zaaktypes, security 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Hoe de </a:t>
            </a:r>
            <a:r>
              <a:rPr lang="nl-NL" dirty="0" err="1"/>
              <a:t>zgw-api’s</a:t>
            </a:r>
            <a:r>
              <a:rPr lang="nl-NL" dirty="0"/>
              <a:t> te koppelen (dus technische, de open-</a:t>
            </a:r>
            <a:r>
              <a:rPr lang="nl-NL" dirty="0" err="1"/>
              <a:t>api</a:t>
            </a:r>
            <a:r>
              <a:rPr lang="nl-NL" dirty="0"/>
              <a:t> dingen </a:t>
            </a:r>
            <a:r>
              <a:rPr lang="nl-NL" dirty="0" err="1"/>
              <a:t>enzo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>
                <a:solidFill>
                  <a:srgbClr val="FF0000"/>
                </a:solidFill>
              </a:rPr>
              <a:t>Hoe de </a:t>
            </a:r>
            <a:r>
              <a:rPr lang="nl-NL" dirty="0" err="1">
                <a:solidFill>
                  <a:srgbClr val="FF0000"/>
                </a:solidFill>
              </a:rPr>
              <a:t>zgw-api’s</a:t>
            </a:r>
            <a:r>
              <a:rPr lang="nl-NL" dirty="0">
                <a:solidFill>
                  <a:srgbClr val="FF0000"/>
                </a:solidFill>
              </a:rPr>
              <a:t> te gebruiken (welke gegevens, wat waar in de procesgang, best </a:t>
            </a:r>
            <a:r>
              <a:rPr lang="nl-NL" dirty="0" err="1">
                <a:solidFill>
                  <a:srgbClr val="FF0000"/>
                </a:solidFill>
              </a:rPr>
              <a:t>practice</a:t>
            </a:r>
            <a:r>
              <a:rPr lang="nl-NL" dirty="0">
                <a:solidFill>
                  <a:srgbClr val="FF0000"/>
                </a:solidFill>
              </a:rPr>
              <a:t>, voorbeeld data)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>
                <a:solidFill>
                  <a:srgbClr val="FF0000"/>
                </a:solidFill>
              </a:rPr>
              <a:t>Hoe te controleren of de gegevens goed in het systeem staan en goed zijn opgeslagen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217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- Algemeen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nl-NL" dirty="0"/>
              <a:t>Algemeen: Nodig om op een zelfde manier de dingen te doen, zelf vraag ik me ook af of wij de dingen met Open Zaakbrug nu “goed” opslaan.</a:t>
            </a:r>
          </a:p>
          <a:p>
            <a:pPr marL="57150" indent="0">
              <a:buNone/>
            </a:pPr>
            <a:endParaRPr lang="nl-NL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nl-NL" dirty="0">
                <a:solidFill>
                  <a:srgbClr val="FF0000"/>
                </a:solidFill>
              </a:rPr>
              <a:t>Misschien een python-</a:t>
            </a:r>
            <a:r>
              <a:rPr lang="nl-NL" dirty="0" err="1">
                <a:solidFill>
                  <a:srgbClr val="FF0000"/>
                </a:solidFill>
              </a:rPr>
              <a:t>client</a:t>
            </a:r>
            <a:r>
              <a:rPr lang="nl-NL" dirty="0">
                <a:solidFill>
                  <a:srgbClr val="FF0000"/>
                </a:solidFill>
              </a:rPr>
              <a:t> met dataset als voorbeeld?</a:t>
            </a:r>
          </a:p>
          <a:p>
            <a:pPr marL="57150" indent="0">
              <a:buNone/>
            </a:pPr>
            <a:endParaRPr lang="nl-NL" dirty="0"/>
          </a:p>
          <a:p>
            <a:r>
              <a:rPr lang="nl-NL" dirty="0"/>
              <a:t>Documentatie nu gebruikt</a:t>
            </a:r>
          </a:p>
          <a:p>
            <a:pPr lvl="1"/>
            <a:r>
              <a:rPr lang="nl-NL" dirty="0">
                <a:hlinkClick r:id="rId2"/>
              </a:rPr>
              <a:t>https://vng-realisatie.github.io/gemma-zaken/standaard/zaken/index</a:t>
            </a:r>
          </a:p>
          <a:p>
            <a:pPr lvl="1"/>
            <a:r>
              <a:rPr lang="nl-NL" dirty="0">
                <a:hlinkClick r:id="rId2"/>
              </a:rPr>
              <a:t>https://vng-realisatie.github.io/gemma-zaken/themas/achtergronddocumentatie/zds-en-zgw-apis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560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- DIV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Selectie-lijsten: Uren bezig met inrichting, 8.1 vernietiging, afwijken: maar hoe?</a:t>
            </a:r>
          </a:p>
          <a:p>
            <a:r>
              <a:rPr lang="nl-NL" dirty="0" err="1"/>
              <a:t>EnkelvoudigInformatieObjecten</a:t>
            </a:r>
            <a:r>
              <a:rPr lang="nl-NL" dirty="0"/>
              <a:t> (EIO), </a:t>
            </a:r>
            <a:r>
              <a:rPr lang="nl-NL" dirty="0" err="1"/>
              <a:t>ZaakInformatieObjecten</a:t>
            </a:r>
            <a:r>
              <a:rPr lang="nl-NL" dirty="0"/>
              <a:t> (ZIO)</a:t>
            </a:r>
          </a:p>
          <a:p>
            <a:r>
              <a:rPr lang="nl-NL" dirty="0"/>
              <a:t>DRC kan niet alleen gebruikt worden voor </a:t>
            </a:r>
            <a:r>
              <a:rPr lang="nl-NL" dirty="0" err="1"/>
              <a:t>achiveren</a:t>
            </a:r>
            <a:r>
              <a:rPr lang="nl-NL" dirty="0"/>
              <a:t> vernietigen</a:t>
            </a:r>
          </a:p>
          <a:p>
            <a:r>
              <a:rPr lang="nl-NL" dirty="0"/>
              <a:t>Minder inzage in DMS voor medewerkers</a:t>
            </a:r>
          </a:p>
          <a:p>
            <a:r>
              <a:rPr lang="nl-NL" dirty="0"/>
              <a:t>Hoe komt het straks met het e-depot</a:t>
            </a:r>
          </a:p>
          <a:p>
            <a:pPr marL="0" indent="0">
              <a:buNone/>
            </a:pPr>
            <a:r>
              <a:rPr lang="nl-NL" dirty="0"/>
              <a:t>Hier duidelijke informatie over, </a:t>
            </a:r>
            <a:r>
              <a:rPr lang="nl-NL" dirty="0">
                <a:solidFill>
                  <a:srgbClr val="FF0000"/>
                </a:solidFill>
              </a:rPr>
              <a:t>wat te verwachten</a:t>
            </a:r>
            <a:r>
              <a:rPr lang="nl-NL" dirty="0"/>
              <a:t>?</a:t>
            </a:r>
            <a:endParaRPr lang="nl-NL" dirty="0">
              <a:solidFill>
                <a:srgbClr val="FF0000"/>
              </a:solidFill>
            </a:endParaRPr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85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– Voorspelbaarheid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Willekeurige aanpak, niet elk object een “identificatie”</a:t>
            </a:r>
          </a:p>
          <a:p>
            <a:r>
              <a:rPr lang="nl-NL" dirty="0" err="1"/>
              <a:t>Zaak.identificatie</a:t>
            </a:r>
            <a:r>
              <a:rPr lang="nl-NL" dirty="0"/>
              <a:t> / </a:t>
            </a:r>
            <a:r>
              <a:rPr lang="nl-NL" dirty="0" err="1"/>
              <a:t>status.Statustoelichting</a:t>
            </a:r>
            <a:r>
              <a:rPr lang="nl-NL" dirty="0"/>
              <a:t> / </a:t>
            </a:r>
            <a:r>
              <a:rPr lang="nl-NL" dirty="0" err="1"/>
              <a:t>resultaat.toelichting</a:t>
            </a:r>
            <a:endParaRPr lang="nl-NL" dirty="0"/>
          </a:p>
          <a:p>
            <a:r>
              <a:rPr lang="nl-NL" dirty="0" err="1"/>
              <a:t>adres.postcode</a:t>
            </a:r>
            <a:r>
              <a:rPr lang="nl-NL" dirty="0"/>
              <a:t> vs. </a:t>
            </a:r>
            <a:r>
              <a:rPr lang="nl-NL" dirty="0" err="1"/>
              <a:t>betrekkeneIndentificatie.verblijfsadres.aoaPostcode</a:t>
            </a:r>
            <a:endParaRPr lang="nl-NL" dirty="0"/>
          </a:p>
          <a:p>
            <a:r>
              <a:rPr lang="nl-NL" dirty="0"/>
              <a:t>eenmanszaak, hoe te gebruiken</a:t>
            </a:r>
          </a:p>
          <a:p>
            <a:r>
              <a:rPr lang="nl-NL" dirty="0"/>
              <a:t>DELETE op </a:t>
            </a:r>
            <a:r>
              <a:rPr lang="nl-NL" dirty="0" err="1"/>
              <a:t>betrekkingOp</a:t>
            </a:r>
            <a:r>
              <a:rPr lang="nl-NL" dirty="0"/>
              <a:t> / </a:t>
            </a:r>
            <a:r>
              <a:rPr lang="nl-NL" dirty="0" err="1"/>
              <a:t>ZaakEigenschappen</a:t>
            </a:r>
            <a:br>
              <a:rPr lang="nl-NL" dirty="0"/>
            </a:br>
            <a:r>
              <a:rPr lang="nl-NL" dirty="0"/>
              <a:t>wij gebruiken nu een Rol “</a:t>
            </a:r>
            <a:r>
              <a:rPr lang="nl-NL" dirty="0" err="1"/>
              <a:t>BetrekkingOp</a:t>
            </a:r>
            <a:r>
              <a:rPr lang="nl-NL" dirty="0"/>
              <a:t>”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Oplossingsrichting mogelijk ook in relatie tot </a:t>
            </a:r>
            <a:r>
              <a:rPr lang="nl-NL" dirty="0" err="1">
                <a:solidFill>
                  <a:srgbClr val="FF0000"/>
                </a:solidFill>
              </a:rPr>
              <a:t>generiekheid</a:t>
            </a:r>
            <a:r>
              <a:rPr lang="nl-NL" dirty="0"/>
              <a:t>?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2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61BE7-E95D-4FF1-940D-8AE8B031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Presentatie wordt opgenomen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9DAD6A-80BB-4CC2-9B2B-A83ACC20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Camera uitzetten wanneer je niet in beeld wil komen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545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- Zoeken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Voelt willekeurig, niet alle velden </a:t>
            </a:r>
            <a:r>
              <a:rPr lang="nl-NL" dirty="0" err="1"/>
              <a:t>zoekbaar</a:t>
            </a:r>
            <a:r>
              <a:rPr lang="nl-NL" dirty="0"/>
              <a:t>, AND / OR, onduidelijk of je de juiste manier gebruikt.</a:t>
            </a:r>
          </a:p>
          <a:p>
            <a:r>
              <a:rPr lang="nl-NL" dirty="0"/>
              <a:t>Resultaten variëren, </a:t>
            </a:r>
            <a:r>
              <a:rPr lang="nl-NL" dirty="0" err="1"/>
              <a:t>paging</a:t>
            </a:r>
            <a:r>
              <a:rPr lang="nl-NL" dirty="0"/>
              <a:t> en in tussentijd records worden toegevoegd (voor next/</a:t>
            </a:r>
            <a:r>
              <a:rPr lang="nl-NL" dirty="0" err="1"/>
              <a:t>previous</a:t>
            </a:r>
            <a:r>
              <a:rPr lang="nl-NL" dirty="0"/>
              <a:t>), is nu overal </a:t>
            </a:r>
            <a:r>
              <a:rPr lang="nl-NL" dirty="0" err="1"/>
              <a:t>paging</a:t>
            </a:r>
            <a:r>
              <a:rPr lang="nl-NL" dirty="0"/>
              <a:t> toegevoegd?</a:t>
            </a:r>
          </a:p>
          <a:p>
            <a:r>
              <a:rPr lang="nl-NL" dirty="0"/>
              <a:t>Nette manier om samengestelde antwoorden te krijgen (</a:t>
            </a:r>
            <a:r>
              <a:rPr lang="nl-NL" dirty="0" err="1"/>
              <a:t>bvb</a:t>
            </a:r>
            <a:r>
              <a:rPr lang="nl-NL" dirty="0"/>
              <a:t> de </a:t>
            </a:r>
            <a:r>
              <a:rPr lang="nl-NL" dirty="0" err="1"/>
              <a:t>zaakdocument.id’s</a:t>
            </a:r>
            <a:r>
              <a:rPr lang="nl-NL" dirty="0"/>
              <a:t> van een willekeurige zaak)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Oplossingsrichting mogelijk ook in relatie tot </a:t>
            </a:r>
            <a:r>
              <a:rPr lang="nl-NL" dirty="0" err="1">
                <a:solidFill>
                  <a:srgbClr val="FF0000"/>
                </a:solidFill>
              </a:rPr>
              <a:t>generiekheid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/>
              <a:t>?? </a:t>
            </a:r>
            <a:r>
              <a:rPr lang="nl-NL" dirty="0" err="1"/>
              <a:t>GraphQL</a:t>
            </a:r>
            <a:r>
              <a:rPr lang="nl-NL" dirty="0"/>
              <a:t> / BI-</a:t>
            </a:r>
            <a:r>
              <a:rPr lang="nl-NL" dirty="0" err="1"/>
              <a:t>tooling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248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- </a:t>
            </a:r>
            <a:r>
              <a:rPr lang="nl-NL" sz="3600" dirty="0" err="1"/>
              <a:t>Atomiciteit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/>
          </a:bodyPr>
          <a:lstStyle/>
          <a:p>
            <a:r>
              <a:rPr lang="nl-NL" dirty="0"/>
              <a:t>Atomair : Hoe weet ik dat alles in één keer wordt verwerkt</a:t>
            </a:r>
          </a:p>
          <a:p>
            <a:r>
              <a:rPr lang="nl-NL" dirty="0"/>
              <a:t>Meerdere stappen worden ondernomen</a:t>
            </a:r>
          </a:p>
          <a:p>
            <a:pPr marL="0" indent="0">
              <a:buNone/>
            </a:pPr>
            <a:r>
              <a:rPr lang="nl-NL" dirty="0"/>
              <a:t>Het gaat wel eens fout, heel veel werk om het weer consistent te krijgen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Oplossingsrichting mogelijk ook in relatie tot </a:t>
            </a:r>
            <a:r>
              <a:rPr lang="nl-NL" dirty="0">
                <a:solidFill>
                  <a:srgbClr val="FF0000"/>
                </a:solidFill>
              </a:rPr>
              <a:t>versie</a:t>
            </a:r>
            <a:r>
              <a:rPr lang="nl-NL" dirty="0"/>
              <a:t>?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834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Ervaringen : ZGW-</a:t>
            </a:r>
            <a:r>
              <a:rPr lang="nl-NL" sz="3600" dirty="0" err="1"/>
              <a:t>api’s</a:t>
            </a:r>
            <a:r>
              <a:rPr lang="nl-NL" sz="3600" dirty="0"/>
              <a:t> – Versie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966"/>
            <a:ext cx="8229600" cy="3687657"/>
          </a:xfrm>
        </p:spPr>
        <p:txBody>
          <a:bodyPr>
            <a:normAutofit/>
          </a:bodyPr>
          <a:lstStyle/>
          <a:p>
            <a:r>
              <a:rPr lang="nl-NL" dirty="0"/>
              <a:t>Onduidelijk wanneer het object voor de laatste keer is aangepast</a:t>
            </a:r>
          </a:p>
          <a:p>
            <a:r>
              <a:rPr lang="nl-NL" dirty="0"/>
              <a:t>Wat was de vorige versie van het object, wanneer was het aangepast?</a:t>
            </a:r>
          </a:p>
          <a:p>
            <a:r>
              <a:rPr lang="nl-NL" dirty="0"/>
              <a:t>Mogelijk, welk type object ben ik?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Oplossingsrichting mogelijk ook in relatie tot </a:t>
            </a:r>
            <a:r>
              <a:rPr lang="nl-NL" dirty="0">
                <a:solidFill>
                  <a:srgbClr val="FF0000"/>
                </a:solidFill>
              </a:rPr>
              <a:t>versie?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00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Samengevat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Vanuit integratie krijg ik het heus wel werkend, maar het moet intuïtief werken, zodat ik automatisch eigenlijk de goede dingen doe.</a:t>
            </a:r>
          </a:p>
          <a:p>
            <a:r>
              <a:rPr lang="nl-NL" dirty="0"/>
              <a:t>Werkend </a:t>
            </a:r>
            <a:r>
              <a:rPr lang="nl-NL" dirty="0" err="1"/>
              <a:t>client</a:t>
            </a:r>
            <a:r>
              <a:rPr lang="nl-NL" dirty="0"/>
              <a:t>-voorbeeld met data voor starters</a:t>
            </a:r>
          </a:p>
          <a:p>
            <a:r>
              <a:rPr lang="nl-NL" dirty="0" err="1"/>
              <a:t>Generiekheid</a:t>
            </a:r>
            <a:r>
              <a:rPr lang="nl-NL" dirty="0"/>
              <a:t>: Wat maakt een commonground </a:t>
            </a:r>
            <a:r>
              <a:rPr lang="nl-NL" dirty="0" err="1"/>
              <a:t>json</a:t>
            </a:r>
            <a:r>
              <a:rPr lang="nl-NL" dirty="0"/>
              <a:t> object? Welke methoden moeten ondersteund worden en hoe een relatie?</a:t>
            </a:r>
          </a:p>
          <a:p>
            <a:r>
              <a:rPr lang="nl-NL" dirty="0"/>
              <a:t>Zoeken: Wat is de generieke manier van zoeken (in verlengde van hierboven)</a:t>
            </a:r>
          </a:p>
          <a:p>
            <a:r>
              <a:rPr lang="nl-NL" dirty="0"/>
              <a:t>Versie: hoe kan ik versiebeheer doen op de objecten, weet ik wat de vorige versie was, transacties?</a:t>
            </a:r>
          </a:p>
        </p:txBody>
      </p:sp>
    </p:spTree>
    <p:extLst>
      <p:ext uri="{BB962C8B-B14F-4D97-AF65-F5344CB8AC3E}">
        <p14:creationId xmlns:p14="http://schemas.microsoft.com/office/powerpoint/2010/main" val="334483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Samengevat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We draaien ermee!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nb</a:t>
            </a:r>
            <a:r>
              <a:rPr lang="nl-NL" dirty="0"/>
              <a:t>: </a:t>
            </a:r>
            <a:r>
              <a:rPr lang="nl-NL" dirty="0" err="1"/>
              <a:t>Demodam</a:t>
            </a:r>
            <a:r>
              <a:rPr lang="nl-NL" dirty="0"/>
              <a:t> morgenmiddag!</a:t>
            </a:r>
          </a:p>
        </p:txBody>
      </p:sp>
    </p:spTree>
    <p:extLst>
      <p:ext uri="{BB962C8B-B14F-4D97-AF65-F5344CB8AC3E}">
        <p14:creationId xmlns:p14="http://schemas.microsoft.com/office/powerpoint/2010/main" val="391640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28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85B1B-59B9-49CC-BE87-B2060A84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AC11CD-EA65-4F15-885F-80A8531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07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" y="104529"/>
            <a:ext cx="8480565" cy="331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64041" y="4023152"/>
            <a:ext cx="8480565" cy="833769"/>
          </a:xfrm>
        </p:spPr>
        <p:txBody>
          <a:bodyPr>
            <a:normAutofit/>
          </a:bodyPr>
          <a:lstStyle/>
          <a:p>
            <a:r>
              <a:rPr lang="nl-NL" sz="28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</a:t>
            </a:r>
            <a:r>
              <a:rPr lang="nl-NL" sz="28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</a:t>
            </a:r>
            <a:r>
              <a:rPr lang="nl-NL" sz="28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de praktijk</a:t>
            </a:r>
            <a:endParaRPr lang="nl-NL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privacybydesign.foundation/attribute-index/irma-demo-schememanager/vngrealisatie/logo.png">
            <a:extLst>
              <a:ext uri="{FF2B5EF4-FFF2-40B4-BE49-F238E27FC236}">
                <a16:creationId xmlns:a16="http://schemas.microsoft.com/office/drawing/2014/main" id="{79F24D3F-35FA-4488-B97D-5B6AAAA2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3" y="110686"/>
            <a:ext cx="833770" cy="8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0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4D707F7-46A2-43D1-93A1-F696C346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De bijeenkomst wordt opgenomen en via </a:t>
            </a:r>
            <a:r>
              <a:rPr lang="nl-NL" sz="2300" i="1" dirty="0" err="1"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 gedeeld. </a:t>
            </a:r>
            <a:b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</a:br>
            <a:endParaRPr lang="nl-NL" sz="23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Wil je niet in beeld zet dan je camera uit. </a:t>
            </a:r>
            <a:b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</a:br>
            <a:endParaRPr lang="nl-NL" sz="23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400050" lvl="1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Beelden kunnen gebruikt worden voor </a:t>
            </a:r>
            <a:r>
              <a:rPr lang="nl-NL" sz="2300" i="1" dirty="0" err="1">
                <a:solidFill>
                  <a:schemeClr val="accent5">
                    <a:lumMod val="50000"/>
                  </a:schemeClr>
                </a:solidFill>
              </a:rPr>
              <a:t>Fieldlab</a:t>
            </a:r>
            <a:r>
              <a:rPr lang="nl-NL" sz="2300" i="1" dirty="0">
                <a:solidFill>
                  <a:schemeClr val="accent5">
                    <a:lumMod val="50000"/>
                  </a:schemeClr>
                </a:solidFill>
              </a:rPr>
              <a:t> en inhoudelijk gerelateerde momenten</a:t>
            </a: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nl-NL" sz="2300" dirty="0"/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nl-NL" sz="2000" dirty="0"/>
              <a:t>Eduard Witteveen</a:t>
            </a:r>
            <a:br>
              <a:rPr lang="nl-NL" sz="2000" dirty="0"/>
            </a:br>
            <a:r>
              <a:rPr lang="nl-NL" sz="2000" dirty="0"/>
              <a:t>Gemeente Súdwest-Fryslân</a:t>
            </a:r>
            <a:endParaRPr lang="nl-NL" i="1" dirty="0"/>
          </a:p>
          <a:p>
            <a:pPr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68EA8-5175-481E-B599-52507C5E7D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2" name="Afbeelding 11" descr="Afbeelding met tekst&#10;&#10;Automatisch gegenereerde beschrijving">
            <a:extLst>
              <a:ext uri="{FF2B5EF4-FFF2-40B4-BE49-F238E27FC236}">
                <a16:creationId xmlns:a16="http://schemas.microsoft.com/office/drawing/2014/main" id="{F8B55F71-4E24-4910-844D-99E2A0230B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14C57E8-D563-4FB9-A513-72270A3C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99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4218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Demonstratie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Utrecht -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Lazo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Bozarov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Haarlem - David van Hussel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Súdwest-Fryslân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Vragen?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1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Wie zijn we</a:t>
            </a:r>
          </a:p>
          <a:p>
            <a:r>
              <a:rPr lang="nl-NL" dirty="0"/>
              <a:t>Hoe het begon</a:t>
            </a:r>
          </a:p>
          <a:p>
            <a:r>
              <a:rPr lang="nl-NL" dirty="0"/>
              <a:t>Keuze van Súdwest-Fryslân voor </a:t>
            </a:r>
            <a:r>
              <a:rPr lang="nl-NL" dirty="0" err="1"/>
              <a:t>OpenZaak</a:t>
            </a:r>
            <a:endParaRPr lang="nl-NL" dirty="0"/>
          </a:p>
          <a:p>
            <a:r>
              <a:rPr lang="nl-NL" dirty="0"/>
              <a:t>De transitie met Open Zaakbrug</a:t>
            </a:r>
          </a:p>
          <a:p>
            <a:r>
              <a:rPr lang="nl-NL" dirty="0"/>
              <a:t>Waar staan we nu</a:t>
            </a:r>
          </a:p>
          <a:p>
            <a:r>
              <a:rPr lang="nl-NL" dirty="0"/>
              <a:t>Ervaringen met transitie</a:t>
            </a:r>
          </a:p>
          <a:p>
            <a:r>
              <a:rPr lang="nl-NL" dirty="0"/>
              <a:t>Vanuit de leverancier WeAreFrank! : coöperatie op basis van advies en dienstverlening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51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temp\Zaaksysteem Huidig.jpg">
            <a:extLst>
              <a:ext uri="{FF2B5EF4-FFF2-40B4-BE49-F238E27FC236}">
                <a16:creationId xmlns:a16="http://schemas.microsoft.com/office/drawing/2014/main" id="{3E8ECEC2-CBA6-4CDA-B3DE-DFEC60AB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" y="943897"/>
            <a:ext cx="9144399" cy="41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 - Aanleiding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3D318A-CC29-4FD7-906B-71564C7C6B69}"/>
              </a:ext>
            </a:extLst>
          </p:cNvPr>
          <p:cNvSpPr/>
          <p:nvPr/>
        </p:nvSpPr>
        <p:spPr>
          <a:xfrm>
            <a:off x="2468658" y="2064774"/>
            <a:ext cx="2711669" cy="1873045"/>
          </a:xfrm>
          <a:prstGeom prst="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dirty="0">
                <a:solidFill>
                  <a:srgbClr val="FF0000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1090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542666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Het moment: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Achter de uitgangspunten Common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ZGW-beleid binnen SWF vastgesteld in 2019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Meerdere keuzes zaaksystemen onderzocht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ZGW-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 ZGW 2.0 vastgesteld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Zaak, de nieuwe wereld</a:t>
            </a: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Keuze: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DT-Besluit in april 2020 : Ambitie uitgesproken, in zetten op Open Zaak, Stuurgroep voor ZGW </a:t>
            </a:r>
            <a:endParaRPr lang="nl-NL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Stuurgroep in juli 2020: Definitieve GO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36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temp\Zaaksysteem Huidig.jpg">
            <a:extLst>
              <a:ext uri="{FF2B5EF4-FFF2-40B4-BE49-F238E27FC236}">
                <a16:creationId xmlns:a16="http://schemas.microsoft.com/office/drawing/2014/main" id="{3E8ECEC2-CBA6-4CDA-B3DE-DFEC60AB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" y="943897"/>
            <a:ext cx="9144399" cy="41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Vervangen door Open Zaak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3D318A-CC29-4FD7-906B-71564C7C6B69}"/>
              </a:ext>
            </a:extLst>
          </p:cNvPr>
          <p:cNvSpPr/>
          <p:nvPr/>
        </p:nvSpPr>
        <p:spPr>
          <a:xfrm>
            <a:off x="2468658" y="2094272"/>
            <a:ext cx="2711669" cy="1843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938B689-640E-4BDE-B480-AFC4020DB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375" y="2257474"/>
            <a:ext cx="1529172" cy="1529172"/>
          </a:xfrm>
          <a:prstGeom prst="rect">
            <a:avLst/>
          </a:prstGeom>
        </p:spPr>
      </p:pic>
      <p:sp>
        <p:nvSpPr>
          <p:cNvPr id="14" name="Pijl: links 13">
            <a:extLst>
              <a:ext uri="{FF2B5EF4-FFF2-40B4-BE49-F238E27FC236}">
                <a16:creationId xmlns:a16="http://schemas.microsoft.com/office/drawing/2014/main" id="{A08B4C07-49F0-4FB3-A3BB-F7B730998D0D}"/>
              </a:ext>
            </a:extLst>
          </p:cNvPr>
          <p:cNvSpPr/>
          <p:nvPr/>
        </p:nvSpPr>
        <p:spPr>
          <a:xfrm>
            <a:off x="2377328" y="3237273"/>
            <a:ext cx="638717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C8778766-EC44-467D-9803-7C8DB816D1B7}"/>
              </a:ext>
            </a:extLst>
          </p:cNvPr>
          <p:cNvSpPr/>
          <p:nvPr/>
        </p:nvSpPr>
        <p:spPr>
          <a:xfrm flipH="1">
            <a:off x="4636547" y="2807726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6" name="Pijl: links 15">
            <a:extLst>
              <a:ext uri="{FF2B5EF4-FFF2-40B4-BE49-F238E27FC236}">
                <a16:creationId xmlns:a16="http://schemas.microsoft.com/office/drawing/2014/main" id="{23E96EBB-BE86-4AA2-AEF0-9638740CC13D}"/>
              </a:ext>
            </a:extLst>
          </p:cNvPr>
          <p:cNvSpPr/>
          <p:nvPr/>
        </p:nvSpPr>
        <p:spPr>
          <a:xfrm flipH="1">
            <a:off x="4686282" y="3460595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</p:spTree>
    <p:extLst>
      <p:ext uri="{BB962C8B-B14F-4D97-AF65-F5344CB8AC3E}">
        <p14:creationId xmlns:p14="http://schemas.microsoft.com/office/powerpoint/2010/main" val="429184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winkel blijft open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199" y="1200151"/>
            <a:ext cx="8421329" cy="3795836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Vervangen van het huidige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Voor de collega’s verandert </a:t>
            </a:r>
            <a:b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niets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Risico’s spreiden: gaan voor </a:t>
            </a:r>
            <a:b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zekerheid, geen big bang</a:t>
            </a: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Een brug tussen oude en nieuwe wereld is rand voorwaardelijk voor de transitie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8D81237-11EA-45E0-9BD6-1854BDA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assets.kennislink.nl/system/files/000/245/024/large/Viaduct_A7_bij_Sneek.jpg?1503316104">
            <a:extLst>
              <a:ext uri="{FF2B5EF4-FFF2-40B4-BE49-F238E27FC236}">
                <a16:creationId xmlns:a16="http://schemas.microsoft.com/office/drawing/2014/main" id="{FD3BCBA3-7554-436E-9E6E-9E4D5624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1" y="1173313"/>
            <a:ext cx="4002425" cy="30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9EA230-FBC1-44F6-A905-6D3AE171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AD6A112-6FAC-4331-8CE8-41B69C5E3CA6}"/>
              </a:ext>
            </a:extLst>
          </p:cNvPr>
          <p:cNvSpPr/>
          <p:nvPr/>
        </p:nvSpPr>
        <p:spPr>
          <a:xfrm>
            <a:off x="7032015" y="1181788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 voor het</a:t>
            </a:r>
          </a:p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Sociaal domein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F540578-A5D6-41B0-BD27-B732AB2435E1}"/>
              </a:ext>
            </a:extLst>
          </p:cNvPr>
          <p:cNvSpPr/>
          <p:nvPr/>
        </p:nvSpPr>
        <p:spPr>
          <a:xfrm>
            <a:off x="428478" y="1181788"/>
            <a:ext cx="1585168" cy="15291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71BF3D7E-9A8E-4890-98DF-595E950C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4816"/>
            <a:ext cx="1529172" cy="1529172"/>
          </a:xfrm>
          <a:prstGeom prst="rect">
            <a:avLst/>
          </a:prstGeom>
        </p:spPr>
      </p:pic>
      <p:sp>
        <p:nvSpPr>
          <p:cNvPr id="9" name="Pijl: links/rechts 8">
            <a:extLst>
              <a:ext uri="{FF2B5EF4-FFF2-40B4-BE49-F238E27FC236}">
                <a16:creationId xmlns:a16="http://schemas.microsoft.com/office/drawing/2014/main" id="{B559094E-D555-4A8C-90C7-534C69CD5E22}"/>
              </a:ext>
            </a:extLst>
          </p:cNvPr>
          <p:cNvSpPr/>
          <p:nvPr/>
        </p:nvSpPr>
        <p:spPr>
          <a:xfrm>
            <a:off x="2139260" y="1668652"/>
            <a:ext cx="133472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ZGW</a:t>
            </a:r>
          </a:p>
        </p:txBody>
      </p:sp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0F7B4193-0388-4321-B985-D996965A7472}"/>
              </a:ext>
            </a:extLst>
          </p:cNvPr>
          <p:cNvSpPr/>
          <p:nvPr/>
        </p:nvSpPr>
        <p:spPr>
          <a:xfrm>
            <a:off x="3563059" y="2127960"/>
            <a:ext cx="1472934" cy="1529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05C81B76-8E0E-4A59-B447-961B03A6F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821" y="2213849"/>
            <a:ext cx="1529172" cy="1427603"/>
          </a:xfrm>
          <a:prstGeom prst="rect">
            <a:avLst/>
          </a:prstGeom>
        </p:spPr>
      </p:pic>
      <p:sp>
        <p:nvSpPr>
          <p:cNvPr id="26" name="Pijl: links/rechts 25">
            <a:extLst>
              <a:ext uri="{FF2B5EF4-FFF2-40B4-BE49-F238E27FC236}">
                <a16:creationId xmlns:a16="http://schemas.microsoft.com/office/drawing/2014/main" id="{3487A8E2-49FE-40A3-A6EB-78AACD5F84CA}"/>
              </a:ext>
            </a:extLst>
          </p:cNvPr>
          <p:cNvSpPr/>
          <p:nvPr/>
        </p:nvSpPr>
        <p:spPr>
          <a:xfrm>
            <a:off x="5125064" y="1664115"/>
            <a:ext cx="1828799" cy="564517"/>
          </a:xfrm>
          <a:prstGeom prst="leftRightArrow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ZDS /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StufZkn</a:t>
            </a:r>
            <a:endParaRPr lang="nl-N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0FC95C1-8F38-4601-968D-4D9FB23A23E4}"/>
              </a:ext>
            </a:extLst>
          </p:cNvPr>
          <p:cNvSpPr/>
          <p:nvPr/>
        </p:nvSpPr>
        <p:spPr>
          <a:xfrm>
            <a:off x="7037479" y="1930696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Gidso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992F3C1-E37E-40E6-844A-6CBDF8C1BAB0}"/>
              </a:ext>
            </a:extLst>
          </p:cNvPr>
          <p:cNvSpPr/>
          <p:nvPr/>
        </p:nvSpPr>
        <p:spPr>
          <a:xfrm>
            <a:off x="7037479" y="2679604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Key2Burgerzaken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17AD64F3-4EEE-464C-81AA-250DF5AC6AEE}"/>
              </a:ext>
            </a:extLst>
          </p:cNvPr>
          <p:cNvSpPr/>
          <p:nvPr/>
        </p:nvSpPr>
        <p:spPr>
          <a:xfrm>
            <a:off x="7052631" y="3421590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GisVG</a:t>
            </a:r>
            <a:endParaRPr lang="nl-NL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37B1D0F1-CD76-4A25-AE38-522857FD9A49}"/>
              </a:ext>
            </a:extLst>
          </p:cNvPr>
          <p:cNvSpPr/>
          <p:nvPr/>
        </p:nvSpPr>
        <p:spPr>
          <a:xfrm>
            <a:off x="7055149" y="4178937"/>
            <a:ext cx="1944717" cy="60494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9DA9B0A8-A4D9-490F-8EAE-EE9997A1AFB3}"/>
              </a:ext>
            </a:extLst>
          </p:cNvPr>
          <p:cNvSpPr/>
          <p:nvPr/>
        </p:nvSpPr>
        <p:spPr>
          <a:xfrm>
            <a:off x="3563059" y="1181788"/>
            <a:ext cx="1472934" cy="946172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C217685C-F7B7-499C-8FE5-B3E844C9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92" y="1249660"/>
            <a:ext cx="1395462" cy="653431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E28524E-FF63-4679-AB77-DA3A7BF1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693" y="1903802"/>
            <a:ext cx="250412" cy="470775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E113CB2D-F389-43B2-9205-A117D8E7EA53}"/>
              </a:ext>
            </a:extLst>
          </p:cNvPr>
          <p:cNvSpPr txBox="1"/>
          <p:nvPr/>
        </p:nvSpPr>
        <p:spPr>
          <a:xfrm>
            <a:off x="3563058" y="3696624"/>
            <a:ext cx="147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</a:p>
          <a:p>
            <a:pPr algn="ctr"/>
            <a:r>
              <a:rPr lang="nl-NL" sz="24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Zaakbrug</a:t>
            </a:r>
          </a:p>
        </p:txBody>
      </p:sp>
    </p:spTree>
    <p:extLst>
      <p:ext uri="{BB962C8B-B14F-4D97-AF65-F5344CB8AC3E}">
        <p14:creationId xmlns:p14="http://schemas.microsoft.com/office/powerpoint/2010/main" val="1585542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19EA230-FBC1-44F6-A905-6D3AE171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0F7B4193-0388-4321-B985-D996965A7472}"/>
              </a:ext>
            </a:extLst>
          </p:cNvPr>
          <p:cNvSpPr/>
          <p:nvPr/>
        </p:nvSpPr>
        <p:spPr>
          <a:xfrm>
            <a:off x="447260" y="2679604"/>
            <a:ext cx="2206487" cy="1822821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05C81B76-8E0E-4A59-B447-961B03A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71" y="2869784"/>
            <a:ext cx="1594483" cy="1488576"/>
          </a:xfrm>
          <a:prstGeom prst="rect">
            <a:avLst/>
          </a:prstGeom>
        </p:spPr>
      </p:pic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9DA9B0A8-A4D9-490F-8EAE-EE9997A1AFB3}"/>
              </a:ext>
            </a:extLst>
          </p:cNvPr>
          <p:cNvSpPr/>
          <p:nvPr/>
        </p:nvSpPr>
        <p:spPr>
          <a:xfrm>
            <a:off x="457199" y="1191028"/>
            <a:ext cx="2196547" cy="1488576"/>
          </a:xfrm>
          <a:prstGeom prst="flowChartProcess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C217685C-F7B7-499C-8FE5-B3E844C98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29" y="1337399"/>
            <a:ext cx="1954728" cy="91531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E28524E-FF63-4679-AB77-DA3A7BF13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866" y="2271268"/>
            <a:ext cx="877273" cy="513942"/>
          </a:xfrm>
          <a:prstGeom prst="rect">
            <a:avLst/>
          </a:prstGeom>
        </p:spPr>
      </p:pic>
      <p:sp>
        <p:nvSpPr>
          <p:cNvPr id="21" name="Ondertitel 3">
            <a:extLst>
              <a:ext uri="{FF2B5EF4-FFF2-40B4-BE49-F238E27FC236}">
                <a16:creationId xmlns:a16="http://schemas.microsoft.com/office/drawing/2014/main" id="{B9B3F286-381B-4068-854E-D79F7113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56" y="1200151"/>
            <a:ext cx="6010509" cy="3394472"/>
          </a:xfrm>
        </p:spPr>
        <p:txBody>
          <a:bodyPr>
            <a:normAutofit lnSpcReduction="10000"/>
          </a:bodyPr>
          <a:lstStyle/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Brug tussen 2 werelden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Zaakbrug vertaalt ZDS naar ZGW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Vertalen, Repliceren, Proxy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Reproduceerbaar testen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Haarlem, Utrecht, Súdwest-Fryslân</a:t>
            </a:r>
          </a:p>
          <a:p>
            <a:pPr>
              <a:buClr>
                <a:schemeClr val="bg2"/>
              </a:buClr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Beheer leverancier WeAreFrank</a:t>
            </a:r>
          </a:p>
          <a:p>
            <a:pPr marL="0" indent="0">
              <a:buClr>
                <a:schemeClr val="bg2"/>
              </a:buClr>
              <a:buNone/>
            </a:pPr>
            <a:endParaRPr 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endParaRPr 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https://github.com/Sudwest-Fryslan/OpenZaakBrug</a:t>
            </a:r>
          </a:p>
        </p:txBody>
      </p:sp>
    </p:spTree>
    <p:extLst>
      <p:ext uri="{BB962C8B-B14F-4D97-AF65-F5344CB8AC3E}">
        <p14:creationId xmlns:p14="http://schemas.microsoft.com/office/powerpoint/2010/main" val="258431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Demonstratie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Door Bote Kamstra, functioneelbeheerder TSA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TSA - zaaksgewijs werkproces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OpenZaak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bekijken zaak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DeSleepTool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document toevoegen</a:t>
            </a: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Bestaande TSA - toegevoegde document bekijken</a:t>
            </a:r>
          </a:p>
          <a:p>
            <a:pPr marL="0" indent="0">
              <a:buClr>
                <a:schemeClr val="bg2"/>
              </a:buClr>
              <a:buNone/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chemeClr val="bg2"/>
              </a:buClr>
              <a:buFont typeface="+mj-lt"/>
              <a:buAutoNum type="arabicPeriod"/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DD575F-7840-4766-8F01-ED6E68A8B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55" y="147513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179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 Utrecht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Lazo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Bozarov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C8D6046-B986-4D68-9C22-AA603274F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56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7b1f9f1-c3c7-41c4-b5fb-db9cfc2d3179" descr="Image">
            <a:extLst>
              <a:ext uri="{FF2B5EF4-FFF2-40B4-BE49-F238E27FC236}">
                <a16:creationId xmlns:a16="http://schemas.microsoft.com/office/drawing/2014/main" id="{BE281F36-1ADA-49F4-9FF5-9696772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6" y="0"/>
            <a:ext cx="924247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97FC208A-6623-45F8-AE20-182F9BD11D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Toekomst Haarlem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388995"/>
            <a:ext cx="8756374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David van Hussel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C8D6046-B986-4D68-9C22-AA603274F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94944"/>
            <a:ext cx="1088415" cy="5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Jacco Hovenga : informatie architect</a:t>
            </a:r>
          </a:p>
          <a:p>
            <a:r>
              <a:rPr lang="nl-NL" dirty="0"/>
              <a:t>Eduard Witteveen : innovatie</a:t>
            </a:r>
          </a:p>
          <a:p>
            <a:r>
              <a:rPr lang="nl-NL" dirty="0"/>
              <a:t>Haarlem / Utrecht</a:t>
            </a:r>
          </a:p>
          <a:p>
            <a:r>
              <a:rPr lang="nl-NL" dirty="0"/>
              <a:t>VNG Realisatie</a:t>
            </a:r>
          </a:p>
          <a:p>
            <a:r>
              <a:rPr lang="nl-NL" dirty="0" err="1"/>
              <a:t>Maykin</a:t>
            </a:r>
            <a:r>
              <a:rPr lang="nl-NL" dirty="0"/>
              <a:t> Media / WeAreFrank!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685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Afbeelding 7">
            <a:extLst>
              <a:ext uri="{FF2B5EF4-FFF2-40B4-BE49-F238E27FC236}">
                <a16:creationId xmlns:a16="http://schemas.microsoft.com/office/drawing/2014/main" id="{163168EB-521C-CD49-A48F-2E2114220D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2" y="208665"/>
            <a:ext cx="937974" cy="407855"/>
          </a:xfrm>
          <a:prstGeom prst="rect">
            <a:avLst/>
          </a:prstGeom>
        </p:spPr>
      </p:pic>
      <p:sp>
        <p:nvSpPr>
          <p:cNvPr id="107" name="Titel 5">
            <a:extLst>
              <a:ext uri="{FF2B5EF4-FFF2-40B4-BE49-F238E27FC236}">
                <a16:creationId xmlns:a16="http://schemas.microsoft.com/office/drawing/2014/main" id="{969CE572-C5C2-C84F-BC77-9617A31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" y="-13478"/>
            <a:ext cx="8229600" cy="8572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Huidige situatie Haarlem</a:t>
            </a:r>
          </a:p>
        </p:txBody>
      </p:sp>
      <p:sp>
        <p:nvSpPr>
          <p:cNvPr id="136" name="Ondertitel 3">
            <a:extLst>
              <a:ext uri="{FF2B5EF4-FFF2-40B4-BE49-F238E27FC236}">
                <a16:creationId xmlns:a16="http://schemas.microsoft.com/office/drawing/2014/main" id="{94A30ED8-B43C-294D-B376-D8E73607723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44218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98989"/>
                </a:solidFill>
                <a:latin typeface="Calluna San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Zaakregistratie component op basis van RGBZ 2.0 en ZDS 1.2 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Zaaktypes in ZTC component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Zaaktypen Burgerzaken (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Procura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Proweb</a:t>
            </a: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Zaaktype Melding Openbare Ruimte (MOR+)</a:t>
            </a:r>
          </a:p>
          <a:p>
            <a:pPr>
              <a:buClr>
                <a:schemeClr val="bg2"/>
              </a:buClr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MijnHaarlem</a:t>
            </a: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Zaken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Zaakstatus</a:t>
            </a:r>
          </a:p>
          <a:p>
            <a:pPr lvl="1">
              <a:buClr>
                <a:schemeClr val="bg2"/>
              </a:buClr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Notificatie component</a:t>
            </a:r>
          </a:p>
          <a:p>
            <a:pPr lvl="1">
              <a:buClr>
                <a:schemeClr val="bg2"/>
              </a:buClr>
            </a:pPr>
            <a:r>
              <a:rPr lang="nl-N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Zaakgerelateerden</a:t>
            </a:r>
            <a:b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09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191" y="1028700"/>
            <a:ext cx="7511717" cy="4114800"/>
            <a:chOff x="0" y="1371600"/>
            <a:chExt cx="8661400" cy="55276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85050" y="479145"/>
            <a:ext cx="796562" cy="1142120"/>
            <a:chOff x="6285507" y="4056652"/>
            <a:chExt cx="1361612" cy="1952296"/>
          </a:xfrm>
        </p:grpSpPr>
        <p:grpSp>
          <p:nvGrpSpPr>
            <p:cNvPr id="65" name="Group 6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6371736" y="4454330"/>
              <a:ext cx="1189156" cy="631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  <a:b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nl-NL" sz="9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824313" y="1993201"/>
            <a:ext cx="776538" cy="1113410"/>
            <a:chOff x="6285507" y="4056652"/>
            <a:chExt cx="1361612" cy="1952296"/>
          </a:xfrm>
        </p:grpSpPr>
        <p:grpSp>
          <p:nvGrpSpPr>
            <p:cNvPr id="83" name="Group 8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7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9022" y="3919588"/>
            <a:ext cx="2060906" cy="752239"/>
            <a:chOff x="4027695" y="1669968"/>
            <a:chExt cx="1708668" cy="1002986"/>
          </a:xfrm>
        </p:grpSpPr>
        <p:sp>
          <p:nvSpPr>
            <p:cNvPr id="57" name="TextBox 56"/>
            <p:cNvSpPr txBox="1"/>
            <p:nvPr/>
          </p:nvSpPr>
          <p:spPr>
            <a:xfrm>
              <a:off x="4027695" y="2057400"/>
              <a:ext cx="170866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PowerBrowser</a:t>
              </a: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(VTH)</a:t>
              </a:r>
              <a:b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Suite4SociaalDomein</a:t>
              </a:r>
              <a:endParaRPr lang="nl-NL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7695" y="1669968"/>
              <a:ext cx="983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16738" y="2358589"/>
            <a:ext cx="1404193" cy="716128"/>
            <a:chOff x="4027695" y="1669969"/>
            <a:chExt cx="1722603" cy="1090336"/>
          </a:xfrm>
        </p:grpSpPr>
        <p:sp>
          <p:nvSpPr>
            <p:cNvPr id="60" name="TextBox 59"/>
            <p:cNvSpPr txBox="1"/>
            <p:nvPr/>
          </p:nvSpPr>
          <p:spPr>
            <a:xfrm>
              <a:off x="4027695" y="2057400"/>
              <a:ext cx="1708668" cy="70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MijnHaarlem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18177" y="652207"/>
            <a:ext cx="1632767" cy="709555"/>
            <a:chOff x="4027695" y="1669969"/>
            <a:chExt cx="1722603" cy="1108974"/>
          </a:xfrm>
        </p:grpSpPr>
        <p:sp>
          <p:nvSpPr>
            <p:cNvPr id="69" name="TextBox 68"/>
            <p:cNvSpPr txBox="1"/>
            <p:nvPr/>
          </p:nvSpPr>
          <p:spPr>
            <a:xfrm>
              <a:off x="4027695" y="2057400"/>
              <a:ext cx="1708668" cy="72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OpenZaakBrug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7695" y="1669969"/>
              <a:ext cx="1722603" cy="5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Installatie</a:t>
              </a:r>
            </a:p>
          </p:txBody>
        </p:sp>
      </p:grpSp>
      <p:pic>
        <p:nvPicPr>
          <p:cNvPr id="96" name="Afbeelding 7">
            <a:extLst>
              <a:ext uri="{FF2B5EF4-FFF2-40B4-BE49-F238E27FC236}">
                <a16:creationId xmlns:a16="http://schemas.microsoft.com/office/drawing/2014/main" id="{163168EB-521C-CD49-A48F-2E2114220D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2" y="208665"/>
            <a:ext cx="937974" cy="407855"/>
          </a:xfrm>
          <a:prstGeom prst="rect">
            <a:avLst/>
          </a:prstGeom>
        </p:spPr>
      </p:pic>
      <p:sp>
        <p:nvSpPr>
          <p:cNvPr id="107" name="Titel 5">
            <a:extLst>
              <a:ext uri="{FF2B5EF4-FFF2-40B4-BE49-F238E27FC236}">
                <a16:creationId xmlns:a16="http://schemas.microsoft.com/office/drawing/2014/main" id="{969CE572-C5C2-C84F-BC77-9617A31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0" y="-16032"/>
            <a:ext cx="8229600" cy="85725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 Haarlem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50FEAE-D824-6D45-83B0-2E7FA0290A22}"/>
              </a:ext>
            </a:extLst>
          </p:cNvPr>
          <p:cNvGrpSpPr/>
          <p:nvPr/>
        </p:nvGrpSpPr>
        <p:grpSpPr>
          <a:xfrm>
            <a:off x="7178186" y="3943561"/>
            <a:ext cx="1967229" cy="535832"/>
            <a:chOff x="4027695" y="1669968"/>
            <a:chExt cx="1722603" cy="80205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1AEA11C-A239-2F46-939A-3D23A046223A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41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dirty="0"/>
                <a:t>Archiefbeheercomponent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2CC255-9ADF-0944-8DAF-92F5DBE5E704}"/>
                </a:ext>
              </a:extLst>
            </p:cNvPr>
            <p:cNvSpPr txBox="1"/>
            <p:nvPr/>
          </p:nvSpPr>
          <p:spPr>
            <a:xfrm>
              <a:off x="4027695" y="1669968"/>
              <a:ext cx="1722603" cy="483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Uitbreiden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B277B5-A686-9747-BCA3-BA5E1179658E}"/>
              </a:ext>
            </a:extLst>
          </p:cNvPr>
          <p:cNvGrpSpPr/>
          <p:nvPr/>
        </p:nvGrpSpPr>
        <p:grpSpPr>
          <a:xfrm>
            <a:off x="6652387" y="3152705"/>
            <a:ext cx="776538" cy="1113410"/>
            <a:chOff x="6285507" y="4056652"/>
            <a:chExt cx="1361612" cy="195229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DD137CC-531D-434B-B45A-AE574F85EE9F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DC42E3D-ADE2-1946-850F-56D59EE7C51F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F34DB0C-56A9-0D46-BD64-649C5BB378F9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16" name="Freeform 25">
                  <a:extLst>
                    <a:ext uri="{FF2B5EF4-FFF2-40B4-BE49-F238E27FC236}">
                      <a16:creationId xmlns:a16="http://schemas.microsoft.com/office/drawing/2014/main" id="{2BD2A526-3325-3945-A24E-B145247B1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Freeform 26">
                  <a:extLst>
                    <a:ext uri="{FF2B5EF4-FFF2-40B4-BE49-F238E27FC236}">
                      <a16:creationId xmlns:a16="http://schemas.microsoft.com/office/drawing/2014/main" id="{10BF6D65-43DA-2149-AB3A-A5A9A6F79B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76CA99D-5876-1E46-86BB-E0A191B7030E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ED4A99B-0EA4-8844-909A-4FE30D3ABAA4}"/>
              </a:ext>
            </a:extLst>
          </p:cNvPr>
          <p:cNvGrpSpPr/>
          <p:nvPr/>
        </p:nvGrpSpPr>
        <p:grpSpPr>
          <a:xfrm>
            <a:off x="350753" y="2613052"/>
            <a:ext cx="776538" cy="1113410"/>
            <a:chOff x="6285507" y="4056652"/>
            <a:chExt cx="1361612" cy="195229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22971B6-AA67-FA4A-8016-3557A4875326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CFC4FE5-F9E6-E540-BFE4-36563354AEE1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53FF5D-6371-1C48-9CDE-D27E3E5A611C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23" name="Freeform 25">
                  <a:extLst>
                    <a:ext uri="{FF2B5EF4-FFF2-40B4-BE49-F238E27FC236}">
                      <a16:creationId xmlns:a16="http://schemas.microsoft.com/office/drawing/2014/main" id="{57A4FCE0-5E19-8B40-880C-8F1382B75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Freeform 26">
                  <a:extLst>
                    <a:ext uri="{FF2B5EF4-FFF2-40B4-BE49-F238E27FC236}">
                      <a16:creationId xmlns:a16="http://schemas.microsoft.com/office/drawing/2014/main" id="{54E2AD17-1AA8-4047-92A9-FD2733547E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34004F3-2751-6847-ABE0-D3B265CF4EBB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ZDS</a:t>
              </a:r>
              <a:endParaRPr lang="nl-NL" sz="105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6D7E024-43B2-4041-8BE2-C60953244B7A}"/>
              </a:ext>
            </a:extLst>
          </p:cNvPr>
          <p:cNvGrpSpPr/>
          <p:nvPr/>
        </p:nvGrpSpPr>
        <p:grpSpPr>
          <a:xfrm>
            <a:off x="5136442" y="2233608"/>
            <a:ext cx="776538" cy="1113410"/>
            <a:chOff x="6285507" y="4056652"/>
            <a:chExt cx="1361612" cy="195229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A339AE5-C36B-D44F-8BFE-E8B0EEFE5A71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DD0A02C-3463-CE4A-9837-D364A205C4D3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14776E9-9D91-AC4E-BA33-729BB2FDDDD7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31" name="Freeform 25">
                  <a:extLst>
                    <a:ext uri="{FF2B5EF4-FFF2-40B4-BE49-F238E27FC236}">
                      <a16:creationId xmlns:a16="http://schemas.microsoft.com/office/drawing/2014/main" id="{69CC7442-A574-A441-9950-13AD350EC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26">
                  <a:extLst>
                    <a:ext uri="{FF2B5EF4-FFF2-40B4-BE49-F238E27FC236}">
                      <a16:creationId xmlns:a16="http://schemas.microsoft.com/office/drawing/2014/main" id="{0A0831C6-05E7-4340-BCD4-0886FE8F71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CD91EA-D562-4540-A897-CE6D2EE02C7F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322214-EC87-B54A-8380-2C63ADC1E851}"/>
              </a:ext>
            </a:extLst>
          </p:cNvPr>
          <p:cNvGrpSpPr/>
          <p:nvPr/>
        </p:nvGrpSpPr>
        <p:grpSpPr>
          <a:xfrm>
            <a:off x="5937215" y="2380654"/>
            <a:ext cx="1978594" cy="531462"/>
            <a:chOff x="4027695" y="1669969"/>
            <a:chExt cx="1722603" cy="8091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FE49BDD-C507-FD40-A058-147063AFD17B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42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Proweb</a:t>
              </a: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(Burgerzaken)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997FBA7-A437-084A-8D17-72DC0B1C561D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815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0">
            <a:extLst>
              <a:ext uri="{FF2B5EF4-FFF2-40B4-BE49-F238E27FC236}">
                <a16:creationId xmlns:a16="http://schemas.microsoft.com/office/drawing/2014/main" id="{067ED49D-0558-40E9-8267-91D703305490}"/>
              </a:ext>
            </a:extLst>
          </p:cNvPr>
          <p:cNvGrpSpPr/>
          <p:nvPr/>
        </p:nvGrpSpPr>
        <p:grpSpPr>
          <a:xfrm>
            <a:off x="229133" y="921862"/>
            <a:ext cx="7511717" cy="4114800"/>
            <a:chOff x="0" y="1371600"/>
            <a:chExt cx="8661400" cy="552767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E391E34-596C-46BB-B2A4-633DB40AB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BC0B477-9FFD-4FB0-B97B-342E316A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E0C172-C93C-46A2-A272-500D36571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E7FC93A-E014-4C26-AA50-1D647EC64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869FB1-FB3E-4BA2-9FA8-DBE550273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70FDCA3-EF98-4B3E-B8B0-D763F227C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E6E0E65-0DD1-4C2F-8056-74351616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38CAC4C-014F-4ABF-9C64-5A640809A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0CA09F-BFE4-4EF4-B81D-84A6B975F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84A82D5-CF87-4ADC-97E9-0E000A25D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3C4DC32-E281-42B7-9592-001F6EAF0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AB832A0-3000-45EB-9FE7-F18454985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9264E13-D937-4B81-BBA9-C626CD5D2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F9E0419-2EBD-492E-BDCD-D9F959A4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1FE681CA-9DB6-43AE-A8A3-7D756B67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D71160A-5183-4282-9BB1-13CDCD83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AC724F-A0EF-4E71-9B73-DD047BC4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BCF5C81-AF87-4DA6-90EF-38C1187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927735E-20A4-415E-9934-8AC0BA02A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058811-C646-4A34-B8E0-19F5A32C3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D8D834D-3130-4071-99B4-F6A945B6B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E387078-CAFC-4C97-8802-502FC2A8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3770760-0740-43E1-AAC4-F2AED100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nl-NL" sz="1350" dirty="0"/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26CAD1B8-643F-48F6-9D59-26B16A2F3511}"/>
              </a:ext>
            </a:extLst>
          </p:cNvPr>
          <p:cNvGrpSpPr/>
          <p:nvPr/>
        </p:nvGrpSpPr>
        <p:grpSpPr>
          <a:xfrm>
            <a:off x="1712991" y="372307"/>
            <a:ext cx="796562" cy="1142120"/>
            <a:chOff x="6285507" y="4056652"/>
            <a:chExt cx="1361612" cy="1952296"/>
          </a:xfrm>
        </p:grpSpPr>
        <p:grpSp>
          <p:nvGrpSpPr>
            <p:cNvPr id="36" name="Group 64">
              <a:extLst>
                <a:ext uri="{FF2B5EF4-FFF2-40B4-BE49-F238E27FC236}">
                  <a16:creationId xmlns:a16="http://schemas.microsoft.com/office/drawing/2014/main" id="{B32A9B75-BEA0-4D28-B032-5B3905B0CBA4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1D00D6E4-C345-4D55-91F8-87E52308D05E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39" name="Group 70">
                <a:extLst>
                  <a:ext uri="{FF2B5EF4-FFF2-40B4-BE49-F238E27FC236}">
                    <a16:creationId xmlns:a16="http://schemas.microsoft.com/office/drawing/2014/main" id="{CEEDA547-E59F-4508-92DF-494290FAAA5E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0" name="Freeform 25">
                  <a:extLst>
                    <a:ext uri="{FF2B5EF4-FFF2-40B4-BE49-F238E27FC236}">
                      <a16:creationId xmlns:a16="http://schemas.microsoft.com/office/drawing/2014/main" id="{986F6611-B44D-40EB-8F15-50C3BBABD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6">
                  <a:extLst>
                    <a:ext uri="{FF2B5EF4-FFF2-40B4-BE49-F238E27FC236}">
                      <a16:creationId xmlns:a16="http://schemas.microsoft.com/office/drawing/2014/main" id="{F273F878-9A42-4C08-8916-5C9A6E9B37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7" name="TextBox 65">
              <a:extLst>
                <a:ext uri="{FF2B5EF4-FFF2-40B4-BE49-F238E27FC236}">
                  <a16:creationId xmlns:a16="http://schemas.microsoft.com/office/drawing/2014/main" id="{89F1E4F2-48E2-42A9-9011-F91FE8D0F980}"/>
                </a:ext>
              </a:extLst>
            </p:cNvPr>
            <p:cNvSpPr txBox="1"/>
            <p:nvPr/>
          </p:nvSpPr>
          <p:spPr>
            <a:xfrm>
              <a:off x="6371736" y="4454330"/>
              <a:ext cx="1189156" cy="631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  <a:b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kern="0" dirty="0"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  <a:endParaRPr lang="nl-NL" sz="900" dirty="0"/>
            </a:p>
          </p:txBody>
        </p:sp>
      </p:grpSp>
      <p:grpSp>
        <p:nvGrpSpPr>
          <p:cNvPr id="42" name="Group 81">
            <a:extLst>
              <a:ext uri="{FF2B5EF4-FFF2-40B4-BE49-F238E27FC236}">
                <a16:creationId xmlns:a16="http://schemas.microsoft.com/office/drawing/2014/main" id="{018ADBAA-BD8A-4C5D-A8CC-35177EA512E5}"/>
              </a:ext>
            </a:extLst>
          </p:cNvPr>
          <p:cNvGrpSpPr/>
          <p:nvPr/>
        </p:nvGrpSpPr>
        <p:grpSpPr>
          <a:xfrm>
            <a:off x="4091840" y="1926584"/>
            <a:ext cx="776538" cy="1113410"/>
            <a:chOff x="6285507" y="4056652"/>
            <a:chExt cx="1361612" cy="1952296"/>
          </a:xfrm>
        </p:grpSpPr>
        <p:grpSp>
          <p:nvGrpSpPr>
            <p:cNvPr id="43" name="Group 82">
              <a:extLst>
                <a:ext uri="{FF2B5EF4-FFF2-40B4-BE49-F238E27FC236}">
                  <a16:creationId xmlns:a16="http://schemas.microsoft.com/office/drawing/2014/main" id="{33A50074-12AB-42A2-B501-42BA65CB2AA9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5" name="Rectangle 84">
                <a:extLst>
                  <a:ext uri="{FF2B5EF4-FFF2-40B4-BE49-F238E27FC236}">
                    <a16:creationId xmlns:a16="http://schemas.microsoft.com/office/drawing/2014/main" id="{C6217446-0512-4615-A075-70A7B775F8E4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46" name="Group 85">
                <a:extLst>
                  <a:ext uri="{FF2B5EF4-FFF2-40B4-BE49-F238E27FC236}">
                    <a16:creationId xmlns:a16="http://schemas.microsoft.com/office/drawing/2014/main" id="{88939147-AE26-4967-8506-51827CD2E92A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7" name="Freeform 25">
                  <a:extLst>
                    <a:ext uri="{FF2B5EF4-FFF2-40B4-BE49-F238E27FC236}">
                      <a16:creationId xmlns:a16="http://schemas.microsoft.com/office/drawing/2014/main" id="{DF200D86-8D9F-4CC8-80CF-0A9510184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6">
                  <a:extLst>
                    <a:ext uri="{FF2B5EF4-FFF2-40B4-BE49-F238E27FC236}">
                      <a16:creationId xmlns:a16="http://schemas.microsoft.com/office/drawing/2014/main" id="{A6F6FF50-75CF-404A-841E-47D9904520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0" y="2033588"/>
                  <a:ext cx="1225552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4" name="TextBox 83">
              <a:extLst>
                <a:ext uri="{FF2B5EF4-FFF2-40B4-BE49-F238E27FC236}">
                  <a16:creationId xmlns:a16="http://schemas.microsoft.com/office/drawing/2014/main" id="{8279AA32-4B4E-47A9-AC53-22E64422876D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 dirty="0"/>
            </a:p>
          </p:txBody>
        </p:sp>
      </p:grpSp>
      <p:grpSp>
        <p:nvGrpSpPr>
          <p:cNvPr id="49" name="Group 55">
            <a:extLst>
              <a:ext uri="{FF2B5EF4-FFF2-40B4-BE49-F238E27FC236}">
                <a16:creationId xmlns:a16="http://schemas.microsoft.com/office/drawing/2014/main" id="{BB5E7553-A7AC-49AB-A047-8F341E8350A4}"/>
              </a:ext>
            </a:extLst>
          </p:cNvPr>
          <p:cNvGrpSpPr/>
          <p:nvPr/>
        </p:nvGrpSpPr>
        <p:grpSpPr>
          <a:xfrm>
            <a:off x="966963" y="3812752"/>
            <a:ext cx="2060906" cy="1306237"/>
            <a:chOff x="4027695" y="1669968"/>
            <a:chExt cx="1708668" cy="1741648"/>
          </a:xfrm>
        </p:grpSpPr>
        <p:sp>
          <p:nvSpPr>
            <p:cNvPr id="50" name="TextBox 56">
              <a:extLst>
                <a:ext uri="{FF2B5EF4-FFF2-40B4-BE49-F238E27FC236}">
                  <a16:creationId xmlns:a16="http://schemas.microsoft.com/office/drawing/2014/main" id="{0EC9E260-5352-4DA5-985E-755E7A8384A3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135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Suite4SociaalDomein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Key2Burgerzaken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GISVG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Sleeptool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CorsaDocumentManager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A95EC969-4CD4-464B-B71C-1576107CCC72}"/>
                </a:ext>
              </a:extLst>
            </p:cNvPr>
            <p:cNvSpPr txBox="1"/>
            <p:nvPr/>
          </p:nvSpPr>
          <p:spPr>
            <a:xfrm>
              <a:off x="4027695" y="1669968"/>
              <a:ext cx="983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Aansluiten</a:t>
              </a:r>
            </a:p>
          </p:txBody>
        </p:sp>
      </p:grpSp>
      <p:grpSp>
        <p:nvGrpSpPr>
          <p:cNvPr id="52" name="Group 58">
            <a:extLst>
              <a:ext uri="{FF2B5EF4-FFF2-40B4-BE49-F238E27FC236}">
                <a16:creationId xmlns:a16="http://schemas.microsoft.com/office/drawing/2014/main" id="{08B5817C-DF8B-41CD-9AFB-0F42BA31471B}"/>
              </a:ext>
            </a:extLst>
          </p:cNvPr>
          <p:cNvGrpSpPr/>
          <p:nvPr/>
        </p:nvGrpSpPr>
        <p:grpSpPr>
          <a:xfrm>
            <a:off x="4761175" y="1935875"/>
            <a:ext cx="2856085" cy="1098404"/>
            <a:chOff x="4027695" y="1669969"/>
            <a:chExt cx="1722603" cy="1591413"/>
          </a:xfrm>
        </p:grpSpPr>
        <p:sp>
          <p:nvSpPr>
            <p:cNvPr id="53" name="TextBox 59">
              <a:extLst>
                <a:ext uri="{FF2B5EF4-FFF2-40B4-BE49-F238E27FC236}">
                  <a16:creationId xmlns:a16="http://schemas.microsoft.com/office/drawing/2014/main" id="{41765FBF-8BA7-4E0A-9A5D-890750612C95}"/>
                </a:ext>
              </a:extLst>
            </p:cNvPr>
            <p:cNvSpPr txBox="1"/>
            <p:nvPr/>
          </p:nvSpPr>
          <p:spPr>
            <a:xfrm>
              <a:off x="4027695" y="2057399"/>
              <a:ext cx="1708668" cy="120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MijnSWF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ZaakBehandel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Archiefbeheercomponent</a:t>
              </a: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Notificaties</a:t>
              </a:r>
            </a:p>
          </p:txBody>
        </p:sp>
        <p:sp>
          <p:nvSpPr>
            <p:cNvPr id="54" name="TextBox 60">
              <a:extLst>
                <a:ext uri="{FF2B5EF4-FFF2-40B4-BE49-F238E27FC236}">
                  <a16:creationId xmlns:a16="http://schemas.microsoft.com/office/drawing/2014/main" id="{06EFE0F5-CEC2-42C7-A6A1-C659B8F61780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9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Onderzoeken </a:t>
              </a:r>
            </a:p>
          </p:txBody>
        </p:sp>
      </p:grpSp>
      <p:grpSp>
        <p:nvGrpSpPr>
          <p:cNvPr id="55" name="Group 67">
            <a:extLst>
              <a:ext uri="{FF2B5EF4-FFF2-40B4-BE49-F238E27FC236}">
                <a16:creationId xmlns:a16="http://schemas.microsoft.com/office/drawing/2014/main" id="{F23D5DF0-FFE2-4405-8E14-294E93CC1E19}"/>
              </a:ext>
            </a:extLst>
          </p:cNvPr>
          <p:cNvGrpSpPr/>
          <p:nvPr/>
        </p:nvGrpSpPr>
        <p:grpSpPr>
          <a:xfrm>
            <a:off x="2646119" y="545370"/>
            <a:ext cx="1632767" cy="709555"/>
            <a:chOff x="4027695" y="1669969"/>
            <a:chExt cx="1722603" cy="1108974"/>
          </a:xfrm>
        </p:grpSpPr>
        <p:sp>
          <p:nvSpPr>
            <p:cNvPr id="56" name="TextBox 68">
              <a:extLst>
                <a:ext uri="{FF2B5EF4-FFF2-40B4-BE49-F238E27FC236}">
                  <a16:creationId xmlns:a16="http://schemas.microsoft.com/office/drawing/2014/main" id="{3CE580EB-1EE5-47F3-9312-66F4CEE8615F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72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nl-NL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OpenZaakBrug</a:t>
              </a:r>
            </a:p>
          </p:txBody>
        </p:sp>
        <p:sp>
          <p:nvSpPr>
            <p:cNvPr id="57" name="TextBox 72">
              <a:extLst>
                <a:ext uri="{FF2B5EF4-FFF2-40B4-BE49-F238E27FC236}">
                  <a16:creationId xmlns:a16="http://schemas.microsoft.com/office/drawing/2014/main" id="{2FB72810-9436-4776-B5D1-9DFDA64C6156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5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Installatie</a:t>
              </a:r>
            </a:p>
          </p:txBody>
        </p:sp>
      </p:grpSp>
      <p:grpSp>
        <p:nvGrpSpPr>
          <p:cNvPr id="58" name="Group 107">
            <a:extLst>
              <a:ext uri="{FF2B5EF4-FFF2-40B4-BE49-F238E27FC236}">
                <a16:creationId xmlns:a16="http://schemas.microsoft.com/office/drawing/2014/main" id="{FE59EF07-4776-42AE-AB6F-6341BE7D3F69}"/>
              </a:ext>
            </a:extLst>
          </p:cNvPr>
          <p:cNvGrpSpPr/>
          <p:nvPr/>
        </p:nvGrpSpPr>
        <p:grpSpPr>
          <a:xfrm>
            <a:off x="7111725" y="3675620"/>
            <a:ext cx="2032275" cy="878813"/>
            <a:chOff x="3769900" y="1428819"/>
            <a:chExt cx="1779560" cy="1315442"/>
          </a:xfrm>
        </p:grpSpPr>
        <p:sp>
          <p:nvSpPr>
            <p:cNvPr id="59" name="TextBox 108">
              <a:extLst>
                <a:ext uri="{FF2B5EF4-FFF2-40B4-BE49-F238E27FC236}">
                  <a16:creationId xmlns:a16="http://schemas.microsoft.com/office/drawing/2014/main" id="{E5B200AB-0B4E-4D05-93F4-F2B8C19DCEE4}"/>
                </a:ext>
              </a:extLst>
            </p:cNvPr>
            <p:cNvSpPr txBox="1"/>
            <p:nvPr/>
          </p:nvSpPr>
          <p:spPr>
            <a:xfrm>
              <a:off x="3769900" y="1776807"/>
              <a:ext cx="1708668" cy="96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nl-NL" sz="1200" dirty="0" err="1"/>
                <a:t>MijnSWF</a:t>
              </a:r>
              <a:endParaRPr lang="nl-NL" sz="1200" dirty="0"/>
            </a:p>
            <a:p>
              <a:pPr marL="171450" indent="-171450">
                <a:buFontTx/>
                <a:buChar char="-"/>
              </a:pPr>
              <a:r>
                <a:rPr lang="nl-NL" sz="1200" dirty="0" err="1"/>
                <a:t>ZaakBehandelcomponent</a:t>
              </a:r>
              <a:endParaRPr lang="nl-NL" sz="1200" dirty="0"/>
            </a:p>
            <a:p>
              <a:pPr marL="171450" indent="-171450">
                <a:buFontTx/>
                <a:buChar char="-"/>
              </a:pPr>
              <a:r>
                <a:rPr lang="nl-NL" sz="1200" dirty="0"/>
                <a:t>Archiefbeheercomponent</a:t>
              </a:r>
              <a:endParaRPr lang="nl-NL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109">
              <a:extLst>
                <a:ext uri="{FF2B5EF4-FFF2-40B4-BE49-F238E27FC236}">
                  <a16:creationId xmlns:a16="http://schemas.microsoft.com/office/drawing/2014/main" id="{0DCB8AA8-9451-4DAC-A0D0-A65FCEDEA3A5}"/>
                </a:ext>
              </a:extLst>
            </p:cNvPr>
            <p:cNvSpPr txBox="1"/>
            <p:nvPr/>
          </p:nvSpPr>
          <p:spPr>
            <a:xfrm>
              <a:off x="3826857" y="1428819"/>
              <a:ext cx="1722603" cy="483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Uitbreiden</a:t>
              </a:r>
            </a:p>
          </p:txBody>
        </p:sp>
      </p:grpSp>
      <p:grpSp>
        <p:nvGrpSpPr>
          <p:cNvPr id="61" name="Group 117">
            <a:extLst>
              <a:ext uri="{FF2B5EF4-FFF2-40B4-BE49-F238E27FC236}">
                <a16:creationId xmlns:a16="http://schemas.microsoft.com/office/drawing/2014/main" id="{E417A94C-14D6-4F0E-83B3-CD80F91B0D99}"/>
              </a:ext>
            </a:extLst>
          </p:cNvPr>
          <p:cNvGrpSpPr/>
          <p:nvPr/>
        </p:nvGrpSpPr>
        <p:grpSpPr>
          <a:xfrm>
            <a:off x="602534" y="2506214"/>
            <a:ext cx="776538" cy="1113410"/>
            <a:chOff x="6285507" y="4056652"/>
            <a:chExt cx="1361612" cy="1952296"/>
          </a:xfrm>
        </p:grpSpPr>
        <p:grpSp>
          <p:nvGrpSpPr>
            <p:cNvPr id="62" name="Group 118">
              <a:extLst>
                <a:ext uri="{FF2B5EF4-FFF2-40B4-BE49-F238E27FC236}">
                  <a16:creationId xmlns:a16="http://schemas.microsoft.com/office/drawing/2014/main" id="{2BDFC818-C98A-445B-8365-FA30D35680D3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64" name="Rectangle 120">
                <a:extLst>
                  <a:ext uri="{FF2B5EF4-FFF2-40B4-BE49-F238E27FC236}">
                    <a16:creationId xmlns:a16="http://schemas.microsoft.com/office/drawing/2014/main" id="{20AB2DF3-2B9F-4403-89D6-2C9A7E231EF6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65" name="Group 121">
                <a:extLst>
                  <a:ext uri="{FF2B5EF4-FFF2-40B4-BE49-F238E27FC236}">
                    <a16:creationId xmlns:a16="http://schemas.microsoft.com/office/drawing/2014/main" id="{9D1501F6-4B77-40FF-8530-DA7D695FD6C7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66" name="Freeform 25">
                  <a:extLst>
                    <a:ext uri="{FF2B5EF4-FFF2-40B4-BE49-F238E27FC236}">
                      <a16:creationId xmlns:a16="http://schemas.microsoft.com/office/drawing/2014/main" id="{4848606B-98F5-4CAC-A24C-445760077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6">
                  <a:extLst>
                    <a:ext uri="{FF2B5EF4-FFF2-40B4-BE49-F238E27FC236}">
                      <a16:creationId xmlns:a16="http://schemas.microsoft.com/office/drawing/2014/main" id="{DC350268-BF28-4E66-9B3E-ED25D7BA4B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3" name="TextBox 119">
              <a:extLst>
                <a:ext uri="{FF2B5EF4-FFF2-40B4-BE49-F238E27FC236}">
                  <a16:creationId xmlns:a16="http://schemas.microsoft.com/office/drawing/2014/main" id="{3CEAF9DC-079E-48E5-99D1-7760E58797A5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ZDS</a:t>
              </a:r>
              <a:endParaRPr lang="nl-NL" sz="1050" dirty="0"/>
            </a:p>
          </p:txBody>
        </p:sp>
      </p:grpSp>
      <p:grpSp>
        <p:nvGrpSpPr>
          <p:cNvPr id="68" name="Group 125">
            <a:extLst>
              <a:ext uri="{FF2B5EF4-FFF2-40B4-BE49-F238E27FC236}">
                <a16:creationId xmlns:a16="http://schemas.microsoft.com/office/drawing/2014/main" id="{FDF62675-8C82-480E-A5D1-4DF187BBF899}"/>
              </a:ext>
            </a:extLst>
          </p:cNvPr>
          <p:cNvGrpSpPr/>
          <p:nvPr/>
        </p:nvGrpSpPr>
        <p:grpSpPr>
          <a:xfrm>
            <a:off x="6698757" y="2737046"/>
            <a:ext cx="776538" cy="1113410"/>
            <a:chOff x="6285507" y="4056652"/>
            <a:chExt cx="1361612" cy="1952296"/>
          </a:xfrm>
        </p:grpSpPr>
        <p:grpSp>
          <p:nvGrpSpPr>
            <p:cNvPr id="69" name="Group 126">
              <a:extLst>
                <a:ext uri="{FF2B5EF4-FFF2-40B4-BE49-F238E27FC236}">
                  <a16:creationId xmlns:a16="http://schemas.microsoft.com/office/drawing/2014/main" id="{F33E8AA9-59D0-4401-B9EB-47BEEE3ACB93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1" name="Rectangle 128">
                <a:extLst>
                  <a:ext uri="{FF2B5EF4-FFF2-40B4-BE49-F238E27FC236}">
                    <a16:creationId xmlns:a16="http://schemas.microsoft.com/office/drawing/2014/main" id="{87421874-27AA-4B73-8CE0-128FA558423A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2" name="Group 129">
                <a:extLst>
                  <a:ext uri="{FF2B5EF4-FFF2-40B4-BE49-F238E27FC236}">
                    <a16:creationId xmlns:a16="http://schemas.microsoft.com/office/drawing/2014/main" id="{A9605CAD-80DD-4DF2-A4DF-66F574BA8B85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3" name="Freeform 25">
                  <a:extLst>
                    <a:ext uri="{FF2B5EF4-FFF2-40B4-BE49-F238E27FC236}">
                      <a16:creationId xmlns:a16="http://schemas.microsoft.com/office/drawing/2014/main" id="{F8554263-01D4-48B9-8F4B-6FB540B15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6">
                  <a:extLst>
                    <a:ext uri="{FF2B5EF4-FFF2-40B4-BE49-F238E27FC236}">
                      <a16:creationId xmlns:a16="http://schemas.microsoft.com/office/drawing/2014/main" id="{16486197-473F-45A3-8C3F-10609C5B9A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0" name="TextBox 127">
              <a:extLst>
                <a:ext uri="{FF2B5EF4-FFF2-40B4-BE49-F238E27FC236}">
                  <a16:creationId xmlns:a16="http://schemas.microsoft.com/office/drawing/2014/main" id="{58D85844-97B0-4826-882D-CB64A063BBAA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>
                  <a:latin typeface="Arial" panose="020B0604020202020204" pitchFamily="34" charset="0"/>
                  <a:cs typeface="Arial" panose="020B0604020202020204" pitchFamily="34" charset="0"/>
                </a:rPr>
                <a:t>ZGW</a:t>
              </a:r>
              <a:endParaRPr lang="nl-NL" sz="1050"/>
            </a:p>
          </p:txBody>
        </p:sp>
      </p:grpSp>
      <p:grpSp>
        <p:nvGrpSpPr>
          <p:cNvPr id="75" name="Group 117">
            <a:extLst>
              <a:ext uri="{FF2B5EF4-FFF2-40B4-BE49-F238E27FC236}">
                <a16:creationId xmlns:a16="http://schemas.microsoft.com/office/drawing/2014/main" id="{5866A4E8-AAA3-478E-BB0F-822951A6D63B}"/>
              </a:ext>
            </a:extLst>
          </p:cNvPr>
          <p:cNvGrpSpPr/>
          <p:nvPr/>
        </p:nvGrpSpPr>
        <p:grpSpPr>
          <a:xfrm>
            <a:off x="540420" y="1135648"/>
            <a:ext cx="776538" cy="1113410"/>
            <a:chOff x="6285507" y="4056652"/>
            <a:chExt cx="1361612" cy="1952296"/>
          </a:xfrm>
        </p:grpSpPr>
        <p:grpSp>
          <p:nvGrpSpPr>
            <p:cNvPr id="76" name="Group 118">
              <a:extLst>
                <a:ext uri="{FF2B5EF4-FFF2-40B4-BE49-F238E27FC236}">
                  <a16:creationId xmlns:a16="http://schemas.microsoft.com/office/drawing/2014/main" id="{AB05417C-2062-49B4-8DD2-2A5827052BF8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120">
                <a:extLst>
                  <a:ext uri="{FF2B5EF4-FFF2-40B4-BE49-F238E27FC236}">
                    <a16:creationId xmlns:a16="http://schemas.microsoft.com/office/drawing/2014/main" id="{AC701E2B-7264-4E73-B84C-CE3753AF2521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nl-NL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79" name="Group 121">
                <a:extLst>
                  <a:ext uri="{FF2B5EF4-FFF2-40B4-BE49-F238E27FC236}">
                    <a16:creationId xmlns:a16="http://schemas.microsoft.com/office/drawing/2014/main" id="{4DC62567-3718-4EF9-809F-0ED887508355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>
                  <a:extLst>
                    <a:ext uri="{FF2B5EF4-FFF2-40B4-BE49-F238E27FC236}">
                      <a16:creationId xmlns:a16="http://schemas.microsoft.com/office/drawing/2014/main" id="{CFDDA1D9-4C69-4F0F-B8F8-F93661D6F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26">
                  <a:extLst>
                    <a:ext uri="{FF2B5EF4-FFF2-40B4-BE49-F238E27FC236}">
                      <a16:creationId xmlns:a16="http://schemas.microsoft.com/office/drawing/2014/main" id="{AA073F78-82AA-4E32-9A20-8ECF8BC7D6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nl-NL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TextBox 119">
              <a:extLst>
                <a:ext uri="{FF2B5EF4-FFF2-40B4-BE49-F238E27FC236}">
                  <a16:creationId xmlns:a16="http://schemas.microsoft.com/office/drawing/2014/main" id="{278F35F1-987A-41AA-A477-F8C2B1307EFD}"/>
                </a:ext>
              </a:extLst>
            </p:cNvPr>
            <p:cNvSpPr txBox="1"/>
            <p:nvPr/>
          </p:nvSpPr>
          <p:spPr>
            <a:xfrm>
              <a:off x="6371736" y="4547376"/>
              <a:ext cx="1189156" cy="4452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50" kern="0" dirty="0">
                  <a:latin typeface="Arial" panose="020B0604020202020204" pitchFamily="34" charset="0"/>
                  <a:cs typeface="Arial" panose="020B0604020202020204" pitchFamily="34" charset="0"/>
                </a:rPr>
                <a:t>CMIS</a:t>
              </a:r>
              <a:endParaRPr lang="nl-NL" sz="1050" dirty="0"/>
            </a:p>
          </p:txBody>
        </p:sp>
      </p:grpSp>
      <p:sp>
        <p:nvSpPr>
          <p:cNvPr id="82" name="TextBox 57">
            <a:extLst>
              <a:ext uri="{FF2B5EF4-FFF2-40B4-BE49-F238E27FC236}">
                <a16:creationId xmlns:a16="http://schemas.microsoft.com/office/drawing/2014/main" id="{56981275-CC31-470D-AFDD-5D125301CE16}"/>
              </a:ext>
            </a:extLst>
          </p:cNvPr>
          <p:cNvSpPr txBox="1"/>
          <p:nvPr/>
        </p:nvSpPr>
        <p:spPr>
          <a:xfrm>
            <a:off x="1085525" y="1559402"/>
            <a:ext cx="1186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Aansluiten</a:t>
            </a:r>
          </a:p>
          <a:p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Corsa</a:t>
            </a:r>
          </a:p>
        </p:txBody>
      </p:sp>
      <p:sp>
        <p:nvSpPr>
          <p:cNvPr id="83" name="Titel 5">
            <a:extLst>
              <a:ext uri="{FF2B5EF4-FFF2-40B4-BE49-F238E27FC236}">
                <a16:creationId xmlns:a16="http://schemas.microsoft.com/office/drawing/2014/main" id="{7A93FE6F-BE19-4866-902E-B0CBFAD9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780" y="106838"/>
            <a:ext cx="4426087" cy="1115925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 </a:t>
            </a:r>
            <a:b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Súdwest-Fryslân</a:t>
            </a:r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C4996CB5-20F8-4BB2-A7CA-F1C9186A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85" y="146797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22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Waarom niet ook beginnen?</a:t>
            </a:r>
          </a:p>
        </p:txBody>
      </p:sp>
      <p:sp>
        <p:nvSpPr>
          <p:cNvPr id="4" name="Ondertitel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42187"/>
          </a:xfrm>
        </p:spPr>
        <p:txBody>
          <a:bodyPr>
            <a:normAutofit/>
          </a:bodyPr>
          <a:lstStyle/>
          <a:p>
            <a:pPr marL="0" indent="0">
              <a:buClr>
                <a:schemeClr val="bg2"/>
              </a:buClr>
              <a:buNone/>
            </a:pPr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Ruimte voor vragen en dialoog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F9C644-FB3C-430D-A9F4-006F6C9386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11" y="4439736"/>
            <a:ext cx="937974" cy="407855"/>
          </a:xfrm>
          <a:prstGeom prst="rect">
            <a:avLst/>
          </a:prstGeom>
        </p:spPr>
      </p:pic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97AF9B94-97F0-49B5-BE93-8B25E45A2A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59" y="4404503"/>
            <a:ext cx="1088415" cy="5914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44" y="4419639"/>
            <a:ext cx="842511" cy="5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33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het begon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2018</a:t>
            </a:r>
          </a:p>
          <a:p>
            <a:pPr lvl="1"/>
            <a:r>
              <a:rPr lang="nl-NL" dirty="0"/>
              <a:t>SWF: Website met </a:t>
            </a:r>
            <a:r>
              <a:rPr lang="nl-NL" dirty="0" err="1"/>
              <a:t>OpenWebConcept</a:t>
            </a:r>
            <a:endParaRPr lang="nl-NL" dirty="0"/>
          </a:p>
          <a:p>
            <a:pPr lvl="1"/>
            <a:r>
              <a:rPr lang="nl-NL" dirty="0"/>
              <a:t>SWF: Beleid zaaksgewijs werken vastgesteld</a:t>
            </a:r>
          </a:p>
          <a:p>
            <a:r>
              <a:rPr lang="nl-NL" dirty="0"/>
              <a:t>2019</a:t>
            </a:r>
          </a:p>
          <a:p>
            <a:pPr lvl="1"/>
            <a:r>
              <a:rPr lang="nl-NL" dirty="0"/>
              <a:t>VNGR: ZGW-</a:t>
            </a:r>
            <a:r>
              <a:rPr lang="nl-NL" dirty="0" err="1"/>
              <a:t>api’s</a:t>
            </a:r>
            <a:r>
              <a:rPr lang="nl-NL" dirty="0"/>
              <a:t> vastgesteld</a:t>
            </a:r>
          </a:p>
          <a:p>
            <a:pPr lvl="1"/>
            <a:r>
              <a:rPr lang="nl-NL" dirty="0"/>
              <a:t>SWF: Oude zaaksysteem EOL</a:t>
            </a:r>
          </a:p>
        </p:txBody>
      </p:sp>
    </p:spTree>
    <p:extLst>
      <p:ext uri="{BB962C8B-B14F-4D97-AF65-F5344CB8AC3E}">
        <p14:creationId xmlns:p14="http://schemas.microsoft.com/office/powerpoint/2010/main" val="137066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Keuze voor </a:t>
            </a:r>
            <a:r>
              <a:rPr lang="nl-NL" dirty="0" err="1"/>
              <a:t>OpenZaak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Oude zaaksysteem EOL eind 2020</a:t>
            </a:r>
          </a:p>
          <a:p>
            <a:r>
              <a:rPr lang="nl-NL" dirty="0"/>
              <a:t>Binnen contract niet wat anders</a:t>
            </a:r>
          </a:p>
          <a:p>
            <a:r>
              <a:rPr lang="nl-NL" dirty="0"/>
              <a:t>SWF onderschrijft uitgangspunten commonground</a:t>
            </a:r>
          </a:p>
          <a:p>
            <a:r>
              <a:rPr lang="nl-NL" dirty="0"/>
              <a:t>Beleid voor </a:t>
            </a:r>
            <a:r>
              <a:rPr lang="nl-NL" dirty="0" err="1"/>
              <a:t>zaaksgewijswerken</a:t>
            </a:r>
            <a:r>
              <a:rPr lang="nl-NL" dirty="0"/>
              <a:t> </a:t>
            </a:r>
          </a:p>
          <a:p>
            <a:r>
              <a:rPr lang="nl-NL" dirty="0" err="1"/>
              <a:t>Zgw-api’s</a:t>
            </a:r>
            <a:r>
              <a:rPr lang="nl-NL" dirty="0"/>
              <a:t> vastgesteld</a:t>
            </a:r>
          </a:p>
          <a:p>
            <a:r>
              <a:rPr lang="nl-NL" dirty="0"/>
              <a:t>Python-prototype voor vertaling tussen oud/nieuw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0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Keuze voor </a:t>
            </a:r>
            <a:r>
              <a:rPr lang="nl-NL" dirty="0" err="1"/>
              <a:t>OpenZaak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Súdwest-Fryslân gebruikte het zaaksysteem “dun”</a:t>
            </a:r>
          </a:p>
        </p:txBody>
      </p:sp>
      <p:pic>
        <p:nvPicPr>
          <p:cNvPr id="4" name="Picture 2" descr="C:\temp\Zaaksysteem Huidig.jpg">
            <a:extLst>
              <a:ext uri="{FF2B5EF4-FFF2-40B4-BE49-F238E27FC236}">
                <a16:creationId xmlns:a16="http://schemas.microsoft.com/office/drawing/2014/main" id="{39289534-EA01-4DF8-A45C-2841B3E3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99" y="1755673"/>
            <a:ext cx="6305221" cy="289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34AD4E5-E7D1-46AA-A2D0-DF5CECA786C2}"/>
              </a:ext>
            </a:extLst>
          </p:cNvPr>
          <p:cNvSpPr/>
          <p:nvPr/>
        </p:nvSpPr>
        <p:spPr>
          <a:xfrm>
            <a:off x="2515969" y="2664068"/>
            <a:ext cx="1869743" cy="1078907"/>
          </a:xfrm>
          <a:prstGeom prst="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dirty="0">
                <a:solidFill>
                  <a:srgbClr val="FF0000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40515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Keuze voor </a:t>
            </a:r>
            <a:r>
              <a:rPr lang="nl-NL" dirty="0" err="1"/>
              <a:t>OpenZaak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6" name="Picture 2" descr="C:\temp\Zaaksysteem Huidig.jpg">
            <a:extLst>
              <a:ext uri="{FF2B5EF4-FFF2-40B4-BE49-F238E27FC236}">
                <a16:creationId xmlns:a16="http://schemas.microsoft.com/office/drawing/2014/main" id="{A0FCA663-8A7D-48B7-BDBC-A3A8B5EE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1"/>
            <a:ext cx="7986402" cy="36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26E3A41-BAE4-4FFB-9922-F83C59A31A12}"/>
              </a:ext>
            </a:extLst>
          </p:cNvPr>
          <p:cNvSpPr/>
          <p:nvPr/>
        </p:nvSpPr>
        <p:spPr>
          <a:xfrm>
            <a:off x="2329941" y="2033687"/>
            <a:ext cx="2711669" cy="1843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4800" dirty="0">
              <a:solidFill>
                <a:srgbClr val="FF0000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1A1E35C-833B-4FD5-8A15-B4A97530C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58" y="2196889"/>
            <a:ext cx="1529172" cy="1529172"/>
          </a:xfrm>
          <a:prstGeom prst="rect">
            <a:avLst/>
          </a:prstGeom>
        </p:spPr>
      </p:pic>
      <p:sp>
        <p:nvSpPr>
          <p:cNvPr id="13" name="Pijl: links 12">
            <a:extLst>
              <a:ext uri="{FF2B5EF4-FFF2-40B4-BE49-F238E27FC236}">
                <a16:creationId xmlns:a16="http://schemas.microsoft.com/office/drawing/2014/main" id="{D44F8002-F482-476A-BDED-C760D005CD61}"/>
              </a:ext>
            </a:extLst>
          </p:cNvPr>
          <p:cNvSpPr/>
          <p:nvPr/>
        </p:nvSpPr>
        <p:spPr>
          <a:xfrm>
            <a:off x="2238611" y="3176688"/>
            <a:ext cx="638717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966ECE02-98FE-4F8B-B2F3-F2923804FF61}"/>
              </a:ext>
            </a:extLst>
          </p:cNvPr>
          <p:cNvSpPr/>
          <p:nvPr/>
        </p:nvSpPr>
        <p:spPr>
          <a:xfrm flipH="1">
            <a:off x="4497830" y="2747141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  <p:sp>
        <p:nvSpPr>
          <p:cNvPr id="15" name="Pijl: links 14">
            <a:extLst>
              <a:ext uri="{FF2B5EF4-FFF2-40B4-BE49-F238E27FC236}">
                <a16:creationId xmlns:a16="http://schemas.microsoft.com/office/drawing/2014/main" id="{7146614A-895F-4EDB-9426-09823F0163D8}"/>
              </a:ext>
            </a:extLst>
          </p:cNvPr>
          <p:cNvSpPr/>
          <p:nvPr/>
        </p:nvSpPr>
        <p:spPr>
          <a:xfrm flipH="1">
            <a:off x="4547565" y="3400010"/>
            <a:ext cx="632762" cy="41664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ZGW</a:t>
            </a:r>
          </a:p>
        </p:txBody>
      </p:sp>
    </p:spTree>
    <p:extLst>
      <p:ext uri="{BB962C8B-B14F-4D97-AF65-F5344CB8AC3E}">
        <p14:creationId xmlns:p14="http://schemas.microsoft.com/office/powerpoint/2010/main" val="136495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F0BE-705B-4039-95EF-A122022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Transitie met Open Zaakbrug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40C320-834C-4745-96DD-EDC118F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Om van de oude wereld naar de nieuw te komen met Open Zaakbrug. Open Zaakbrug bied de mogelijkheid om:</a:t>
            </a:r>
          </a:p>
          <a:p>
            <a:r>
              <a:rPr lang="nl-NL" dirty="0"/>
              <a:t>Oude ZDS-stuf berichtenverkeer vertalen naar nieuw ZGW-</a:t>
            </a:r>
            <a:r>
              <a:rPr lang="nl-NL" dirty="0" err="1"/>
              <a:t>api’s</a:t>
            </a:r>
            <a:endParaRPr lang="nl-NL" dirty="0"/>
          </a:p>
          <a:p>
            <a:r>
              <a:rPr lang="nl-NL" dirty="0"/>
              <a:t>Bestaande dossiers converteren</a:t>
            </a:r>
          </a:p>
          <a:p>
            <a:r>
              <a:rPr lang="nl-NL" dirty="0"/>
              <a:t>Repliceren (dubbeldraaien met 2 systemen)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6034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angepa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C611"/>
      </a:accent1>
      <a:accent2>
        <a:srgbClr val="7A284E"/>
      </a:accent2>
      <a:accent3>
        <a:srgbClr val="FFFFFF"/>
      </a:accent3>
      <a:accent4>
        <a:srgbClr val="00B1FF"/>
      </a:accent4>
      <a:accent5>
        <a:srgbClr val="BF0042"/>
      </a:accent5>
      <a:accent6>
        <a:srgbClr val="6F6F6E"/>
      </a:accent6>
      <a:hlink>
        <a:srgbClr val="6F6F6E"/>
      </a:hlink>
      <a:folHlink>
        <a:srgbClr val="6F6F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5080</TotalTime>
  <Words>1537</Words>
  <Application>Microsoft Office PowerPoint</Application>
  <PresentationFormat>Diavoorstelling (16:9)</PresentationFormat>
  <Paragraphs>334</Paragraphs>
  <Slides>43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Calluna Sans</vt:lpstr>
      <vt:lpstr>Calluna Sans Light</vt:lpstr>
      <vt:lpstr>Tahoma</vt:lpstr>
      <vt:lpstr>Blank</vt:lpstr>
      <vt:lpstr>Súdwest-Fryslân live met OpenZaak en Open Zaakbrug</vt:lpstr>
      <vt:lpstr>Presentatie wordt opgenomen</vt:lpstr>
      <vt:lpstr>Programma</vt:lpstr>
      <vt:lpstr>Wie zijn we</vt:lpstr>
      <vt:lpstr>Hoe het begon</vt:lpstr>
      <vt:lpstr>Keuze voor OpenZaak</vt:lpstr>
      <vt:lpstr>Keuze voor OpenZaak</vt:lpstr>
      <vt:lpstr>Keuze voor OpenZaak</vt:lpstr>
      <vt:lpstr>Transitie met Open Zaakbrug</vt:lpstr>
      <vt:lpstr>Transitie met Open Zaakbrug</vt:lpstr>
      <vt:lpstr>Ervaringen met de overgang</vt:lpstr>
      <vt:lpstr>Waar staan we nu</vt:lpstr>
      <vt:lpstr>Vanuit de leverancier WeAreFrank!</vt:lpstr>
      <vt:lpstr>Vragen</vt:lpstr>
      <vt:lpstr>PowerPoint-presentatie</vt:lpstr>
      <vt:lpstr>Ervaringen : ZGW-api’s - Algemeen</vt:lpstr>
      <vt:lpstr>Ervaringen : ZGW-api’s - Algemeen</vt:lpstr>
      <vt:lpstr>Ervaringen : ZGW-api’s - DIV</vt:lpstr>
      <vt:lpstr>Ervaringen : ZGW-api’s – Voorspelbaarheid</vt:lpstr>
      <vt:lpstr>Ervaringen : ZGW-api’s - Zoeken</vt:lpstr>
      <vt:lpstr>Ervaringen : ZGW-api’s - Atomiciteit</vt:lpstr>
      <vt:lpstr>Ervaringen : ZGW-api’s – Versie</vt:lpstr>
      <vt:lpstr>Samengevat</vt:lpstr>
      <vt:lpstr>Samengevat</vt:lpstr>
      <vt:lpstr>PowerPoint-presentatie</vt:lpstr>
      <vt:lpstr>PowerPoint-presentatie</vt:lpstr>
      <vt:lpstr>Open Zaakbrug</vt:lpstr>
      <vt:lpstr>Introductie</vt:lpstr>
      <vt:lpstr>Programma</vt:lpstr>
      <vt:lpstr>Open Zaak - Aanleiding</vt:lpstr>
      <vt:lpstr>Open Zaak</vt:lpstr>
      <vt:lpstr>Vervangen door Open Zaak</vt:lpstr>
      <vt:lpstr>De winkel blijft open</vt:lpstr>
      <vt:lpstr>Open Zaakbrug</vt:lpstr>
      <vt:lpstr>Open Zaakbrug</vt:lpstr>
      <vt:lpstr>Demonstratie</vt:lpstr>
      <vt:lpstr>Toekomst Utrecht</vt:lpstr>
      <vt:lpstr>PowerPoint-presentatie</vt:lpstr>
      <vt:lpstr>Toekomst Haarlem</vt:lpstr>
      <vt:lpstr>Huidige situatie Haarlem</vt:lpstr>
      <vt:lpstr>Roadmap Haarlem</vt:lpstr>
      <vt:lpstr>Roadmap  Súdwest-Fryslân</vt:lpstr>
      <vt:lpstr>Waarom niet ook beginnen?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Innovatie</dc:title>
  <dc:creator>Eduard Witteveen</dc:creator>
  <cp:lastModifiedBy>Eduard</cp:lastModifiedBy>
  <cp:revision>192</cp:revision>
  <cp:lastPrinted>2021-02-02T12:06:20Z</cp:lastPrinted>
  <dcterms:created xsi:type="dcterms:W3CDTF">2019-04-26T21:48:10Z</dcterms:created>
  <dcterms:modified xsi:type="dcterms:W3CDTF">2021-08-05T20:19:47Z</dcterms:modified>
</cp:coreProperties>
</file>