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Nunito"/>
      <p:regular r:id="rId38"/>
      <p:bold r:id="rId39"/>
      <p:italic r:id="rId40"/>
      <p:boldItalic r:id="rId41"/>
    </p:embeddedFont>
    <p:embeddedFont>
      <p:font typeface="Lato"/>
      <p:regular r:id="rId42"/>
      <p:bold r:id="rId43"/>
      <p:italic r:id="rId44"/>
      <p:boldItalic r:id="rId45"/>
    </p:embeddedFont>
    <p:embeddedFont>
      <p:font typeface="Montserra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838E85-A75F-411D-A46B-0834EFAEEC74}">
  <a:tblStyle styleId="{88838E85-A75F-411D-A46B-0834EFAEEC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8D394D0-8B85-45B6-86EA-D7525D26712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42" Type="http://schemas.openxmlformats.org/officeDocument/2006/relationships/font" Target="fonts/Lato-regular.fntdata"/><Relationship Id="rId41" Type="http://schemas.openxmlformats.org/officeDocument/2006/relationships/font" Target="fonts/Nunito-boldItalic.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Montserrat-regular.fntdata"/><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Nunito-bold.fntdata"/><Relationship Id="rId38" Type="http://schemas.openxmlformats.org/officeDocument/2006/relationships/font" Target="fonts/Nunito-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6f980f91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6f980f9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35f6d868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35f6d868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38707ef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38707ef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35f6d868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35f6d868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38090949d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38090949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35f6d868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35f6d868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38090949d_4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38090949d_4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35f6d868e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35f6d868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38090949d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38090949d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38090949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238090949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38090949d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238090949d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35f6d868e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35f6d868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35f6d868e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35f6d868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38090949d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38090949d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38090949d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38090949d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3dd27453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3dd27453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38090949d_4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38090949d_4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38090949d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38090949d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38090949d_4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238090949d_4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362919ba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2362919ba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38707ef2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238707ef2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38707ef21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38707ef21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9.jp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30.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4147" y="519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DANA-4820</a:t>
            </a:r>
            <a:endParaRPr/>
          </a:p>
        </p:txBody>
      </p:sp>
      <p:sp>
        <p:nvSpPr>
          <p:cNvPr id="129" name="Google Shape;129;p13"/>
          <p:cNvSpPr txBox="1"/>
          <p:nvPr/>
        </p:nvSpPr>
        <p:spPr>
          <a:xfrm>
            <a:off x="1030325" y="2024700"/>
            <a:ext cx="2965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92929"/>
                </a:solidFill>
                <a:latin typeface="Calibri"/>
                <a:ea typeface="Calibri"/>
                <a:cs typeface="Calibri"/>
                <a:sym typeface="Calibri"/>
              </a:rPr>
              <a:t>MAHEEP KAUR </a:t>
            </a:r>
            <a:endParaRPr b="1" sz="2400">
              <a:solidFill>
                <a:srgbClr val="292929"/>
              </a:solidFill>
              <a:latin typeface="Calibri"/>
              <a:ea typeface="Calibri"/>
              <a:cs typeface="Calibri"/>
              <a:sym typeface="Calibri"/>
            </a:endParaRPr>
          </a:p>
          <a:p>
            <a:pPr indent="0" lvl="0" marL="0" rtl="0" algn="l">
              <a:spcBef>
                <a:spcPts val="0"/>
              </a:spcBef>
              <a:spcAft>
                <a:spcPts val="0"/>
              </a:spcAft>
              <a:buNone/>
            </a:pPr>
            <a:r>
              <a:rPr b="1" lang="en" sz="2400">
                <a:solidFill>
                  <a:srgbClr val="292929"/>
                </a:solidFill>
                <a:latin typeface="Calibri"/>
                <a:ea typeface="Calibri"/>
                <a:cs typeface="Calibri"/>
                <a:sym typeface="Calibri"/>
              </a:rPr>
              <a:t>PREET MANN </a:t>
            </a:r>
            <a:endParaRPr b="1" sz="2400">
              <a:solidFill>
                <a:srgbClr val="292929"/>
              </a:solidFill>
              <a:latin typeface="Calibri"/>
              <a:ea typeface="Calibri"/>
              <a:cs typeface="Calibri"/>
              <a:sym typeface="Calibri"/>
            </a:endParaRPr>
          </a:p>
          <a:p>
            <a:pPr indent="0" lvl="0" marL="0" rtl="0" algn="l">
              <a:spcBef>
                <a:spcPts val="0"/>
              </a:spcBef>
              <a:spcAft>
                <a:spcPts val="0"/>
              </a:spcAft>
              <a:buNone/>
            </a:pPr>
            <a:r>
              <a:rPr b="1" lang="en" sz="2400">
                <a:solidFill>
                  <a:srgbClr val="292929"/>
                </a:solidFill>
                <a:latin typeface="Calibri"/>
                <a:ea typeface="Calibri"/>
                <a:cs typeface="Calibri"/>
                <a:sym typeface="Calibri"/>
              </a:rPr>
              <a:t>HARPREET KAUR  </a:t>
            </a:r>
            <a:endParaRPr b="1" sz="2400">
              <a:solidFill>
                <a:srgbClr val="292929"/>
              </a:solidFill>
              <a:latin typeface="Calibri"/>
              <a:ea typeface="Calibri"/>
              <a:cs typeface="Calibri"/>
              <a:sym typeface="Calibri"/>
            </a:endParaRPr>
          </a:p>
          <a:p>
            <a:pPr indent="0" lvl="0" marL="0" rtl="0" algn="l">
              <a:spcBef>
                <a:spcPts val="0"/>
              </a:spcBef>
              <a:spcAft>
                <a:spcPts val="0"/>
              </a:spcAft>
              <a:buNone/>
            </a:pPr>
            <a:r>
              <a:rPr b="1" lang="en" sz="2400">
                <a:solidFill>
                  <a:srgbClr val="292929"/>
                </a:solidFill>
                <a:latin typeface="Calibri"/>
                <a:ea typeface="Calibri"/>
                <a:cs typeface="Calibri"/>
                <a:sym typeface="Calibri"/>
              </a:rPr>
              <a:t>MOHIT SAINI </a:t>
            </a:r>
            <a:endParaRPr b="1" sz="2400">
              <a:solidFill>
                <a:srgbClr val="292929"/>
              </a:solidFill>
              <a:latin typeface="Calibri"/>
              <a:ea typeface="Calibri"/>
              <a:cs typeface="Calibri"/>
              <a:sym typeface="Calibri"/>
            </a:endParaRPr>
          </a:p>
        </p:txBody>
      </p:sp>
      <p:pic>
        <p:nvPicPr>
          <p:cNvPr id="130" name="Google Shape;130;p13"/>
          <p:cNvPicPr preferRelativeResize="0"/>
          <p:nvPr/>
        </p:nvPicPr>
        <p:blipFill>
          <a:blip r:embed="rId3">
            <a:alphaModFix/>
          </a:blip>
          <a:stretch>
            <a:fillRect/>
          </a:stretch>
        </p:blipFill>
        <p:spPr>
          <a:xfrm>
            <a:off x="4873350" y="936900"/>
            <a:ext cx="3764100" cy="355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713650" y="384000"/>
            <a:ext cx="7505700" cy="954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Correlation of categorical data :</a:t>
            </a:r>
            <a:endParaRPr/>
          </a:p>
        </p:txBody>
      </p:sp>
      <p:sp>
        <p:nvSpPr>
          <p:cNvPr id="199" name="Google Shape;199;p22"/>
          <p:cNvSpPr txBox="1"/>
          <p:nvPr/>
        </p:nvSpPr>
        <p:spPr>
          <a:xfrm>
            <a:off x="575075" y="1496775"/>
            <a:ext cx="831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 can observe that all of the below pairs of categorical data are dependent on each other :</a:t>
            </a:r>
            <a:endParaRPr>
              <a:solidFill>
                <a:schemeClr val="lt1"/>
              </a:solidFill>
            </a:endParaRPr>
          </a:p>
        </p:txBody>
      </p:sp>
      <p:pic>
        <p:nvPicPr>
          <p:cNvPr id="200" name="Google Shape;200;p22"/>
          <p:cNvPicPr preferRelativeResize="0"/>
          <p:nvPr/>
        </p:nvPicPr>
        <p:blipFill>
          <a:blip r:embed="rId3">
            <a:alphaModFix/>
          </a:blip>
          <a:stretch>
            <a:fillRect/>
          </a:stretch>
        </p:blipFill>
        <p:spPr>
          <a:xfrm>
            <a:off x="877375" y="1977650"/>
            <a:ext cx="6809475" cy="228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539100" y="1820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Descriptive Analysis of Variables</a:t>
            </a:r>
            <a:endParaRPr/>
          </a:p>
        </p:txBody>
      </p:sp>
      <p:sp>
        <p:nvSpPr>
          <p:cNvPr id="206" name="Google Shape;206;p23"/>
          <p:cNvSpPr txBox="1"/>
          <p:nvPr/>
        </p:nvSpPr>
        <p:spPr>
          <a:xfrm>
            <a:off x="308875" y="3988575"/>
            <a:ext cx="7878000" cy="646500"/>
          </a:xfrm>
          <a:prstGeom prst="rect">
            <a:avLst/>
          </a:prstGeom>
          <a:noFill/>
          <a:ln>
            <a:noFill/>
          </a:ln>
        </p:spPr>
        <p:txBody>
          <a:bodyPr anchorCtr="0" anchor="t" bIns="91425" lIns="91425" spcFirstLastPara="1" rIns="91425" wrap="square" tIns="91425">
            <a:spAutoFit/>
          </a:bodyPr>
          <a:lstStyle/>
          <a:p>
            <a:pPr indent="-304800" lvl="0" marL="457200" rtl="0" algn="ctr">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We can observe that the risk of having CHD was more in females which was 2273 and for males it was 1732.</a:t>
            </a:r>
            <a:endParaRPr sz="1200">
              <a:latin typeface="Times New Roman"/>
              <a:ea typeface="Times New Roman"/>
              <a:cs typeface="Times New Roman"/>
              <a:sym typeface="Times New Roman"/>
            </a:endParaRPr>
          </a:p>
          <a:p>
            <a:pPr indent="-304800" lvl="0" marL="457200" rtl="0" algn="ctr">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probability of people having CHD in 10 years is less than the count of people who  will not have CHD.</a:t>
            </a:r>
            <a:endParaRPr sz="1200">
              <a:latin typeface="Times New Roman"/>
              <a:ea typeface="Times New Roman"/>
              <a:cs typeface="Times New Roman"/>
              <a:sym typeface="Times New Roman"/>
            </a:endParaRPr>
          </a:p>
        </p:txBody>
      </p:sp>
      <p:pic>
        <p:nvPicPr>
          <p:cNvPr id="207" name="Google Shape;207;p23"/>
          <p:cNvPicPr preferRelativeResize="0"/>
          <p:nvPr/>
        </p:nvPicPr>
        <p:blipFill>
          <a:blip r:embed="rId3">
            <a:alphaModFix/>
          </a:blip>
          <a:stretch>
            <a:fillRect/>
          </a:stretch>
        </p:blipFill>
        <p:spPr>
          <a:xfrm>
            <a:off x="152400" y="928100"/>
            <a:ext cx="3769018" cy="2908075"/>
          </a:xfrm>
          <a:prstGeom prst="rect">
            <a:avLst/>
          </a:prstGeom>
          <a:noFill/>
          <a:ln>
            <a:noFill/>
          </a:ln>
        </p:spPr>
      </p:pic>
      <p:pic>
        <p:nvPicPr>
          <p:cNvPr id="208" name="Google Shape;208;p23"/>
          <p:cNvPicPr preferRelativeResize="0"/>
          <p:nvPr/>
        </p:nvPicPr>
        <p:blipFill>
          <a:blip r:embed="rId4">
            <a:alphaModFix/>
          </a:blip>
          <a:stretch>
            <a:fillRect/>
          </a:stretch>
        </p:blipFill>
        <p:spPr>
          <a:xfrm>
            <a:off x="4867168" y="928100"/>
            <a:ext cx="3796520" cy="2908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idx="4294967295" type="title"/>
          </p:nvPr>
        </p:nvSpPr>
        <p:spPr>
          <a:xfrm>
            <a:off x="1270650" y="152000"/>
            <a:ext cx="70635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Descriptive Analysis of Variables</a:t>
            </a:r>
            <a:endParaRPr/>
          </a:p>
        </p:txBody>
      </p:sp>
      <p:pic>
        <p:nvPicPr>
          <p:cNvPr id="214" name="Google Shape;214;p24"/>
          <p:cNvPicPr preferRelativeResize="0"/>
          <p:nvPr/>
        </p:nvPicPr>
        <p:blipFill>
          <a:blip r:embed="rId3">
            <a:alphaModFix/>
          </a:blip>
          <a:stretch>
            <a:fillRect/>
          </a:stretch>
        </p:blipFill>
        <p:spPr>
          <a:xfrm>
            <a:off x="577475" y="994825"/>
            <a:ext cx="3932201" cy="3016347"/>
          </a:xfrm>
          <a:prstGeom prst="rect">
            <a:avLst/>
          </a:prstGeom>
          <a:noFill/>
          <a:ln>
            <a:noFill/>
          </a:ln>
        </p:spPr>
      </p:pic>
      <p:pic>
        <p:nvPicPr>
          <p:cNvPr id="215" name="Google Shape;215;p24"/>
          <p:cNvPicPr preferRelativeResize="0"/>
          <p:nvPr/>
        </p:nvPicPr>
        <p:blipFill rotWithShape="1">
          <a:blip r:embed="rId4">
            <a:alphaModFix/>
          </a:blip>
          <a:srcRect b="699" l="709" r="699" t="709"/>
          <a:stretch/>
        </p:blipFill>
        <p:spPr>
          <a:xfrm>
            <a:off x="4800300" y="1016075"/>
            <a:ext cx="3932200" cy="2973857"/>
          </a:xfrm>
          <a:prstGeom prst="rect">
            <a:avLst/>
          </a:prstGeom>
          <a:noFill/>
          <a:ln>
            <a:noFill/>
          </a:ln>
        </p:spPr>
      </p:pic>
      <p:sp>
        <p:nvSpPr>
          <p:cNvPr id="216" name="Google Shape;216;p24"/>
          <p:cNvSpPr txBox="1"/>
          <p:nvPr/>
        </p:nvSpPr>
        <p:spPr>
          <a:xfrm>
            <a:off x="456600" y="4230300"/>
            <a:ext cx="7936800" cy="6465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The count of people with no diabetes is very high than the count of people with diabetes.</a:t>
            </a:r>
            <a:endParaRPr sz="1200">
              <a:solidFill>
                <a:srgbClr val="292929"/>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Most of the people were not on blood pressure medications.</a:t>
            </a:r>
            <a:endParaRPr sz="1200">
              <a:solidFill>
                <a:srgbClr val="292929"/>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nvSpPr>
        <p:spPr>
          <a:xfrm>
            <a:off x="390400" y="462775"/>
            <a:ext cx="388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1"/>
                </a:solidFill>
                <a:latin typeface="Montserrat"/>
                <a:ea typeface="Montserrat"/>
                <a:cs typeface="Montserrat"/>
                <a:sym typeface="Montserrat"/>
              </a:rPr>
              <a:t>Correlation</a:t>
            </a:r>
            <a:r>
              <a:rPr lang="en" sz="2800">
                <a:solidFill>
                  <a:schemeClr val="lt1"/>
                </a:solidFill>
                <a:latin typeface="Montserrat"/>
                <a:ea typeface="Montserrat"/>
                <a:cs typeface="Montserrat"/>
                <a:sym typeface="Montserrat"/>
              </a:rPr>
              <a:t> Plot</a:t>
            </a:r>
            <a:endParaRPr/>
          </a:p>
        </p:txBody>
      </p:sp>
      <p:sp>
        <p:nvSpPr>
          <p:cNvPr id="222" name="Google Shape;222;p25"/>
          <p:cNvSpPr txBox="1"/>
          <p:nvPr/>
        </p:nvSpPr>
        <p:spPr>
          <a:xfrm>
            <a:off x="443175" y="1463825"/>
            <a:ext cx="3048600" cy="3447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en" sz="1200">
                <a:solidFill>
                  <a:srgbClr val="292929"/>
                </a:solidFill>
                <a:latin typeface="Times New Roman"/>
                <a:ea typeface="Times New Roman"/>
                <a:cs typeface="Times New Roman"/>
                <a:sym typeface="Times New Roman"/>
              </a:rPr>
              <a:t>We plotted correlation plot for the numeric variables.</a:t>
            </a:r>
            <a:endParaRPr sz="1200">
              <a:solidFill>
                <a:srgbClr val="292929"/>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 sz="1200">
                <a:solidFill>
                  <a:srgbClr val="292929"/>
                </a:solidFill>
                <a:latin typeface="Times New Roman"/>
                <a:ea typeface="Times New Roman"/>
                <a:cs typeface="Times New Roman"/>
                <a:sym typeface="Times New Roman"/>
              </a:rPr>
              <a:t>We can observe that:</a:t>
            </a:r>
            <a:endParaRPr sz="1200">
              <a:solidFill>
                <a:srgbClr val="292929"/>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sz="1200">
              <a:solidFill>
                <a:srgbClr val="292929"/>
              </a:solidFill>
              <a:latin typeface="Times New Roman"/>
              <a:ea typeface="Times New Roman"/>
              <a:cs typeface="Times New Roman"/>
              <a:sym typeface="Times New Roman"/>
            </a:endParaRPr>
          </a:p>
          <a:p>
            <a:pPr indent="-304800" lvl="0" marL="457200" marR="0" rtl="0" algn="l">
              <a:lnSpc>
                <a:spcPct val="150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diaBP is highly positively </a:t>
            </a:r>
            <a:r>
              <a:rPr lang="en" sz="1200">
                <a:solidFill>
                  <a:srgbClr val="292929"/>
                </a:solidFill>
                <a:latin typeface="Times New Roman"/>
                <a:ea typeface="Times New Roman"/>
                <a:cs typeface="Times New Roman"/>
                <a:sym typeface="Times New Roman"/>
              </a:rPr>
              <a:t>correlated</a:t>
            </a:r>
            <a:r>
              <a:rPr lang="en" sz="1200">
                <a:solidFill>
                  <a:srgbClr val="292929"/>
                </a:solidFill>
                <a:latin typeface="Times New Roman"/>
                <a:ea typeface="Times New Roman"/>
                <a:cs typeface="Times New Roman"/>
                <a:sym typeface="Times New Roman"/>
              </a:rPr>
              <a:t> </a:t>
            </a:r>
            <a:r>
              <a:rPr lang="en" sz="1200">
                <a:solidFill>
                  <a:srgbClr val="292929"/>
                </a:solidFill>
                <a:latin typeface="Times New Roman"/>
                <a:ea typeface="Times New Roman"/>
                <a:cs typeface="Times New Roman"/>
                <a:sym typeface="Times New Roman"/>
              </a:rPr>
              <a:t>with</a:t>
            </a:r>
            <a:r>
              <a:rPr lang="en" sz="1200">
                <a:solidFill>
                  <a:srgbClr val="292929"/>
                </a:solidFill>
                <a:latin typeface="Times New Roman"/>
                <a:ea typeface="Times New Roman"/>
                <a:cs typeface="Times New Roman"/>
                <a:sym typeface="Times New Roman"/>
              </a:rPr>
              <a:t> the sysBP.</a:t>
            </a:r>
            <a:endParaRPr sz="1200">
              <a:solidFill>
                <a:srgbClr val="292929"/>
              </a:solidFill>
              <a:latin typeface="Times New Roman"/>
              <a:ea typeface="Times New Roman"/>
              <a:cs typeface="Times New Roman"/>
              <a:sym typeface="Times New Roman"/>
            </a:endParaRPr>
          </a:p>
          <a:p>
            <a:pPr indent="-304800" lvl="0" marL="457200" marR="0" rtl="0" algn="l">
              <a:lnSpc>
                <a:spcPct val="150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diaBP and sysBP are positively correlated to the BMI.</a:t>
            </a:r>
            <a:endParaRPr sz="1200">
              <a:solidFill>
                <a:srgbClr val="292929"/>
              </a:solidFill>
              <a:latin typeface="Times New Roman"/>
              <a:ea typeface="Times New Roman"/>
              <a:cs typeface="Times New Roman"/>
              <a:sym typeface="Times New Roman"/>
            </a:endParaRPr>
          </a:p>
          <a:p>
            <a:pPr indent="-304800" lvl="0" marL="457200" marR="0" rtl="0" algn="l">
              <a:lnSpc>
                <a:spcPct val="150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Age is moderately positively </a:t>
            </a:r>
            <a:r>
              <a:rPr lang="en" sz="1200">
                <a:solidFill>
                  <a:srgbClr val="292929"/>
                </a:solidFill>
                <a:latin typeface="Times New Roman"/>
                <a:ea typeface="Times New Roman"/>
                <a:cs typeface="Times New Roman"/>
                <a:sym typeface="Times New Roman"/>
              </a:rPr>
              <a:t>correlated</a:t>
            </a:r>
            <a:r>
              <a:rPr lang="en" sz="1200">
                <a:solidFill>
                  <a:srgbClr val="292929"/>
                </a:solidFill>
                <a:latin typeface="Times New Roman"/>
                <a:ea typeface="Times New Roman"/>
                <a:cs typeface="Times New Roman"/>
                <a:sym typeface="Times New Roman"/>
              </a:rPr>
              <a:t> to sysBP.</a:t>
            </a:r>
            <a:endParaRPr sz="1200">
              <a:solidFill>
                <a:srgbClr val="292929"/>
              </a:solidFill>
              <a:latin typeface="Times New Roman"/>
              <a:ea typeface="Times New Roman"/>
              <a:cs typeface="Times New Roman"/>
              <a:sym typeface="Times New Roman"/>
            </a:endParaRPr>
          </a:p>
          <a:p>
            <a:pPr indent="-304800" lvl="0" marL="457200" marR="0" rtl="0" algn="l">
              <a:lnSpc>
                <a:spcPct val="150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Age is less positively correlated to the totChol</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p:txBody>
      </p:sp>
      <p:pic>
        <p:nvPicPr>
          <p:cNvPr id="223" name="Google Shape;223;p25"/>
          <p:cNvPicPr preferRelativeResize="0"/>
          <p:nvPr/>
        </p:nvPicPr>
        <p:blipFill>
          <a:blip r:embed="rId3">
            <a:alphaModFix/>
          </a:blip>
          <a:stretch>
            <a:fillRect/>
          </a:stretch>
        </p:blipFill>
        <p:spPr>
          <a:xfrm>
            <a:off x="4160400" y="810450"/>
            <a:ext cx="4562601" cy="39727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410300" y="384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Building Logistic Model</a:t>
            </a:r>
            <a:endParaRPr/>
          </a:p>
        </p:txBody>
      </p:sp>
      <p:sp>
        <p:nvSpPr>
          <p:cNvPr id="229" name="Google Shape;229;p26"/>
          <p:cNvSpPr txBox="1"/>
          <p:nvPr/>
        </p:nvSpPr>
        <p:spPr>
          <a:xfrm>
            <a:off x="228300" y="1617450"/>
            <a:ext cx="3505200" cy="2308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200">
                <a:solidFill>
                  <a:srgbClr val="292929"/>
                </a:solidFill>
                <a:latin typeface="Times New Roman"/>
                <a:ea typeface="Times New Roman"/>
                <a:cs typeface="Times New Roman"/>
                <a:sym typeface="Times New Roman"/>
              </a:rPr>
              <a:t>We built the logistic regression model without the two variables “currentsmoker”,”BPMeds” and “heartRate” as these were not significant based upon our t-test, interaction and Chi Square test.</a:t>
            </a:r>
            <a:endParaRPr sz="1200">
              <a:solidFill>
                <a:srgbClr val="292929"/>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solidFill>
                  <a:srgbClr val="292929"/>
                </a:solidFill>
                <a:latin typeface="Times New Roman"/>
                <a:ea typeface="Times New Roman"/>
                <a:cs typeface="Times New Roman"/>
                <a:sym typeface="Times New Roman"/>
              </a:rPr>
              <a:t>The summary </a:t>
            </a:r>
            <a:r>
              <a:rPr lang="en" sz="1200">
                <a:solidFill>
                  <a:srgbClr val="292929"/>
                </a:solidFill>
                <a:latin typeface="Times New Roman"/>
                <a:ea typeface="Times New Roman"/>
                <a:cs typeface="Times New Roman"/>
                <a:sym typeface="Times New Roman"/>
              </a:rPr>
              <a:t>concludes</a:t>
            </a:r>
            <a:r>
              <a:rPr lang="en" sz="1200">
                <a:solidFill>
                  <a:srgbClr val="292929"/>
                </a:solidFill>
                <a:latin typeface="Times New Roman"/>
                <a:ea typeface="Times New Roman"/>
                <a:cs typeface="Times New Roman"/>
                <a:sym typeface="Times New Roman"/>
              </a:rPr>
              <a:t> that the variables “gender”, “age”, “cigsPerDay”, “sysBP” and “glucose” are significant in the model as they have low p values which were &lt; 0.05</a:t>
            </a:r>
            <a:endParaRPr sz="1200">
              <a:solidFill>
                <a:srgbClr val="292929"/>
              </a:solidFill>
              <a:latin typeface="Times New Roman"/>
              <a:ea typeface="Times New Roman"/>
              <a:cs typeface="Times New Roman"/>
              <a:sym typeface="Times New Roman"/>
            </a:endParaRPr>
          </a:p>
        </p:txBody>
      </p:sp>
      <p:pic>
        <p:nvPicPr>
          <p:cNvPr id="230" name="Google Shape;230;p26"/>
          <p:cNvPicPr preferRelativeResize="0"/>
          <p:nvPr/>
        </p:nvPicPr>
        <p:blipFill>
          <a:blip r:embed="rId3">
            <a:alphaModFix/>
          </a:blip>
          <a:stretch>
            <a:fillRect/>
          </a:stretch>
        </p:blipFill>
        <p:spPr>
          <a:xfrm>
            <a:off x="4873725" y="1059525"/>
            <a:ext cx="3456889" cy="350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nvSpPr>
        <p:spPr>
          <a:xfrm>
            <a:off x="390400" y="462775"/>
            <a:ext cx="388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1"/>
                </a:solidFill>
                <a:latin typeface="Montserrat"/>
                <a:ea typeface="Montserrat"/>
                <a:cs typeface="Montserrat"/>
                <a:sym typeface="Montserrat"/>
              </a:rPr>
              <a:t>Multicollinearity</a:t>
            </a:r>
            <a:endParaRPr/>
          </a:p>
        </p:txBody>
      </p:sp>
      <p:sp>
        <p:nvSpPr>
          <p:cNvPr id="236" name="Google Shape;236;p27"/>
          <p:cNvSpPr txBox="1"/>
          <p:nvPr/>
        </p:nvSpPr>
        <p:spPr>
          <a:xfrm>
            <a:off x="489575" y="1253350"/>
            <a:ext cx="7936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92929"/>
                </a:solidFill>
                <a:latin typeface="Times New Roman"/>
                <a:ea typeface="Times New Roman"/>
                <a:cs typeface="Times New Roman"/>
                <a:sym typeface="Times New Roman"/>
              </a:rPr>
              <a:t>The model was subjected to multicollinearity using VIF and we observed that all the values were below threshold of 5. Hence, no multicollinearity was detected for the model.</a:t>
            </a:r>
            <a:endParaRPr sz="1300">
              <a:solidFill>
                <a:srgbClr val="292929"/>
              </a:solidFill>
              <a:latin typeface="Times New Roman"/>
              <a:ea typeface="Times New Roman"/>
              <a:cs typeface="Times New Roman"/>
              <a:sym typeface="Times New Roman"/>
            </a:endParaRPr>
          </a:p>
        </p:txBody>
      </p:sp>
      <p:pic>
        <p:nvPicPr>
          <p:cNvPr id="237" name="Google Shape;237;p27"/>
          <p:cNvPicPr preferRelativeResize="0"/>
          <p:nvPr/>
        </p:nvPicPr>
        <p:blipFill>
          <a:blip r:embed="rId3">
            <a:alphaModFix/>
          </a:blip>
          <a:stretch>
            <a:fillRect/>
          </a:stretch>
        </p:blipFill>
        <p:spPr>
          <a:xfrm>
            <a:off x="1651175" y="1953200"/>
            <a:ext cx="4219782" cy="2651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387700" y="368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Interaction Plots</a:t>
            </a:r>
            <a:endParaRPr/>
          </a:p>
        </p:txBody>
      </p:sp>
      <p:pic>
        <p:nvPicPr>
          <p:cNvPr id="243" name="Google Shape;243;p28"/>
          <p:cNvPicPr preferRelativeResize="0"/>
          <p:nvPr/>
        </p:nvPicPr>
        <p:blipFill>
          <a:blip r:embed="rId3">
            <a:alphaModFix/>
          </a:blip>
          <a:stretch>
            <a:fillRect/>
          </a:stretch>
        </p:blipFill>
        <p:spPr>
          <a:xfrm>
            <a:off x="765525" y="1424138"/>
            <a:ext cx="3230449" cy="2517321"/>
          </a:xfrm>
          <a:prstGeom prst="rect">
            <a:avLst/>
          </a:prstGeom>
          <a:noFill/>
          <a:ln>
            <a:noFill/>
          </a:ln>
        </p:spPr>
      </p:pic>
      <p:pic>
        <p:nvPicPr>
          <p:cNvPr id="244" name="Google Shape;244;p28"/>
          <p:cNvPicPr preferRelativeResize="0"/>
          <p:nvPr/>
        </p:nvPicPr>
        <p:blipFill>
          <a:blip r:embed="rId4">
            <a:alphaModFix/>
          </a:blip>
          <a:stretch>
            <a:fillRect/>
          </a:stretch>
        </p:blipFill>
        <p:spPr>
          <a:xfrm>
            <a:off x="4981050" y="1465463"/>
            <a:ext cx="3230440" cy="2434675"/>
          </a:xfrm>
          <a:prstGeom prst="rect">
            <a:avLst/>
          </a:prstGeom>
          <a:noFill/>
          <a:ln>
            <a:noFill/>
          </a:ln>
        </p:spPr>
      </p:pic>
      <p:sp>
        <p:nvSpPr>
          <p:cNvPr id="245" name="Google Shape;245;p28"/>
          <p:cNvSpPr txBox="1"/>
          <p:nvPr/>
        </p:nvSpPr>
        <p:spPr>
          <a:xfrm>
            <a:off x="470025" y="4042275"/>
            <a:ext cx="8097900" cy="954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The lines for  prevalentstr and gender are not parallel and will intersect at some point, thus there is interaction between them.</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The lines for BPMeds and gender are parallel thus we consider there is no </a:t>
            </a:r>
            <a:r>
              <a:rPr lang="en" sz="1200">
                <a:latin typeface="Times New Roman"/>
                <a:ea typeface="Times New Roman"/>
                <a:cs typeface="Times New Roman"/>
                <a:sym typeface="Times New Roman"/>
              </a:rPr>
              <a:t>interaction</a:t>
            </a: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between them.</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29"/>
          <p:cNvPicPr preferRelativeResize="0"/>
          <p:nvPr/>
        </p:nvPicPr>
        <p:blipFill>
          <a:blip r:embed="rId3">
            <a:alphaModFix/>
          </a:blip>
          <a:stretch>
            <a:fillRect/>
          </a:stretch>
        </p:blipFill>
        <p:spPr>
          <a:xfrm>
            <a:off x="742800" y="1432750"/>
            <a:ext cx="3285551" cy="2743900"/>
          </a:xfrm>
          <a:prstGeom prst="rect">
            <a:avLst/>
          </a:prstGeom>
          <a:noFill/>
          <a:ln>
            <a:noFill/>
          </a:ln>
        </p:spPr>
      </p:pic>
      <p:pic>
        <p:nvPicPr>
          <p:cNvPr id="251" name="Google Shape;251;p29"/>
          <p:cNvPicPr preferRelativeResize="0"/>
          <p:nvPr/>
        </p:nvPicPr>
        <p:blipFill>
          <a:blip r:embed="rId4">
            <a:alphaModFix/>
          </a:blip>
          <a:stretch>
            <a:fillRect/>
          </a:stretch>
        </p:blipFill>
        <p:spPr>
          <a:xfrm>
            <a:off x="4572000" y="1460250"/>
            <a:ext cx="3962060" cy="2743900"/>
          </a:xfrm>
          <a:prstGeom prst="rect">
            <a:avLst/>
          </a:prstGeom>
          <a:noFill/>
          <a:ln>
            <a:noFill/>
          </a:ln>
        </p:spPr>
      </p:pic>
      <p:sp>
        <p:nvSpPr>
          <p:cNvPr id="252" name="Google Shape;252;p29"/>
          <p:cNvSpPr txBox="1"/>
          <p:nvPr>
            <p:ph type="title"/>
          </p:nvPr>
        </p:nvSpPr>
        <p:spPr>
          <a:xfrm>
            <a:off x="389450" y="357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Interaction Plots</a:t>
            </a:r>
            <a:endParaRPr/>
          </a:p>
        </p:txBody>
      </p:sp>
      <p:sp>
        <p:nvSpPr>
          <p:cNvPr id="253" name="Google Shape;253;p29"/>
          <p:cNvSpPr txBox="1"/>
          <p:nvPr/>
        </p:nvSpPr>
        <p:spPr>
          <a:xfrm>
            <a:off x="389450" y="4297450"/>
            <a:ext cx="8031000" cy="646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200">
                <a:solidFill>
                  <a:srgbClr val="292929"/>
                </a:solidFill>
                <a:latin typeface="Lato"/>
                <a:ea typeface="Lato"/>
                <a:cs typeface="Lato"/>
                <a:sym typeface="Lato"/>
              </a:rPr>
              <a:t>The lines for diabetes and gender are running parallel so there is no </a:t>
            </a:r>
            <a:r>
              <a:rPr lang="en" sz="1200">
                <a:solidFill>
                  <a:srgbClr val="292929"/>
                </a:solidFill>
                <a:latin typeface="Lato"/>
                <a:ea typeface="Lato"/>
                <a:cs typeface="Lato"/>
                <a:sym typeface="Lato"/>
              </a:rPr>
              <a:t>interaction between them.</a:t>
            </a:r>
            <a:endParaRPr sz="1200">
              <a:solidFill>
                <a:srgbClr val="292929"/>
              </a:solidFill>
              <a:latin typeface="Lato"/>
              <a:ea typeface="Lato"/>
              <a:cs typeface="Lato"/>
              <a:sym typeface="Lato"/>
            </a:endParaRPr>
          </a:p>
          <a:p>
            <a:pPr indent="0" lvl="0" marL="0" rtl="0" algn="just">
              <a:lnSpc>
                <a:spcPct val="150000"/>
              </a:lnSpc>
              <a:spcBef>
                <a:spcPts val="0"/>
              </a:spcBef>
              <a:spcAft>
                <a:spcPts val="0"/>
              </a:spcAft>
              <a:buNone/>
            </a:pPr>
            <a:r>
              <a:rPr lang="en" sz="1200">
                <a:solidFill>
                  <a:srgbClr val="292929"/>
                </a:solidFill>
                <a:latin typeface="Lato"/>
                <a:ea typeface="Lato"/>
                <a:cs typeface="Lato"/>
                <a:sym typeface="Lato"/>
              </a:rPr>
              <a:t>The lines for TenYearCHD and gender are not parallel thus indicate there is interaction between them.</a:t>
            </a:r>
            <a:endParaRPr sz="1200">
              <a:solidFill>
                <a:srgbClr val="292929"/>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idx="4294967295" type="title"/>
          </p:nvPr>
        </p:nvSpPr>
        <p:spPr>
          <a:xfrm>
            <a:off x="626050" y="152000"/>
            <a:ext cx="7163100" cy="98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And Train Using 80-20% ratio</a:t>
            </a:r>
            <a:endParaRPr/>
          </a:p>
        </p:txBody>
      </p:sp>
      <p:pic>
        <p:nvPicPr>
          <p:cNvPr id="259" name="Google Shape;259;p30"/>
          <p:cNvPicPr preferRelativeResize="0"/>
          <p:nvPr/>
        </p:nvPicPr>
        <p:blipFill>
          <a:blip r:embed="rId3">
            <a:alphaModFix/>
          </a:blip>
          <a:stretch>
            <a:fillRect/>
          </a:stretch>
        </p:blipFill>
        <p:spPr>
          <a:xfrm>
            <a:off x="1003000" y="2175575"/>
            <a:ext cx="6409175" cy="1707625"/>
          </a:xfrm>
          <a:prstGeom prst="rect">
            <a:avLst/>
          </a:prstGeom>
          <a:noFill/>
          <a:ln>
            <a:noFill/>
          </a:ln>
        </p:spPr>
      </p:pic>
      <p:sp>
        <p:nvSpPr>
          <p:cNvPr id="260" name="Google Shape;260;p30"/>
          <p:cNvSpPr txBox="1"/>
          <p:nvPr/>
        </p:nvSpPr>
        <p:spPr>
          <a:xfrm>
            <a:off x="604325" y="913200"/>
            <a:ext cx="7815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We splitted the dataset on a 80-20%ratio to develop our test and train  data models.</a:t>
            </a:r>
            <a:br>
              <a:rPr lang="en" sz="1200">
                <a:latin typeface="Times New Roman"/>
                <a:ea typeface="Times New Roman"/>
                <a:cs typeface="Times New Roman"/>
                <a:sym typeface="Times New Roman"/>
              </a:rPr>
            </a:br>
            <a:br>
              <a:rPr lang="en" sz="1200">
                <a:latin typeface="Times New Roman"/>
                <a:ea typeface="Times New Roman"/>
                <a:cs typeface="Times New Roman"/>
                <a:sym typeface="Times New Roman"/>
              </a:rPr>
            </a:br>
            <a:r>
              <a:rPr lang="en" sz="1200">
                <a:latin typeface="Times New Roman"/>
                <a:ea typeface="Times New Roman"/>
                <a:cs typeface="Times New Roman"/>
                <a:sym typeface="Times New Roman"/>
              </a:rPr>
              <a:t>After splitting our test dataset have 816  records and training dataset  had 3264 records with 16 features</a:t>
            </a:r>
            <a:endParaRPr sz="1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idx="4294967295" type="title"/>
          </p:nvPr>
        </p:nvSpPr>
        <p:spPr>
          <a:xfrm>
            <a:off x="344025" y="138600"/>
            <a:ext cx="6518400" cy="6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Building Model on Training Dataset </a:t>
            </a:r>
            <a:endParaRPr/>
          </a:p>
        </p:txBody>
      </p:sp>
      <p:sp>
        <p:nvSpPr>
          <p:cNvPr id="266" name="Google Shape;266;p31"/>
          <p:cNvSpPr txBox="1"/>
          <p:nvPr/>
        </p:nvSpPr>
        <p:spPr>
          <a:xfrm>
            <a:off x="241838" y="1041000"/>
            <a:ext cx="4303500" cy="1200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200">
                <a:solidFill>
                  <a:srgbClr val="292929"/>
                </a:solidFill>
                <a:latin typeface="Times New Roman"/>
                <a:ea typeface="Times New Roman"/>
                <a:cs typeface="Times New Roman"/>
                <a:sym typeface="Times New Roman"/>
              </a:rPr>
              <a:t>We ran  our training model and the variables which were significant were found to be same and they were male (gender1) , age , cigsPerDay and sysBP. Moreover, vif is significant  as it is less than 5</a:t>
            </a:r>
            <a:endParaRPr sz="1200">
              <a:solidFill>
                <a:srgbClr val="292929"/>
              </a:solidFill>
              <a:latin typeface="Times New Roman"/>
              <a:ea typeface="Times New Roman"/>
              <a:cs typeface="Times New Roman"/>
              <a:sym typeface="Times New Roman"/>
            </a:endParaRPr>
          </a:p>
        </p:txBody>
      </p:sp>
      <p:pic>
        <p:nvPicPr>
          <p:cNvPr id="267" name="Google Shape;267;p31"/>
          <p:cNvPicPr preferRelativeResize="0"/>
          <p:nvPr/>
        </p:nvPicPr>
        <p:blipFill>
          <a:blip r:embed="rId3">
            <a:alphaModFix/>
          </a:blip>
          <a:stretch>
            <a:fillRect/>
          </a:stretch>
        </p:blipFill>
        <p:spPr>
          <a:xfrm>
            <a:off x="4697738" y="931200"/>
            <a:ext cx="4293862" cy="3848014"/>
          </a:xfrm>
          <a:prstGeom prst="rect">
            <a:avLst/>
          </a:prstGeom>
          <a:noFill/>
          <a:ln>
            <a:noFill/>
          </a:ln>
        </p:spPr>
      </p:pic>
      <p:pic>
        <p:nvPicPr>
          <p:cNvPr id="268" name="Google Shape;268;p31"/>
          <p:cNvPicPr preferRelativeResize="0"/>
          <p:nvPr/>
        </p:nvPicPr>
        <p:blipFill>
          <a:blip r:embed="rId4">
            <a:alphaModFix/>
          </a:blip>
          <a:stretch>
            <a:fillRect/>
          </a:stretch>
        </p:blipFill>
        <p:spPr>
          <a:xfrm>
            <a:off x="511000" y="2394000"/>
            <a:ext cx="3743850" cy="241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558000" y="5067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this </a:t>
            </a:r>
            <a:r>
              <a:rPr lang="en"/>
              <a:t>dataset</a:t>
            </a:r>
            <a:r>
              <a:rPr lang="en"/>
              <a:t>?</a:t>
            </a:r>
            <a:endParaRPr/>
          </a:p>
        </p:txBody>
      </p:sp>
      <p:sp>
        <p:nvSpPr>
          <p:cNvPr id="136" name="Google Shape;136;p14"/>
          <p:cNvSpPr txBox="1"/>
          <p:nvPr>
            <p:ph idx="1" type="body"/>
          </p:nvPr>
        </p:nvSpPr>
        <p:spPr>
          <a:xfrm>
            <a:off x="819150" y="1990725"/>
            <a:ext cx="3686100" cy="24480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1200"/>
              </a:spcBef>
              <a:spcAft>
                <a:spcPts val="0"/>
              </a:spcAft>
              <a:buNone/>
            </a:pPr>
            <a:r>
              <a:rPr b="1" lang="en" sz="5023">
                <a:latin typeface="Times New Roman"/>
                <a:ea typeface="Times New Roman"/>
                <a:cs typeface="Times New Roman"/>
                <a:sym typeface="Times New Roman"/>
              </a:rPr>
              <a:t>As per the statistics from the World Health Organisation,</a:t>
            </a:r>
            <a:endParaRPr b="1" sz="5023">
              <a:latin typeface="Times New Roman"/>
              <a:ea typeface="Times New Roman"/>
              <a:cs typeface="Times New Roman"/>
              <a:sym typeface="Times New Roman"/>
            </a:endParaRPr>
          </a:p>
          <a:p>
            <a:pPr indent="-255587" lvl="0" marL="457200" rtl="0" algn="just">
              <a:lnSpc>
                <a:spcPct val="150000"/>
              </a:lnSpc>
              <a:spcBef>
                <a:spcPts val="1600"/>
              </a:spcBef>
              <a:spcAft>
                <a:spcPts val="0"/>
              </a:spcAft>
              <a:buSzPct val="33843"/>
              <a:buChar char="●"/>
            </a:pPr>
            <a:r>
              <a:rPr b="1" lang="en" sz="5023">
                <a:latin typeface="Times New Roman"/>
                <a:ea typeface="Times New Roman"/>
                <a:cs typeface="Times New Roman"/>
                <a:sym typeface="Times New Roman"/>
              </a:rPr>
              <a:t>Cardiovascular diseases (CVDs) are the leading cause of death globally.</a:t>
            </a:r>
            <a:endParaRPr b="1" sz="5023">
              <a:latin typeface="Times New Roman"/>
              <a:ea typeface="Times New Roman"/>
              <a:cs typeface="Times New Roman"/>
              <a:sym typeface="Times New Roman"/>
            </a:endParaRPr>
          </a:p>
          <a:p>
            <a:pPr indent="-255587" lvl="0" marL="457200" rtl="0" algn="just">
              <a:lnSpc>
                <a:spcPct val="150000"/>
              </a:lnSpc>
              <a:spcBef>
                <a:spcPts val="0"/>
              </a:spcBef>
              <a:spcAft>
                <a:spcPts val="0"/>
              </a:spcAft>
              <a:buSzPct val="33843"/>
              <a:buChar char="●"/>
            </a:pPr>
            <a:r>
              <a:rPr b="1" lang="en" sz="5023">
                <a:latin typeface="Times New Roman"/>
                <a:ea typeface="Times New Roman"/>
                <a:cs typeface="Times New Roman"/>
                <a:sym typeface="Times New Roman"/>
              </a:rPr>
              <a:t>An estimated 17.9 million people died from CVDs in 2019, representing 32% of all global deaths. Of these deaths, 85% were due to heart attack and stroke</a:t>
            </a:r>
            <a:endParaRPr b="1" sz="1700"/>
          </a:p>
          <a:p>
            <a:pPr indent="0" lvl="0" marL="457200" rtl="0" algn="l">
              <a:spcBef>
                <a:spcPts val="1600"/>
              </a:spcBef>
              <a:spcAft>
                <a:spcPts val="0"/>
              </a:spcAft>
              <a:buNone/>
            </a:pPr>
            <a:r>
              <a:t/>
            </a:r>
            <a:endParaRPr sz="1600"/>
          </a:p>
          <a:p>
            <a:pPr indent="0" lvl="0" marL="457200" rtl="0" algn="l">
              <a:spcBef>
                <a:spcPts val="1200"/>
              </a:spcBef>
              <a:spcAft>
                <a:spcPts val="1200"/>
              </a:spcAft>
              <a:buNone/>
            </a:pPr>
            <a:r>
              <a:t/>
            </a:r>
            <a:endParaRPr sz="1600"/>
          </a:p>
        </p:txBody>
      </p:sp>
      <p:pic>
        <p:nvPicPr>
          <p:cNvPr id="137" name="Google Shape;137;p14"/>
          <p:cNvPicPr preferRelativeResize="0"/>
          <p:nvPr/>
        </p:nvPicPr>
        <p:blipFill>
          <a:blip r:embed="rId3">
            <a:alphaModFix/>
          </a:blip>
          <a:stretch>
            <a:fillRect/>
          </a:stretch>
        </p:blipFill>
        <p:spPr>
          <a:xfrm>
            <a:off x="4638675" y="506750"/>
            <a:ext cx="4145175" cy="1925750"/>
          </a:xfrm>
          <a:prstGeom prst="rect">
            <a:avLst/>
          </a:prstGeom>
          <a:noFill/>
          <a:ln>
            <a:noFill/>
          </a:ln>
        </p:spPr>
      </p:pic>
      <p:pic>
        <p:nvPicPr>
          <p:cNvPr id="138" name="Google Shape;138;p14"/>
          <p:cNvPicPr preferRelativeResize="0"/>
          <p:nvPr/>
        </p:nvPicPr>
        <p:blipFill>
          <a:blip r:embed="rId4">
            <a:alphaModFix/>
          </a:blip>
          <a:stretch>
            <a:fillRect/>
          </a:stretch>
        </p:blipFill>
        <p:spPr>
          <a:xfrm>
            <a:off x="4638675" y="2505257"/>
            <a:ext cx="4199725" cy="2157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idx="4294967295" type="title"/>
          </p:nvPr>
        </p:nvSpPr>
        <p:spPr>
          <a:xfrm>
            <a:off x="232650" y="152025"/>
            <a:ext cx="5810700" cy="6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Backward Selection Method</a:t>
            </a:r>
            <a:endParaRPr/>
          </a:p>
        </p:txBody>
      </p:sp>
      <p:sp>
        <p:nvSpPr>
          <p:cNvPr id="274" name="Google Shape;274;p32"/>
          <p:cNvSpPr txBox="1"/>
          <p:nvPr/>
        </p:nvSpPr>
        <p:spPr>
          <a:xfrm>
            <a:off x="368550" y="624975"/>
            <a:ext cx="8406900" cy="92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We ran the Backward Elimination Method to remove the variables with the highest P-value one at a time, then ran the regression again until all of the variables have P-values less than 0.05. We found that the significant variables were found to be same as before which shows that our model is good fit with no multicollinearity. </a:t>
            </a:r>
            <a:endParaRPr sz="1200">
              <a:latin typeface="Times New Roman"/>
              <a:ea typeface="Times New Roman"/>
              <a:cs typeface="Times New Roman"/>
              <a:sym typeface="Times New Roman"/>
            </a:endParaRPr>
          </a:p>
        </p:txBody>
      </p:sp>
      <p:pic>
        <p:nvPicPr>
          <p:cNvPr id="275" name="Google Shape;275;p32"/>
          <p:cNvPicPr preferRelativeResize="0"/>
          <p:nvPr/>
        </p:nvPicPr>
        <p:blipFill>
          <a:blip r:embed="rId3">
            <a:alphaModFix/>
          </a:blip>
          <a:stretch>
            <a:fillRect/>
          </a:stretch>
        </p:blipFill>
        <p:spPr>
          <a:xfrm>
            <a:off x="368550" y="1632500"/>
            <a:ext cx="4304243" cy="3290325"/>
          </a:xfrm>
          <a:prstGeom prst="rect">
            <a:avLst/>
          </a:prstGeom>
          <a:noFill/>
          <a:ln>
            <a:noFill/>
          </a:ln>
        </p:spPr>
      </p:pic>
      <p:pic>
        <p:nvPicPr>
          <p:cNvPr id="276" name="Google Shape;276;p32"/>
          <p:cNvPicPr preferRelativeResize="0"/>
          <p:nvPr/>
        </p:nvPicPr>
        <p:blipFill>
          <a:blip r:embed="rId4">
            <a:alphaModFix/>
          </a:blip>
          <a:stretch>
            <a:fillRect/>
          </a:stretch>
        </p:blipFill>
        <p:spPr>
          <a:xfrm>
            <a:off x="4892075" y="2381250"/>
            <a:ext cx="3828076" cy="583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idx="4294967295" type="title"/>
          </p:nvPr>
        </p:nvSpPr>
        <p:spPr>
          <a:xfrm>
            <a:off x="232650" y="152025"/>
            <a:ext cx="6898500" cy="6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Specificity and Sensitivity</a:t>
            </a:r>
            <a:endParaRPr/>
          </a:p>
        </p:txBody>
      </p:sp>
      <p:sp>
        <p:nvSpPr>
          <p:cNvPr id="282" name="Google Shape;282;p33"/>
          <p:cNvSpPr txBox="1"/>
          <p:nvPr/>
        </p:nvSpPr>
        <p:spPr>
          <a:xfrm>
            <a:off x="382225" y="1167563"/>
            <a:ext cx="3773700" cy="2308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200">
                <a:solidFill>
                  <a:srgbClr val="292929"/>
                </a:solidFill>
                <a:latin typeface="Lato"/>
                <a:ea typeface="Lato"/>
                <a:cs typeface="Lato"/>
                <a:sym typeface="Lato"/>
              </a:rPr>
              <a:t>The accuracy of our model came out to be 86%.</a:t>
            </a:r>
            <a:endParaRPr sz="1200">
              <a:solidFill>
                <a:srgbClr val="292929"/>
              </a:solidFill>
              <a:latin typeface="Lato"/>
              <a:ea typeface="Lato"/>
              <a:cs typeface="Lato"/>
              <a:sym typeface="Lato"/>
            </a:endParaRPr>
          </a:p>
          <a:p>
            <a:pPr indent="0" lvl="0" marL="0" rtl="0" algn="just">
              <a:lnSpc>
                <a:spcPct val="150000"/>
              </a:lnSpc>
              <a:spcBef>
                <a:spcPts val="0"/>
              </a:spcBef>
              <a:spcAft>
                <a:spcPts val="0"/>
              </a:spcAft>
              <a:buNone/>
            </a:pPr>
            <a:r>
              <a:t/>
            </a:r>
            <a:endParaRPr sz="1200">
              <a:solidFill>
                <a:srgbClr val="292929"/>
              </a:solidFill>
              <a:latin typeface="Lato"/>
              <a:ea typeface="Lato"/>
              <a:cs typeface="Lato"/>
              <a:sym typeface="Lato"/>
            </a:endParaRPr>
          </a:p>
          <a:p>
            <a:pPr indent="0" lvl="0" marL="0" rtl="0" algn="just">
              <a:lnSpc>
                <a:spcPct val="150000"/>
              </a:lnSpc>
              <a:spcBef>
                <a:spcPts val="0"/>
              </a:spcBef>
              <a:spcAft>
                <a:spcPts val="0"/>
              </a:spcAft>
              <a:buNone/>
            </a:pPr>
            <a:r>
              <a:rPr lang="en" sz="1200">
                <a:solidFill>
                  <a:srgbClr val="292929"/>
                </a:solidFill>
                <a:latin typeface="Lato"/>
                <a:ea typeface="Lato"/>
                <a:cs typeface="Lato"/>
                <a:sym typeface="Lato"/>
              </a:rPr>
              <a:t>The sensitivity of detecting the positive cases  is 99% i.e people are likely to have heart diseases in 10 years and it is predicted by the model.</a:t>
            </a:r>
            <a:endParaRPr sz="1200">
              <a:solidFill>
                <a:srgbClr val="292929"/>
              </a:solidFill>
              <a:latin typeface="Lato"/>
              <a:ea typeface="Lato"/>
              <a:cs typeface="Lato"/>
              <a:sym typeface="Lato"/>
            </a:endParaRPr>
          </a:p>
          <a:p>
            <a:pPr indent="0" lvl="0" marL="0" rtl="0" algn="just">
              <a:lnSpc>
                <a:spcPct val="150000"/>
              </a:lnSpc>
              <a:spcBef>
                <a:spcPts val="0"/>
              </a:spcBef>
              <a:spcAft>
                <a:spcPts val="0"/>
              </a:spcAft>
              <a:buNone/>
            </a:pPr>
            <a:r>
              <a:t/>
            </a:r>
            <a:endParaRPr sz="1200">
              <a:solidFill>
                <a:srgbClr val="292929"/>
              </a:solidFill>
              <a:latin typeface="Lato"/>
              <a:ea typeface="Lato"/>
              <a:cs typeface="Lato"/>
              <a:sym typeface="Lato"/>
            </a:endParaRPr>
          </a:p>
          <a:p>
            <a:pPr indent="0" lvl="0" marL="0" rtl="0" algn="just">
              <a:lnSpc>
                <a:spcPct val="150000"/>
              </a:lnSpc>
              <a:spcBef>
                <a:spcPts val="0"/>
              </a:spcBef>
              <a:spcAft>
                <a:spcPts val="0"/>
              </a:spcAft>
              <a:buNone/>
            </a:pPr>
            <a:r>
              <a:rPr lang="en" sz="1200">
                <a:solidFill>
                  <a:srgbClr val="292929"/>
                </a:solidFill>
                <a:latin typeface="Lato"/>
                <a:ea typeface="Lato"/>
                <a:cs typeface="Lato"/>
                <a:sym typeface="Lato"/>
              </a:rPr>
              <a:t>The specificity of detecting the negative case is  0.05%.</a:t>
            </a:r>
            <a:endParaRPr sz="1200">
              <a:solidFill>
                <a:srgbClr val="292929"/>
              </a:solidFill>
              <a:latin typeface="Lato"/>
              <a:ea typeface="Lato"/>
              <a:cs typeface="Lato"/>
              <a:sym typeface="Lato"/>
            </a:endParaRPr>
          </a:p>
        </p:txBody>
      </p:sp>
      <p:pic>
        <p:nvPicPr>
          <p:cNvPr id="283" name="Google Shape;283;p33"/>
          <p:cNvPicPr preferRelativeResize="0"/>
          <p:nvPr/>
        </p:nvPicPr>
        <p:blipFill>
          <a:blip r:embed="rId3">
            <a:alphaModFix/>
          </a:blip>
          <a:stretch>
            <a:fillRect/>
          </a:stretch>
        </p:blipFill>
        <p:spPr>
          <a:xfrm>
            <a:off x="4637600" y="805725"/>
            <a:ext cx="4214718" cy="4032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524925" y="322950"/>
            <a:ext cx="7211700" cy="79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Building Model with Interaction terms</a:t>
            </a:r>
            <a:endParaRPr/>
          </a:p>
        </p:txBody>
      </p:sp>
      <p:sp>
        <p:nvSpPr>
          <p:cNvPr id="289" name="Google Shape;289;p34"/>
          <p:cNvSpPr txBox="1"/>
          <p:nvPr/>
        </p:nvSpPr>
        <p:spPr>
          <a:xfrm>
            <a:off x="4989650" y="944325"/>
            <a:ext cx="3787200" cy="158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solidFill>
                  <a:srgbClr val="292929"/>
                </a:solidFill>
                <a:latin typeface="Lato"/>
                <a:ea typeface="Lato"/>
                <a:cs typeface="Lato"/>
                <a:sym typeface="Lato"/>
              </a:rPr>
              <a:t>We had no interaction terms in our full model, so we introduced a few interaction terms to check if our model </a:t>
            </a:r>
            <a:r>
              <a:rPr lang="en" sz="1300">
                <a:solidFill>
                  <a:srgbClr val="292929"/>
                </a:solidFill>
                <a:latin typeface="Lato"/>
                <a:ea typeface="Lato"/>
                <a:cs typeface="Lato"/>
                <a:sym typeface="Lato"/>
              </a:rPr>
              <a:t>without</a:t>
            </a:r>
            <a:r>
              <a:rPr lang="en" sz="1300">
                <a:solidFill>
                  <a:srgbClr val="292929"/>
                </a:solidFill>
                <a:latin typeface="Lato"/>
                <a:ea typeface="Lato"/>
                <a:cs typeface="Lato"/>
                <a:sym typeface="Lato"/>
              </a:rPr>
              <a:t> interactions terms is good fit or not.</a:t>
            </a:r>
            <a:endParaRPr sz="1300">
              <a:solidFill>
                <a:srgbClr val="292929"/>
              </a:solidFill>
              <a:latin typeface="Lato"/>
              <a:ea typeface="Lato"/>
              <a:cs typeface="Lato"/>
              <a:sym typeface="Lato"/>
            </a:endParaRPr>
          </a:p>
          <a:p>
            <a:pPr indent="0" lvl="0" marL="0" rtl="0" algn="l">
              <a:lnSpc>
                <a:spcPct val="150000"/>
              </a:lnSpc>
              <a:spcBef>
                <a:spcPts val="0"/>
              </a:spcBef>
              <a:spcAft>
                <a:spcPts val="0"/>
              </a:spcAft>
              <a:buNone/>
            </a:pPr>
            <a:r>
              <a:rPr lang="en" sz="1300">
                <a:solidFill>
                  <a:srgbClr val="292929"/>
                </a:solidFill>
                <a:latin typeface="Lato"/>
                <a:ea typeface="Lato"/>
                <a:cs typeface="Lato"/>
                <a:sym typeface="Lato"/>
              </a:rPr>
              <a:t>Final Result of backward selection is</a:t>
            </a:r>
            <a:endParaRPr sz="1300">
              <a:solidFill>
                <a:srgbClr val="292929"/>
              </a:solidFill>
              <a:latin typeface="Lato"/>
              <a:ea typeface="Lato"/>
              <a:cs typeface="Lato"/>
              <a:sym typeface="Lato"/>
            </a:endParaRPr>
          </a:p>
        </p:txBody>
      </p:sp>
      <p:pic>
        <p:nvPicPr>
          <p:cNvPr id="290" name="Google Shape;290;p34"/>
          <p:cNvPicPr preferRelativeResize="0"/>
          <p:nvPr/>
        </p:nvPicPr>
        <p:blipFill>
          <a:blip r:embed="rId3">
            <a:alphaModFix/>
          </a:blip>
          <a:stretch>
            <a:fillRect/>
          </a:stretch>
        </p:blipFill>
        <p:spPr>
          <a:xfrm>
            <a:off x="5249475" y="2592150"/>
            <a:ext cx="2836745" cy="2246550"/>
          </a:xfrm>
          <a:prstGeom prst="rect">
            <a:avLst/>
          </a:prstGeom>
          <a:noFill/>
          <a:ln>
            <a:noFill/>
          </a:ln>
        </p:spPr>
      </p:pic>
      <p:pic>
        <p:nvPicPr>
          <p:cNvPr id="291" name="Google Shape;291;p34"/>
          <p:cNvPicPr preferRelativeResize="0"/>
          <p:nvPr/>
        </p:nvPicPr>
        <p:blipFill>
          <a:blip r:embed="rId4">
            <a:alphaModFix/>
          </a:blip>
          <a:stretch>
            <a:fillRect/>
          </a:stretch>
        </p:blipFill>
        <p:spPr>
          <a:xfrm>
            <a:off x="693075" y="1267050"/>
            <a:ext cx="4051075" cy="2737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819150" y="304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Backward Selection Model</a:t>
            </a:r>
            <a:endParaRPr/>
          </a:p>
        </p:txBody>
      </p:sp>
      <p:sp>
        <p:nvSpPr>
          <p:cNvPr id="297" name="Google Shape;297;p35"/>
          <p:cNvSpPr txBox="1"/>
          <p:nvPr/>
        </p:nvSpPr>
        <p:spPr>
          <a:xfrm>
            <a:off x="4378000" y="2373250"/>
            <a:ext cx="4351200" cy="92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292929"/>
                </a:solidFill>
                <a:latin typeface="Times New Roman"/>
                <a:ea typeface="Times New Roman"/>
                <a:cs typeface="Times New Roman"/>
                <a:sym typeface="Times New Roman"/>
              </a:rPr>
              <a:t>We performed backward selection method to check for the most significant variables. We found that one of the interaction terms in the model</a:t>
            </a:r>
            <a:endParaRPr sz="1200">
              <a:solidFill>
                <a:srgbClr val="292929"/>
              </a:solidFill>
              <a:latin typeface="Times New Roman"/>
              <a:ea typeface="Times New Roman"/>
              <a:cs typeface="Times New Roman"/>
              <a:sym typeface="Times New Roman"/>
            </a:endParaRPr>
          </a:p>
        </p:txBody>
      </p:sp>
      <p:pic>
        <p:nvPicPr>
          <p:cNvPr id="298" name="Google Shape;298;p35"/>
          <p:cNvPicPr preferRelativeResize="0"/>
          <p:nvPr/>
        </p:nvPicPr>
        <p:blipFill>
          <a:blip r:embed="rId3">
            <a:alphaModFix/>
          </a:blip>
          <a:stretch>
            <a:fillRect/>
          </a:stretch>
        </p:blipFill>
        <p:spPr>
          <a:xfrm>
            <a:off x="657575" y="1025825"/>
            <a:ext cx="3326800" cy="3839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6"/>
          <p:cNvSpPr txBox="1"/>
          <p:nvPr>
            <p:ph idx="4294967295" type="title"/>
          </p:nvPr>
        </p:nvSpPr>
        <p:spPr>
          <a:xfrm>
            <a:off x="1270650" y="152000"/>
            <a:ext cx="70635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Prediction Accuracy</a:t>
            </a:r>
            <a:endParaRPr/>
          </a:p>
        </p:txBody>
      </p:sp>
      <p:sp>
        <p:nvSpPr>
          <p:cNvPr id="304" name="Google Shape;304;p36"/>
          <p:cNvSpPr txBox="1"/>
          <p:nvPr/>
        </p:nvSpPr>
        <p:spPr>
          <a:xfrm>
            <a:off x="322300" y="1235525"/>
            <a:ext cx="4002000" cy="2339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200">
                <a:solidFill>
                  <a:srgbClr val="292929"/>
                </a:solidFill>
                <a:latin typeface="Lato"/>
                <a:ea typeface="Lato"/>
                <a:cs typeface="Lato"/>
                <a:sym typeface="Lato"/>
              </a:rPr>
              <a:t>The accuracy of our model came out to be 85.54%.</a:t>
            </a:r>
            <a:endParaRPr sz="1200">
              <a:solidFill>
                <a:srgbClr val="292929"/>
              </a:solidFill>
              <a:latin typeface="Lato"/>
              <a:ea typeface="Lato"/>
              <a:cs typeface="Lato"/>
              <a:sym typeface="Lato"/>
            </a:endParaRPr>
          </a:p>
          <a:p>
            <a:pPr indent="0" lvl="0" marL="0" rtl="0" algn="just">
              <a:lnSpc>
                <a:spcPct val="150000"/>
              </a:lnSpc>
              <a:spcBef>
                <a:spcPts val="0"/>
              </a:spcBef>
              <a:spcAft>
                <a:spcPts val="0"/>
              </a:spcAft>
              <a:buNone/>
            </a:pPr>
            <a:r>
              <a:t/>
            </a:r>
            <a:endParaRPr sz="1200">
              <a:solidFill>
                <a:srgbClr val="292929"/>
              </a:solidFill>
              <a:latin typeface="Lato"/>
              <a:ea typeface="Lato"/>
              <a:cs typeface="Lato"/>
              <a:sym typeface="Lato"/>
            </a:endParaRPr>
          </a:p>
          <a:p>
            <a:pPr indent="0" lvl="0" marL="0" rtl="0" algn="just">
              <a:lnSpc>
                <a:spcPct val="150000"/>
              </a:lnSpc>
              <a:spcBef>
                <a:spcPts val="0"/>
              </a:spcBef>
              <a:spcAft>
                <a:spcPts val="0"/>
              </a:spcAft>
              <a:buNone/>
            </a:pPr>
            <a:r>
              <a:rPr lang="en" sz="1200">
                <a:solidFill>
                  <a:srgbClr val="292929"/>
                </a:solidFill>
                <a:latin typeface="Lato"/>
                <a:ea typeface="Lato"/>
                <a:cs typeface="Lato"/>
                <a:sym typeface="Lato"/>
              </a:rPr>
              <a:t>The </a:t>
            </a:r>
            <a:r>
              <a:rPr lang="en" sz="1200">
                <a:solidFill>
                  <a:srgbClr val="292929"/>
                </a:solidFill>
                <a:latin typeface="Lato"/>
                <a:ea typeface="Lato"/>
                <a:cs typeface="Lato"/>
                <a:sym typeface="Lato"/>
              </a:rPr>
              <a:t>sensitivity </a:t>
            </a:r>
            <a:r>
              <a:rPr lang="en" sz="1200">
                <a:solidFill>
                  <a:srgbClr val="292929"/>
                </a:solidFill>
                <a:latin typeface="Lato"/>
                <a:ea typeface="Lato"/>
                <a:cs typeface="Lato"/>
                <a:sym typeface="Lato"/>
              </a:rPr>
              <a:t>of detecting the positive cases  is 99% i.e people are likely to have heart diseases in 10 years and it is predicted by the model.</a:t>
            </a:r>
            <a:endParaRPr sz="1200">
              <a:solidFill>
                <a:srgbClr val="292929"/>
              </a:solidFill>
              <a:latin typeface="Lato"/>
              <a:ea typeface="Lato"/>
              <a:cs typeface="Lato"/>
              <a:sym typeface="Lato"/>
            </a:endParaRPr>
          </a:p>
          <a:p>
            <a:pPr indent="0" lvl="0" marL="0" rtl="0" algn="just">
              <a:lnSpc>
                <a:spcPct val="150000"/>
              </a:lnSpc>
              <a:spcBef>
                <a:spcPts val="0"/>
              </a:spcBef>
              <a:spcAft>
                <a:spcPts val="0"/>
              </a:spcAft>
              <a:buNone/>
            </a:pPr>
            <a:r>
              <a:t/>
            </a:r>
            <a:endParaRPr sz="1200">
              <a:solidFill>
                <a:srgbClr val="292929"/>
              </a:solidFill>
              <a:latin typeface="Lato"/>
              <a:ea typeface="Lato"/>
              <a:cs typeface="Lato"/>
              <a:sym typeface="Lato"/>
            </a:endParaRPr>
          </a:p>
          <a:p>
            <a:pPr indent="0" lvl="0" marL="0" rtl="0" algn="just">
              <a:lnSpc>
                <a:spcPct val="150000"/>
              </a:lnSpc>
              <a:spcBef>
                <a:spcPts val="0"/>
              </a:spcBef>
              <a:spcAft>
                <a:spcPts val="0"/>
              </a:spcAft>
              <a:buNone/>
            </a:pPr>
            <a:r>
              <a:rPr lang="en" sz="1200">
                <a:solidFill>
                  <a:srgbClr val="292929"/>
                </a:solidFill>
                <a:latin typeface="Lato"/>
                <a:ea typeface="Lato"/>
                <a:cs typeface="Lato"/>
                <a:sym typeface="Lato"/>
              </a:rPr>
              <a:t>The specificity of detecting the negative case is  0.05%.</a:t>
            </a:r>
            <a:endParaRPr sz="1200">
              <a:solidFill>
                <a:srgbClr val="292929"/>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305" name="Google Shape;305;p36"/>
          <p:cNvPicPr preferRelativeResize="0"/>
          <p:nvPr/>
        </p:nvPicPr>
        <p:blipFill>
          <a:blip r:embed="rId3">
            <a:alphaModFix/>
          </a:blip>
          <a:stretch>
            <a:fillRect/>
          </a:stretch>
        </p:blipFill>
        <p:spPr>
          <a:xfrm>
            <a:off x="4476700" y="928100"/>
            <a:ext cx="4514900" cy="368768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488275" y="328600"/>
            <a:ext cx="7505700" cy="73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Comparing the Models</a:t>
            </a:r>
            <a:endParaRPr/>
          </a:p>
        </p:txBody>
      </p:sp>
      <p:graphicFrame>
        <p:nvGraphicFramePr>
          <p:cNvPr id="311" name="Google Shape;311;p37"/>
          <p:cNvGraphicFramePr/>
          <p:nvPr/>
        </p:nvGraphicFramePr>
        <p:xfrm>
          <a:off x="738075" y="1940300"/>
          <a:ext cx="3000000" cy="3000000"/>
        </p:xfrm>
        <a:graphic>
          <a:graphicData uri="http://schemas.openxmlformats.org/drawingml/2006/table">
            <a:tbl>
              <a:tblPr>
                <a:noFill/>
                <a:tableStyleId>{48D394D0-8B85-45B6-86EA-D7525D267128}</a:tableStyleId>
              </a:tblPr>
              <a:tblGrid>
                <a:gridCol w="868550"/>
                <a:gridCol w="1367800"/>
                <a:gridCol w="1277375"/>
              </a:tblGrid>
              <a:tr h="549950">
                <a:tc>
                  <a:txBody>
                    <a:bodyPr/>
                    <a:lstStyle/>
                    <a:p>
                      <a:pPr indent="0" lvl="0" marL="0" rtl="0" algn="ctr">
                        <a:lnSpc>
                          <a:spcPct val="115000"/>
                        </a:lnSpc>
                        <a:spcBef>
                          <a:spcPts val="1200"/>
                        </a:spcBef>
                        <a:spcAft>
                          <a:spcPts val="0"/>
                        </a:spcAft>
                        <a:buNone/>
                      </a:pPr>
                      <a:r>
                        <a:rPr b="1" lang="en" sz="1200">
                          <a:latin typeface="Times New Roman"/>
                          <a:ea typeface="Times New Roman"/>
                          <a:cs typeface="Times New Roman"/>
                          <a:sym typeface="Times New Roman"/>
                        </a:rPr>
                        <a:t> </a:t>
                      </a:r>
                      <a:endParaRPr b="1" sz="1200">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solidFill>
                      <a:srgbClr val="FDE9D9"/>
                    </a:solidFill>
                  </a:tcPr>
                </a:tc>
                <a:tc>
                  <a:txBody>
                    <a:bodyPr/>
                    <a:lstStyle/>
                    <a:p>
                      <a:pPr indent="0" lvl="0" marL="0" rtl="0" algn="ctr">
                        <a:lnSpc>
                          <a:spcPct val="115000"/>
                        </a:lnSpc>
                        <a:spcBef>
                          <a:spcPts val="1200"/>
                        </a:spcBef>
                        <a:spcAft>
                          <a:spcPts val="0"/>
                        </a:spcAft>
                        <a:buNone/>
                      </a:pPr>
                      <a:r>
                        <a:rPr b="1" lang="en" sz="1200">
                          <a:latin typeface="Times New Roman"/>
                          <a:ea typeface="Times New Roman"/>
                          <a:cs typeface="Times New Roman"/>
                          <a:sym typeface="Times New Roman"/>
                        </a:rPr>
                        <a:t>Without Interaction Term</a:t>
                      </a:r>
                      <a:endParaRPr b="1" sz="1200">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solidFill>
                      <a:srgbClr val="FDE9D9"/>
                    </a:solidFill>
                  </a:tcPr>
                </a:tc>
                <a:tc>
                  <a:txBody>
                    <a:bodyPr/>
                    <a:lstStyle/>
                    <a:p>
                      <a:pPr indent="0" lvl="0" marL="0" rtl="0" algn="ctr">
                        <a:lnSpc>
                          <a:spcPct val="115000"/>
                        </a:lnSpc>
                        <a:spcBef>
                          <a:spcPts val="1200"/>
                        </a:spcBef>
                        <a:spcAft>
                          <a:spcPts val="0"/>
                        </a:spcAft>
                        <a:buNone/>
                      </a:pPr>
                      <a:r>
                        <a:rPr b="1" lang="en" sz="1200">
                          <a:latin typeface="Times New Roman"/>
                          <a:ea typeface="Times New Roman"/>
                          <a:cs typeface="Times New Roman"/>
                          <a:sym typeface="Times New Roman"/>
                        </a:rPr>
                        <a:t>With Interaction Term</a:t>
                      </a:r>
                      <a:endParaRPr b="1" sz="1200">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solidFill>
                      <a:srgbClr val="FDE9D9"/>
                    </a:solidFill>
                  </a:tcPr>
                </a:tc>
              </a:tr>
              <a:tr h="487950">
                <a:tc>
                  <a:txBody>
                    <a:bodyPr/>
                    <a:lstStyle/>
                    <a:p>
                      <a:pPr indent="0" lvl="0" marL="0" rtl="0" algn="ctr">
                        <a:lnSpc>
                          <a:spcPct val="115000"/>
                        </a:lnSpc>
                        <a:spcBef>
                          <a:spcPts val="1200"/>
                        </a:spcBef>
                        <a:spcAft>
                          <a:spcPts val="0"/>
                        </a:spcAft>
                        <a:buNone/>
                      </a:pPr>
                      <a:r>
                        <a:rPr b="1" lang="en" sz="1200">
                          <a:latin typeface="Times New Roman"/>
                          <a:ea typeface="Times New Roman"/>
                          <a:cs typeface="Times New Roman"/>
                          <a:sym typeface="Times New Roman"/>
                        </a:rPr>
                        <a:t>AIC Value</a:t>
                      </a:r>
                      <a:endParaRPr b="1" sz="1200">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200">
                          <a:latin typeface="Times New Roman"/>
                          <a:ea typeface="Times New Roman"/>
                          <a:cs typeface="Times New Roman"/>
                          <a:sym typeface="Times New Roman"/>
                        </a:rPr>
                        <a:t>2508.87</a:t>
                      </a:r>
                      <a:endParaRPr b="1" sz="1200">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200">
                          <a:latin typeface="Times New Roman"/>
                          <a:ea typeface="Times New Roman"/>
                          <a:cs typeface="Times New Roman"/>
                          <a:sym typeface="Times New Roman"/>
                        </a:rPr>
                        <a:t>2510.7</a:t>
                      </a:r>
                      <a:endParaRPr b="1" sz="1200">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
        <p:nvSpPr>
          <p:cNvPr id="312" name="Google Shape;312;p37"/>
          <p:cNvSpPr txBox="1"/>
          <p:nvPr/>
        </p:nvSpPr>
        <p:spPr>
          <a:xfrm>
            <a:off x="5450075" y="1828025"/>
            <a:ext cx="30000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latin typeface="Times New Roman"/>
                <a:ea typeface="Times New Roman"/>
                <a:cs typeface="Times New Roman"/>
                <a:sym typeface="Times New Roman"/>
              </a:rPr>
              <a:t>AIC is Akaike information criterion. Lower the AIC the better the model is. Hence it is cleared that model without interaction term has lower AIC value than With Interaction Term.</a:t>
            </a:r>
            <a:endParaRPr sz="12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488275" y="328600"/>
            <a:ext cx="7505700" cy="73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Comparing the Models</a:t>
            </a:r>
            <a:endParaRPr/>
          </a:p>
        </p:txBody>
      </p:sp>
      <p:sp>
        <p:nvSpPr>
          <p:cNvPr id="318" name="Google Shape;318;p38"/>
          <p:cNvSpPr txBox="1"/>
          <p:nvPr/>
        </p:nvSpPr>
        <p:spPr>
          <a:xfrm>
            <a:off x="6007550" y="1894500"/>
            <a:ext cx="24459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We did the Log-Likelihood test to check which model is a good fit.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Ho : The Reduced model is appropriate.</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Ha: The full model is appropriate</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319" name="Google Shape;319;p38"/>
          <p:cNvSpPr txBox="1"/>
          <p:nvPr/>
        </p:nvSpPr>
        <p:spPr>
          <a:xfrm>
            <a:off x="1010525" y="31110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200">
              <a:latin typeface="Times New Roman"/>
              <a:ea typeface="Times New Roman"/>
              <a:cs typeface="Times New Roman"/>
              <a:sym typeface="Times New Roman"/>
            </a:endParaRPr>
          </a:p>
        </p:txBody>
      </p:sp>
      <p:pic>
        <p:nvPicPr>
          <p:cNvPr id="320" name="Google Shape;320;p38"/>
          <p:cNvPicPr preferRelativeResize="0"/>
          <p:nvPr/>
        </p:nvPicPr>
        <p:blipFill>
          <a:blip r:embed="rId3">
            <a:alphaModFix/>
          </a:blip>
          <a:stretch>
            <a:fillRect/>
          </a:stretch>
        </p:blipFill>
        <p:spPr>
          <a:xfrm>
            <a:off x="647175" y="1241000"/>
            <a:ext cx="4960851" cy="1931950"/>
          </a:xfrm>
          <a:prstGeom prst="rect">
            <a:avLst/>
          </a:prstGeom>
          <a:noFill/>
          <a:ln>
            <a:noFill/>
          </a:ln>
        </p:spPr>
      </p:pic>
      <p:sp>
        <p:nvSpPr>
          <p:cNvPr id="321" name="Google Shape;321;p38"/>
          <p:cNvSpPr txBox="1"/>
          <p:nvPr/>
        </p:nvSpPr>
        <p:spPr>
          <a:xfrm>
            <a:off x="759750" y="3792325"/>
            <a:ext cx="38718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latin typeface="Times New Roman"/>
                <a:ea typeface="Times New Roman"/>
                <a:cs typeface="Times New Roman"/>
                <a:sym typeface="Times New Roman"/>
              </a:rPr>
              <a:t>It shows that p-value is greater than 0.05 which means we accept null hypothesis says model without interaction terms is better.</a:t>
            </a:r>
            <a:endParaRPr sz="12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nvSpPr>
        <p:spPr>
          <a:xfrm>
            <a:off x="1053850" y="428800"/>
            <a:ext cx="734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alibri"/>
                <a:ea typeface="Calibri"/>
                <a:cs typeface="Calibri"/>
                <a:sym typeface="Calibri"/>
              </a:rPr>
              <a:t>COMPARING BOTH MODELS</a:t>
            </a:r>
            <a:endParaRPr b="1" sz="1600">
              <a:solidFill>
                <a:schemeClr val="lt1"/>
              </a:solidFill>
              <a:latin typeface="Calibri"/>
              <a:ea typeface="Calibri"/>
              <a:cs typeface="Calibri"/>
              <a:sym typeface="Calibri"/>
            </a:endParaRPr>
          </a:p>
        </p:txBody>
      </p:sp>
      <p:graphicFrame>
        <p:nvGraphicFramePr>
          <p:cNvPr id="327" name="Google Shape;327;p39"/>
          <p:cNvGraphicFramePr/>
          <p:nvPr/>
        </p:nvGraphicFramePr>
        <p:xfrm>
          <a:off x="865550" y="1150465"/>
          <a:ext cx="3000000" cy="3000000"/>
        </p:xfrm>
        <a:graphic>
          <a:graphicData uri="http://schemas.openxmlformats.org/drawingml/2006/table">
            <a:tbl>
              <a:tblPr>
                <a:noFill/>
                <a:tableStyleId>{88838E85-A75F-411D-A46B-0834EFAEEC74}</a:tableStyleId>
              </a:tblPr>
              <a:tblGrid>
                <a:gridCol w="2424400"/>
                <a:gridCol w="2424400"/>
                <a:gridCol w="2424400"/>
              </a:tblGrid>
              <a:tr h="3962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WITHOUT INTERACTION</a:t>
                      </a:r>
                      <a:endParaRPr/>
                    </a:p>
                  </a:txBody>
                  <a:tcPr marT="91425" marB="91425" marR="91425" marL="91425"/>
                </a:tc>
                <a:tc>
                  <a:txBody>
                    <a:bodyPr/>
                    <a:lstStyle/>
                    <a:p>
                      <a:pPr indent="0" lvl="0" marL="0" rtl="0" algn="l">
                        <a:spcBef>
                          <a:spcPts val="0"/>
                        </a:spcBef>
                        <a:spcAft>
                          <a:spcPts val="0"/>
                        </a:spcAft>
                        <a:buNone/>
                      </a:pPr>
                      <a:r>
                        <a:rPr lang="en"/>
                        <a:t>WITH INTERACTION</a:t>
                      </a:r>
                      <a:endParaRPr/>
                    </a:p>
                  </a:txBody>
                  <a:tcPr marT="91425" marB="91425" marR="91425" marL="91425"/>
                </a:tc>
              </a:tr>
              <a:tr h="396225">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85.66%</a:t>
                      </a:r>
                      <a:endParaRPr/>
                    </a:p>
                  </a:txBody>
                  <a:tcPr marT="91425" marB="91425" marR="91425" marL="91425"/>
                </a:tc>
                <a:tc>
                  <a:txBody>
                    <a:bodyPr/>
                    <a:lstStyle/>
                    <a:p>
                      <a:pPr indent="0" lvl="0" marL="0" rtl="0" algn="l">
                        <a:spcBef>
                          <a:spcPts val="0"/>
                        </a:spcBef>
                        <a:spcAft>
                          <a:spcPts val="0"/>
                        </a:spcAft>
                        <a:buNone/>
                      </a:pPr>
                      <a:r>
                        <a:rPr lang="en"/>
                        <a:t>85.54%</a:t>
                      </a:r>
                      <a:endParaRPr/>
                    </a:p>
                  </a:txBody>
                  <a:tcPr marT="91425" marB="91425" marR="91425" marL="91425"/>
                </a:tc>
              </a:tr>
              <a:tr h="396225">
                <a:tc>
                  <a:txBody>
                    <a:bodyPr/>
                    <a:lstStyle/>
                    <a:p>
                      <a:pPr indent="0" lvl="0" marL="0" rtl="0" algn="l">
                        <a:spcBef>
                          <a:spcPts val="0"/>
                        </a:spcBef>
                        <a:spcAft>
                          <a:spcPts val="0"/>
                        </a:spcAft>
                        <a:buNone/>
                      </a:pPr>
                      <a:r>
                        <a:rPr lang="en"/>
                        <a:t>SENSITIVITY</a:t>
                      </a:r>
                      <a:endParaRPr/>
                    </a:p>
                  </a:txBody>
                  <a:tcPr marT="91425" marB="91425" marR="91425" marL="91425"/>
                </a:tc>
                <a:tc>
                  <a:txBody>
                    <a:bodyPr/>
                    <a:lstStyle/>
                    <a:p>
                      <a:pPr indent="0" lvl="0" marL="0" rtl="0" algn="l">
                        <a:spcBef>
                          <a:spcPts val="0"/>
                        </a:spcBef>
                        <a:spcAft>
                          <a:spcPts val="0"/>
                        </a:spcAft>
                        <a:buNone/>
                      </a:pPr>
                      <a:r>
                        <a:rPr lang="en"/>
                        <a:t>99%</a:t>
                      </a:r>
                      <a:endParaRPr/>
                    </a:p>
                  </a:txBody>
                  <a:tcPr marT="91425" marB="91425" marR="91425" marL="91425"/>
                </a:tc>
                <a:tc>
                  <a:txBody>
                    <a:bodyPr/>
                    <a:lstStyle/>
                    <a:p>
                      <a:pPr indent="0" lvl="0" marL="0" rtl="0" algn="l">
                        <a:spcBef>
                          <a:spcPts val="0"/>
                        </a:spcBef>
                        <a:spcAft>
                          <a:spcPts val="0"/>
                        </a:spcAft>
                        <a:buNone/>
                      </a:pPr>
                      <a:r>
                        <a:rPr lang="en"/>
                        <a:t>99.5%</a:t>
                      </a:r>
                      <a:endParaRPr/>
                    </a:p>
                  </a:txBody>
                  <a:tcPr marT="91425" marB="91425" marR="91425" marL="91425"/>
                </a:tc>
              </a:tr>
              <a:tr h="396225">
                <a:tc>
                  <a:txBody>
                    <a:bodyPr/>
                    <a:lstStyle/>
                    <a:p>
                      <a:pPr indent="0" lvl="0" marL="0" rtl="0" algn="l">
                        <a:spcBef>
                          <a:spcPts val="0"/>
                        </a:spcBef>
                        <a:spcAft>
                          <a:spcPts val="0"/>
                        </a:spcAft>
                        <a:buNone/>
                      </a:pPr>
                      <a:r>
                        <a:rPr lang="en"/>
                        <a:t>SPECIFICITY</a:t>
                      </a:r>
                      <a:endParaRPr/>
                    </a:p>
                  </a:txBody>
                  <a:tcPr marT="91425" marB="91425" marR="91425" marL="91425"/>
                </a:tc>
                <a:tc>
                  <a:txBody>
                    <a:bodyPr/>
                    <a:lstStyle/>
                    <a:p>
                      <a:pPr indent="0" lvl="0" marL="0" rtl="0" algn="l">
                        <a:spcBef>
                          <a:spcPts val="0"/>
                        </a:spcBef>
                        <a:spcAft>
                          <a:spcPts val="0"/>
                        </a:spcAft>
                        <a:buNone/>
                      </a:pPr>
                      <a:r>
                        <a:rPr lang="en"/>
                        <a:t>0.05</a:t>
                      </a:r>
                      <a:endParaRPr/>
                    </a:p>
                  </a:txBody>
                  <a:tcPr marT="91425" marB="91425" marR="91425" marL="91425"/>
                </a:tc>
                <a:tc>
                  <a:txBody>
                    <a:bodyPr/>
                    <a:lstStyle/>
                    <a:p>
                      <a:pPr indent="0" lvl="0" marL="0" rtl="0" algn="l">
                        <a:spcBef>
                          <a:spcPts val="0"/>
                        </a:spcBef>
                        <a:spcAft>
                          <a:spcPts val="0"/>
                        </a:spcAft>
                        <a:buNone/>
                      </a:pPr>
                      <a:r>
                        <a:rPr lang="en"/>
                        <a:t>0.05</a:t>
                      </a:r>
                      <a:endParaRPr/>
                    </a:p>
                  </a:txBody>
                  <a:tcPr marT="91425" marB="91425" marR="91425" marL="91425"/>
                </a:tc>
              </a:tr>
            </a:tbl>
          </a:graphicData>
        </a:graphic>
      </p:graphicFrame>
      <p:sp>
        <p:nvSpPr>
          <p:cNvPr id="328" name="Google Shape;328;p39"/>
          <p:cNvSpPr txBox="1"/>
          <p:nvPr/>
        </p:nvSpPr>
        <p:spPr>
          <a:xfrm>
            <a:off x="935150" y="3172000"/>
            <a:ext cx="73434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We can see that accuracy, sensitivity and specificity is somewhat similar in both </a:t>
            </a:r>
            <a:r>
              <a:rPr lang="en" sz="1200">
                <a:latin typeface="Times New Roman"/>
                <a:ea typeface="Times New Roman"/>
                <a:cs typeface="Times New Roman"/>
                <a:sym typeface="Times New Roman"/>
              </a:rPr>
              <a:t>models</a:t>
            </a:r>
            <a:r>
              <a:rPr lang="en" sz="1200">
                <a:latin typeface="Times New Roman"/>
                <a:ea typeface="Times New Roman"/>
                <a:cs typeface="Times New Roman"/>
                <a:sym typeface="Times New Roman"/>
              </a:rPr>
              <a:t>, so we decided to go with the model without interactions as the model is less complex.</a:t>
            </a:r>
            <a:endParaRPr sz="12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type="title"/>
          </p:nvPr>
        </p:nvSpPr>
        <p:spPr>
          <a:xfrm>
            <a:off x="568575" y="212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ROC Curve</a:t>
            </a:r>
            <a:endParaRPr/>
          </a:p>
        </p:txBody>
      </p:sp>
      <p:sp>
        <p:nvSpPr>
          <p:cNvPr id="334" name="Google Shape;334;p40"/>
          <p:cNvSpPr txBox="1"/>
          <p:nvPr/>
        </p:nvSpPr>
        <p:spPr>
          <a:xfrm>
            <a:off x="5398525" y="1302925"/>
            <a:ext cx="3223200" cy="23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Model2 – AUC value = 0.722</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Model4- AUC Value = 0.724</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From, plot it has been observed that AUC value is approximately same for both model which is 72%.  So, we consider our model without interaction plot is better as it will be less complex in </a:t>
            </a:r>
            <a:r>
              <a:rPr lang="en" sz="1200">
                <a:latin typeface="Times New Roman"/>
                <a:ea typeface="Times New Roman"/>
                <a:cs typeface="Times New Roman"/>
                <a:sym typeface="Times New Roman"/>
              </a:rPr>
              <a:t>analysis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latin typeface="Lato"/>
              <a:ea typeface="Lato"/>
              <a:cs typeface="Lato"/>
              <a:sym typeface="Lato"/>
            </a:endParaRPr>
          </a:p>
        </p:txBody>
      </p:sp>
      <p:sp>
        <p:nvSpPr>
          <p:cNvPr id="335" name="Google Shape;335;p40"/>
          <p:cNvSpPr txBox="1"/>
          <p:nvPr/>
        </p:nvSpPr>
        <p:spPr>
          <a:xfrm>
            <a:off x="5763350" y="36516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pic>
        <p:nvPicPr>
          <p:cNvPr id="336" name="Google Shape;336;p40"/>
          <p:cNvPicPr preferRelativeResize="0"/>
          <p:nvPr/>
        </p:nvPicPr>
        <p:blipFill>
          <a:blip r:embed="rId3">
            <a:alphaModFix/>
          </a:blip>
          <a:stretch>
            <a:fillRect/>
          </a:stretch>
        </p:blipFill>
        <p:spPr>
          <a:xfrm>
            <a:off x="617925" y="1103825"/>
            <a:ext cx="4229375" cy="3443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type="title"/>
          </p:nvPr>
        </p:nvSpPr>
        <p:spPr>
          <a:xfrm>
            <a:off x="430475" y="509875"/>
            <a:ext cx="7686900" cy="80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Hosmer and Lemeshow Goodness of Fit Test</a:t>
            </a:r>
            <a:endParaRPr/>
          </a:p>
        </p:txBody>
      </p:sp>
      <p:sp>
        <p:nvSpPr>
          <p:cNvPr id="342" name="Google Shape;342;p41"/>
          <p:cNvSpPr txBox="1"/>
          <p:nvPr/>
        </p:nvSpPr>
        <p:spPr>
          <a:xfrm>
            <a:off x="5578700" y="1094650"/>
            <a:ext cx="3000000" cy="1739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200">
                <a:solidFill>
                  <a:srgbClr val="292929"/>
                </a:solidFill>
                <a:latin typeface="Times New Roman"/>
                <a:ea typeface="Times New Roman"/>
                <a:cs typeface="Times New Roman"/>
                <a:sym typeface="Times New Roman"/>
              </a:rPr>
              <a:t>Hosmer-Lemeshow Test to verify that if our model is a good fit or it lacks the appropriate level of fitness to be considered fruitful for predictions.</a:t>
            </a:r>
            <a:endParaRPr sz="1200">
              <a:solidFill>
                <a:srgbClr val="29292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200">
                <a:solidFill>
                  <a:srgbClr val="292929"/>
                </a:solidFill>
                <a:latin typeface="Times New Roman"/>
                <a:ea typeface="Times New Roman"/>
                <a:cs typeface="Times New Roman"/>
                <a:sym typeface="Times New Roman"/>
              </a:rPr>
              <a:t>H0 : The model is good fit.</a:t>
            </a:r>
            <a:endParaRPr sz="1200">
              <a:solidFill>
                <a:srgbClr val="292929"/>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lang="en" sz="1200">
                <a:solidFill>
                  <a:srgbClr val="292929"/>
                </a:solidFill>
                <a:latin typeface="Times New Roman"/>
                <a:ea typeface="Times New Roman"/>
                <a:cs typeface="Times New Roman"/>
                <a:sym typeface="Times New Roman"/>
              </a:rPr>
              <a:t>Ha : The model is not a good fit.</a:t>
            </a:r>
            <a:endParaRPr sz="1200">
              <a:solidFill>
                <a:srgbClr val="292929"/>
              </a:solidFill>
              <a:latin typeface="Times New Roman"/>
              <a:ea typeface="Times New Roman"/>
              <a:cs typeface="Times New Roman"/>
              <a:sym typeface="Times New Roman"/>
            </a:endParaRPr>
          </a:p>
        </p:txBody>
      </p:sp>
      <p:sp>
        <p:nvSpPr>
          <p:cNvPr id="343" name="Google Shape;343;p41"/>
          <p:cNvSpPr txBox="1"/>
          <p:nvPr/>
        </p:nvSpPr>
        <p:spPr>
          <a:xfrm>
            <a:off x="908775" y="3224775"/>
            <a:ext cx="42072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t/>
            </a:r>
            <a:endParaRPr>
              <a:solidFill>
                <a:schemeClr val="lt1"/>
              </a:solidFill>
            </a:endParaRPr>
          </a:p>
        </p:txBody>
      </p:sp>
      <p:pic>
        <p:nvPicPr>
          <p:cNvPr id="344" name="Google Shape;344;p41"/>
          <p:cNvPicPr preferRelativeResize="0"/>
          <p:nvPr/>
        </p:nvPicPr>
        <p:blipFill>
          <a:blip r:embed="rId3">
            <a:alphaModFix/>
          </a:blip>
          <a:stretch>
            <a:fillRect/>
          </a:stretch>
        </p:blipFill>
        <p:spPr>
          <a:xfrm>
            <a:off x="491200" y="1229150"/>
            <a:ext cx="4624776" cy="1036175"/>
          </a:xfrm>
          <a:prstGeom prst="rect">
            <a:avLst/>
          </a:prstGeom>
          <a:noFill/>
          <a:ln>
            <a:noFill/>
          </a:ln>
        </p:spPr>
      </p:pic>
      <p:pic>
        <p:nvPicPr>
          <p:cNvPr id="345" name="Google Shape;345;p41"/>
          <p:cNvPicPr preferRelativeResize="0"/>
          <p:nvPr/>
        </p:nvPicPr>
        <p:blipFill>
          <a:blip r:embed="rId4">
            <a:alphaModFix/>
          </a:blip>
          <a:stretch>
            <a:fillRect/>
          </a:stretch>
        </p:blipFill>
        <p:spPr>
          <a:xfrm>
            <a:off x="491200" y="2467550"/>
            <a:ext cx="4855699" cy="1036175"/>
          </a:xfrm>
          <a:prstGeom prst="rect">
            <a:avLst/>
          </a:prstGeom>
          <a:noFill/>
          <a:ln>
            <a:noFill/>
          </a:ln>
        </p:spPr>
      </p:pic>
      <p:sp>
        <p:nvSpPr>
          <p:cNvPr id="346" name="Google Shape;346;p41"/>
          <p:cNvSpPr txBox="1"/>
          <p:nvPr/>
        </p:nvSpPr>
        <p:spPr>
          <a:xfrm>
            <a:off x="702997" y="3920175"/>
            <a:ext cx="7527900" cy="923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1200"/>
              </a:spcAft>
              <a:buNone/>
            </a:pPr>
            <a:r>
              <a:rPr lang="en" sz="1200">
                <a:latin typeface="Times New Roman"/>
                <a:ea typeface="Times New Roman"/>
                <a:cs typeface="Times New Roman"/>
                <a:sym typeface="Times New Roman"/>
              </a:rPr>
              <a:t>The p-value of both model is greater than 0.05, so we fail to reject null hypothesis which shows that our model is good fit to predict whether a patient has a 10-year risk of developing Coronary Heart Disease (CHD). Where model-2 is without interaction and Model-4 is with interaction.</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144" name="Google Shape;144;p15"/>
          <p:cNvSpPr txBox="1"/>
          <p:nvPr>
            <p:ph idx="1" type="body"/>
          </p:nvPr>
        </p:nvSpPr>
        <p:spPr>
          <a:xfrm>
            <a:off x="364150" y="1679577"/>
            <a:ext cx="3788400" cy="2388600"/>
          </a:xfrm>
          <a:prstGeom prst="rect">
            <a:avLst/>
          </a:prstGeom>
        </p:spPr>
        <p:txBody>
          <a:bodyPr anchorCtr="0" anchor="t" bIns="91425" lIns="91425" spcFirstLastPara="1" rIns="91425" wrap="square" tIns="91425">
            <a:normAutofit fontScale="25000" lnSpcReduction="20000"/>
          </a:bodyPr>
          <a:lstStyle/>
          <a:p>
            <a:pPr indent="0" lvl="0" marL="457200" rtl="0" algn="just">
              <a:lnSpc>
                <a:spcPct val="150000"/>
              </a:lnSpc>
              <a:spcBef>
                <a:spcPts val="1200"/>
              </a:spcBef>
              <a:spcAft>
                <a:spcPts val="0"/>
              </a:spcAft>
              <a:buNone/>
            </a:pPr>
            <a:r>
              <a:rPr b="1" lang="en" sz="5023">
                <a:latin typeface="Times New Roman"/>
                <a:ea typeface="Times New Roman"/>
                <a:cs typeface="Times New Roman"/>
                <a:sym typeface="Times New Roman"/>
              </a:rPr>
              <a:t>During the training phase, a classification model will be built using a number of independent factors such as male, age, cigsPerDay, totChol, sysBP, and glucose, as well as a dependent variable (TenYearCHD class). The purpose of the categorization is to determine if the patient has a 10-year risk of Coronary Heart Disease (CHD)</a:t>
            </a:r>
            <a:r>
              <a:rPr lang="en" sz="5023">
                <a:latin typeface="Times New Roman"/>
                <a:ea typeface="Times New Roman"/>
                <a:cs typeface="Times New Roman"/>
                <a:sym typeface="Times New Roman"/>
              </a:rPr>
              <a:t>. </a:t>
            </a:r>
            <a:endParaRPr sz="5023">
              <a:latin typeface="Times New Roman"/>
              <a:ea typeface="Times New Roman"/>
              <a:cs typeface="Times New Roman"/>
              <a:sym typeface="Times New Roman"/>
            </a:endParaRPr>
          </a:p>
          <a:p>
            <a:pPr indent="0" lvl="0" marL="0" rtl="0" algn="l">
              <a:spcBef>
                <a:spcPts val="1500"/>
              </a:spcBef>
              <a:spcAft>
                <a:spcPts val="0"/>
              </a:spcAft>
              <a:buNone/>
            </a:pPr>
            <a:r>
              <a:t/>
            </a:r>
            <a:endParaRPr sz="1600"/>
          </a:p>
        </p:txBody>
      </p:sp>
      <p:pic>
        <p:nvPicPr>
          <p:cNvPr id="145" name="Google Shape;145;p15"/>
          <p:cNvPicPr preferRelativeResize="0"/>
          <p:nvPr/>
        </p:nvPicPr>
        <p:blipFill>
          <a:blip r:embed="rId3">
            <a:alphaModFix/>
          </a:blip>
          <a:stretch>
            <a:fillRect/>
          </a:stretch>
        </p:blipFill>
        <p:spPr>
          <a:xfrm>
            <a:off x="4802225" y="1584475"/>
            <a:ext cx="3988300" cy="2674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ph type="title"/>
          </p:nvPr>
        </p:nvSpPr>
        <p:spPr>
          <a:xfrm>
            <a:off x="364275" y="448200"/>
            <a:ext cx="7812900" cy="6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52" name="Google Shape;352;p42"/>
          <p:cNvSpPr txBox="1"/>
          <p:nvPr>
            <p:ph idx="1" type="body"/>
          </p:nvPr>
        </p:nvSpPr>
        <p:spPr>
          <a:xfrm>
            <a:off x="819150" y="1450400"/>
            <a:ext cx="7505700" cy="298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92929"/>
                </a:solidFill>
                <a:latin typeface="Times New Roman"/>
                <a:ea typeface="Times New Roman"/>
                <a:cs typeface="Times New Roman"/>
                <a:sym typeface="Times New Roman"/>
              </a:rPr>
              <a:t>As we have high values of sensitivity but low value of specificity this is because our data is imbalanced and our results of logistic regression concluded that our model without interaction terms is better fit than the model with interaction terms.</a:t>
            </a:r>
            <a:endParaRPr sz="1200">
              <a:solidFill>
                <a:srgbClr val="292929"/>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292929"/>
                </a:solidFill>
                <a:highlight>
                  <a:srgbClr val="FFFFFF"/>
                </a:highlight>
                <a:latin typeface="Times New Roman"/>
                <a:ea typeface="Times New Roman"/>
                <a:cs typeface="Times New Roman"/>
                <a:sym typeface="Times New Roman"/>
              </a:rPr>
              <a:t>The model predicted with 86% accuracy. The model is more sensitive than specific.</a:t>
            </a:r>
            <a:endParaRPr sz="1200">
              <a:solidFill>
                <a:srgbClr val="292929"/>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chemeClr val="lt1"/>
              </a:solidFill>
              <a:highlight>
                <a:srgbClr val="FFFFFF"/>
              </a:highlight>
            </a:endParaRPr>
          </a:p>
          <a:p>
            <a:pPr indent="0" lvl="0" marL="0" rtl="0" algn="l">
              <a:spcBef>
                <a:spcPts val="1200"/>
              </a:spcBef>
              <a:spcAft>
                <a:spcPts val="1200"/>
              </a:spcAft>
              <a:buNone/>
            </a:pPr>
            <a:r>
              <a:t/>
            </a:r>
            <a:endParaRPr sz="1500">
              <a:solidFill>
                <a:schemeClr val="lt1"/>
              </a:solidFill>
            </a:endParaRPr>
          </a:p>
        </p:txBody>
      </p:sp>
      <p:pic>
        <p:nvPicPr>
          <p:cNvPr id="353" name="Google Shape;353;p42"/>
          <p:cNvPicPr preferRelativeResize="0"/>
          <p:nvPr/>
        </p:nvPicPr>
        <p:blipFill>
          <a:blip r:embed="rId3">
            <a:alphaModFix/>
          </a:blip>
          <a:stretch>
            <a:fillRect/>
          </a:stretch>
        </p:blipFill>
        <p:spPr>
          <a:xfrm>
            <a:off x="158450" y="2900825"/>
            <a:ext cx="8836577" cy="217442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3"/>
          <p:cNvSpPr txBox="1"/>
          <p:nvPr/>
        </p:nvSpPr>
        <p:spPr>
          <a:xfrm>
            <a:off x="3067950" y="1209200"/>
            <a:ext cx="3008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lt1"/>
                </a:solidFill>
                <a:latin typeface="Lato"/>
                <a:ea typeface="Lato"/>
                <a:cs typeface="Lato"/>
                <a:sym typeface="Lato"/>
              </a:rPr>
              <a:t>Thank You!</a:t>
            </a:r>
            <a:endParaRPr sz="40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359" name="Google Shape;359;p43"/>
          <p:cNvPicPr preferRelativeResize="0"/>
          <p:nvPr/>
        </p:nvPicPr>
        <p:blipFill>
          <a:blip r:embed="rId3">
            <a:alphaModFix/>
          </a:blip>
          <a:stretch>
            <a:fillRect/>
          </a:stretch>
        </p:blipFill>
        <p:spPr>
          <a:xfrm>
            <a:off x="3130075" y="2132675"/>
            <a:ext cx="2705100" cy="168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641775" y="821250"/>
            <a:ext cx="7636800" cy="543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4200"/>
              <a:t>Methodology</a:t>
            </a:r>
            <a:endParaRPr sz="4200"/>
          </a:p>
        </p:txBody>
      </p:sp>
      <p:sp>
        <p:nvSpPr>
          <p:cNvPr id="151" name="Google Shape;151;p16"/>
          <p:cNvSpPr txBox="1"/>
          <p:nvPr/>
        </p:nvSpPr>
        <p:spPr>
          <a:xfrm>
            <a:off x="175075" y="1891325"/>
            <a:ext cx="5653800" cy="25674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0"/>
              </a:spcAft>
              <a:buNone/>
            </a:pPr>
            <a:r>
              <a:rPr b="1" lang="en" sz="1200">
                <a:solidFill>
                  <a:srgbClr val="434343"/>
                </a:solidFill>
                <a:latin typeface="Times New Roman"/>
                <a:ea typeface="Times New Roman"/>
                <a:cs typeface="Times New Roman"/>
                <a:sym typeface="Times New Roman"/>
              </a:rPr>
              <a:t>We will try to predict whether a patient is likely to have a heart disease in 10 years based on the input parameters like gender, age, education, currentSmoker, cigsPerDay, BPMeds, prevalentStroke, prevalentHyp, diabetes, totChol, sysBP, diaBp, BMI, heartRate and glucose.</a:t>
            </a:r>
            <a:endParaRPr b="1" sz="1200">
              <a:solidFill>
                <a:srgbClr val="434343"/>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1600">
              <a:solidFill>
                <a:schemeClr val="lt1"/>
              </a:solidFill>
              <a:latin typeface="Lato"/>
              <a:ea typeface="Lato"/>
              <a:cs typeface="Lato"/>
              <a:sym typeface="Lato"/>
            </a:endParaRPr>
          </a:p>
          <a:p>
            <a:pPr indent="0" lvl="0" marL="457200" rtl="0" algn="just">
              <a:lnSpc>
                <a:spcPct val="115000"/>
              </a:lnSpc>
              <a:spcBef>
                <a:spcPts val="1200"/>
              </a:spcBef>
              <a:spcAft>
                <a:spcPts val="0"/>
              </a:spcAft>
              <a:buNone/>
            </a:pPr>
            <a:r>
              <a:t/>
            </a:r>
            <a:endParaRPr sz="1600">
              <a:solidFill>
                <a:schemeClr val="lt1"/>
              </a:solidFill>
              <a:latin typeface="Lato"/>
              <a:ea typeface="Lato"/>
              <a:cs typeface="Lato"/>
              <a:sym typeface="Lato"/>
            </a:endParaRPr>
          </a:p>
          <a:p>
            <a:pPr indent="0" lvl="0" marL="457200" rtl="0" algn="l">
              <a:lnSpc>
                <a:spcPct val="115000"/>
              </a:lnSpc>
              <a:spcBef>
                <a:spcPts val="1200"/>
              </a:spcBef>
              <a:spcAft>
                <a:spcPts val="1200"/>
              </a:spcAft>
              <a:buNone/>
            </a:pPr>
            <a:r>
              <a:t/>
            </a:r>
            <a:endParaRPr sz="1600">
              <a:solidFill>
                <a:schemeClr val="lt1"/>
              </a:solidFill>
              <a:latin typeface="Lato"/>
              <a:ea typeface="Lato"/>
              <a:cs typeface="Lato"/>
              <a:sym typeface="Lato"/>
            </a:endParaRPr>
          </a:p>
        </p:txBody>
      </p:sp>
      <p:pic>
        <p:nvPicPr>
          <p:cNvPr id="152" name="Google Shape;152;p16"/>
          <p:cNvPicPr preferRelativeResize="0"/>
          <p:nvPr/>
        </p:nvPicPr>
        <p:blipFill>
          <a:blip r:embed="rId3">
            <a:alphaModFix/>
          </a:blip>
          <a:stretch>
            <a:fillRect/>
          </a:stretch>
        </p:blipFill>
        <p:spPr>
          <a:xfrm>
            <a:off x="6204400" y="2198925"/>
            <a:ext cx="2634801" cy="17329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409500" y="496425"/>
            <a:ext cx="4035600" cy="55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Dataset</a:t>
            </a:r>
            <a:endParaRPr/>
          </a:p>
        </p:txBody>
      </p:sp>
      <p:sp>
        <p:nvSpPr>
          <p:cNvPr id="158" name="Google Shape;158;p17"/>
          <p:cNvSpPr txBox="1"/>
          <p:nvPr/>
        </p:nvSpPr>
        <p:spPr>
          <a:xfrm>
            <a:off x="244475" y="1644800"/>
            <a:ext cx="3341700" cy="2862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 sz="1200">
                <a:solidFill>
                  <a:srgbClr val="434343"/>
                </a:solidFill>
                <a:latin typeface="Times New Roman"/>
                <a:ea typeface="Times New Roman"/>
                <a:cs typeface="Times New Roman"/>
                <a:sym typeface="Times New Roman"/>
              </a:rPr>
              <a:t>Dataset Name</a:t>
            </a:r>
            <a:r>
              <a:rPr lang="en" sz="1200">
                <a:solidFill>
                  <a:srgbClr val="434343"/>
                </a:solidFill>
                <a:latin typeface="Times New Roman"/>
                <a:ea typeface="Times New Roman"/>
                <a:cs typeface="Times New Roman"/>
                <a:sym typeface="Times New Roman"/>
              </a:rPr>
              <a:t> - Heart Disease Prediction</a:t>
            </a:r>
            <a:endParaRPr sz="1200">
              <a:solidFill>
                <a:srgbClr val="434343"/>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200">
                <a:solidFill>
                  <a:srgbClr val="434343"/>
                </a:solidFill>
                <a:latin typeface="Times New Roman"/>
                <a:ea typeface="Times New Roman"/>
                <a:cs typeface="Times New Roman"/>
                <a:sym typeface="Times New Roman"/>
              </a:rPr>
              <a:t>Dataset Dimensions</a:t>
            </a:r>
            <a:r>
              <a:rPr lang="en" sz="1200">
                <a:solidFill>
                  <a:srgbClr val="434343"/>
                </a:solidFill>
                <a:latin typeface="Times New Roman"/>
                <a:ea typeface="Times New Roman"/>
                <a:cs typeface="Times New Roman"/>
                <a:sym typeface="Times New Roman"/>
              </a:rPr>
              <a:t> - </a:t>
            </a:r>
            <a:r>
              <a:rPr b="1" lang="en" sz="1200">
                <a:solidFill>
                  <a:srgbClr val="434343"/>
                </a:solidFill>
                <a:latin typeface="Times New Roman"/>
                <a:ea typeface="Times New Roman"/>
                <a:cs typeface="Times New Roman"/>
                <a:sym typeface="Times New Roman"/>
              </a:rPr>
              <a:t>4238  rows and 16  columns</a:t>
            </a:r>
            <a:endParaRPr b="1" sz="1200">
              <a:solidFill>
                <a:srgbClr val="434343"/>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200">
                <a:solidFill>
                  <a:srgbClr val="434343"/>
                </a:solidFill>
                <a:latin typeface="Times New Roman"/>
                <a:ea typeface="Times New Roman"/>
                <a:cs typeface="Times New Roman"/>
                <a:sym typeface="Times New Roman"/>
              </a:rPr>
              <a:t>Response Variable</a:t>
            </a:r>
            <a:r>
              <a:rPr lang="en" sz="1200">
                <a:solidFill>
                  <a:srgbClr val="434343"/>
                </a:solidFill>
                <a:latin typeface="Times New Roman"/>
                <a:ea typeface="Times New Roman"/>
                <a:cs typeface="Times New Roman"/>
                <a:sym typeface="Times New Roman"/>
              </a:rPr>
              <a:t> - TenYearCHD</a:t>
            </a:r>
            <a:endParaRPr sz="1200">
              <a:solidFill>
                <a:srgbClr val="434343"/>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200">
                <a:solidFill>
                  <a:srgbClr val="434343"/>
                </a:solidFill>
                <a:latin typeface="Times New Roman"/>
                <a:ea typeface="Times New Roman"/>
                <a:cs typeface="Times New Roman"/>
                <a:sym typeface="Times New Roman"/>
              </a:rPr>
              <a:t>Predictors</a:t>
            </a:r>
            <a:r>
              <a:rPr lang="en" sz="1200">
                <a:solidFill>
                  <a:srgbClr val="434343"/>
                </a:solidFill>
                <a:latin typeface="Times New Roman"/>
                <a:ea typeface="Times New Roman"/>
                <a:cs typeface="Times New Roman"/>
                <a:sym typeface="Times New Roman"/>
              </a:rPr>
              <a:t> - male, age, education, currentSmoker, cigsPerDay, BPMeds, prevalentStroke, prevalentHyp, diabetes, totChol, sysBP, diaBp, BMI, heartRate and glucose</a:t>
            </a:r>
            <a:endParaRPr sz="1200">
              <a:solidFill>
                <a:srgbClr val="434343"/>
              </a:solidFill>
              <a:latin typeface="Times New Roman"/>
              <a:ea typeface="Times New Roman"/>
              <a:cs typeface="Times New Roman"/>
              <a:sym typeface="Times New Roman"/>
            </a:endParaRPr>
          </a:p>
        </p:txBody>
      </p:sp>
      <p:graphicFrame>
        <p:nvGraphicFramePr>
          <p:cNvPr id="159" name="Google Shape;159;p17"/>
          <p:cNvGraphicFramePr/>
          <p:nvPr/>
        </p:nvGraphicFramePr>
        <p:xfrm>
          <a:off x="3903675" y="1055935"/>
          <a:ext cx="3000000" cy="3000000"/>
        </p:xfrm>
        <a:graphic>
          <a:graphicData uri="http://schemas.openxmlformats.org/drawingml/2006/table">
            <a:tbl>
              <a:tblPr>
                <a:noFill/>
                <a:tableStyleId>{88838E85-A75F-411D-A46B-0834EFAEEC74}</a:tableStyleId>
              </a:tblPr>
              <a:tblGrid>
                <a:gridCol w="1107925"/>
                <a:gridCol w="1349675"/>
              </a:tblGrid>
              <a:tr h="311650">
                <a:tc>
                  <a:txBody>
                    <a:bodyPr/>
                    <a:lstStyle/>
                    <a:p>
                      <a:pPr indent="0" lvl="0" marL="0" rtl="0" algn="l">
                        <a:spcBef>
                          <a:spcPts val="0"/>
                        </a:spcBef>
                        <a:spcAft>
                          <a:spcPts val="0"/>
                        </a:spcAft>
                        <a:buNone/>
                      </a:pPr>
                      <a:r>
                        <a:rPr b="1" lang="en" sz="1000">
                          <a:solidFill>
                            <a:schemeClr val="lt1"/>
                          </a:solidFill>
                        </a:rPr>
                        <a:t>Variable Name</a:t>
                      </a:r>
                      <a:endParaRPr b="1" sz="1000">
                        <a:solidFill>
                          <a:schemeClr val="lt1"/>
                        </a:solidFill>
                      </a:endParaRPr>
                    </a:p>
                  </a:txBody>
                  <a:tcPr marT="91425" marB="91425" marR="91425" marL="91425"/>
                </a:tc>
                <a:tc>
                  <a:txBody>
                    <a:bodyPr/>
                    <a:lstStyle/>
                    <a:p>
                      <a:pPr indent="0" lvl="0" marL="0" rtl="0" algn="l">
                        <a:spcBef>
                          <a:spcPts val="0"/>
                        </a:spcBef>
                        <a:spcAft>
                          <a:spcPts val="0"/>
                        </a:spcAft>
                        <a:buNone/>
                      </a:pPr>
                      <a:r>
                        <a:rPr b="1" lang="en" sz="1000">
                          <a:solidFill>
                            <a:schemeClr val="lt1"/>
                          </a:solidFill>
                        </a:rPr>
                        <a:t>Data Type</a:t>
                      </a:r>
                      <a:endParaRPr b="1" sz="1000">
                        <a:solidFill>
                          <a:schemeClr val="lt1"/>
                        </a:solidFill>
                      </a:endParaRPr>
                    </a:p>
                  </a:txBody>
                  <a:tcPr marT="91425" marB="91425" marR="91425" marL="91425"/>
                </a:tc>
              </a:tr>
              <a:tr h="316700">
                <a:tc>
                  <a:txBody>
                    <a:bodyPr/>
                    <a:lstStyle/>
                    <a:p>
                      <a:pPr indent="0" lvl="0" marL="0" rtl="0" algn="l">
                        <a:spcBef>
                          <a:spcPts val="0"/>
                        </a:spcBef>
                        <a:spcAft>
                          <a:spcPts val="0"/>
                        </a:spcAft>
                        <a:buNone/>
                      </a:pPr>
                      <a:r>
                        <a:rPr b="1" lang="en" sz="900">
                          <a:solidFill>
                            <a:schemeClr val="lt1"/>
                          </a:solidFill>
                        </a:rPr>
                        <a:t>male</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lang="en" sz="900">
                          <a:solidFill>
                            <a:schemeClr val="lt1"/>
                          </a:solidFill>
                        </a:rPr>
                        <a:t>Nominal-Categorical</a:t>
                      </a:r>
                      <a:endParaRPr sz="900">
                        <a:solidFill>
                          <a:schemeClr val="lt1"/>
                        </a:solidFill>
                      </a:endParaRPr>
                    </a:p>
                  </a:txBody>
                  <a:tcPr marT="91425" marB="91425" marR="91425" marL="91425"/>
                </a:tc>
              </a:tr>
              <a:tr h="445225">
                <a:tc>
                  <a:txBody>
                    <a:bodyPr/>
                    <a:lstStyle/>
                    <a:p>
                      <a:pPr indent="0" lvl="0" marL="0" rtl="0" algn="l">
                        <a:spcBef>
                          <a:spcPts val="0"/>
                        </a:spcBef>
                        <a:spcAft>
                          <a:spcPts val="0"/>
                        </a:spcAft>
                        <a:buNone/>
                      </a:pPr>
                      <a:r>
                        <a:rPr b="1" lang="en" sz="900">
                          <a:solidFill>
                            <a:schemeClr val="lt1"/>
                          </a:solidFill>
                        </a:rPr>
                        <a:t>age</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lang="en" sz="900">
                          <a:solidFill>
                            <a:schemeClr val="lt1"/>
                          </a:solidFill>
                        </a:rPr>
                        <a:t>Continuous-Numerical</a:t>
                      </a:r>
                      <a:endParaRPr sz="900">
                        <a:solidFill>
                          <a:schemeClr val="lt1"/>
                        </a:solidFill>
                      </a:endParaRPr>
                    </a:p>
                  </a:txBody>
                  <a:tcPr marT="91425" marB="91425" marR="91425" marL="91425"/>
                </a:tc>
              </a:tr>
              <a:tr h="311650">
                <a:tc>
                  <a:txBody>
                    <a:bodyPr/>
                    <a:lstStyle/>
                    <a:p>
                      <a:pPr indent="0" lvl="0" marL="0" rtl="0" algn="l">
                        <a:spcBef>
                          <a:spcPts val="0"/>
                        </a:spcBef>
                        <a:spcAft>
                          <a:spcPts val="0"/>
                        </a:spcAft>
                        <a:buNone/>
                      </a:pPr>
                      <a:r>
                        <a:rPr b="1" lang="en" sz="900">
                          <a:solidFill>
                            <a:schemeClr val="lt1"/>
                          </a:solidFill>
                        </a:rPr>
                        <a:t>education</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lang="en" sz="900">
                          <a:solidFill>
                            <a:schemeClr val="lt1"/>
                          </a:solidFill>
                        </a:rPr>
                        <a:t>Ordinal-Categorical</a:t>
                      </a:r>
                      <a:endParaRPr sz="900">
                        <a:solidFill>
                          <a:schemeClr val="lt1"/>
                        </a:solidFill>
                      </a:endParaRPr>
                    </a:p>
                  </a:txBody>
                  <a:tcPr marT="91425" marB="91425" marR="91425" marL="91425"/>
                </a:tc>
              </a:tr>
              <a:tr h="316700">
                <a:tc>
                  <a:txBody>
                    <a:bodyPr/>
                    <a:lstStyle/>
                    <a:p>
                      <a:pPr indent="0" lvl="0" marL="0" rtl="0" algn="l">
                        <a:spcBef>
                          <a:spcPts val="0"/>
                        </a:spcBef>
                        <a:spcAft>
                          <a:spcPts val="0"/>
                        </a:spcAft>
                        <a:buNone/>
                      </a:pPr>
                      <a:r>
                        <a:rPr b="1" lang="en" sz="900">
                          <a:solidFill>
                            <a:schemeClr val="lt1"/>
                          </a:solidFill>
                        </a:rPr>
                        <a:t>currentSmoker</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lang="en" sz="900">
                          <a:solidFill>
                            <a:schemeClr val="lt1"/>
                          </a:solidFill>
                        </a:rPr>
                        <a:t>Nominal-Categorical</a:t>
                      </a:r>
                      <a:endParaRPr sz="900">
                        <a:solidFill>
                          <a:schemeClr val="lt1"/>
                        </a:solidFill>
                      </a:endParaRPr>
                    </a:p>
                  </a:txBody>
                  <a:tcPr marT="91425" marB="91425" marR="91425" marL="91425"/>
                </a:tc>
              </a:tr>
              <a:tr h="445225">
                <a:tc>
                  <a:txBody>
                    <a:bodyPr/>
                    <a:lstStyle/>
                    <a:p>
                      <a:pPr indent="0" lvl="0" marL="0" rtl="0" algn="l">
                        <a:spcBef>
                          <a:spcPts val="0"/>
                        </a:spcBef>
                        <a:spcAft>
                          <a:spcPts val="0"/>
                        </a:spcAft>
                        <a:buNone/>
                      </a:pPr>
                      <a:r>
                        <a:rPr b="1" lang="en" sz="900">
                          <a:solidFill>
                            <a:schemeClr val="lt1"/>
                          </a:solidFill>
                        </a:rPr>
                        <a:t>cigsPerDay</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lang="en" sz="900">
                          <a:solidFill>
                            <a:schemeClr val="lt1"/>
                          </a:solidFill>
                        </a:rPr>
                        <a:t>Continuous-Numerical</a:t>
                      </a:r>
                      <a:endParaRPr sz="900">
                        <a:solidFill>
                          <a:schemeClr val="lt1"/>
                        </a:solidFill>
                      </a:endParaRPr>
                    </a:p>
                  </a:txBody>
                  <a:tcPr marT="91425" marB="91425" marR="91425" marL="91425"/>
                </a:tc>
              </a:tr>
              <a:tr h="316700">
                <a:tc>
                  <a:txBody>
                    <a:bodyPr/>
                    <a:lstStyle/>
                    <a:p>
                      <a:pPr indent="0" lvl="0" marL="0" rtl="0" algn="l">
                        <a:spcBef>
                          <a:spcPts val="0"/>
                        </a:spcBef>
                        <a:spcAft>
                          <a:spcPts val="0"/>
                        </a:spcAft>
                        <a:buNone/>
                      </a:pPr>
                      <a:r>
                        <a:rPr b="1" lang="en" sz="900">
                          <a:solidFill>
                            <a:schemeClr val="lt1"/>
                          </a:solidFill>
                        </a:rPr>
                        <a:t>BPMeds</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lang="en" sz="900">
                          <a:solidFill>
                            <a:schemeClr val="lt1"/>
                          </a:solidFill>
                        </a:rPr>
                        <a:t>Nominal-Categorical</a:t>
                      </a:r>
                      <a:endParaRPr sz="900">
                        <a:solidFill>
                          <a:schemeClr val="lt1"/>
                        </a:solidFill>
                      </a:endParaRPr>
                    </a:p>
                  </a:txBody>
                  <a:tcPr marT="91425" marB="91425" marR="91425" marL="91425"/>
                </a:tc>
              </a:tr>
              <a:tr h="316700">
                <a:tc>
                  <a:txBody>
                    <a:bodyPr/>
                    <a:lstStyle/>
                    <a:p>
                      <a:pPr indent="0" lvl="0" marL="0" rtl="0" algn="l">
                        <a:spcBef>
                          <a:spcPts val="0"/>
                        </a:spcBef>
                        <a:spcAft>
                          <a:spcPts val="0"/>
                        </a:spcAft>
                        <a:buNone/>
                      </a:pPr>
                      <a:r>
                        <a:rPr b="1" lang="en" sz="900">
                          <a:solidFill>
                            <a:schemeClr val="lt1"/>
                          </a:solidFill>
                        </a:rPr>
                        <a:t>prevalentStroke</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lang="en" sz="900">
                          <a:solidFill>
                            <a:schemeClr val="lt1"/>
                          </a:solidFill>
                        </a:rPr>
                        <a:t>Nominal-Categorical</a:t>
                      </a:r>
                      <a:endParaRPr sz="900"/>
                    </a:p>
                  </a:txBody>
                  <a:tcPr marT="91425" marB="91425" marR="91425" marL="91425"/>
                </a:tc>
              </a:tr>
              <a:tr h="316700">
                <a:tc>
                  <a:txBody>
                    <a:bodyPr/>
                    <a:lstStyle/>
                    <a:p>
                      <a:pPr indent="0" lvl="0" marL="0" rtl="0" algn="l">
                        <a:spcBef>
                          <a:spcPts val="0"/>
                        </a:spcBef>
                        <a:spcAft>
                          <a:spcPts val="0"/>
                        </a:spcAft>
                        <a:buNone/>
                      </a:pPr>
                      <a:r>
                        <a:rPr b="1" lang="en" sz="900">
                          <a:solidFill>
                            <a:schemeClr val="lt1"/>
                          </a:solidFill>
                        </a:rPr>
                        <a:t>prevalentHyp</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lang="en" sz="900">
                          <a:solidFill>
                            <a:schemeClr val="lt1"/>
                          </a:solidFill>
                        </a:rPr>
                        <a:t>Nominal-Categorical</a:t>
                      </a:r>
                      <a:endParaRPr sz="900">
                        <a:solidFill>
                          <a:schemeClr val="lt1"/>
                        </a:solidFill>
                      </a:endParaRPr>
                    </a:p>
                  </a:txBody>
                  <a:tcPr marT="91425" marB="91425" marR="91425" marL="91425"/>
                </a:tc>
              </a:tr>
              <a:tr h="316700">
                <a:tc>
                  <a:txBody>
                    <a:bodyPr/>
                    <a:lstStyle/>
                    <a:p>
                      <a:pPr indent="0" lvl="0" marL="0" rtl="0" algn="l">
                        <a:spcBef>
                          <a:spcPts val="0"/>
                        </a:spcBef>
                        <a:spcAft>
                          <a:spcPts val="0"/>
                        </a:spcAft>
                        <a:buNone/>
                      </a:pPr>
                      <a:r>
                        <a:rPr b="1" lang="en" sz="900">
                          <a:solidFill>
                            <a:schemeClr val="lt1"/>
                          </a:solidFill>
                        </a:rPr>
                        <a:t>diabetes</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lang="en" sz="900">
                          <a:solidFill>
                            <a:schemeClr val="lt1"/>
                          </a:solidFill>
                        </a:rPr>
                        <a:t>Nominal-Categorical</a:t>
                      </a:r>
                      <a:endParaRPr sz="900">
                        <a:solidFill>
                          <a:schemeClr val="lt1"/>
                        </a:solidFill>
                      </a:endParaRPr>
                    </a:p>
                  </a:txBody>
                  <a:tcPr marT="91425" marB="91425" marR="91425" marL="91425"/>
                </a:tc>
              </a:tr>
              <a:tr h="341325">
                <a:tc>
                  <a:txBody>
                    <a:bodyPr/>
                    <a:lstStyle/>
                    <a:p>
                      <a:pPr indent="0" lvl="0" marL="0" rtl="0" algn="l">
                        <a:spcBef>
                          <a:spcPts val="0"/>
                        </a:spcBef>
                        <a:spcAft>
                          <a:spcPts val="0"/>
                        </a:spcAft>
                        <a:buNone/>
                      </a:pPr>
                      <a:r>
                        <a:rPr b="1" lang="en" sz="900">
                          <a:solidFill>
                            <a:schemeClr val="lt1"/>
                          </a:solidFill>
                        </a:rPr>
                        <a:t>TenYearCHD</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lang="en" sz="900">
                          <a:solidFill>
                            <a:schemeClr val="lt1"/>
                          </a:solidFill>
                        </a:rPr>
                        <a:t>Nominal-Categorical</a:t>
                      </a:r>
                      <a:endParaRPr sz="900">
                        <a:solidFill>
                          <a:schemeClr val="lt1"/>
                        </a:solidFill>
                      </a:endParaRPr>
                    </a:p>
                  </a:txBody>
                  <a:tcPr marT="91425" marB="91425" marR="91425" marL="91425"/>
                </a:tc>
              </a:tr>
            </a:tbl>
          </a:graphicData>
        </a:graphic>
      </p:graphicFrame>
      <p:graphicFrame>
        <p:nvGraphicFramePr>
          <p:cNvPr id="160" name="Google Shape;160;p17"/>
          <p:cNvGraphicFramePr/>
          <p:nvPr/>
        </p:nvGraphicFramePr>
        <p:xfrm>
          <a:off x="6471525" y="1376000"/>
          <a:ext cx="3000000" cy="3000000"/>
        </p:xfrm>
        <a:graphic>
          <a:graphicData uri="http://schemas.openxmlformats.org/drawingml/2006/table">
            <a:tbl>
              <a:tblPr>
                <a:noFill/>
                <a:tableStyleId>{88838E85-A75F-411D-A46B-0834EFAEEC74}</a:tableStyleId>
              </a:tblPr>
              <a:tblGrid>
                <a:gridCol w="933350"/>
                <a:gridCol w="1524250"/>
              </a:tblGrid>
              <a:tr h="468950">
                <a:tc>
                  <a:txBody>
                    <a:bodyPr/>
                    <a:lstStyle/>
                    <a:p>
                      <a:pPr indent="0" lvl="0" marL="0" rtl="0" algn="l">
                        <a:spcBef>
                          <a:spcPts val="0"/>
                        </a:spcBef>
                        <a:spcAft>
                          <a:spcPts val="0"/>
                        </a:spcAft>
                        <a:buNone/>
                      </a:pPr>
                      <a:r>
                        <a:rPr b="1" lang="en" sz="900">
                          <a:solidFill>
                            <a:schemeClr val="lt1"/>
                          </a:solidFill>
                        </a:rPr>
                        <a:t>totChol</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lang="en" sz="900">
                          <a:solidFill>
                            <a:schemeClr val="lt1"/>
                          </a:solidFill>
                        </a:rPr>
                        <a:t>Continuous-Numerical</a:t>
                      </a:r>
                      <a:endParaRPr sz="900">
                        <a:solidFill>
                          <a:schemeClr val="lt1"/>
                        </a:solidFill>
                      </a:endParaRPr>
                    </a:p>
                  </a:txBody>
                  <a:tcPr marT="91425" marB="91425" marR="91425" marL="91425"/>
                </a:tc>
              </a:tr>
              <a:tr h="468950">
                <a:tc>
                  <a:txBody>
                    <a:bodyPr/>
                    <a:lstStyle/>
                    <a:p>
                      <a:pPr indent="0" lvl="0" marL="0" rtl="0" algn="l">
                        <a:spcBef>
                          <a:spcPts val="0"/>
                        </a:spcBef>
                        <a:spcAft>
                          <a:spcPts val="0"/>
                        </a:spcAft>
                        <a:buNone/>
                      </a:pPr>
                      <a:r>
                        <a:rPr b="1" lang="en" sz="900">
                          <a:solidFill>
                            <a:schemeClr val="lt1"/>
                          </a:solidFill>
                        </a:rPr>
                        <a:t>sysBP</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lang="en" sz="900">
                          <a:solidFill>
                            <a:schemeClr val="lt1"/>
                          </a:solidFill>
                        </a:rPr>
                        <a:t>Continuous-Numerical</a:t>
                      </a:r>
                      <a:endParaRPr sz="900">
                        <a:solidFill>
                          <a:schemeClr val="lt1"/>
                        </a:solidFill>
                      </a:endParaRPr>
                    </a:p>
                  </a:txBody>
                  <a:tcPr marT="91425" marB="91425" marR="91425" marL="91425"/>
                </a:tc>
              </a:tr>
              <a:tr h="468950">
                <a:tc>
                  <a:txBody>
                    <a:bodyPr/>
                    <a:lstStyle/>
                    <a:p>
                      <a:pPr indent="0" lvl="0" marL="0" rtl="0" algn="l">
                        <a:spcBef>
                          <a:spcPts val="0"/>
                        </a:spcBef>
                        <a:spcAft>
                          <a:spcPts val="0"/>
                        </a:spcAft>
                        <a:buNone/>
                      </a:pPr>
                      <a:r>
                        <a:rPr b="1" lang="en" sz="900">
                          <a:solidFill>
                            <a:schemeClr val="lt1"/>
                          </a:solidFill>
                        </a:rPr>
                        <a:t>diaBP</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lang="en" sz="900">
                          <a:solidFill>
                            <a:schemeClr val="lt1"/>
                          </a:solidFill>
                        </a:rPr>
                        <a:t>Continuous-Numerical</a:t>
                      </a:r>
                      <a:endParaRPr sz="900">
                        <a:solidFill>
                          <a:schemeClr val="lt1"/>
                        </a:solidFill>
                      </a:endParaRPr>
                    </a:p>
                  </a:txBody>
                  <a:tcPr marT="91425" marB="91425" marR="91425" marL="91425"/>
                </a:tc>
              </a:tr>
              <a:tr h="468950">
                <a:tc>
                  <a:txBody>
                    <a:bodyPr/>
                    <a:lstStyle/>
                    <a:p>
                      <a:pPr indent="0" lvl="0" marL="0" rtl="0" algn="l">
                        <a:spcBef>
                          <a:spcPts val="0"/>
                        </a:spcBef>
                        <a:spcAft>
                          <a:spcPts val="0"/>
                        </a:spcAft>
                        <a:buNone/>
                      </a:pPr>
                      <a:r>
                        <a:rPr b="1" lang="en" sz="900">
                          <a:solidFill>
                            <a:schemeClr val="lt1"/>
                          </a:solidFill>
                        </a:rPr>
                        <a:t>BMI</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lang="en" sz="900">
                          <a:solidFill>
                            <a:schemeClr val="lt1"/>
                          </a:solidFill>
                        </a:rPr>
                        <a:t>Continuous-Numerical</a:t>
                      </a:r>
                      <a:endParaRPr sz="900">
                        <a:solidFill>
                          <a:schemeClr val="lt1"/>
                        </a:solidFill>
                      </a:endParaRPr>
                    </a:p>
                  </a:txBody>
                  <a:tcPr marT="91425" marB="91425" marR="91425" marL="91425"/>
                </a:tc>
              </a:tr>
              <a:tr h="531500">
                <a:tc>
                  <a:txBody>
                    <a:bodyPr/>
                    <a:lstStyle/>
                    <a:p>
                      <a:pPr indent="0" lvl="0" marL="0" rtl="0" algn="l">
                        <a:spcBef>
                          <a:spcPts val="0"/>
                        </a:spcBef>
                        <a:spcAft>
                          <a:spcPts val="0"/>
                        </a:spcAft>
                        <a:buNone/>
                      </a:pPr>
                      <a:r>
                        <a:rPr b="1" lang="en" sz="900">
                          <a:solidFill>
                            <a:schemeClr val="lt1"/>
                          </a:solidFill>
                        </a:rPr>
                        <a:t>heartRate</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lang="en" sz="900">
                          <a:solidFill>
                            <a:schemeClr val="lt1"/>
                          </a:solidFill>
                        </a:rPr>
                        <a:t>Continuous-Numerical</a:t>
                      </a:r>
                      <a:endParaRPr sz="900">
                        <a:solidFill>
                          <a:schemeClr val="lt1"/>
                        </a:solidFill>
                      </a:endParaRPr>
                    </a:p>
                  </a:txBody>
                  <a:tcPr marT="91425" marB="91425" marR="91425" marL="91425"/>
                </a:tc>
              </a:tr>
              <a:tr h="531500">
                <a:tc>
                  <a:txBody>
                    <a:bodyPr/>
                    <a:lstStyle/>
                    <a:p>
                      <a:pPr indent="0" lvl="0" marL="0" rtl="0" algn="l">
                        <a:spcBef>
                          <a:spcPts val="0"/>
                        </a:spcBef>
                        <a:spcAft>
                          <a:spcPts val="0"/>
                        </a:spcAft>
                        <a:buNone/>
                      </a:pPr>
                      <a:r>
                        <a:rPr b="1" lang="en" sz="900">
                          <a:solidFill>
                            <a:schemeClr val="lt1"/>
                          </a:solidFill>
                        </a:rPr>
                        <a:t>glucose</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lang="en" sz="900">
                          <a:solidFill>
                            <a:schemeClr val="lt1"/>
                          </a:solidFill>
                        </a:rPr>
                        <a:t>Continuous-Numerical</a:t>
                      </a:r>
                      <a:endParaRPr sz="900">
                        <a:solidFill>
                          <a:schemeClr val="lt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nvSpPr>
        <p:spPr>
          <a:xfrm>
            <a:off x="341700" y="1087800"/>
            <a:ext cx="8460600" cy="3632700"/>
          </a:xfrm>
          <a:prstGeom prst="rect">
            <a:avLst/>
          </a:prstGeom>
          <a:noFill/>
          <a:ln>
            <a:noFill/>
          </a:ln>
        </p:spPr>
        <p:txBody>
          <a:bodyPr anchorCtr="0" anchor="t" bIns="91425" lIns="91425" spcFirstLastPara="1" rIns="91425" wrap="square" tIns="91425">
            <a:spAutoFit/>
          </a:bodyPr>
          <a:lstStyle/>
          <a:p>
            <a:pPr indent="-317500" lvl="0" marL="749300" rtl="0" algn="l">
              <a:lnSpc>
                <a:spcPct val="100000"/>
              </a:lnSpc>
              <a:spcBef>
                <a:spcPts val="3200"/>
              </a:spcBef>
              <a:spcAft>
                <a:spcPts val="0"/>
              </a:spcAft>
              <a:buClr>
                <a:srgbClr val="292929"/>
              </a:buClr>
              <a:buSzPts val="1400"/>
              <a:buFont typeface="Georgia"/>
              <a:buAutoNum type="arabicPeriod"/>
            </a:pPr>
            <a:r>
              <a:rPr b="1" lang="en">
                <a:solidFill>
                  <a:srgbClr val="292929"/>
                </a:solidFill>
                <a:highlight>
                  <a:srgbClr val="FFFFFF"/>
                </a:highlight>
                <a:latin typeface="Calibri"/>
                <a:ea typeface="Calibri"/>
                <a:cs typeface="Calibri"/>
                <a:sym typeface="Calibri"/>
              </a:rPr>
              <a:t>male</a:t>
            </a:r>
            <a:r>
              <a:rPr lang="en">
                <a:solidFill>
                  <a:srgbClr val="292929"/>
                </a:solidFill>
                <a:highlight>
                  <a:srgbClr val="FFFFFF"/>
                </a:highlight>
                <a:latin typeface="Calibri"/>
                <a:ea typeface="Calibri"/>
                <a:cs typeface="Calibri"/>
                <a:sym typeface="Calibri"/>
              </a:rPr>
              <a:t> : male or female (Nominal)</a:t>
            </a:r>
            <a:endParaRPr>
              <a:solidFill>
                <a:srgbClr val="292929"/>
              </a:solidFill>
              <a:highlight>
                <a:srgbClr val="FFFFFF"/>
              </a:highlight>
              <a:latin typeface="Calibri"/>
              <a:ea typeface="Calibri"/>
              <a:cs typeface="Calibri"/>
              <a:sym typeface="Calibri"/>
            </a:endParaRPr>
          </a:p>
          <a:p>
            <a:pPr indent="-317500" lvl="0" marL="749300" rtl="0" algn="l">
              <a:lnSpc>
                <a:spcPct val="100000"/>
              </a:lnSpc>
              <a:spcBef>
                <a:spcPts val="0"/>
              </a:spcBef>
              <a:spcAft>
                <a:spcPts val="0"/>
              </a:spcAft>
              <a:buClr>
                <a:srgbClr val="292929"/>
              </a:buClr>
              <a:buSzPts val="1400"/>
              <a:buFont typeface="Georgia"/>
              <a:buAutoNum type="arabicPeriod"/>
            </a:pPr>
            <a:r>
              <a:rPr b="1" lang="en">
                <a:solidFill>
                  <a:srgbClr val="292929"/>
                </a:solidFill>
                <a:highlight>
                  <a:srgbClr val="FFFFFF"/>
                </a:highlight>
                <a:latin typeface="Calibri"/>
                <a:ea typeface="Calibri"/>
                <a:cs typeface="Calibri"/>
                <a:sym typeface="Calibri"/>
              </a:rPr>
              <a:t>age</a:t>
            </a:r>
            <a:r>
              <a:rPr lang="en">
                <a:solidFill>
                  <a:srgbClr val="292929"/>
                </a:solidFill>
                <a:highlight>
                  <a:srgbClr val="FFFFFF"/>
                </a:highlight>
                <a:latin typeface="Calibri"/>
                <a:ea typeface="Calibri"/>
                <a:cs typeface="Calibri"/>
                <a:sym typeface="Calibri"/>
              </a:rPr>
              <a:t> : age of the patient (Continuous)</a:t>
            </a:r>
            <a:endParaRPr>
              <a:solidFill>
                <a:srgbClr val="292929"/>
              </a:solidFill>
              <a:highlight>
                <a:srgbClr val="FFFFFF"/>
              </a:highlight>
              <a:latin typeface="Calibri"/>
              <a:ea typeface="Calibri"/>
              <a:cs typeface="Calibri"/>
              <a:sym typeface="Calibri"/>
            </a:endParaRPr>
          </a:p>
          <a:p>
            <a:pPr indent="-317500" lvl="0" marL="749300" rtl="0" algn="l">
              <a:lnSpc>
                <a:spcPct val="100000"/>
              </a:lnSpc>
              <a:spcBef>
                <a:spcPts val="0"/>
              </a:spcBef>
              <a:spcAft>
                <a:spcPts val="0"/>
              </a:spcAft>
              <a:buClr>
                <a:srgbClr val="292929"/>
              </a:buClr>
              <a:buSzPts val="1400"/>
              <a:buFont typeface="Georgia"/>
              <a:buAutoNum type="arabicPeriod"/>
            </a:pPr>
            <a:r>
              <a:rPr b="1" lang="en">
                <a:solidFill>
                  <a:srgbClr val="292929"/>
                </a:solidFill>
                <a:highlight>
                  <a:srgbClr val="FFFFFF"/>
                </a:highlight>
                <a:latin typeface="Calibri"/>
                <a:ea typeface="Calibri"/>
                <a:cs typeface="Calibri"/>
                <a:sym typeface="Calibri"/>
              </a:rPr>
              <a:t>currentSmoker</a:t>
            </a:r>
            <a:r>
              <a:rPr lang="en">
                <a:solidFill>
                  <a:srgbClr val="292929"/>
                </a:solidFill>
                <a:highlight>
                  <a:srgbClr val="FFFFFF"/>
                </a:highlight>
                <a:latin typeface="Calibri"/>
                <a:ea typeface="Calibri"/>
                <a:cs typeface="Calibri"/>
                <a:sym typeface="Calibri"/>
              </a:rPr>
              <a:t> : whether or not the patient is a current smoker (Nominal)</a:t>
            </a:r>
            <a:endParaRPr>
              <a:solidFill>
                <a:srgbClr val="292929"/>
              </a:solidFill>
              <a:highlight>
                <a:srgbClr val="FFFFFF"/>
              </a:highlight>
              <a:latin typeface="Calibri"/>
              <a:ea typeface="Calibri"/>
              <a:cs typeface="Calibri"/>
              <a:sym typeface="Calibri"/>
            </a:endParaRPr>
          </a:p>
          <a:p>
            <a:pPr indent="-317500" lvl="0" marL="749300" rtl="0" algn="l">
              <a:lnSpc>
                <a:spcPct val="100000"/>
              </a:lnSpc>
              <a:spcBef>
                <a:spcPts val="0"/>
              </a:spcBef>
              <a:spcAft>
                <a:spcPts val="0"/>
              </a:spcAft>
              <a:buClr>
                <a:srgbClr val="292929"/>
              </a:buClr>
              <a:buSzPts val="1400"/>
              <a:buFont typeface="Georgia"/>
              <a:buAutoNum type="arabicPeriod"/>
            </a:pPr>
            <a:r>
              <a:rPr b="1" lang="en">
                <a:solidFill>
                  <a:srgbClr val="292929"/>
                </a:solidFill>
                <a:highlight>
                  <a:srgbClr val="FFFFFF"/>
                </a:highlight>
                <a:latin typeface="Calibri"/>
                <a:ea typeface="Calibri"/>
                <a:cs typeface="Calibri"/>
                <a:sym typeface="Calibri"/>
              </a:rPr>
              <a:t>cigsPerDay</a:t>
            </a:r>
            <a:r>
              <a:rPr lang="en">
                <a:solidFill>
                  <a:srgbClr val="292929"/>
                </a:solidFill>
                <a:highlight>
                  <a:srgbClr val="FFFFFF"/>
                </a:highlight>
                <a:latin typeface="Calibri"/>
                <a:ea typeface="Calibri"/>
                <a:cs typeface="Calibri"/>
                <a:sym typeface="Calibri"/>
              </a:rPr>
              <a:t> : the number of cigarettes that the person smoked on average in one day (Continuous)</a:t>
            </a:r>
            <a:endParaRPr>
              <a:solidFill>
                <a:srgbClr val="292929"/>
              </a:solidFill>
              <a:highlight>
                <a:srgbClr val="FFFFFF"/>
              </a:highlight>
              <a:latin typeface="Calibri"/>
              <a:ea typeface="Calibri"/>
              <a:cs typeface="Calibri"/>
              <a:sym typeface="Calibri"/>
            </a:endParaRPr>
          </a:p>
          <a:p>
            <a:pPr indent="-317500" lvl="0" marL="749300" rtl="0" algn="l">
              <a:lnSpc>
                <a:spcPct val="100000"/>
              </a:lnSpc>
              <a:spcBef>
                <a:spcPts val="0"/>
              </a:spcBef>
              <a:spcAft>
                <a:spcPts val="0"/>
              </a:spcAft>
              <a:buClr>
                <a:srgbClr val="292929"/>
              </a:buClr>
              <a:buSzPts val="1400"/>
              <a:buFont typeface="Georgia"/>
              <a:buAutoNum type="arabicPeriod"/>
            </a:pPr>
            <a:r>
              <a:rPr b="1" lang="en">
                <a:solidFill>
                  <a:srgbClr val="292929"/>
                </a:solidFill>
                <a:highlight>
                  <a:srgbClr val="FFFFFF"/>
                </a:highlight>
                <a:latin typeface="Calibri"/>
                <a:ea typeface="Calibri"/>
                <a:cs typeface="Calibri"/>
                <a:sym typeface="Calibri"/>
              </a:rPr>
              <a:t>BPMeds</a:t>
            </a:r>
            <a:r>
              <a:rPr lang="en">
                <a:solidFill>
                  <a:srgbClr val="292929"/>
                </a:solidFill>
                <a:highlight>
                  <a:srgbClr val="FFFFFF"/>
                </a:highlight>
                <a:latin typeface="Calibri"/>
                <a:ea typeface="Calibri"/>
                <a:cs typeface="Calibri"/>
                <a:sym typeface="Calibri"/>
              </a:rPr>
              <a:t> : whether or not the patient was on blood pressure medication (Nominal)</a:t>
            </a:r>
            <a:endParaRPr>
              <a:solidFill>
                <a:srgbClr val="292929"/>
              </a:solidFill>
              <a:highlight>
                <a:srgbClr val="FFFFFF"/>
              </a:highlight>
              <a:latin typeface="Calibri"/>
              <a:ea typeface="Calibri"/>
              <a:cs typeface="Calibri"/>
              <a:sym typeface="Calibri"/>
            </a:endParaRPr>
          </a:p>
          <a:p>
            <a:pPr indent="-317500" lvl="0" marL="749300" rtl="0" algn="l">
              <a:lnSpc>
                <a:spcPct val="100000"/>
              </a:lnSpc>
              <a:spcBef>
                <a:spcPts val="0"/>
              </a:spcBef>
              <a:spcAft>
                <a:spcPts val="0"/>
              </a:spcAft>
              <a:buClr>
                <a:srgbClr val="292929"/>
              </a:buClr>
              <a:buSzPts val="1400"/>
              <a:buFont typeface="Georgia"/>
              <a:buAutoNum type="arabicPeriod"/>
            </a:pPr>
            <a:r>
              <a:rPr b="1" lang="en">
                <a:solidFill>
                  <a:srgbClr val="292929"/>
                </a:solidFill>
                <a:highlight>
                  <a:srgbClr val="FFFFFF"/>
                </a:highlight>
                <a:latin typeface="Calibri"/>
                <a:ea typeface="Calibri"/>
                <a:cs typeface="Calibri"/>
                <a:sym typeface="Calibri"/>
              </a:rPr>
              <a:t>prevalentStroke</a:t>
            </a:r>
            <a:r>
              <a:rPr lang="en">
                <a:solidFill>
                  <a:srgbClr val="292929"/>
                </a:solidFill>
                <a:highlight>
                  <a:srgbClr val="FFFFFF"/>
                </a:highlight>
                <a:latin typeface="Calibri"/>
                <a:ea typeface="Calibri"/>
                <a:cs typeface="Calibri"/>
                <a:sym typeface="Calibri"/>
              </a:rPr>
              <a:t> : whether or not the patient had previously had a stroke (Nominal)</a:t>
            </a:r>
            <a:endParaRPr>
              <a:solidFill>
                <a:srgbClr val="292929"/>
              </a:solidFill>
              <a:highlight>
                <a:srgbClr val="FFFFFF"/>
              </a:highlight>
              <a:latin typeface="Calibri"/>
              <a:ea typeface="Calibri"/>
              <a:cs typeface="Calibri"/>
              <a:sym typeface="Calibri"/>
            </a:endParaRPr>
          </a:p>
          <a:p>
            <a:pPr indent="-317500" lvl="0" marL="749300" rtl="0" algn="l">
              <a:lnSpc>
                <a:spcPct val="100000"/>
              </a:lnSpc>
              <a:spcBef>
                <a:spcPts val="0"/>
              </a:spcBef>
              <a:spcAft>
                <a:spcPts val="0"/>
              </a:spcAft>
              <a:buClr>
                <a:srgbClr val="292929"/>
              </a:buClr>
              <a:buSzPts val="1400"/>
              <a:buFont typeface="Georgia"/>
              <a:buAutoNum type="arabicPeriod"/>
            </a:pPr>
            <a:r>
              <a:rPr b="1" lang="en">
                <a:solidFill>
                  <a:srgbClr val="292929"/>
                </a:solidFill>
                <a:highlight>
                  <a:srgbClr val="FFFFFF"/>
                </a:highlight>
                <a:latin typeface="Calibri"/>
                <a:ea typeface="Calibri"/>
                <a:cs typeface="Calibri"/>
                <a:sym typeface="Calibri"/>
              </a:rPr>
              <a:t>prevalentHyp</a:t>
            </a:r>
            <a:r>
              <a:rPr lang="en">
                <a:solidFill>
                  <a:srgbClr val="292929"/>
                </a:solidFill>
                <a:highlight>
                  <a:srgbClr val="FFFFFF"/>
                </a:highlight>
                <a:latin typeface="Calibri"/>
                <a:ea typeface="Calibri"/>
                <a:cs typeface="Calibri"/>
                <a:sym typeface="Calibri"/>
              </a:rPr>
              <a:t> : whether or not the patient was Hypertension (Nominal)</a:t>
            </a:r>
            <a:endParaRPr>
              <a:solidFill>
                <a:srgbClr val="292929"/>
              </a:solidFill>
              <a:highlight>
                <a:srgbClr val="FFFFFF"/>
              </a:highlight>
              <a:latin typeface="Calibri"/>
              <a:ea typeface="Calibri"/>
              <a:cs typeface="Calibri"/>
              <a:sym typeface="Calibri"/>
            </a:endParaRPr>
          </a:p>
          <a:p>
            <a:pPr indent="-317500" lvl="0" marL="749300" rtl="0" algn="l">
              <a:lnSpc>
                <a:spcPct val="100000"/>
              </a:lnSpc>
              <a:spcBef>
                <a:spcPts val="0"/>
              </a:spcBef>
              <a:spcAft>
                <a:spcPts val="0"/>
              </a:spcAft>
              <a:buClr>
                <a:srgbClr val="292929"/>
              </a:buClr>
              <a:buSzPts val="1400"/>
              <a:buFont typeface="Georgia"/>
              <a:buAutoNum type="arabicPeriod"/>
            </a:pPr>
            <a:r>
              <a:rPr b="1" lang="en">
                <a:solidFill>
                  <a:srgbClr val="292929"/>
                </a:solidFill>
                <a:highlight>
                  <a:srgbClr val="FFFFFF"/>
                </a:highlight>
                <a:latin typeface="Calibri"/>
                <a:ea typeface="Calibri"/>
                <a:cs typeface="Calibri"/>
                <a:sym typeface="Calibri"/>
              </a:rPr>
              <a:t>diabetes</a:t>
            </a:r>
            <a:r>
              <a:rPr lang="en">
                <a:solidFill>
                  <a:srgbClr val="292929"/>
                </a:solidFill>
                <a:highlight>
                  <a:srgbClr val="FFFFFF"/>
                </a:highlight>
                <a:latin typeface="Calibri"/>
                <a:ea typeface="Calibri"/>
                <a:cs typeface="Calibri"/>
                <a:sym typeface="Calibri"/>
              </a:rPr>
              <a:t> : whether or not the patient had diabetes (Nominal)</a:t>
            </a:r>
            <a:endParaRPr>
              <a:solidFill>
                <a:srgbClr val="292929"/>
              </a:solidFill>
              <a:highlight>
                <a:srgbClr val="FFFFFF"/>
              </a:highlight>
              <a:latin typeface="Calibri"/>
              <a:ea typeface="Calibri"/>
              <a:cs typeface="Calibri"/>
              <a:sym typeface="Calibri"/>
            </a:endParaRPr>
          </a:p>
          <a:p>
            <a:pPr indent="-317500" lvl="0" marL="749300" rtl="0" algn="l">
              <a:lnSpc>
                <a:spcPct val="100000"/>
              </a:lnSpc>
              <a:spcBef>
                <a:spcPts val="0"/>
              </a:spcBef>
              <a:spcAft>
                <a:spcPts val="0"/>
              </a:spcAft>
              <a:buClr>
                <a:srgbClr val="292929"/>
              </a:buClr>
              <a:buSzPts val="1400"/>
              <a:buFont typeface="Georgia"/>
              <a:buAutoNum type="arabicPeriod"/>
            </a:pPr>
            <a:r>
              <a:rPr b="1" lang="en">
                <a:solidFill>
                  <a:srgbClr val="292929"/>
                </a:solidFill>
                <a:highlight>
                  <a:srgbClr val="FFFFFF"/>
                </a:highlight>
                <a:latin typeface="Calibri"/>
                <a:ea typeface="Calibri"/>
                <a:cs typeface="Calibri"/>
                <a:sym typeface="Calibri"/>
              </a:rPr>
              <a:t>totChol</a:t>
            </a:r>
            <a:r>
              <a:rPr lang="en">
                <a:solidFill>
                  <a:srgbClr val="292929"/>
                </a:solidFill>
                <a:highlight>
                  <a:srgbClr val="FFFFFF"/>
                </a:highlight>
                <a:latin typeface="Calibri"/>
                <a:ea typeface="Calibri"/>
                <a:cs typeface="Calibri"/>
                <a:sym typeface="Calibri"/>
              </a:rPr>
              <a:t> : total cholesterol level (Continuous)</a:t>
            </a:r>
            <a:endParaRPr>
              <a:solidFill>
                <a:srgbClr val="292929"/>
              </a:solidFill>
              <a:highlight>
                <a:srgbClr val="FFFFFF"/>
              </a:highlight>
              <a:latin typeface="Calibri"/>
              <a:ea typeface="Calibri"/>
              <a:cs typeface="Calibri"/>
              <a:sym typeface="Calibri"/>
            </a:endParaRPr>
          </a:p>
          <a:p>
            <a:pPr indent="-317500" lvl="0" marL="749300" rtl="0" algn="l">
              <a:lnSpc>
                <a:spcPct val="100000"/>
              </a:lnSpc>
              <a:spcBef>
                <a:spcPts val="0"/>
              </a:spcBef>
              <a:spcAft>
                <a:spcPts val="0"/>
              </a:spcAft>
              <a:buClr>
                <a:srgbClr val="292929"/>
              </a:buClr>
              <a:buSzPts val="1400"/>
              <a:buFont typeface="Georgia"/>
              <a:buAutoNum type="arabicPeriod"/>
            </a:pPr>
            <a:r>
              <a:rPr b="1" lang="en">
                <a:solidFill>
                  <a:srgbClr val="292929"/>
                </a:solidFill>
                <a:highlight>
                  <a:srgbClr val="FFFFFF"/>
                </a:highlight>
                <a:latin typeface="Calibri"/>
                <a:ea typeface="Calibri"/>
                <a:cs typeface="Calibri"/>
                <a:sym typeface="Calibri"/>
              </a:rPr>
              <a:t>sysBP</a:t>
            </a:r>
            <a:r>
              <a:rPr lang="en">
                <a:solidFill>
                  <a:srgbClr val="292929"/>
                </a:solidFill>
                <a:highlight>
                  <a:srgbClr val="FFFFFF"/>
                </a:highlight>
                <a:latin typeface="Calibri"/>
                <a:ea typeface="Calibri"/>
                <a:cs typeface="Calibri"/>
                <a:sym typeface="Calibri"/>
              </a:rPr>
              <a:t> : systolic blood pressure (Continuous)</a:t>
            </a:r>
            <a:endParaRPr>
              <a:solidFill>
                <a:srgbClr val="292929"/>
              </a:solidFill>
              <a:highlight>
                <a:srgbClr val="FFFFFF"/>
              </a:highlight>
              <a:latin typeface="Calibri"/>
              <a:ea typeface="Calibri"/>
              <a:cs typeface="Calibri"/>
              <a:sym typeface="Calibri"/>
            </a:endParaRPr>
          </a:p>
          <a:p>
            <a:pPr indent="-317500" lvl="0" marL="749300" rtl="0" algn="l">
              <a:lnSpc>
                <a:spcPct val="100000"/>
              </a:lnSpc>
              <a:spcBef>
                <a:spcPts val="0"/>
              </a:spcBef>
              <a:spcAft>
                <a:spcPts val="0"/>
              </a:spcAft>
              <a:buClr>
                <a:srgbClr val="292929"/>
              </a:buClr>
              <a:buSzPts val="1400"/>
              <a:buFont typeface="Georgia"/>
              <a:buAutoNum type="arabicPeriod"/>
            </a:pPr>
            <a:r>
              <a:rPr b="1" lang="en">
                <a:solidFill>
                  <a:srgbClr val="292929"/>
                </a:solidFill>
                <a:highlight>
                  <a:srgbClr val="FFFFFF"/>
                </a:highlight>
                <a:latin typeface="Calibri"/>
                <a:ea typeface="Calibri"/>
                <a:cs typeface="Calibri"/>
                <a:sym typeface="Calibri"/>
              </a:rPr>
              <a:t>diaBP</a:t>
            </a:r>
            <a:r>
              <a:rPr lang="en">
                <a:solidFill>
                  <a:srgbClr val="292929"/>
                </a:solidFill>
                <a:highlight>
                  <a:srgbClr val="FFFFFF"/>
                </a:highlight>
                <a:latin typeface="Calibri"/>
                <a:ea typeface="Calibri"/>
                <a:cs typeface="Calibri"/>
                <a:sym typeface="Calibri"/>
              </a:rPr>
              <a:t> : diastolic blood pressure (Continuous)</a:t>
            </a:r>
            <a:endParaRPr>
              <a:solidFill>
                <a:srgbClr val="292929"/>
              </a:solidFill>
              <a:highlight>
                <a:srgbClr val="FFFFFF"/>
              </a:highlight>
              <a:latin typeface="Calibri"/>
              <a:ea typeface="Calibri"/>
              <a:cs typeface="Calibri"/>
              <a:sym typeface="Calibri"/>
            </a:endParaRPr>
          </a:p>
          <a:p>
            <a:pPr indent="-317500" lvl="0" marL="749300" rtl="0" algn="l">
              <a:lnSpc>
                <a:spcPct val="100000"/>
              </a:lnSpc>
              <a:spcBef>
                <a:spcPts val="0"/>
              </a:spcBef>
              <a:spcAft>
                <a:spcPts val="0"/>
              </a:spcAft>
              <a:buClr>
                <a:srgbClr val="292929"/>
              </a:buClr>
              <a:buSzPts val="1400"/>
              <a:buFont typeface="Georgia"/>
              <a:buAutoNum type="arabicPeriod"/>
            </a:pPr>
            <a:r>
              <a:rPr b="1" lang="en">
                <a:solidFill>
                  <a:srgbClr val="292929"/>
                </a:solidFill>
                <a:highlight>
                  <a:srgbClr val="FFFFFF"/>
                </a:highlight>
                <a:latin typeface="Calibri"/>
                <a:ea typeface="Calibri"/>
                <a:cs typeface="Calibri"/>
                <a:sym typeface="Calibri"/>
              </a:rPr>
              <a:t>BMI</a:t>
            </a:r>
            <a:r>
              <a:rPr lang="en">
                <a:solidFill>
                  <a:srgbClr val="292929"/>
                </a:solidFill>
                <a:highlight>
                  <a:srgbClr val="FFFFFF"/>
                </a:highlight>
                <a:latin typeface="Calibri"/>
                <a:ea typeface="Calibri"/>
                <a:cs typeface="Calibri"/>
                <a:sym typeface="Calibri"/>
              </a:rPr>
              <a:t> : Body Mass Index (Continuous)</a:t>
            </a:r>
            <a:endParaRPr>
              <a:solidFill>
                <a:srgbClr val="292929"/>
              </a:solidFill>
              <a:highlight>
                <a:srgbClr val="FFFFFF"/>
              </a:highlight>
              <a:latin typeface="Calibri"/>
              <a:ea typeface="Calibri"/>
              <a:cs typeface="Calibri"/>
              <a:sym typeface="Calibri"/>
            </a:endParaRPr>
          </a:p>
          <a:p>
            <a:pPr indent="-317500" lvl="0" marL="749300" rtl="0" algn="l">
              <a:lnSpc>
                <a:spcPct val="100000"/>
              </a:lnSpc>
              <a:spcBef>
                <a:spcPts val="0"/>
              </a:spcBef>
              <a:spcAft>
                <a:spcPts val="0"/>
              </a:spcAft>
              <a:buClr>
                <a:srgbClr val="292929"/>
              </a:buClr>
              <a:buSzPts val="1400"/>
              <a:buFont typeface="Georgia"/>
              <a:buAutoNum type="arabicPeriod"/>
            </a:pPr>
            <a:r>
              <a:rPr b="1" lang="en">
                <a:solidFill>
                  <a:srgbClr val="292929"/>
                </a:solidFill>
                <a:highlight>
                  <a:srgbClr val="FFFFFF"/>
                </a:highlight>
                <a:latin typeface="Calibri"/>
                <a:ea typeface="Calibri"/>
                <a:cs typeface="Calibri"/>
                <a:sym typeface="Calibri"/>
              </a:rPr>
              <a:t>heartRate</a:t>
            </a:r>
            <a:r>
              <a:rPr lang="en">
                <a:solidFill>
                  <a:srgbClr val="292929"/>
                </a:solidFill>
                <a:highlight>
                  <a:srgbClr val="FFFFFF"/>
                </a:highlight>
                <a:latin typeface="Calibri"/>
                <a:ea typeface="Calibri"/>
                <a:cs typeface="Calibri"/>
                <a:sym typeface="Calibri"/>
              </a:rPr>
              <a:t> : heart rate (Continuous)</a:t>
            </a:r>
            <a:endParaRPr>
              <a:solidFill>
                <a:srgbClr val="292929"/>
              </a:solidFill>
              <a:highlight>
                <a:srgbClr val="FFFFFF"/>
              </a:highlight>
              <a:latin typeface="Calibri"/>
              <a:ea typeface="Calibri"/>
              <a:cs typeface="Calibri"/>
              <a:sym typeface="Calibri"/>
            </a:endParaRPr>
          </a:p>
          <a:p>
            <a:pPr indent="-317500" lvl="0" marL="749300" rtl="0" algn="l">
              <a:lnSpc>
                <a:spcPct val="100000"/>
              </a:lnSpc>
              <a:spcBef>
                <a:spcPts val="0"/>
              </a:spcBef>
              <a:spcAft>
                <a:spcPts val="0"/>
              </a:spcAft>
              <a:buClr>
                <a:srgbClr val="292929"/>
              </a:buClr>
              <a:buSzPts val="1400"/>
              <a:buFont typeface="Georgia"/>
              <a:buAutoNum type="arabicPeriod"/>
            </a:pPr>
            <a:r>
              <a:rPr b="1" lang="en">
                <a:solidFill>
                  <a:srgbClr val="292929"/>
                </a:solidFill>
                <a:highlight>
                  <a:srgbClr val="FFFFFF"/>
                </a:highlight>
                <a:latin typeface="Calibri"/>
                <a:ea typeface="Calibri"/>
                <a:cs typeface="Calibri"/>
                <a:sym typeface="Calibri"/>
              </a:rPr>
              <a:t>glucose</a:t>
            </a:r>
            <a:r>
              <a:rPr lang="en">
                <a:solidFill>
                  <a:srgbClr val="292929"/>
                </a:solidFill>
                <a:highlight>
                  <a:srgbClr val="FFFFFF"/>
                </a:highlight>
                <a:latin typeface="Calibri"/>
                <a:ea typeface="Calibri"/>
                <a:cs typeface="Calibri"/>
                <a:sym typeface="Calibri"/>
              </a:rPr>
              <a:t> : glucose level (Continuous)</a:t>
            </a:r>
            <a:endParaRPr>
              <a:solidFill>
                <a:srgbClr val="292929"/>
              </a:solidFill>
              <a:highlight>
                <a:srgbClr val="FFFFFF"/>
              </a:highlight>
              <a:latin typeface="Calibri"/>
              <a:ea typeface="Calibri"/>
              <a:cs typeface="Calibri"/>
              <a:sym typeface="Calibri"/>
            </a:endParaRPr>
          </a:p>
          <a:p>
            <a:pPr indent="-317500" lvl="0" marL="749300" rtl="0" algn="l">
              <a:lnSpc>
                <a:spcPct val="100000"/>
              </a:lnSpc>
              <a:spcBef>
                <a:spcPts val="0"/>
              </a:spcBef>
              <a:spcAft>
                <a:spcPts val="0"/>
              </a:spcAft>
              <a:buClr>
                <a:srgbClr val="292929"/>
              </a:buClr>
              <a:buSzPts val="1400"/>
              <a:buFont typeface="Georgia"/>
              <a:buAutoNum type="arabicPeriod"/>
            </a:pPr>
            <a:r>
              <a:rPr b="1" lang="en">
                <a:solidFill>
                  <a:srgbClr val="292929"/>
                </a:solidFill>
                <a:highlight>
                  <a:srgbClr val="FFFFFF"/>
                </a:highlight>
                <a:latin typeface="Calibri"/>
                <a:ea typeface="Calibri"/>
                <a:cs typeface="Calibri"/>
                <a:sym typeface="Calibri"/>
              </a:rPr>
              <a:t>TenYearCHD</a:t>
            </a:r>
            <a:r>
              <a:rPr lang="en">
                <a:solidFill>
                  <a:srgbClr val="292929"/>
                </a:solidFill>
                <a:highlight>
                  <a:srgbClr val="FFFFFF"/>
                </a:highlight>
                <a:latin typeface="Calibri"/>
                <a:ea typeface="Calibri"/>
                <a:cs typeface="Calibri"/>
                <a:sym typeface="Calibri"/>
              </a:rPr>
              <a:t> : 10 year risk of Coronary Heart Disease (CHD) (binary: 1 (Yes), 0 (No))</a:t>
            </a:r>
            <a:endParaRPr>
              <a:solidFill>
                <a:srgbClr val="292929"/>
              </a:solidFill>
              <a:highlight>
                <a:srgbClr val="FFFFFF"/>
              </a:highlight>
              <a:latin typeface="Calibri"/>
              <a:ea typeface="Calibri"/>
              <a:cs typeface="Calibri"/>
              <a:sym typeface="Calibri"/>
            </a:endParaRPr>
          </a:p>
          <a:p>
            <a:pPr indent="-298450" lvl="0" marL="749300" rtl="0" algn="l">
              <a:lnSpc>
                <a:spcPct val="100000"/>
              </a:lnSpc>
              <a:spcBef>
                <a:spcPts val="0"/>
              </a:spcBef>
              <a:spcAft>
                <a:spcPts val="0"/>
              </a:spcAft>
              <a:buClr>
                <a:srgbClr val="292929"/>
              </a:buClr>
              <a:buSzPts val="1100"/>
              <a:buFont typeface="Calibri"/>
              <a:buAutoNum type="arabicPeriod"/>
            </a:pPr>
            <a:r>
              <a:rPr b="1" lang="en">
                <a:solidFill>
                  <a:srgbClr val="292929"/>
                </a:solidFill>
                <a:highlight>
                  <a:srgbClr val="FFFFFF"/>
                </a:highlight>
                <a:latin typeface="Calibri"/>
                <a:ea typeface="Calibri"/>
                <a:cs typeface="Calibri"/>
                <a:sym typeface="Calibri"/>
              </a:rPr>
              <a:t>Education : </a:t>
            </a:r>
            <a:r>
              <a:rPr lang="en">
                <a:solidFill>
                  <a:srgbClr val="292929"/>
                </a:solidFill>
                <a:highlight>
                  <a:srgbClr val="FFFFFF"/>
                </a:highlight>
                <a:latin typeface="Calibri"/>
                <a:ea typeface="Calibri"/>
                <a:cs typeface="Calibri"/>
                <a:sym typeface="Calibri"/>
              </a:rPr>
              <a:t>education level (Ordinal)</a:t>
            </a:r>
            <a:endParaRPr>
              <a:solidFill>
                <a:srgbClr val="292929"/>
              </a:solidFill>
              <a:highlight>
                <a:srgbClr val="FFFFFF"/>
              </a:highlight>
              <a:latin typeface="Calibri"/>
              <a:ea typeface="Calibri"/>
              <a:cs typeface="Calibri"/>
              <a:sym typeface="Calibri"/>
            </a:endParaRPr>
          </a:p>
        </p:txBody>
      </p:sp>
      <p:sp>
        <p:nvSpPr>
          <p:cNvPr id="166" name="Google Shape;166;p18"/>
          <p:cNvSpPr txBox="1"/>
          <p:nvPr>
            <p:ph type="title"/>
          </p:nvPr>
        </p:nvSpPr>
        <p:spPr>
          <a:xfrm>
            <a:off x="745225" y="442700"/>
            <a:ext cx="4035600" cy="55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Variables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717300" y="565500"/>
            <a:ext cx="7267200" cy="69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Cleaning and Manipulation</a:t>
            </a:r>
            <a:endParaRPr/>
          </a:p>
        </p:txBody>
      </p:sp>
      <p:sp>
        <p:nvSpPr>
          <p:cNvPr id="172" name="Google Shape;172;p19"/>
          <p:cNvSpPr txBox="1"/>
          <p:nvPr>
            <p:ph idx="2" type="body"/>
          </p:nvPr>
        </p:nvSpPr>
        <p:spPr>
          <a:xfrm>
            <a:off x="495300" y="1481725"/>
            <a:ext cx="4937100" cy="573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    </a:t>
            </a:r>
            <a:r>
              <a:rPr lang="en" sz="1500"/>
              <a:t>The dataset was analysed for any missing values</a:t>
            </a:r>
            <a:r>
              <a:rPr lang="en" sz="1400"/>
              <a:t>.</a:t>
            </a:r>
            <a:endParaRPr sz="1400"/>
          </a:p>
        </p:txBody>
      </p:sp>
      <p:sp>
        <p:nvSpPr>
          <p:cNvPr id="173" name="Google Shape;173;p19"/>
          <p:cNvSpPr txBox="1"/>
          <p:nvPr/>
        </p:nvSpPr>
        <p:spPr>
          <a:xfrm>
            <a:off x="273275" y="3102200"/>
            <a:ext cx="8097900" cy="1508400"/>
          </a:xfrm>
          <a:prstGeom prst="rect">
            <a:avLst/>
          </a:prstGeom>
          <a:noFill/>
          <a:ln>
            <a:noFill/>
          </a:ln>
        </p:spPr>
        <p:txBody>
          <a:bodyPr anchorCtr="0" anchor="t" bIns="91425" lIns="91425" spcFirstLastPara="1" rIns="91425" wrap="square" tIns="91425">
            <a:spAutoFit/>
          </a:bodyPr>
          <a:lstStyle/>
          <a:p>
            <a:pPr indent="-304800" lvl="0" marL="457200" rtl="0" algn="just">
              <a:lnSpc>
                <a:spcPct val="150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The variables “bmi” , ”glucose”, ”heart rate” had missing values and the values were imputed with the median values.</a:t>
            </a:r>
            <a:endParaRPr sz="1200">
              <a:solidFill>
                <a:srgbClr val="292929"/>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The </a:t>
            </a:r>
            <a:r>
              <a:rPr lang="en" sz="1200">
                <a:solidFill>
                  <a:srgbClr val="292929"/>
                </a:solidFill>
                <a:latin typeface="Times New Roman"/>
                <a:ea typeface="Times New Roman"/>
                <a:cs typeface="Times New Roman"/>
                <a:sym typeface="Times New Roman"/>
              </a:rPr>
              <a:t>variables</a:t>
            </a:r>
            <a:r>
              <a:rPr lang="en" sz="1200">
                <a:solidFill>
                  <a:srgbClr val="292929"/>
                </a:solidFill>
                <a:latin typeface="Times New Roman"/>
                <a:ea typeface="Times New Roman"/>
                <a:cs typeface="Times New Roman"/>
                <a:sym typeface="Times New Roman"/>
              </a:rPr>
              <a:t> “education”,  “cigsPerDay “ and “BPMeds”  are categorical so, we dropped the missing values.</a:t>
            </a:r>
            <a:endParaRPr sz="1200">
              <a:solidFill>
                <a:srgbClr val="292929"/>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The name of variable “male” was  changed to </a:t>
            </a:r>
            <a:r>
              <a:rPr lang="en" sz="1200">
                <a:solidFill>
                  <a:srgbClr val="292929"/>
                </a:solidFill>
                <a:latin typeface="Times New Roman"/>
                <a:ea typeface="Times New Roman"/>
                <a:cs typeface="Times New Roman"/>
                <a:sym typeface="Times New Roman"/>
              </a:rPr>
              <a:t>“gender” .</a:t>
            </a:r>
            <a:endParaRPr sz="1200">
              <a:solidFill>
                <a:srgbClr val="292929"/>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No duplicates were found in the dataset.</a:t>
            </a:r>
            <a:endParaRPr sz="1200">
              <a:solidFill>
                <a:srgbClr val="292929"/>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174" name="Google Shape;174;p19"/>
          <p:cNvPicPr preferRelativeResize="0"/>
          <p:nvPr/>
        </p:nvPicPr>
        <p:blipFill>
          <a:blip r:embed="rId3">
            <a:alphaModFix/>
          </a:blip>
          <a:stretch>
            <a:fillRect/>
          </a:stretch>
        </p:blipFill>
        <p:spPr>
          <a:xfrm>
            <a:off x="495300" y="1995488"/>
            <a:ext cx="8153400" cy="115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717150" y="521675"/>
            <a:ext cx="6048300" cy="60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 Detection</a:t>
            </a:r>
            <a:endParaRPr/>
          </a:p>
        </p:txBody>
      </p:sp>
      <p:sp>
        <p:nvSpPr>
          <p:cNvPr id="180" name="Google Shape;180;p20"/>
          <p:cNvSpPr txBox="1"/>
          <p:nvPr/>
        </p:nvSpPr>
        <p:spPr>
          <a:xfrm>
            <a:off x="805750" y="1477250"/>
            <a:ext cx="7601100" cy="646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200">
                <a:solidFill>
                  <a:srgbClr val="292929"/>
                </a:solidFill>
                <a:latin typeface="Times New Roman"/>
                <a:ea typeface="Times New Roman"/>
                <a:cs typeface="Times New Roman"/>
                <a:sym typeface="Times New Roman"/>
              </a:rPr>
              <a:t>The numeric variables “bmi”, “age” and “heart rate” were analysed for any outliers  by plotting boxplots. </a:t>
            </a:r>
            <a:endParaRPr sz="1200">
              <a:solidFill>
                <a:srgbClr val="292929"/>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solidFill>
                  <a:srgbClr val="292929"/>
                </a:solidFill>
                <a:latin typeface="Times New Roman"/>
                <a:ea typeface="Times New Roman"/>
                <a:cs typeface="Times New Roman"/>
                <a:sym typeface="Times New Roman"/>
              </a:rPr>
              <a:t>The </a:t>
            </a:r>
            <a:r>
              <a:rPr lang="en" sz="1200">
                <a:solidFill>
                  <a:srgbClr val="292929"/>
                </a:solidFill>
                <a:latin typeface="Times New Roman"/>
                <a:ea typeface="Times New Roman"/>
                <a:cs typeface="Times New Roman"/>
                <a:sym typeface="Times New Roman"/>
              </a:rPr>
              <a:t>outliers</a:t>
            </a:r>
            <a:r>
              <a:rPr lang="en" sz="1200">
                <a:solidFill>
                  <a:srgbClr val="292929"/>
                </a:solidFill>
                <a:latin typeface="Times New Roman"/>
                <a:ea typeface="Times New Roman"/>
                <a:cs typeface="Times New Roman"/>
                <a:sym typeface="Times New Roman"/>
              </a:rPr>
              <a:t> for the variable “bmi” ,”heart rate” ,”glucose” were </a:t>
            </a:r>
            <a:r>
              <a:rPr lang="en" sz="1200">
                <a:solidFill>
                  <a:srgbClr val="292929"/>
                </a:solidFill>
                <a:latin typeface="Times New Roman"/>
                <a:ea typeface="Times New Roman"/>
                <a:cs typeface="Times New Roman"/>
                <a:sym typeface="Times New Roman"/>
              </a:rPr>
              <a:t>meaningful </a:t>
            </a:r>
            <a:r>
              <a:rPr lang="en" sz="1200">
                <a:solidFill>
                  <a:srgbClr val="292929"/>
                </a:solidFill>
                <a:latin typeface="Times New Roman"/>
                <a:ea typeface="Times New Roman"/>
                <a:cs typeface="Times New Roman"/>
                <a:sym typeface="Times New Roman"/>
              </a:rPr>
              <a:t> so we retained them in our further analysis.</a:t>
            </a:r>
            <a:endParaRPr sz="1200">
              <a:solidFill>
                <a:srgbClr val="292929"/>
              </a:solidFill>
              <a:latin typeface="Times New Roman"/>
              <a:ea typeface="Times New Roman"/>
              <a:cs typeface="Times New Roman"/>
              <a:sym typeface="Times New Roman"/>
            </a:endParaRPr>
          </a:p>
        </p:txBody>
      </p:sp>
      <p:pic>
        <p:nvPicPr>
          <p:cNvPr id="181" name="Google Shape;181;p20"/>
          <p:cNvPicPr preferRelativeResize="0"/>
          <p:nvPr/>
        </p:nvPicPr>
        <p:blipFill>
          <a:blip r:embed="rId3">
            <a:alphaModFix/>
          </a:blip>
          <a:stretch>
            <a:fillRect/>
          </a:stretch>
        </p:blipFill>
        <p:spPr>
          <a:xfrm>
            <a:off x="192075" y="2747138"/>
            <a:ext cx="3087913" cy="2244348"/>
          </a:xfrm>
          <a:prstGeom prst="rect">
            <a:avLst/>
          </a:prstGeom>
          <a:noFill/>
          <a:ln>
            <a:noFill/>
          </a:ln>
        </p:spPr>
      </p:pic>
      <p:pic>
        <p:nvPicPr>
          <p:cNvPr id="182" name="Google Shape;182;p20"/>
          <p:cNvPicPr preferRelativeResize="0"/>
          <p:nvPr/>
        </p:nvPicPr>
        <p:blipFill>
          <a:blip r:embed="rId4">
            <a:alphaModFix/>
          </a:blip>
          <a:stretch>
            <a:fillRect/>
          </a:stretch>
        </p:blipFill>
        <p:spPr>
          <a:xfrm>
            <a:off x="3366300" y="2747150"/>
            <a:ext cx="2798875" cy="2244326"/>
          </a:xfrm>
          <a:prstGeom prst="rect">
            <a:avLst/>
          </a:prstGeom>
          <a:noFill/>
          <a:ln>
            <a:noFill/>
          </a:ln>
        </p:spPr>
      </p:pic>
      <p:pic>
        <p:nvPicPr>
          <p:cNvPr id="183" name="Google Shape;183;p20"/>
          <p:cNvPicPr preferRelativeResize="0"/>
          <p:nvPr/>
        </p:nvPicPr>
        <p:blipFill>
          <a:blip r:embed="rId5">
            <a:alphaModFix/>
          </a:blip>
          <a:stretch>
            <a:fillRect/>
          </a:stretch>
        </p:blipFill>
        <p:spPr>
          <a:xfrm>
            <a:off x="6317575" y="2770050"/>
            <a:ext cx="2674025" cy="2221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595475" y="339175"/>
            <a:ext cx="7267200" cy="69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Initial Variable Selection</a:t>
            </a:r>
            <a:r>
              <a:rPr lang="en"/>
              <a:t>:</a:t>
            </a:r>
            <a:endParaRPr/>
          </a:p>
        </p:txBody>
      </p:sp>
      <p:sp>
        <p:nvSpPr>
          <p:cNvPr id="189" name="Google Shape;189;p21"/>
          <p:cNvSpPr txBox="1"/>
          <p:nvPr/>
        </p:nvSpPr>
        <p:spPr>
          <a:xfrm>
            <a:off x="728650" y="1091325"/>
            <a:ext cx="7429500" cy="923400"/>
          </a:xfrm>
          <a:prstGeom prst="rect">
            <a:avLst/>
          </a:prstGeom>
          <a:noFill/>
          <a:ln>
            <a:noFill/>
          </a:ln>
        </p:spPr>
        <p:txBody>
          <a:bodyPr anchorCtr="0" anchor="ctr" bIns="91425" lIns="91425" spcFirstLastPara="1" rIns="91425" wrap="square" tIns="91425">
            <a:spAutoFit/>
          </a:bodyPr>
          <a:lstStyle/>
          <a:p>
            <a:pPr indent="0" lvl="0" marL="0" rtl="0" algn="just">
              <a:lnSpc>
                <a:spcPct val="150000"/>
              </a:lnSpc>
              <a:spcBef>
                <a:spcPts val="0"/>
              </a:spcBef>
              <a:spcAft>
                <a:spcPts val="0"/>
              </a:spcAft>
              <a:buNone/>
            </a:pPr>
            <a:r>
              <a:rPr lang="en" sz="1200">
                <a:solidFill>
                  <a:srgbClr val="292929"/>
                </a:solidFill>
                <a:latin typeface="Times New Roman"/>
                <a:ea typeface="Times New Roman"/>
                <a:cs typeface="Times New Roman"/>
                <a:sym typeface="Times New Roman"/>
              </a:rPr>
              <a:t>We </a:t>
            </a:r>
            <a:r>
              <a:rPr lang="en" sz="1200">
                <a:solidFill>
                  <a:srgbClr val="292929"/>
                </a:solidFill>
                <a:latin typeface="Times New Roman"/>
                <a:ea typeface="Times New Roman"/>
                <a:cs typeface="Times New Roman"/>
                <a:sym typeface="Times New Roman"/>
              </a:rPr>
              <a:t>performed</a:t>
            </a:r>
            <a:r>
              <a:rPr lang="en" sz="1200">
                <a:solidFill>
                  <a:srgbClr val="292929"/>
                </a:solidFill>
                <a:latin typeface="Times New Roman"/>
                <a:ea typeface="Times New Roman"/>
                <a:cs typeface="Times New Roman"/>
                <a:sym typeface="Times New Roman"/>
              </a:rPr>
              <a:t> Chi-Square for </a:t>
            </a:r>
            <a:r>
              <a:rPr lang="en" sz="1200">
                <a:solidFill>
                  <a:srgbClr val="292929"/>
                </a:solidFill>
                <a:latin typeface="Times New Roman"/>
                <a:ea typeface="Times New Roman"/>
                <a:cs typeface="Times New Roman"/>
                <a:sym typeface="Times New Roman"/>
              </a:rPr>
              <a:t>categorical</a:t>
            </a:r>
            <a:r>
              <a:rPr lang="en" sz="1200">
                <a:solidFill>
                  <a:srgbClr val="292929"/>
                </a:solidFill>
                <a:latin typeface="Times New Roman"/>
                <a:ea typeface="Times New Roman"/>
                <a:cs typeface="Times New Roman"/>
                <a:sym typeface="Times New Roman"/>
              </a:rPr>
              <a:t> variables and T-test for numeric variables to check association.</a:t>
            </a:r>
            <a:endParaRPr sz="1200">
              <a:solidFill>
                <a:srgbClr val="292929"/>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solidFill>
                  <a:srgbClr val="292929"/>
                </a:solidFill>
                <a:latin typeface="Times New Roman"/>
                <a:ea typeface="Times New Roman"/>
                <a:cs typeface="Times New Roman"/>
                <a:sym typeface="Times New Roman"/>
              </a:rPr>
              <a:t>Ho : There is no </a:t>
            </a:r>
            <a:r>
              <a:rPr lang="en" sz="1200">
                <a:solidFill>
                  <a:srgbClr val="292929"/>
                </a:solidFill>
                <a:latin typeface="Times New Roman"/>
                <a:ea typeface="Times New Roman"/>
                <a:cs typeface="Times New Roman"/>
                <a:sym typeface="Times New Roman"/>
              </a:rPr>
              <a:t>association</a:t>
            </a:r>
            <a:r>
              <a:rPr lang="en" sz="1200">
                <a:solidFill>
                  <a:srgbClr val="292929"/>
                </a:solidFill>
                <a:latin typeface="Times New Roman"/>
                <a:ea typeface="Times New Roman"/>
                <a:cs typeface="Times New Roman"/>
                <a:sym typeface="Times New Roman"/>
              </a:rPr>
              <a:t> between the two variables.</a:t>
            </a:r>
            <a:endParaRPr sz="1200">
              <a:solidFill>
                <a:srgbClr val="292929"/>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solidFill>
                  <a:srgbClr val="292929"/>
                </a:solidFill>
                <a:latin typeface="Times New Roman"/>
                <a:ea typeface="Times New Roman"/>
                <a:cs typeface="Times New Roman"/>
                <a:sym typeface="Times New Roman"/>
              </a:rPr>
              <a:t>Ha : There is significant association between the two variables.</a:t>
            </a:r>
            <a:endParaRPr sz="1200">
              <a:solidFill>
                <a:srgbClr val="292929"/>
              </a:solidFill>
              <a:latin typeface="Times New Roman"/>
              <a:ea typeface="Times New Roman"/>
              <a:cs typeface="Times New Roman"/>
              <a:sym typeface="Times New Roman"/>
            </a:endParaRPr>
          </a:p>
        </p:txBody>
      </p:sp>
      <p:sp>
        <p:nvSpPr>
          <p:cNvPr id="190" name="Google Shape;190;p21"/>
          <p:cNvSpPr txBox="1"/>
          <p:nvPr/>
        </p:nvSpPr>
        <p:spPr>
          <a:xfrm>
            <a:off x="6871975" y="3653075"/>
            <a:ext cx="1866600" cy="96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rgbClr val="FFFFFF"/>
                </a:solidFill>
                <a:latin typeface="Lato"/>
                <a:ea typeface="Lato"/>
                <a:cs typeface="Lato"/>
                <a:sym typeface="Lato"/>
              </a:rPr>
              <a:t>Results for t-test:</a:t>
            </a:r>
            <a:endParaRPr sz="1500">
              <a:solidFill>
                <a:srgbClr val="FFFFFF"/>
              </a:solidFill>
              <a:latin typeface="Lato"/>
              <a:ea typeface="Lato"/>
              <a:cs typeface="Lato"/>
              <a:sym typeface="Lato"/>
            </a:endParaRPr>
          </a:p>
          <a:p>
            <a:pPr indent="0" lvl="0" marL="0" rtl="0" algn="just">
              <a:spcBef>
                <a:spcPts val="0"/>
              </a:spcBef>
              <a:spcAft>
                <a:spcPts val="0"/>
              </a:spcAft>
              <a:buNone/>
            </a:pPr>
            <a:r>
              <a:rPr lang="en" sz="1200">
                <a:solidFill>
                  <a:srgbClr val="292929"/>
                </a:solidFill>
                <a:latin typeface="Times New Roman"/>
                <a:ea typeface="Times New Roman"/>
                <a:cs typeface="Times New Roman"/>
                <a:sym typeface="Times New Roman"/>
              </a:rPr>
              <a:t>Variances are equal for all other variables except heartRate.</a:t>
            </a:r>
            <a:endParaRPr>
              <a:solidFill>
                <a:schemeClr val="lt1"/>
              </a:solidFill>
              <a:latin typeface="Lato"/>
              <a:ea typeface="Lato"/>
              <a:cs typeface="Lato"/>
              <a:sym typeface="Lato"/>
            </a:endParaRPr>
          </a:p>
        </p:txBody>
      </p:sp>
      <p:sp>
        <p:nvSpPr>
          <p:cNvPr id="191" name="Google Shape;191;p21"/>
          <p:cNvSpPr txBox="1"/>
          <p:nvPr/>
        </p:nvSpPr>
        <p:spPr>
          <a:xfrm>
            <a:off x="6677475" y="1947500"/>
            <a:ext cx="1799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92929"/>
                </a:solidFill>
                <a:latin typeface="Times New Roman"/>
                <a:ea typeface="Times New Roman"/>
                <a:cs typeface="Times New Roman"/>
                <a:sym typeface="Times New Roman"/>
              </a:rPr>
              <a:t>Results for Chi-Square:</a:t>
            </a:r>
            <a:endParaRPr sz="1200">
              <a:solidFill>
                <a:srgbClr val="292929"/>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292929"/>
                </a:solidFill>
                <a:latin typeface="Times New Roman"/>
                <a:ea typeface="Times New Roman"/>
                <a:cs typeface="Times New Roman"/>
                <a:sym typeface="Times New Roman"/>
              </a:rPr>
              <a:t>We rejected null hypothesis for all the variables other than “current_smoker”</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p:txBody>
      </p:sp>
      <p:pic>
        <p:nvPicPr>
          <p:cNvPr id="192" name="Google Shape;192;p21"/>
          <p:cNvPicPr preferRelativeResize="0"/>
          <p:nvPr/>
        </p:nvPicPr>
        <p:blipFill>
          <a:blip r:embed="rId3">
            <a:alphaModFix/>
          </a:blip>
          <a:stretch>
            <a:fillRect/>
          </a:stretch>
        </p:blipFill>
        <p:spPr>
          <a:xfrm>
            <a:off x="595475" y="3482400"/>
            <a:ext cx="5865401" cy="1310950"/>
          </a:xfrm>
          <a:prstGeom prst="rect">
            <a:avLst/>
          </a:prstGeom>
          <a:noFill/>
          <a:ln>
            <a:noFill/>
          </a:ln>
        </p:spPr>
      </p:pic>
      <p:pic>
        <p:nvPicPr>
          <p:cNvPr id="193" name="Google Shape;193;p21"/>
          <p:cNvPicPr preferRelativeResize="0"/>
          <p:nvPr/>
        </p:nvPicPr>
        <p:blipFill>
          <a:blip r:embed="rId4">
            <a:alphaModFix/>
          </a:blip>
          <a:stretch>
            <a:fillRect/>
          </a:stretch>
        </p:blipFill>
        <p:spPr>
          <a:xfrm>
            <a:off x="646201" y="2167125"/>
            <a:ext cx="5512850" cy="1162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