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513D69-B885-EE43-BBBD-5736CD1171E1}">
          <p14:sldIdLst>
            <p14:sldId id="256"/>
            <p14:sldId id="257"/>
            <p14:sldId id="258"/>
            <p14:sldId id="259"/>
            <p14:sldId id="260"/>
            <p14:sldId id="261"/>
            <p14:sldId id="262"/>
            <p14:sldId id="265"/>
            <p14:sldId id="264"/>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9"/>
    <p:restoredTop sz="94674"/>
  </p:normalViewPr>
  <p:slideViewPr>
    <p:cSldViewPr snapToGrid="0" snapToObjects="1">
      <p:cViewPr varScale="1">
        <p:scale>
          <a:sx n="74" d="100"/>
          <a:sy n="74"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ustomXml" Target="../customXml/item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4" Type="http://schemas.openxmlformats.org/officeDocument/2006/relationships/hyperlink" Target="https://aws.amazon.com/devops/what-is-devop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martinfowler.com/articles/continuousIntegration.html#KeepTheBuildFast" TargetMode="External"/><Relationship Id="rId3" Type="http://schemas.openxmlformats.org/officeDocument/2006/relationships/hyperlink" Target="https://martinfowler.com/articles/continuousIntegration.html#AutomateTheBuild" TargetMode="External"/><Relationship Id="rId7" Type="http://schemas.openxmlformats.org/officeDocument/2006/relationships/hyperlink" Target="https://martinfowler.com/articles/continuousIntegration.html#FixBrokenBuildsImmediately" TargetMode="External"/><Relationship Id="rId12" Type="http://schemas.openxmlformats.org/officeDocument/2006/relationships/hyperlink" Target="https://martinfowler.com/articles/continuousIntegration.html#AutomateDeployment" TargetMode="External"/><Relationship Id="rId2" Type="http://schemas.openxmlformats.org/officeDocument/2006/relationships/hyperlink" Target="https://martinfowler.com/articles/continuousIntegration.html#MaintainASingleSourceRepository." TargetMode="External"/><Relationship Id="rId1" Type="http://schemas.openxmlformats.org/officeDocument/2006/relationships/slideLayout" Target="../slideLayouts/slideLayout2.xml"/><Relationship Id="rId6" Type="http://schemas.openxmlformats.org/officeDocument/2006/relationships/hyperlink" Target="https://martinfowler.com/articles/continuousIntegration.html#EveryCommitShouldBuildTheMainlineOnAnIntegrationMachine" TargetMode="External"/><Relationship Id="rId11" Type="http://schemas.openxmlformats.org/officeDocument/2006/relationships/hyperlink" Target="https://martinfowler.com/articles/continuousIntegration.html#EveryoneCanSeeWhatsHappening" TargetMode="External"/><Relationship Id="rId5" Type="http://schemas.openxmlformats.org/officeDocument/2006/relationships/hyperlink" Target="https://martinfowler.com/articles/continuousIntegration.html#EveryoneCommitsToTheMainlineEveryDay" TargetMode="External"/><Relationship Id="rId10" Type="http://schemas.openxmlformats.org/officeDocument/2006/relationships/hyperlink" Target="https://martinfowler.com/articles/continuousIntegration.html#MakeItEasyForAnyoneToGetTheLatestExecutable" TargetMode="External"/><Relationship Id="rId4" Type="http://schemas.openxmlformats.org/officeDocument/2006/relationships/hyperlink" Target="https://martinfowler.com/articles/continuousIntegration.html#MakeYourBuildSelf-testing" TargetMode="External"/><Relationship Id="rId9" Type="http://schemas.openxmlformats.org/officeDocument/2006/relationships/hyperlink" Target="https://martinfowler.com/articles/continuousIntegration.html#TestInACloneOfTheProductionEnvironmen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CF4CF8-D231-5441-B3DF-0F8B517F7F25}"/>
              </a:ext>
            </a:extLst>
          </p:cNvPr>
          <p:cNvSpPr>
            <a:spLocks noGrp="1"/>
          </p:cNvSpPr>
          <p:nvPr>
            <p:ph type="ctrTitle"/>
          </p:nvPr>
        </p:nvSpPr>
        <p:spPr/>
        <p:txBody>
          <a:bodyPr/>
          <a:lstStyle/>
          <a:p>
            <a:pPr algn="ctr"/>
            <a:r>
              <a:rPr lang="en-US" dirty="0"/>
              <a:t>CI-CD To DevOps</a:t>
            </a:r>
          </a:p>
        </p:txBody>
      </p:sp>
      <p:sp>
        <p:nvSpPr>
          <p:cNvPr id="3" name="Subtitle 2">
            <a:extLst>
              <a:ext uri="{FF2B5EF4-FFF2-40B4-BE49-F238E27FC236}">
                <a16:creationId xmlns:a16="http://schemas.microsoft.com/office/drawing/2014/main" xmlns="" id="{81659607-74C6-7346-A5EC-07D8C6013F56}"/>
              </a:ext>
            </a:extLst>
          </p:cNvPr>
          <p:cNvSpPr>
            <a:spLocks noGrp="1"/>
          </p:cNvSpPr>
          <p:nvPr>
            <p:ph type="subTitle" idx="1"/>
          </p:nvPr>
        </p:nvSpPr>
        <p:spPr/>
        <p:txBody>
          <a:bodyPr/>
          <a:lstStyle/>
          <a:p>
            <a:pPr algn="ctr"/>
            <a:r>
              <a:rPr lang="en-US" dirty="0"/>
              <a:t>A path to cost effective software development</a:t>
            </a:r>
          </a:p>
        </p:txBody>
      </p:sp>
    </p:spTree>
    <p:extLst>
      <p:ext uri="{BB962C8B-B14F-4D97-AF65-F5344CB8AC3E}">
        <p14:creationId xmlns:p14="http://schemas.microsoft.com/office/powerpoint/2010/main" val="280360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FC1EB6-A8C6-0245-B4A7-1E0154D26436}"/>
              </a:ext>
            </a:extLst>
          </p:cNvPr>
          <p:cNvSpPr>
            <a:spLocks noGrp="1"/>
          </p:cNvSpPr>
          <p:nvPr>
            <p:ph type="title"/>
          </p:nvPr>
        </p:nvSpPr>
        <p:spPr>
          <a:xfrm>
            <a:off x="677334" y="609600"/>
            <a:ext cx="8596668" cy="597877"/>
          </a:xfrm>
        </p:spPr>
        <p:txBody>
          <a:bodyPr>
            <a:normAutofit fontScale="90000"/>
          </a:bodyPr>
          <a:lstStyle/>
          <a:p>
            <a:r>
              <a:rPr lang="en-US" dirty="0"/>
              <a:t>To achieve continuous delivery you need:</a:t>
            </a:r>
            <a:br>
              <a:rPr lang="en-US" dirty="0"/>
            </a:br>
            <a:endParaRPr lang="en-US" dirty="0"/>
          </a:p>
        </p:txBody>
      </p:sp>
      <p:sp>
        <p:nvSpPr>
          <p:cNvPr id="3" name="Content Placeholder 2">
            <a:extLst>
              <a:ext uri="{FF2B5EF4-FFF2-40B4-BE49-F238E27FC236}">
                <a16:creationId xmlns:a16="http://schemas.microsoft.com/office/drawing/2014/main" xmlns="" id="{DCCB640D-0A5E-6249-A6CA-6BBB53397557}"/>
              </a:ext>
            </a:extLst>
          </p:cNvPr>
          <p:cNvSpPr>
            <a:spLocks noGrp="1"/>
          </p:cNvSpPr>
          <p:nvPr>
            <p:ph idx="1"/>
          </p:nvPr>
        </p:nvSpPr>
        <p:spPr>
          <a:xfrm>
            <a:off x="677334" y="1207477"/>
            <a:ext cx="8596668" cy="5228492"/>
          </a:xfrm>
        </p:spPr>
        <p:txBody>
          <a:bodyPr>
            <a:normAutofit fontScale="85000" lnSpcReduction="20000"/>
          </a:bodyPr>
          <a:lstStyle/>
          <a:p>
            <a:pPr fontAlgn="base"/>
            <a:r>
              <a:rPr lang="en-US" dirty="0"/>
              <a:t>a close, collaborative working relationship between everyone involved in delivery (often referred to as a </a:t>
            </a:r>
            <a:r>
              <a:rPr lang="en-US" dirty="0" err="1"/>
              <a:t>DevOpsCulture</a:t>
            </a:r>
            <a:r>
              <a:rPr lang="en-US" dirty="0"/>
              <a:t>).</a:t>
            </a:r>
          </a:p>
          <a:p>
            <a:pPr fontAlgn="base"/>
            <a:r>
              <a:rPr lang="en-US" dirty="0"/>
              <a:t>extensive automation of all possible parts of the delivery process, usually using a </a:t>
            </a:r>
            <a:r>
              <a:rPr lang="en-US" dirty="0" err="1"/>
              <a:t>DeploymentPipeline</a:t>
            </a:r>
            <a:endParaRPr lang="en-US" dirty="0"/>
          </a:p>
          <a:p>
            <a:pPr marL="0" indent="0" fontAlgn="base">
              <a:buNone/>
            </a:pPr>
            <a:r>
              <a:rPr lang="en-US" sz="2000" b="1" dirty="0"/>
              <a:t>You’re doing continuous delivery when:</a:t>
            </a:r>
          </a:p>
          <a:p>
            <a:pPr fontAlgn="base"/>
            <a:r>
              <a:rPr lang="en-US" dirty="0"/>
              <a:t>Your software is deployable throughout its lifecycle.</a:t>
            </a:r>
          </a:p>
          <a:p>
            <a:pPr fontAlgn="base"/>
            <a:r>
              <a:rPr lang="en-US" dirty="0"/>
              <a:t>Your team prioritizes keeping the software deployable over working on new features.</a:t>
            </a:r>
          </a:p>
          <a:p>
            <a:pPr fontAlgn="base"/>
            <a:r>
              <a:rPr lang="en-US" dirty="0"/>
              <a:t>Anybody can get fast, automated feedback on the production readiness of their systems any time somebody makes a change to them.</a:t>
            </a:r>
          </a:p>
          <a:p>
            <a:pPr fontAlgn="base"/>
            <a:r>
              <a:rPr lang="en-US" dirty="0"/>
              <a:t>You can perform push-button deployments of any version of the software to any environment on demand</a:t>
            </a:r>
          </a:p>
          <a:p>
            <a:pPr marL="0" indent="0" fontAlgn="base">
              <a:buNone/>
            </a:pPr>
            <a:r>
              <a:rPr lang="en-US" sz="2000" b="1" dirty="0"/>
              <a:t>The principal benefits of continuous delivery are:</a:t>
            </a:r>
          </a:p>
          <a:p>
            <a:pPr fontAlgn="base"/>
            <a:r>
              <a:rPr lang="en-US" b="1" dirty="0"/>
              <a:t>Reduced Deployment Risk:</a:t>
            </a:r>
            <a:r>
              <a:rPr lang="en-US" dirty="0"/>
              <a:t> since you are deploying smaller changes, there's less to go wrong and it's easier to fix should a problem appear.</a:t>
            </a:r>
          </a:p>
          <a:p>
            <a:pPr fontAlgn="base"/>
            <a:r>
              <a:rPr lang="en-US" b="1" dirty="0"/>
              <a:t>Believable Progress:</a:t>
            </a:r>
            <a:r>
              <a:rPr lang="en-US" dirty="0"/>
              <a:t> many folks track progress by tracking work done. If "done" means "developers declare it to be done" that's much less believable than if it's deployed into a production (or production-like) environment.</a:t>
            </a:r>
          </a:p>
          <a:p>
            <a:pPr fontAlgn="base"/>
            <a:r>
              <a:rPr lang="en-US" b="1" dirty="0"/>
              <a:t>User Feedback:</a:t>
            </a:r>
            <a:r>
              <a:rPr lang="en-US" dirty="0"/>
              <a:t> the biggest risk to any software effort is that you end up building something that isn't useful. The earlier and more frequently you get working software in front of real users, the quicker you get feedback to find out how valuable it really </a:t>
            </a:r>
            <a:r>
              <a:rPr lang="en-US" dirty="0" err="1"/>
              <a:t>i</a:t>
            </a:r>
            <a:endParaRPr lang="en-US" dirty="0"/>
          </a:p>
          <a:p>
            <a:pPr fontAlgn="base"/>
            <a:endParaRPr lang="en-US" dirty="0"/>
          </a:p>
          <a:p>
            <a:endParaRPr lang="en-US" b="1" dirty="0"/>
          </a:p>
          <a:p>
            <a:endParaRPr lang="en-US" dirty="0"/>
          </a:p>
          <a:p>
            <a:endParaRPr lang="en-US" dirty="0"/>
          </a:p>
        </p:txBody>
      </p:sp>
    </p:spTree>
    <p:extLst>
      <p:ext uri="{BB962C8B-B14F-4D97-AF65-F5344CB8AC3E}">
        <p14:creationId xmlns:p14="http://schemas.microsoft.com/office/powerpoint/2010/main" val="366361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FD192-1395-F448-A8ED-9E02C80C0B0F}"/>
              </a:ext>
            </a:extLst>
          </p:cNvPr>
          <p:cNvSpPr>
            <a:spLocks noGrp="1"/>
          </p:cNvSpPr>
          <p:nvPr>
            <p:ph type="title"/>
          </p:nvPr>
        </p:nvSpPr>
        <p:spPr/>
        <p:txBody>
          <a:bodyPr/>
          <a:lstStyle/>
          <a:p>
            <a:pPr algn="ctr"/>
            <a:r>
              <a:rPr lang="en-US" dirty="0"/>
              <a:t>Deployment</a:t>
            </a:r>
          </a:p>
        </p:txBody>
      </p:sp>
      <p:sp>
        <p:nvSpPr>
          <p:cNvPr id="3" name="Content Placeholder 2">
            <a:extLst>
              <a:ext uri="{FF2B5EF4-FFF2-40B4-BE49-F238E27FC236}">
                <a16:creationId xmlns:a16="http://schemas.microsoft.com/office/drawing/2014/main" xmlns="" id="{4F1A7CED-441B-A94A-ACD0-24DF6B259B42}"/>
              </a:ext>
            </a:extLst>
          </p:cNvPr>
          <p:cNvSpPr>
            <a:spLocks noGrp="1"/>
          </p:cNvSpPr>
          <p:nvPr>
            <p:ph idx="1"/>
          </p:nvPr>
        </p:nvSpPr>
        <p:spPr>
          <a:xfrm>
            <a:off x="677334" y="1453663"/>
            <a:ext cx="8596668" cy="4587700"/>
          </a:xfrm>
        </p:spPr>
        <p:txBody>
          <a:bodyPr/>
          <a:lstStyle/>
          <a:p>
            <a:r>
              <a:rPr lang="en-US" dirty="0"/>
              <a:t>Continuous Delivery is sometimes confused with Continuous Deployment. </a:t>
            </a:r>
            <a:r>
              <a:rPr lang="en-US" b="1" dirty="0"/>
              <a:t>Continuous Deployment</a:t>
            </a:r>
            <a:r>
              <a:rPr lang="en-US" dirty="0"/>
              <a:t> means that every change goes through the pipeline and automatically gets put into production, resulting in many production deployments every day. Continuous Delivery just means that you are able to do frequent deployments but may choose not to do it, usually due to businesses preferring a slower rate of deployment. In order to do Continuous Deployment you must be doing Continuous Delivery.</a:t>
            </a:r>
          </a:p>
          <a:p>
            <a:r>
              <a:rPr lang="en-US" dirty="0"/>
              <a:t>Continuous deployment extends continuous delivery so that the software build will automatically deploy if it passes all tests. In such a process, there is no need for a person to decide when and what goes into production. The last step in a CI/CD system will automatically deploy whatever build components/packages successfully exit the delivery pipeline. Such automatic deployments can be configured to quickly distribute components, features, and fixes to customers, and provide clarity on precisely what has is presently in production.</a:t>
            </a:r>
          </a:p>
          <a:p>
            <a:endParaRPr lang="en-US" dirty="0"/>
          </a:p>
          <a:p>
            <a:endParaRPr lang="en-US" dirty="0"/>
          </a:p>
        </p:txBody>
      </p:sp>
    </p:spTree>
    <p:extLst>
      <p:ext uri="{BB962C8B-B14F-4D97-AF65-F5344CB8AC3E}">
        <p14:creationId xmlns:p14="http://schemas.microsoft.com/office/powerpoint/2010/main" val="40551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ic showing the difference between continuous delivery and continuous deployment">
            <a:extLst>
              <a:ext uri="{FF2B5EF4-FFF2-40B4-BE49-F238E27FC236}">
                <a16:creationId xmlns:a16="http://schemas.microsoft.com/office/drawing/2014/main" xmlns="" id="{7BE1D6F9-8A60-2247-82FF-AFE4565E4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1750"/>
            <a:ext cx="11017593" cy="384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36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1977B8-B15A-1442-87A6-D4FD7CC98337}"/>
              </a:ext>
            </a:extLst>
          </p:cNvPr>
          <p:cNvSpPr>
            <a:spLocks noGrp="1"/>
          </p:cNvSpPr>
          <p:nvPr>
            <p:ph type="title"/>
          </p:nvPr>
        </p:nvSpPr>
        <p:spPr/>
        <p:txBody>
          <a:bodyPr/>
          <a:lstStyle/>
          <a:p>
            <a:r>
              <a:rPr lang="en-US" dirty="0"/>
              <a:t>A complete development flow. How CI-CD fits into DevOps</a:t>
            </a:r>
          </a:p>
        </p:txBody>
      </p:sp>
      <p:pic>
        <p:nvPicPr>
          <p:cNvPr id="5" name="Content Placeholder 4">
            <a:extLst>
              <a:ext uri="{FF2B5EF4-FFF2-40B4-BE49-F238E27FC236}">
                <a16:creationId xmlns:a16="http://schemas.microsoft.com/office/drawing/2014/main" xmlns="" id="{64843663-C4EC-F848-BCBB-8279E31CF59C}"/>
              </a:ext>
            </a:extLst>
          </p:cNvPr>
          <p:cNvPicPr>
            <a:picLocks noGrp="1" noChangeAspect="1"/>
          </p:cNvPicPr>
          <p:nvPr>
            <p:ph idx="1"/>
          </p:nvPr>
        </p:nvPicPr>
        <p:blipFill>
          <a:blip r:embed="rId2"/>
          <a:stretch>
            <a:fillRect/>
          </a:stretch>
        </p:blipFill>
        <p:spPr>
          <a:xfrm>
            <a:off x="2270919" y="2729706"/>
            <a:ext cx="5410200" cy="2743200"/>
          </a:xfrm>
        </p:spPr>
      </p:pic>
    </p:spTree>
    <p:extLst>
      <p:ext uri="{BB962C8B-B14F-4D97-AF65-F5344CB8AC3E}">
        <p14:creationId xmlns:p14="http://schemas.microsoft.com/office/powerpoint/2010/main" val="100932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445599-83D9-AA42-83E2-29E732A54581}"/>
              </a:ext>
            </a:extLst>
          </p:cNvPr>
          <p:cNvSpPr>
            <a:spLocks noGrp="1"/>
          </p:cNvSpPr>
          <p:nvPr>
            <p:ph idx="1"/>
          </p:nvPr>
        </p:nvSpPr>
        <p:spPr>
          <a:xfrm>
            <a:off x="677334" y="433754"/>
            <a:ext cx="8596668" cy="5607608"/>
          </a:xfrm>
        </p:spPr>
        <p:txBody>
          <a:bodyPr/>
          <a:lstStyle/>
          <a:p>
            <a:r>
              <a:rPr lang="en-US" dirty="0"/>
              <a:t>WHATS HAPPENING OUT THERE!!</a:t>
            </a:r>
          </a:p>
          <a:p>
            <a:r>
              <a:rPr lang="en-US" dirty="0"/>
              <a:t>First it was </a:t>
            </a:r>
            <a:r>
              <a:rPr lang="en-US" dirty="0">
                <a:hlinkClick r:id="rId2"/>
              </a:rPr>
              <a:t>Waterfall</a:t>
            </a:r>
            <a:r>
              <a:rPr lang="en-US" dirty="0"/>
              <a:t>, next it was </a:t>
            </a:r>
            <a:r>
              <a:rPr lang="en-US" dirty="0">
                <a:hlinkClick r:id="rId3"/>
              </a:rPr>
              <a:t>Agile</a:t>
            </a:r>
            <a:r>
              <a:rPr lang="en-US" dirty="0"/>
              <a:t>, and now it's </a:t>
            </a:r>
            <a:r>
              <a:rPr lang="en-US" dirty="0">
                <a:hlinkClick r:id="rId4"/>
              </a:rPr>
              <a:t>DevOps</a:t>
            </a:r>
            <a:r>
              <a:rPr lang="en-US" dirty="0"/>
              <a:t>.  </a:t>
            </a:r>
          </a:p>
          <a:p>
            <a:r>
              <a:rPr lang="en-US" dirty="0"/>
              <a:t>Historically, in the agile age, most companies would deploy/ship software in monthly, quarterly, bi-annual, or even annual.</a:t>
            </a:r>
          </a:p>
          <a:p>
            <a:r>
              <a:rPr lang="en-US" dirty="0"/>
              <a:t>Now, however, in the DevOps era, weekly, daily, and even multiple times a day is the norm.</a:t>
            </a:r>
          </a:p>
          <a:p>
            <a:r>
              <a:rPr lang="en-US" dirty="0"/>
              <a:t>Development teams have adapted to the shortened delivery cycles by embracing automation across their software delivery pipeline.</a:t>
            </a:r>
          </a:p>
          <a:p>
            <a:r>
              <a:rPr lang="en-US" dirty="0"/>
              <a:t>Most teams have automated processes to check in code and deploy to new environments.  </a:t>
            </a:r>
          </a:p>
          <a:p>
            <a:r>
              <a:rPr lang="en-US" dirty="0"/>
              <a:t>Heavy focus on automating the testing process along the way.</a:t>
            </a:r>
          </a:p>
        </p:txBody>
      </p:sp>
    </p:spTree>
    <p:extLst>
      <p:ext uri="{BB962C8B-B14F-4D97-AF65-F5344CB8AC3E}">
        <p14:creationId xmlns:p14="http://schemas.microsoft.com/office/powerpoint/2010/main" val="119319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296C15-3E90-BF43-B017-664A25E6537C}"/>
              </a:ext>
            </a:extLst>
          </p:cNvPr>
          <p:cNvSpPr>
            <a:spLocks noGrp="1"/>
          </p:cNvSpPr>
          <p:nvPr>
            <p:ph type="title"/>
          </p:nvPr>
        </p:nvSpPr>
        <p:spPr>
          <a:xfrm>
            <a:off x="677334" y="609600"/>
            <a:ext cx="8596668" cy="679938"/>
          </a:xfrm>
        </p:spPr>
        <p:txBody>
          <a:bodyPr/>
          <a:lstStyle/>
          <a:p>
            <a:r>
              <a:rPr lang="en-US" dirty="0"/>
              <a:t>WHAT IS CI??</a:t>
            </a:r>
          </a:p>
        </p:txBody>
      </p:sp>
      <p:sp>
        <p:nvSpPr>
          <p:cNvPr id="3" name="Content Placeholder 2">
            <a:extLst>
              <a:ext uri="{FF2B5EF4-FFF2-40B4-BE49-F238E27FC236}">
                <a16:creationId xmlns:a16="http://schemas.microsoft.com/office/drawing/2014/main" xmlns="" id="{E01C4409-AC52-FF48-B82D-B78FE3E880D5}"/>
              </a:ext>
            </a:extLst>
          </p:cNvPr>
          <p:cNvSpPr>
            <a:spLocks noGrp="1"/>
          </p:cNvSpPr>
          <p:nvPr>
            <p:ph idx="1"/>
          </p:nvPr>
        </p:nvSpPr>
        <p:spPr>
          <a:xfrm>
            <a:off x="677334" y="1289539"/>
            <a:ext cx="8596668" cy="4751824"/>
          </a:xfrm>
        </p:spPr>
        <p:txBody>
          <a:bodyPr/>
          <a:lstStyle/>
          <a:p>
            <a:r>
              <a:rPr lang="en-US" b="1" dirty="0"/>
              <a:t>Continuous integration</a:t>
            </a:r>
            <a:r>
              <a:rPr lang="en-US" dirty="0"/>
              <a:t> focuses on blending the work products of individual developers together into a repository. </a:t>
            </a:r>
          </a:p>
          <a:p>
            <a:r>
              <a:rPr lang="en-US" dirty="0"/>
              <a:t>This is done several times each day, and the primary purpose is to enable early detection of integration bugs, which should eventually result in tighter cohesion and more development collaboration. </a:t>
            </a:r>
          </a:p>
          <a:p>
            <a:r>
              <a:rPr lang="en-US" dirty="0"/>
              <a:t>The aim of </a:t>
            </a:r>
            <a:r>
              <a:rPr lang="en-US" b="1" dirty="0"/>
              <a:t>continuous delivery</a:t>
            </a:r>
            <a:r>
              <a:rPr lang="en-US" dirty="0"/>
              <a:t> is to minimize the friction points that are inherent in the deployment or release processes.</a:t>
            </a:r>
          </a:p>
          <a:p>
            <a:r>
              <a:rPr lang="en-US" dirty="0"/>
              <a:t>Typically, the implementation involves automating each of the steps for build deployments such that a safe code release can be done—ideally—at any moment in time.</a:t>
            </a:r>
          </a:p>
        </p:txBody>
      </p:sp>
    </p:spTree>
    <p:extLst>
      <p:ext uri="{BB962C8B-B14F-4D97-AF65-F5344CB8AC3E}">
        <p14:creationId xmlns:p14="http://schemas.microsoft.com/office/powerpoint/2010/main" val="22848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CF1E8-6F8C-E648-AF02-05FEA30A9CD9}"/>
              </a:ext>
            </a:extLst>
          </p:cNvPr>
          <p:cNvSpPr>
            <a:spLocks noGrp="1"/>
          </p:cNvSpPr>
          <p:nvPr>
            <p:ph type="title"/>
          </p:nvPr>
        </p:nvSpPr>
        <p:spPr>
          <a:xfrm>
            <a:off x="677334" y="609600"/>
            <a:ext cx="8596668" cy="808892"/>
          </a:xfrm>
        </p:spPr>
        <p:txBody>
          <a:bodyPr/>
          <a:lstStyle/>
          <a:p>
            <a:pPr algn="ctr"/>
            <a:r>
              <a:rPr lang="en-US" dirty="0"/>
              <a:t>Is CI a tool or Process?</a:t>
            </a:r>
          </a:p>
        </p:txBody>
      </p:sp>
      <p:sp>
        <p:nvSpPr>
          <p:cNvPr id="3" name="Content Placeholder 2">
            <a:extLst>
              <a:ext uri="{FF2B5EF4-FFF2-40B4-BE49-F238E27FC236}">
                <a16:creationId xmlns:a16="http://schemas.microsoft.com/office/drawing/2014/main" xmlns="" id="{FB7A9F27-36F2-124E-920E-8AD9C17D28BB}"/>
              </a:ext>
            </a:extLst>
          </p:cNvPr>
          <p:cNvSpPr>
            <a:spLocks noGrp="1"/>
          </p:cNvSpPr>
          <p:nvPr>
            <p:ph idx="1"/>
          </p:nvPr>
        </p:nvSpPr>
        <p:spPr>
          <a:xfrm>
            <a:off x="677334" y="1723293"/>
            <a:ext cx="8596668" cy="4318070"/>
          </a:xfrm>
        </p:spPr>
        <p:txBody>
          <a:bodyPr/>
          <a:lstStyle/>
          <a:p>
            <a:r>
              <a:rPr lang="en-US" dirty="0"/>
              <a:t>The term 'Continuous Integration' originated with Kent Beck's Extreme Programming development process, as one of its original twelve practices. </a:t>
            </a:r>
          </a:p>
          <a:p>
            <a:r>
              <a:rPr lang="en-US" dirty="0"/>
              <a:t>Continuous Integration is a practice that requires no particular tooling to deploy, we've found that it is useful to use a Continuous Integration server. The best known such server is Jenkins.</a:t>
            </a:r>
          </a:p>
          <a:p>
            <a:r>
              <a:rPr lang="en-US" dirty="0"/>
              <a:t>The goal of CI is to refine integration into a simple, easily-repeatable everyday development task that will serve to reduce overall build costs and reveal defects early in the cycle. </a:t>
            </a:r>
          </a:p>
          <a:p>
            <a:r>
              <a:rPr lang="en-US" dirty="0"/>
              <a:t>Success in CI will depend on changes to the culture of the development team so that there is incentive for readiness, frequent and iterative builds, and eagerness to deal with bugs when they are found much earlier.</a:t>
            </a:r>
          </a:p>
        </p:txBody>
      </p:sp>
    </p:spTree>
    <p:extLst>
      <p:ext uri="{BB962C8B-B14F-4D97-AF65-F5344CB8AC3E}">
        <p14:creationId xmlns:p14="http://schemas.microsoft.com/office/powerpoint/2010/main" val="5662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09FF5E-B0B4-C545-B914-071526D8757C}"/>
              </a:ext>
            </a:extLst>
          </p:cNvPr>
          <p:cNvSpPr>
            <a:spLocks noGrp="1"/>
          </p:cNvSpPr>
          <p:nvPr>
            <p:ph type="title"/>
          </p:nvPr>
        </p:nvSpPr>
        <p:spPr>
          <a:xfrm>
            <a:off x="677334" y="609600"/>
            <a:ext cx="8596668" cy="726831"/>
          </a:xfrm>
        </p:spPr>
        <p:txBody>
          <a:bodyPr/>
          <a:lstStyle/>
          <a:p>
            <a:r>
              <a:rPr lang="en-US" dirty="0"/>
              <a:t>Best Practices to Achieve CI</a:t>
            </a:r>
          </a:p>
        </p:txBody>
      </p:sp>
      <p:sp>
        <p:nvSpPr>
          <p:cNvPr id="3" name="Content Placeholder 2">
            <a:extLst>
              <a:ext uri="{FF2B5EF4-FFF2-40B4-BE49-F238E27FC236}">
                <a16:creationId xmlns:a16="http://schemas.microsoft.com/office/drawing/2014/main" xmlns="" id="{52E0D67D-8221-6741-9257-45AFAF3B4A96}"/>
              </a:ext>
            </a:extLst>
          </p:cNvPr>
          <p:cNvSpPr>
            <a:spLocks noGrp="1"/>
          </p:cNvSpPr>
          <p:nvPr>
            <p:ph idx="1"/>
          </p:nvPr>
        </p:nvSpPr>
        <p:spPr>
          <a:xfrm>
            <a:off x="677334" y="1336431"/>
            <a:ext cx="8596668" cy="4704931"/>
          </a:xfrm>
        </p:spPr>
        <p:txBody>
          <a:bodyPr/>
          <a:lstStyle/>
          <a:p>
            <a:pPr fontAlgn="base"/>
            <a:r>
              <a:rPr lang="en-US" dirty="0">
                <a:hlinkClick r:id="rId2"/>
              </a:rPr>
              <a:t>Maintain a Single Source Repository.</a:t>
            </a:r>
            <a:endParaRPr lang="en-US" dirty="0"/>
          </a:p>
          <a:p>
            <a:pPr fontAlgn="base"/>
            <a:r>
              <a:rPr lang="en-US" dirty="0">
                <a:hlinkClick r:id="rId3"/>
              </a:rPr>
              <a:t>Automate the Build</a:t>
            </a:r>
            <a:endParaRPr lang="en-US" dirty="0"/>
          </a:p>
          <a:p>
            <a:pPr fontAlgn="base"/>
            <a:r>
              <a:rPr lang="en-US" dirty="0">
                <a:hlinkClick r:id="rId4"/>
              </a:rPr>
              <a:t>Make Your Build Self-Testing</a:t>
            </a:r>
            <a:endParaRPr lang="en-US" dirty="0"/>
          </a:p>
          <a:p>
            <a:pPr fontAlgn="base"/>
            <a:r>
              <a:rPr lang="en-US" dirty="0">
                <a:hlinkClick r:id="rId5"/>
              </a:rPr>
              <a:t>Everyone Commits To the Mainline Every Day</a:t>
            </a:r>
            <a:endParaRPr lang="en-US" dirty="0"/>
          </a:p>
          <a:p>
            <a:pPr fontAlgn="base"/>
            <a:r>
              <a:rPr lang="en-US" dirty="0">
                <a:hlinkClick r:id="rId6"/>
              </a:rPr>
              <a:t>Every Commit Should Build the Mainline on an Integration Machine</a:t>
            </a:r>
            <a:endParaRPr lang="en-US" dirty="0"/>
          </a:p>
          <a:p>
            <a:pPr fontAlgn="base"/>
            <a:r>
              <a:rPr lang="en-US" dirty="0">
                <a:hlinkClick r:id="rId7"/>
              </a:rPr>
              <a:t>Fix Broken Builds Immediately</a:t>
            </a:r>
            <a:endParaRPr lang="en-US" dirty="0"/>
          </a:p>
          <a:p>
            <a:pPr fontAlgn="base"/>
            <a:r>
              <a:rPr lang="en-US" dirty="0">
                <a:hlinkClick r:id="rId8"/>
              </a:rPr>
              <a:t>Keep the Build Fast</a:t>
            </a:r>
            <a:endParaRPr lang="en-US" dirty="0"/>
          </a:p>
          <a:p>
            <a:pPr fontAlgn="base"/>
            <a:r>
              <a:rPr lang="en-US" dirty="0">
                <a:hlinkClick r:id="rId9"/>
              </a:rPr>
              <a:t>Test in a Clone of the Production Environment</a:t>
            </a:r>
            <a:endParaRPr lang="en-US" dirty="0"/>
          </a:p>
          <a:p>
            <a:pPr fontAlgn="base"/>
            <a:r>
              <a:rPr lang="en-US" dirty="0">
                <a:hlinkClick r:id="rId10"/>
              </a:rPr>
              <a:t>Make it Easy for Anyone to Get the Latest Executable</a:t>
            </a:r>
            <a:endParaRPr lang="en-US" dirty="0"/>
          </a:p>
          <a:p>
            <a:pPr fontAlgn="base"/>
            <a:r>
              <a:rPr lang="en-US" dirty="0">
                <a:hlinkClick r:id="rId11"/>
              </a:rPr>
              <a:t>Everyone can see what's happening</a:t>
            </a:r>
            <a:endParaRPr lang="en-US" dirty="0"/>
          </a:p>
          <a:p>
            <a:pPr fontAlgn="base"/>
            <a:r>
              <a:rPr lang="en-US" dirty="0">
                <a:hlinkClick r:id="rId12"/>
              </a:rPr>
              <a:t>Automate Deployment</a:t>
            </a:r>
            <a:endParaRPr lang="en-US" dirty="0"/>
          </a:p>
          <a:p>
            <a:endParaRPr lang="en-US" dirty="0"/>
          </a:p>
        </p:txBody>
      </p:sp>
    </p:spTree>
    <p:extLst>
      <p:ext uri="{BB962C8B-B14F-4D97-AF65-F5344CB8AC3E}">
        <p14:creationId xmlns:p14="http://schemas.microsoft.com/office/powerpoint/2010/main" val="86634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4825D-7F44-A043-90D1-0A50A7678BF4}"/>
              </a:ext>
            </a:extLst>
          </p:cNvPr>
          <p:cNvSpPr>
            <a:spLocks noGrp="1"/>
          </p:cNvSpPr>
          <p:nvPr>
            <p:ph type="title"/>
          </p:nvPr>
        </p:nvSpPr>
        <p:spPr/>
        <p:txBody>
          <a:bodyPr/>
          <a:lstStyle/>
          <a:p>
            <a:pPr algn="ctr"/>
            <a:r>
              <a:rPr lang="en-US" dirty="0"/>
              <a:t>The Idea of a Pipeline</a:t>
            </a:r>
          </a:p>
        </p:txBody>
      </p:sp>
      <p:sp>
        <p:nvSpPr>
          <p:cNvPr id="3" name="Content Placeholder 2">
            <a:extLst>
              <a:ext uri="{FF2B5EF4-FFF2-40B4-BE49-F238E27FC236}">
                <a16:creationId xmlns:a16="http://schemas.microsoft.com/office/drawing/2014/main" xmlns="" id="{954F4EB7-5110-3E4D-A23D-0663D7726A2F}"/>
              </a:ext>
            </a:extLst>
          </p:cNvPr>
          <p:cNvSpPr>
            <a:spLocks noGrp="1"/>
          </p:cNvSpPr>
          <p:nvPr>
            <p:ph idx="1"/>
          </p:nvPr>
        </p:nvSpPr>
        <p:spPr>
          <a:xfrm>
            <a:off x="677334" y="1359877"/>
            <a:ext cx="8596668" cy="4681485"/>
          </a:xfrm>
        </p:spPr>
        <p:txBody>
          <a:bodyPr/>
          <a:lstStyle/>
          <a:p>
            <a:r>
              <a:rPr lang="en-US" dirty="0"/>
              <a:t>The idea behind a </a:t>
            </a:r>
            <a:r>
              <a:rPr lang="en-US" b="1" dirty="0"/>
              <a:t>CI pipeline</a:t>
            </a:r>
            <a:r>
              <a:rPr lang="en-US" dirty="0"/>
              <a:t> (also known as </a:t>
            </a:r>
            <a:r>
              <a:rPr lang="en-US" b="1" dirty="0"/>
              <a:t>build pipeline</a:t>
            </a:r>
            <a:r>
              <a:rPr lang="en-US" dirty="0"/>
              <a:t> or </a:t>
            </a:r>
            <a:r>
              <a:rPr lang="en-US" b="1" dirty="0"/>
              <a:t>staged build</a:t>
            </a:r>
            <a:r>
              <a:rPr lang="en-US" dirty="0"/>
              <a:t>) is that there are in fact multiple builds done in sequence.</a:t>
            </a:r>
          </a:p>
          <a:p>
            <a:r>
              <a:rPr lang="en-US" dirty="0"/>
              <a:t>Every change to your software goes through a complex process on its way to being released. </a:t>
            </a:r>
          </a:p>
          <a:p>
            <a:r>
              <a:rPr lang="en-US" dirty="0"/>
              <a:t>That process involves building the software, followed by the progress of these builds through multiple stages of testing and deployment.</a:t>
            </a:r>
          </a:p>
        </p:txBody>
      </p:sp>
      <p:pic>
        <p:nvPicPr>
          <p:cNvPr id="5" name="Picture 4">
            <a:extLst>
              <a:ext uri="{FF2B5EF4-FFF2-40B4-BE49-F238E27FC236}">
                <a16:creationId xmlns:a16="http://schemas.microsoft.com/office/drawing/2014/main" xmlns="" id="{55872F34-CE70-2F45-81DA-D38890A6ACC5}"/>
              </a:ext>
            </a:extLst>
          </p:cNvPr>
          <p:cNvPicPr>
            <a:picLocks noChangeAspect="1"/>
          </p:cNvPicPr>
          <p:nvPr/>
        </p:nvPicPr>
        <p:blipFill>
          <a:blip r:embed="rId2"/>
          <a:stretch>
            <a:fillRect/>
          </a:stretch>
        </p:blipFill>
        <p:spPr>
          <a:xfrm>
            <a:off x="1398443" y="3428999"/>
            <a:ext cx="7154450" cy="3112478"/>
          </a:xfrm>
          <a:prstGeom prst="rect">
            <a:avLst/>
          </a:prstGeom>
        </p:spPr>
      </p:pic>
    </p:spTree>
    <p:extLst>
      <p:ext uri="{BB962C8B-B14F-4D97-AF65-F5344CB8AC3E}">
        <p14:creationId xmlns:p14="http://schemas.microsoft.com/office/powerpoint/2010/main" val="381212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9A0D9-1529-3A4D-89AF-21515D8ABD98}"/>
              </a:ext>
            </a:extLst>
          </p:cNvPr>
          <p:cNvSpPr>
            <a:spLocks noGrp="1"/>
          </p:cNvSpPr>
          <p:nvPr>
            <p:ph type="title"/>
          </p:nvPr>
        </p:nvSpPr>
        <p:spPr>
          <a:xfrm>
            <a:off x="677334" y="386862"/>
            <a:ext cx="8596668" cy="644769"/>
          </a:xfrm>
        </p:spPr>
        <p:txBody>
          <a:bodyPr/>
          <a:lstStyle/>
          <a:p>
            <a:r>
              <a:rPr lang="en-US" dirty="0"/>
              <a:t>Stages Of an Automated Pipeline</a:t>
            </a:r>
          </a:p>
        </p:txBody>
      </p:sp>
      <p:pic>
        <p:nvPicPr>
          <p:cNvPr id="5" name="Content Placeholder 4">
            <a:extLst>
              <a:ext uri="{FF2B5EF4-FFF2-40B4-BE49-F238E27FC236}">
                <a16:creationId xmlns:a16="http://schemas.microsoft.com/office/drawing/2014/main" xmlns="" id="{75D07ABD-6B94-784B-99AD-28C5073B2E4E}"/>
              </a:ext>
            </a:extLst>
          </p:cNvPr>
          <p:cNvPicPr>
            <a:picLocks noGrp="1" noChangeAspect="1"/>
          </p:cNvPicPr>
          <p:nvPr>
            <p:ph idx="1"/>
          </p:nvPr>
        </p:nvPicPr>
        <p:blipFill>
          <a:blip r:embed="rId2"/>
          <a:stretch>
            <a:fillRect/>
          </a:stretch>
        </p:blipFill>
        <p:spPr>
          <a:xfrm>
            <a:off x="677334" y="1301262"/>
            <a:ext cx="8102722" cy="1928446"/>
          </a:xfrm>
        </p:spPr>
      </p:pic>
      <p:sp>
        <p:nvSpPr>
          <p:cNvPr id="7" name="TextBox 6">
            <a:extLst>
              <a:ext uri="{FF2B5EF4-FFF2-40B4-BE49-F238E27FC236}">
                <a16:creationId xmlns:a16="http://schemas.microsoft.com/office/drawing/2014/main" xmlns="" id="{9B532181-7EA9-834F-ACA8-1ECBE6122071}"/>
              </a:ext>
            </a:extLst>
          </p:cNvPr>
          <p:cNvSpPr txBox="1"/>
          <p:nvPr/>
        </p:nvSpPr>
        <p:spPr>
          <a:xfrm>
            <a:off x="996463" y="3229709"/>
            <a:ext cx="8464060" cy="2585323"/>
          </a:xfrm>
          <a:prstGeom prst="rect">
            <a:avLst/>
          </a:prstGeom>
          <a:noFill/>
        </p:spPr>
        <p:txBody>
          <a:bodyPr wrap="square" rtlCol="0">
            <a:spAutoFit/>
          </a:bodyPr>
          <a:lstStyle/>
          <a:p>
            <a:pPr marL="285750" indent="-285750">
              <a:buFont typeface="Arial" panose="020B0604020202020204" pitchFamily="34" charset="0"/>
              <a:buChar char="•"/>
            </a:pPr>
            <a:r>
              <a:rPr lang="en-US" sz="1400" dirty="0"/>
              <a:t>CD depends centrally on a pipeline by which the team automates the testing and deployment processes. This pipeline is an automated system that executes a progressive set of test suites against the build. CD is highly automatable and easily configurable.</a:t>
            </a:r>
          </a:p>
          <a:p>
            <a:pPr marL="285750" indent="-285750">
              <a:buFont typeface="Arial" panose="020B0604020202020204" pitchFamily="34" charset="0"/>
              <a:buChar char="•"/>
            </a:pPr>
            <a:r>
              <a:rPr lang="en-US" sz="1400" dirty="0"/>
              <a:t>In each segment in the pipeline, the build may fail a critical test and alert the team. Otherwise, it continues on to the next test suite, and successive test passes will result in automatic promotion to the next segment in the pipeline. The last segment in the pipeline will deploy the build to an environment. </a:t>
            </a:r>
          </a:p>
          <a:p>
            <a:pPr marL="285750" indent="-285750">
              <a:buFont typeface="Arial" panose="020B0604020202020204" pitchFamily="34" charset="0"/>
              <a:buChar char="•"/>
            </a:pPr>
            <a:r>
              <a:rPr lang="en-US" sz="1400" dirty="0"/>
              <a:t>This is a comprehensive activity, since the build, the deployment, and the environment are all exercised and tested together. The result is a build that is deployable and verifiable in an actual production environment</a:t>
            </a:r>
            <a:r>
              <a:rPr lang="en-US" dirty="0"/>
              <a:t>.</a:t>
            </a:r>
            <a:br>
              <a:rPr lang="en-US" dirty="0"/>
            </a:br>
            <a:endParaRPr lang="en-US" dirty="0"/>
          </a:p>
        </p:txBody>
      </p:sp>
    </p:spTree>
    <p:extLst>
      <p:ext uri="{BB962C8B-B14F-4D97-AF65-F5344CB8AC3E}">
        <p14:creationId xmlns:p14="http://schemas.microsoft.com/office/powerpoint/2010/main" val="190261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887B2-DDB0-534A-AAA8-C889575539EC}"/>
              </a:ext>
            </a:extLst>
          </p:cNvPr>
          <p:cNvSpPr>
            <a:spLocks noGrp="1"/>
          </p:cNvSpPr>
          <p:nvPr>
            <p:ph type="title"/>
          </p:nvPr>
        </p:nvSpPr>
        <p:spPr>
          <a:xfrm>
            <a:off x="677334" y="242207"/>
            <a:ext cx="8596668" cy="574431"/>
          </a:xfrm>
        </p:spPr>
        <p:txBody>
          <a:bodyPr>
            <a:normAutofit fontScale="90000"/>
          </a:bodyPr>
          <a:lstStyle/>
          <a:p>
            <a:pPr algn="ctr"/>
            <a:r>
              <a:rPr lang="en-US" dirty="0"/>
              <a:t>CD! Delivery vs Deployment</a:t>
            </a:r>
          </a:p>
        </p:txBody>
      </p:sp>
      <p:sp>
        <p:nvSpPr>
          <p:cNvPr id="3" name="Content Placeholder 2">
            <a:extLst>
              <a:ext uri="{FF2B5EF4-FFF2-40B4-BE49-F238E27FC236}">
                <a16:creationId xmlns:a16="http://schemas.microsoft.com/office/drawing/2014/main" xmlns="" id="{0ED37E1A-8444-1248-9057-D54F47ADAE42}"/>
              </a:ext>
            </a:extLst>
          </p:cNvPr>
          <p:cNvSpPr>
            <a:spLocks noGrp="1"/>
          </p:cNvSpPr>
          <p:nvPr>
            <p:ph idx="1"/>
          </p:nvPr>
        </p:nvSpPr>
        <p:spPr>
          <a:xfrm>
            <a:off x="677334" y="937847"/>
            <a:ext cx="8596668" cy="5103516"/>
          </a:xfrm>
        </p:spPr>
        <p:txBody>
          <a:bodyPr>
            <a:normAutofit/>
          </a:bodyPr>
          <a:lstStyle/>
          <a:p>
            <a:r>
              <a:rPr lang="en-US" sz="1600" dirty="0"/>
              <a:t>Continuous delivery is actually an extension of CI, in which the software delivery process is automated further to enable easy and confident deployments into production —at any time. </a:t>
            </a:r>
          </a:p>
          <a:p>
            <a:r>
              <a:rPr lang="en-US" sz="1600" dirty="0"/>
              <a:t>A mature continuous delivery process exhibits a codebase that is always deployable—on the spot. With CD, software release becomes a routine event without emotion or urgency. </a:t>
            </a:r>
          </a:p>
          <a:p>
            <a:r>
              <a:rPr lang="en-US" sz="1600" dirty="0"/>
              <a:t>Teams proceed with daily development tasks in the confidence that they can build a production-grade release—any old time they please—without elaborate orchestration or special late-game testing.</a:t>
            </a:r>
          </a:p>
          <a:p>
            <a:r>
              <a:rPr lang="en-US" sz="1600" dirty="0"/>
              <a:t>You achieve continuous delivery by continuously integrating the software done by the development team, building executables, and running automated tests on those executables to detect problems. Furthermore you push the executables into increasingly production-like environments to ensure the software will work in production. To do this you use a </a:t>
            </a:r>
            <a:r>
              <a:rPr lang="en-US" sz="1600" dirty="0" err="1"/>
              <a:t>DeploymentPipeline</a:t>
            </a:r>
            <a:r>
              <a:rPr lang="en-US" sz="1600" dirty="0"/>
              <a:t>.</a:t>
            </a:r>
          </a:p>
          <a:p>
            <a:pPr marL="0" indent="0">
              <a:buNone/>
            </a:pPr>
            <a:endParaRPr lang="en-US" sz="1600" dirty="0"/>
          </a:p>
        </p:txBody>
      </p:sp>
    </p:spTree>
    <p:extLst>
      <p:ext uri="{BB962C8B-B14F-4D97-AF65-F5344CB8AC3E}">
        <p14:creationId xmlns:p14="http://schemas.microsoft.com/office/powerpoint/2010/main" val="33363044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C010330AC8994495974EC04C218655" ma:contentTypeVersion="4" ma:contentTypeDescription="Create a new document." ma:contentTypeScope="" ma:versionID="d84f801b671e41d0ee36823495e77da2">
  <xsd:schema xmlns:xsd="http://www.w3.org/2001/XMLSchema" xmlns:xs="http://www.w3.org/2001/XMLSchema" xmlns:p="http://schemas.microsoft.com/office/2006/metadata/properties" xmlns:ns1="http://schemas.microsoft.com/sharepoint/v3" xmlns:ns2="73a724b3-b296-4f5f-9084-dc6c3d9e07b7" xmlns:ns3="http://schemas.microsoft.com/sharepoint/v3/fields" targetNamespace="http://schemas.microsoft.com/office/2006/metadata/properties" ma:root="true" ma:fieldsID="c8829a603c8e1bd4d13b80fa9f7e3d9d" ns1:_="" ns2:_="" ns3:_="">
    <xsd:import namespace="http://schemas.microsoft.com/sharepoint/v3"/>
    <xsd:import namespace="73a724b3-b296-4f5f-9084-dc6c3d9e07b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_ResourceType"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2"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3a724b3-b296-4f5f-9084-dc6c3d9e07b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ResourceType" ma:index="11" nillable="true" ma:displayName="Resource Type" ma:description="A set of categories, functions, genres or aggregation levels" ma:internalName="_ResourceTyp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_ResourceType xmlns="http://schemas.microsoft.com/sharepoint/v3/fields" xsi:nil="true"/>
    <PublishingStartDate xmlns="http://schemas.microsoft.com/sharepoint/v3" xsi:nil="true"/>
    <_dlc_DocId xmlns="73a724b3-b296-4f5f-9084-dc6c3d9e07b7">E6UURAP6NTFC-159589286-356</_dlc_DocId>
    <_dlc_DocIdUrl xmlns="73a724b3-b296-4f5f-9084-dc6c3d9e07b7">
      <Url>http://sp.broadridge.net/sites/sg3/DeployAutomationDevOpsCOE/Wiki/_layouts/15/DocIdRedir.aspx?ID=E6UURAP6NTFC-159589286-356</Url>
      <Description>E6UURAP6NTFC-159589286-356</Description>
    </_dlc_DocIdUrl>
  </documentManagement>
</p:properties>
</file>

<file path=customXml/itemProps1.xml><?xml version="1.0" encoding="utf-8"?>
<ds:datastoreItem xmlns:ds="http://schemas.openxmlformats.org/officeDocument/2006/customXml" ds:itemID="{4EB358B9-D7AC-4AA8-82FB-34DBDAB61008}"/>
</file>

<file path=customXml/itemProps2.xml><?xml version="1.0" encoding="utf-8"?>
<ds:datastoreItem xmlns:ds="http://schemas.openxmlformats.org/officeDocument/2006/customXml" ds:itemID="{FA394998-8E61-4217-94E7-68AC70759774}"/>
</file>

<file path=customXml/itemProps3.xml><?xml version="1.0" encoding="utf-8"?>
<ds:datastoreItem xmlns:ds="http://schemas.openxmlformats.org/officeDocument/2006/customXml" ds:itemID="{86DD630A-8DC2-44F2-993F-58919A353201}"/>
</file>

<file path=customXml/itemProps4.xml><?xml version="1.0" encoding="utf-8"?>
<ds:datastoreItem xmlns:ds="http://schemas.openxmlformats.org/officeDocument/2006/customXml" ds:itemID="{A1F0C42E-4A6D-4A99-94B0-ABBB19B01C2C}"/>
</file>

<file path=docProps/app.xml><?xml version="1.0" encoding="utf-8"?>
<Properties xmlns="http://schemas.openxmlformats.org/officeDocument/2006/extended-properties" xmlns:vt="http://schemas.openxmlformats.org/officeDocument/2006/docPropsVTypes">
  <Template>Facet</Template>
  <TotalTime>903</TotalTime>
  <Words>454</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CI-CD To DevOps</vt:lpstr>
      <vt:lpstr>A complete development flow. How CI-CD fits into DevOps</vt:lpstr>
      <vt:lpstr>PowerPoint Presentation</vt:lpstr>
      <vt:lpstr>WHAT IS CI??</vt:lpstr>
      <vt:lpstr>Is CI a tool or Process?</vt:lpstr>
      <vt:lpstr>Best Practices to Achieve CI</vt:lpstr>
      <vt:lpstr>The Idea of a Pipeline</vt:lpstr>
      <vt:lpstr>Stages Of an Automated Pipeline</vt:lpstr>
      <vt:lpstr>CD! Delivery vs Deployment</vt:lpstr>
      <vt:lpstr>To achieve continuous delivery you need: </vt:lpstr>
      <vt:lpstr>Deployment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To DevOps</dc:title>
  <dc:creator>Microsoft Office User</dc:creator>
  <cp:lastModifiedBy>Agrawal,Aditya (CA)</cp:lastModifiedBy>
  <cp:revision>16</cp:revision>
  <dcterms:created xsi:type="dcterms:W3CDTF">2019-06-05T14:47:26Z</dcterms:created>
  <dcterms:modified xsi:type="dcterms:W3CDTF">2019-06-19T10:48:23Z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0x01010018C010330AC8994495974EC04C218655</vt:lpwstr>
  </property>
  <property fmtid="{D5CDD505-2E9C-101B-9397-08002B2CF9AE}" pid="3" name="_dlc_DocIdItemGuid">
    <vt:lpwstr>1ead3ea9-0c82-4993-9dac-af19b691c053</vt:lpwstr>
  </property>
</Properties>
</file>