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9" d="100"/>
          <a:sy n="89" d="100"/>
        </p:scale>
        <p:origin x="466"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Harry Wu</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pPr>
              <a:lnSpc>
                <a:spcPct val="150000"/>
              </a:lnSpc>
              <a:spcAft>
                <a:spcPts val="0"/>
              </a:spcAft>
            </a:pPr>
            <a:r>
              <a:rPr lang="en-CA" dirty="0">
                <a:solidFill>
                  <a:srgbClr val="000000"/>
                </a:solidFill>
                <a:latin typeface="Arial" panose="020B0604020202020204" pitchFamily="34" charset="0"/>
                <a:ea typeface="等线" panose="02010600030101010101" pitchFamily="2" charset="-122"/>
              </a:rPr>
              <a:t>This project will create a hypothetical scenario for a concept that there may not be enough Chinese Restaurants in Toronto Area. Therefore, it might be a great opportunity for an entrepreneur who is based in Canada. </a:t>
            </a:r>
            <a:endParaRPr lang="en-CA" dirty="0" smtClean="0">
              <a:solidFill>
                <a:srgbClr val="000000"/>
              </a:solidFill>
              <a:latin typeface="Arial" panose="020B0604020202020204" pitchFamily="34" charset="0"/>
              <a:ea typeface="等线" panose="02010600030101010101" pitchFamily="2" charset="-122"/>
            </a:endParaRPr>
          </a:p>
          <a:p>
            <a:pPr>
              <a:lnSpc>
                <a:spcPct val="150000"/>
              </a:lnSpc>
              <a:spcAft>
                <a:spcPts val="0"/>
              </a:spcAft>
            </a:pPr>
            <a:r>
              <a:rPr lang="en-CA" dirty="0" smtClean="0">
                <a:solidFill>
                  <a:srgbClr val="000000"/>
                </a:solidFill>
                <a:latin typeface="Arial" panose="020B0604020202020204" pitchFamily="34" charset="0"/>
                <a:ea typeface="等线" panose="02010600030101010101" pitchFamily="2" charset="-122"/>
              </a:rPr>
              <a:t>As </a:t>
            </a:r>
            <a:r>
              <a:rPr lang="en-CA" dirty="0">
                <a:solidFill>
                  <a:srgbClr val="000000"/>
                </a:solidFill>
                <a:latin typeface="Arial" panose="020B0604020202020204" pitchFamily="34" charset="0"/>
                <a:ea typeface="等线" panose="02010600030101010101" pitchFamily="2" charset="-122"/>
              </a:rPr>
              <a:t>the Chinese food is popular among Asian community, so this entrepreneur might think of opening its business in areas where Asian community resides. With the purpose in mind, finding the location to open such a restaurant is one of the most important decisions for this entrepreneur and </a:t>
            </a:r>
            <a:r>
              <a:rPr lang="en-CA" dirty="0" smtClean="0">
                <a:solidFill>
                  <a:srgbClr val="000000"/>
                </a:solidFill>
                <a:latin typeface="Arial" panose="020B0604020202020204" pitchFamily="34" charset="0"/>
                <a:ea typeface="等线" panose="02010600030101010101" pitchFamily="2" charset="-122"/>
              </a:rPr>
              <a:t>project team designs </a:t>
            </a:r>
            <a:r>
              <a:rPr lang="en-CA" dirty="0">
                <a:solidFill>
                  <a:srgbClr val="000000"/>
                </a:solidFill>
                <a:latin typeface="Arial" panose="020B0604020202020204" pitchFamily="34" charset="0"/>
                <a:ea typeface="等线" panose="02010600030101010101" pitchFamily="2" charset="-122"/>
              </a:rPr>
              <a:t>this project to help him find the most suitable location. </a:t>
            </a:r>
            <a:endParaRPr lang="en-CA" dirty="0">
              <a:solidFill>
                <a:srgbClr val="000000"/>
              </a:solidFill>
              <a:latin typeface="Calibri Light" panose="020F0302020204030204" pitchFamily="34" charset="0"/>
              <a:ea typeface="等线" panose="02010600030101010101" pitchFamily="2" charset="-122"/>
            </a:endParaRP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RATIONAL:</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latin typeface="Arial" panose="020B0604020202020204" pitchFamily="34" charset="0"/>
                <a:cs typeface="Arial" panose="020B0604020202020204" pitchFamily="34" charset="0"/>
              </a:rPr>
              <a:t>To find the answers to the following questions: </a:t>
            </a:r>
          </a:p>
          <a:p>
            <a:pPr algn="just"/>
            <a:r>
              <a:rPr lang="en-IN" dirty="0">
                <a:latin typeface="Arial" panose="020B0604020202020204" pitchFamily="34" charset="0"/>
                <a:cs typeface="Arial" panose="020B0604020202020204" pitchFamily="34" charset="0"/>
              </a:rPr>
              <a:t>Q1) List and visualize all major parts of </a:t>
            </a:r>
            <a:r>
              <a:rPr lang="en-IN" dirty="0" smtClean="0">
                <a:latin typeface="Arial" panose="020B0604020202020204" pitchFamily="34" charset="0"/>
                <a:cs typeface="Arial" panose="020B0604020202020204" pitchFamily="34" charset="0"/>
              </a:rPr>
              <a:t>Toronto </a:t>
            </a:r>
            <a:r>
              <a:rPr lang="en-IN" dirty="0">
                <a:latin typeface="Arial" panose="020B0604020202020204" pitchFamily="34" charset="0"/>
                <a:cs typeface="Arial" panose="020B0604020202020204" pitchFamily="34" charset="0"/>
              </a:rPr>
              <a:t>City that has great </a:t>
            </a:r>
            <a:r>
              <a:rPr lang="en-IN" dirty="0" smtClean="0">
                <a:latin typeface="Arial" panose="020B0604020202020204" pitchFamily="34" charset="0"/>
                <a:cs typeface="Arial" panose="020B0604020202020204" pitchFamily="34" charset="0"/>
              </a:rPr>
              <a:t>Chinese </a:t>
            </a:r>
            <a:r>
              <a:rPr lang="en-IN" dirty="0">
                <a:latin typeface="Arial" panose="020B0604020202020204" pitchFamily="34" charset="0"/>
                <a:cs typeface="Arial" panose="020B0604020202020204" pitchFamily="34" charset="0"/>
              </a:rPr>
              <a:t>restaurants.</a:t>
            </a:r>
          </a:p>
          <a:p>
            <a:pPr algn="just"/>
            <a:r>
              <a:rPr lang="en-IN" dirty="0">
                <a:latin typeface="Arial" panose="020B0604020202020204" pitchFamily="34" charset="0"/>
                <a:cs typeface="Arial" panose="020B0604020202020204" pitchFamily="34" charset="0"/>
              </a:rPr>
              <a:t>Q2) </a:t>
            </a:r>
            <a:r>
              <a:rPr lang="en-IN" dirty="0" smtClean="0">
                <a:latin typeface="Arial" panose="020B0604020202020204" pitchFamily="34" charset="0"/>
                <a:cs typeface="Arial" panose="020B0604020202020204" pitchFamily="34" charset="0"/>
              </a:rPr>
              <a:t>What </a:t>
            </a:r>
            <a:r>
              <a:rPr lang="en-IN" dirty="0">
                <a:latin typeface="Arial" panose="020B0604020202020204" pitchFamily="34" charset="0"/>
                <a:cs typeface="Arial" panose="020B0604020202020204" pitchFamily="34" charset="0"/>
              </a:rPr>
              <a:t>is best location in </a:t>
            </a:r>
            <a:r>
              <a:rPr lang="en-IN" dirty="0" smtClean="0">
                <a:latin typeface="Arial" panose="020B0604020202020204" pitchFamily="34" charset="0"/>
                <a:cs typeface="Arial" panose="020B0604020202020204" pitchFamily="34" charset="0"/>
              </a:rPr>
              <a:t>Toronto for </a:t>
            </a:r>
            <a:r>
              <a:rPr lang="en-IN" dirty="0" smtClean="0">
                <a:latin typeface="Arial" panose="020B0604020202020204" pitchFamily="34" charset="0"/>
                <a:cs typeface="Arial" panose="020B0604020202020204" pitchFamily="34" charset="0"/>
              </a:rPr>
              <a:t>Chinese </a:t>
            </a:r>
            <a:r>
              <a:rPr lang="en-IN" dirty="0">
                <a:latin typeface="Arial" panose="020B0604020202020204" pitchFamily="34" charset="0"/>
                <a:cs typeface="Arial" panose="020B0604020202020204" pitchFamily="34" charset="0"/>
              </a:rPr>
              <a:t>Cuisine?</a:t>
            </a:r>
          </a:p>
          <a:p>
            <a:pPr algn="just"/>
            <a:r>
              <a:rPr lang="en-IN" dirty="0">
                <a:latin typeface="Arial" panose="020B0604020202020204" pitchFamily="34" charset="0"/>
                <a:cs typeface="Arial" panose="020B0604020202020204" pitchFamily="34" charset="0"/>
              </a:rPr>
              <a:t>Q3) </a:t>
            </a:r>
            <a:r>
              <a:rPr lang="en-IN" dirty="0" smtClean="0">
                <a:latin typeface="Arial" panose="020B0604020202020204" pitchFamily="34" charset="0"/>
                <a:cs typeface="Arial" panose="020B0604020202020204" pitchFamily="34" charset="0"/>
              </a:rPr>
              <a:t>Which </a:t>
            </a:r>
            <a:r>
              <a:rPr lang="en-IN" dirty="0">
                <a:latin typeface="Arial" panose="020B0604020202020204" pitchFamily="34" charset="0"/>
                <a:cs typeface="Arial" panose="020B0604020202020204" pitchFamily="34" charset="0"/>
              </a:rPr>
              <a:t>areas have potential </a:t>
            </a:r>
            <a:r>
              <a:rPr lang="en-IN" dirty="0" smtClean="0">
                <a:latin typeface="Arial" panose="020B0604020202020204" pitchFamily="34" charset="0"/>
                <a:cs typeface="Arial" panose="020B0604020202020204" pitchFamily="34" charset="0"/>
              </a:rPr>
              <a:t>Chinese </a:t>
            </a:r>
            <a:r>
              <a:rPr lang="en-IN" dirty="0">
                <a:latin typeface="Arial" panose="020B0604020202020204" pitchFamily="34" charset="0"/>
                <a:cs typeface="Arial" panose="020B0604020202020204" pitchFamily="34" charset="0"/>
              </a:rPr>
              <a:t>Restaurant Market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CA" dirty="0">
                <a:latin typeface="Arial" panose="020B0604020202020204" pitchFamily="34" charset="0"/>
                <a:cs typeface="Arial" panose="020B0604020202020204" pitchFamily="34" charset="0"/>
              </a:rPr>
              <a:t>To solve this problem, we will need below data: </a:t>
            </a:r>
          </a:p>
          <a:p>
            <a:pPr marL="45720" indent="0" algn="just">
              <a:buNone/>
            </a:pPr>
            <a:r>
              <a:rPr lang="en-CA" dirty="0">
                <a:latin typeface="Arial" panose="020B0604020202020204" pitchFamily="34" charset="0"/>
                <a:cs typeface="Arial" panose="020B0604020202020204" pitchFamily="34" charset="0"/>
              </a:rPr>
              <a:t>● List of neighborhoods in Toronto, Canada </a:t>
            </a:r>
          </a:p>
          <a:p>
            <a:pPr marL="45720" indent="0" algn="just">
              <a:buNone/>
            </a:pPr>
            <a:r>
              <a:rPr lang="en-CA" dirty="0">
                <a:latin typeface="Arial" panose="020B0604020202020204" pitchFamily="34" charset="0"/>
                <a:cs typeface="Arial" panose="020B0604020202020204" pitchFamily="34" charset="0"/>
              </a:rPr>
              <a:t>● Latitude and Longitude of these neighborhoods </a:t>
            </a:r>
          </a:p>
          <a:p>
            <a:pPr marL="45720" indent="0" algn="just">
              <a:buNone/>
            </a:pPr>
            <a:r>
              <a:rPr lang="en-CA" dirty="0">
                <a:latin typeface="Arial" panose="020B0604020202020204" pitchFamily="34" charset="0"/>
                <a:cs typeface="Arial" panose="020B0604020202020204" pitchFamily="34" charset="0"/>
              </a:rPr>
              <a:t>● Venue data related to Chinese restaurants. </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latin typeface="Arial" panose="020B0604020202020204" pitchFamily="34" charset="0"/>
                <a:cs typeface="Arial" panose="020B0604020202020204" pitchFamily="34" charset="0"/>
              </a:rPr>
              <a:t>We begin by collecting the </a:t>
            </a:r>
            <a:r>
              <a:rPr lang="en-IN" dirty="0" smtClean="0">
                <a:latin typeface="Arial" panose="020B0604020202020204" pitchFamily="34" charset="0"/>
                <a:cs typeface="Arial" panose="020B0604020202020204" pitchFamily="34" charset="0"/>
              </a:rPr>
              <a:t>Toronto </a:t>
            </a:r>
            <a:r>
              <a:rPr lang="en-IN" dirty="0" smtClean="0">
                <a:latin typeface="Arial" panose="020B0604020202020204" pitchFamily="34" charset="0"/>
                <a:cs typeface="Arial" panose="020B0604020202020204" pitchFamily="34" charset="0"/>
              </a:rPr>
              <a:t>neighbourhoods </a:t>
            </a:r>
            <a:r>
              <a:rPr lang="en-IN" dirty="0" smtClean="0">
                <a:latin typeface="Arial" panose="020B0604020202020204" pitchFamily="34" charset="0"/>
                <a:cs typeface="Arial" panose="020B0604020202020204" pitchFamily="34" charset="0"/>
              </a:rPr>
              <a:t>data </a:t>
            </a:r>
            <a:r>
              <a:rPr lang="en-IN" dirty="0">
                <a:latin typeface="Arial" panose="020B0604020202020204" pitchFamily="34" charset="0"/>
                <a:cs typeface="Arial" panose="020B0604020202020204" pitchFamily="34" charset="0"/>
              </a:rPr>
              <a:t>from the following link </a:t>
            </a:r>
            <a:r>
              <a:rPr lang="en-IN" dirty="0" smtClean="0">
                <a:latin typeface="Arial" panose="020B0604020202020204" pitchFamily="34" charset="0"/>
                <a:cs typeface="Arial" panose="020B0604020202020204" pitchFamily="34" charset="0"/>
              </a:rPr>
              <a:t>"</a:t>
            </a:r>
            <a:r>
              <a:rPr lang="en-CA" dirty="0">
                <a:latin typeface="Arial" panose="020B0604020202020204" pitchFamily="34" charset="0"/>
                <a:cs typeface="Arial" panose="020B0604020202020204" pitchFamily="34" charset="0"/>
                <a:hlinkClick r:id="rId3"/>
              </a:rPr>
              <a:t>List of postal codes of Canada </a:t>
            </a:r>
            <a:r>
              <a:rPr lang="en-IN" dirty="0" smtClean="0">
                <a:latin typeface="Arial" panose="020B0604020202020204" pitchFamily="34" charset="0"/>
                <a:cs typeface="Arial" panose="020B0604020202020204" pitchFamily="34" charset="0"/>
                <a:hlinkClick r:id="rId3"/>
              </a:rPr>
              <a:t>“</a:t>
            </a:r>
            <a:endParaRPr lang="en-IN" dirty="0" smtClean="0">
              <a:latin typeface="Arial" panose="020B0604020202020204" pitchFamily="34" charset="0"/>
              <a:cs typeface="Arial" panose="020B0604020202020204" pitchFamily="34" charset="0"/>
            </a:endParaRPr>
          </a:p>
          <a:p>
            <a:pPr marL="502920" lvl="0" indent="-457200" algn="just">
              <a:buFont typeface="+mj-lt"/>
              <a:buAutoNum type="arabicPeriod"/>
            </a:pPr>
            <a:r>
              <a:rPr lang="en-IN" dirty="0">
                <a:latin typeface="Arial" panose="020B0604020202020204" pitchFamily="34" charset="0"/>
                <a:cs typeface="Arial" panose="020B0604020202020204" pitchFamily="34" charset="0"/>
              </a:rPr>
              <a:t>We will find all venues for each neighbourhood using Foursquare </a:t>
            </a:r>
            <a:r>
              <a:rPr lang="en-IN" dirty="0" smtClean="0">
                <a:latin typeface="Arial" panose="020B0604020202020204" pitchFamily="34" charset="0"/>
                <a:cs typeface="Arial" panose="020B0604020202020204" pitchFamily="34" charset="0"/>
              </a:rPr>
              <a:t>API.</a:t>
            </a:r>
          </a:p>
          <a:p>
            <a:pPr marL="502920" lvl="0" indent="-457200" algn="just">
              <a:buFont typeface="+mj-lt"/>
              <a:buAutoNum type="arabicPeriod"/>
            </a:pPr>
            <a:r>
              <a:rPr lang="en-IN" dirty="0">
                <a:latin typeface="Arial" panose="020B0604020202020204" pitchFamily="34" charset="0"/>
                <a:cs typeface="Arial" panose="020B0604020202020204" pitchFamily="34" charset="0"/>
              </a:rPr>
              <a:t>We will then filter out all venues with </a:t>
            </a:r>
            <a:r>
              <a:rPr lang="en-IN" dirty="0" smtClean="0">
                <a:latin typeface="Arial" panose="020B0604020202020204" pitchFamily="34" charset="0"/>
                <a:cs typeface="Arial" panose="020B0604020202020204" pitchFamily="34" charset="0"/>
              </a:rPr>
              <a:t>Chinese </a:t>
            </a:r>
            <a:r>
              <a:rPr lang="en-IN" dirty="0">
                <a:latin typeface="Arial" panose="020B0604020202020204" pitchFamily="34" charset="0"/>
                <a:cs typeface="Arial" panose="020B0604020202020204" pitchFamily="34" charset="0"/>
              </a:rPr>
              <a:t>restaurant for further analysis</a:t>
            </a:r>
            <a:r>
              <a:rPr lang="en-IN" dirty="0" smtClean="0">
                <a:latin typeface="Arial" panose="020B0604020202020204" pitchFamily="34" charset="0"/>
                <a:cs typeface="Arial" panose="020B0604020202020204" pitchFamily="34" charset="0"/>
              </a:rPr>
              <a:t>.</a:t>
            </a:r>
          </a:p>
          <a:p>
            <a:pPr marL="502920" indent="-457200" algn="just">
              <a:buFont typeface="+mj-lt"/>
              <a:buAutoNum type="arabicPeriod"/>
            </a:pPr>
            <a:r>
              <a:rPr lang="en-IN" dirty="0">
                <a:latin typeface="Arial" panose="020B0604020202020204" pitchFamily="34" charset="0"/>
                <a:cs typeface="Arial" panose="020B0604020202020204" pitchFamily="34" charset="0"/>
              </a:rPr>
              <a:t>Next using </a:t>
            </a:r>
            <a:r>
              <a:rPr lang="en-IN" dirty="0" smtClean="0">
                <a:latin typeface="Arial" panose="020B0604020202020204" pitchFamily="34" charset="0"/>
                <a:cs typeface="Arial" panose="020B0604020202020204" pitchFamily="34" charset="0"/>
              </a:rPr>
              <a:t>Foursquare API, we will find the Ratings, Tips, and Number of Likes for all the </a:t>
            </a:r>
            <a:r>
              <a:rPr lang="en-IN" dirty="0" smtClean="0">
                <a:latin typeface="Arial" panose="020B0604020202020204" pitchFamily="34" charset="0"/>
                <a:cs typeface="Arial" panose="020B0604020202020204" pitchFamily="34" charset="0"/>
              </a:rPr>
              <a:t>Chinese </a:t>
            </a:r>
            <a:r>
              <a:rPr lang="en-IN" dirty="0" smtClean="0">
                <a:latin typeface="Arial" panose="020B0604020202020204" pitchFamily="34" charset="0"/>
                <a:cs typeface="Arial" panose="020B0604020202020204" pitchFamily="34" charset="0"/>
              </a:rPr>
              <a:t>Restaurants.</a:t>
            </a:r>
          </a:p>
          <a:p>
            <a:pPr marL="502920" indent="-457200" algn="just">
              <a:buFont typeface="+mj-lt"/>
              <a:buAutoNum type="arabicPeriod"/>
            </a:pPr>
            <a:r>
              <a:rPr lang="en-IN" dirty="0" smtClean="0">
                <a:latin typeface="Arial" panose="020B0604020202020204" pitchFamily="34" charset="0"/>
                <a:cs typeface="Arial" panose="020B0604020202020204" pitchFamily="34" charset="0"/>
              </a:rPr>
              <a:t>We will then sort Neighbourhoods and Borough the data keeping Ratings as the constraint.</a:t>
            </a:r>
          </a:p>
          <a:p>
            <a:pPr marL="502920" indent="-457200" algn="just">
              <a:buFont typeface="+mj-lt"/>
              <a:buAutoNum type="arabicPeriod"/>
            </a:pPr>
            <a:r>
              <a:rPr lang="en-IN" dirty="0" smtClean="0">
                <a:latin typeface="Arial" panose="020B0604020202020204" pitchFamily="34" charset="0"/>
                <a:cs typeface="Arial" panose="020B0604020202020204" pitchFamily="34" charset="0"/>
              </a:rPr>
              <a:t>Next </a:t>
            </a:r>
            <a:r>
              <a:rPr lang="en-IN" dirty="0">
                <a:latin typeface="Arial" panose="020B0604020202020204" pitchFamily="34" charset="0"/>
                <a:cs typeface="Arial" panose="020B0604020202020204" pitchFamily="34" charset="0"/>
              </a:rPr>
              <a:t>we will consider all the neighbourhoods with average rating greater or equal 9.0 to visualize on map.</a:t>
            </a:r>
          </a:p>
          <a:p>
            <a:pPr marL="502920" indent="-457200" algn="just">
              <a:buFont typeface="+mj-lt"/>
              <a:buAutoNum type="arabicPeriod"/>
            </a:pPr>
            <a:r>
              <a:rPr lang="en-IN" dirty="0">
                <a:latin typeface="Arial" panose="020B0604020202020204" pitchFamily="34" charset="0"/>
                <a:cs typeface="Arial" panose="020B0604020202020204" pitchFamily="34" charset="0"/>
              </a:rPr>
              <a:t>We will join this dataset to original </a:t>
            </a:r>
            <a:r>
              <a:rPr lang="en-IN" dirty="0" smtClean="0">
                <a:latin typeface="Arial" panose="020B0604020202020204" pitchFamily="34" charset="0"/>
                <a:cs typeface="Arial" panose="020B0604020202020204" pitchFamily="34" charset="0"/>
              </a:rPr>
              <a:t>Toronto data </a:t>
            </a:r>
            <a:r>
              <a:rPr lang="en-IN" dirty="0">
                <a:latin typeface="Arial" panose="020B0604020202020204" pitchFamily="34" charset="0"/>
                <a:cs typeface="Arial" panose="020B0604020202020204" pitchFamily="34" charset="0"/>
              </a:rPr>
              <a:t>to get longitude and latitude.</a:t>
            </a:r>
          </a:p>
          <a:p>
            <a:pPr marL="502920" indent="-457200" algn="just">
              <a:buFont typeface="+mj-lt"/>
              <a:buAutoNum type="arabicPeriod"/>
            </a:pPr>
            <a:r>
              <a:rPr lang="en-IN" dirty="0">
                <a:latin typeface="Arial" panose="020B0604020202020204" pitchFamily="34" charset="0"/>
                <a:cs typeface="Arial" panose="020B0604020202020204" pitchFamily="34" charset="0"/>
              </a:rPr>
              <a:t>Finally, we will visualize the Neighbourhoods and Borough based on average            Rating using python’s Folium library</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lnSpcReduction="10000"/>
          </a:bodyPr>
          <a:lstStyle/>
          <a:p>
            <a:pPr marL="45720" indent="0">
              <a:buNone/>
            </a:pPr>
            <a:r>
              <a:rPr lang="en-IN" dirty="0">
                <a:latin typeface="Arial" panose="020B0604020202020204" pitchFamily="34" charset="0"/>
                <a:cs typeface="Arial" panose="020B0604020202020204" pitchFamily="34" charset="0"/>
              </a:rPr>
              <a:t>So now we can answer the questions asked above in the Questions section</a:t>
            </a:r>
            <a:r>
              <a:rPr lang="en-IN"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45720" indent="0">
              <a:buNone/>
            </a:pPr>
            <a:r>
              <a:rPr lang="en-IN" dirty="0">
                <a:latin typeface="Arial" panose="020B0604020202020204" pitchFamily="34" charset="0"/>
                <a:cs typeface="Arial" panose="020B0604020202020204" pitchFamily="34" charset="0"/>
              </a:rPr>
              <a:t>Answers:</a:t>
            </a:r>
          </a:p>
          <a:p>
            <a:pPr marL="502920" indent="-457200">
              <a:buFont typeface="+mj-lt"/>
              <a:buAutoNum type="arabicPeriod"/>
            </a:pPr>
            <a:r>
              <a:rPr lang="en-IN" dirty="0">
                <a:latin typeface="Arial" panose="020B0604020202020204" pitchFamily="34" charset="0"/>
                <a:cs typeface="Arial" panose="020B0604020202020204" pitchFamily="34" charset="0"/>
              </a:rPr>
              <a:t>The following location in New York City has great Indian restaurants</a:t>
            </a:r>
            <a:r>
              <a:rPr lang="en-IN" dirty="0" smtClean="0">
                <a:latin typeface="Arial" panose="020B0604020202020204" pitchFamily="34" charset="0"/>
                <a:cs typeface="Arial" panose="020B0604020202020204" pitchFamily="34" charset="0"/>
              </a:rPr>
              <a:t>.</a:t>
            </a:r>
          </a:p>
          <a:p>
            <a:pPr marL="502920" indent="-457200">
              <a:buFont typeface="+mj-lt"/>
              <a:buAutoNum type="arabicPeriod"/>
            </a:pPr>
            <a:endParaRPr lang="en-IN" dirty="0">
              <a:latin typeface="Arial" panose="020B0604020202020204" pitchFamily="34" charset="0"/>
              <a:cs typeface="Arial" panose="020B0604020202020204" pitchFamily="34" charset="0"/>
            </a:endParaRPr>
          </a:p>
          <a:p>
            <a:pPr marL="502920" indent="-457200">
              <a:buFont typeface="+mj-lt"/>
              <a:buAutoNum type="arabicPeriod"/>
            </a:pPr>
            <a:endParaRPr lang="en-IN" dirty="0" smtClean="0">
              <a:latin typeface="Arial" panose="020B0604020202020204" pitchFamily="34" charset="0"/>
              <a:cs typeface="Arial" panose="020B0604020202020204" pitchFamily="34" charset="0"/>
            </a:endParaRPr>
          </a:p>
          <a:p>
            <a:pPr marL="502920" indent="-457200">
              <a:buFont typeface="+mj-lt"/>
              <a:buAutoNum type="arabicPeriod"/>
            </a:pPr>
            <a:endParaRPr lang="en-IN" dirty="0" smtClean="0">
              <a:latin typeface="Arial" panose="020B0604020202020204" pitchFamily="34" charset="0"/>
              <a:cs typeface="Arial" panose="020B0604020202020204" pitchFamily="34" charset="0"/>
            </a:endParaRPr>
          </a:p>
          <a:p>
            <a:pPr marL="502920" indent="-457200">
              <a:buFont typeface="+mj-lt"/>
              <a:buAutoNum type="arabicPeriod"/>
            </a:pPr>
            <a:endParaRPr lang="en-IN" dirty="0">
              <a:latin typeface="Arial" panose="020B0604020202020204" pitchFamily="34" charset="0"/>
              <a:cs typeface="Arial" panose="020B0604020202020204" pitchFamily="34" charset="0"/>
            </a:endParaRPr>
          </a:p>
          <a:p>
            <a:pPr marL="502920" indent="-457200">
              <a:buFont typeface="+mj-lt"/>
              <a:buAutoNum type="arabicPeriod"/>
            </a:pPr>
            <a:r>
              <a:rPr lang="en-IN" dirty="0">
                <a:latin typeface="Arial" panose="020B0604020202020204" pitchFamily="34" charset="0"/>
                <a:cs typeface="Arial" panose="020B0604020202020204" pitchFamily="34" charset="0"/>
              </a:rPr>
              <a:t>Toronto Dominion Centre, Design Exchange, Garden District, Ryerson, </a:t>
            </a:r>
            <a:r>
              <a:rPr lang="en-IN" dirty="0" err="1">
                <a:latin typeface="Arial" panose="020B0604020202020204" pitchFamily="34" charset="0"/>
                <a:cs typeface="Arial" panose="020B0604020202020204" pitchFamily="34" charset="0"/>
              </a:rPr>
              <a:t>Harbourfront</a:t>
            </a:r>
            <a:r>
              <a:rPr lang="en-IN" dirty="0">
                <a:latin typeface="Arial" panose="020B0604020202020204" pitchFamily="34" charset="0"/>
                <a:cs typeface="Arial" panose="020B0604020202020204" pitchFamily="34" charset="0"/>
              </a:rPr>
              <a:t> East, Union Station, Toronto </a:t>
            </a:r>
            <a:r>
              <a:rPr lang="en-IN" dirty="0" smtClean="0">
                <a:latin typeface="Arial" panose="020B0604020202020204" pitchFamily="34" charset="0"/>
                <a:cs typeface="Arial" panose="020B0604020202020204" pitchFamily="34" charset="0"/>
              </a:rPr>
              <a:t>Islands are </a:t>
            </a:r>
            <a:r>
              <a:rPr lang="en-IN" dirty="0">
                <a:latin typeface="Arial" panose="020B0604020202020204" pitchFamily="34" charset="0"/>
                <a:cs typeface="Arial" panose="020B0604020202020204" pitchFamily="34" charset="0"/>
              </a:rPr>
              <a:t>some of the best neighbourhoods for </a:t>
            </a:r>
            <a:r>
              <a:rPr lang="en-IN" dirty="0" smtClean="0">
                <a:latin typeface="Arial" panose="020B0604020202020204" pitchFamily="34" charset="0"/>
                <a:cs typeface="Arial" panose="020B0604020202020204" pitchFamily="34" charset="0"/>
              </a:rPr>
              <a:t>Chinese restaurant.</a:t>
            </a:r>
          </a:p>
          <a:p>
            <a:pPr marL="502920" indent="-457200">
              <a:buFont typeface="+mj-lt"/>
              <a:buAutoNum type="arabicPeriod"/>
            </a:pPr>
            <a:r>
              <a:rPr lang="en-IN" dirty="0" smtClean="0">
                <a:latin typeface="Arial" panose="020B0604020202020204" pitchFamily="34" charset="0"/>
                <a:cs typeface="Arial" panose="020B0604020202020204" pitchFamily="34" charset="0"/>
              </a:rPr>
              <a:t>Union Station </a:t>
            </a:r>
            <a:r>
              <a:rPr lang="en-IN" dirty="0">
                <a:latin typeface="Arial" panose="020B0604020202020204" pitchFamily="34" charset="0"/>
                <a:cs typeface="Arial" panose="020B0604020202020204" pitchFamily="34" charset="0"/>
              </a:rPr>
              <a:t>have potential Indian Restaurant Market.</a:t>
            </a:r>
          </a:p>
          <a:p>
            <a:pPr marL="274320" lvl="1" indent="0">
              <a:buNone/>
            </a:pPr>
            <a:endParaRPr lang="en-IN" dirty="0">
              <a:latin typeface="Arial" panose="020B0604020202020204" pitchFamily="34" charset="0"/>
              <a:cs typeface="Arial" panose="020B0604020202020204" pitchFamily="34" charset="0"/>
            </a:endParaRPr>
          </a:p>
          <a:p>
            <a:pPr marL="45720" indent="0">
              <a:buNone/>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7828" y="2780928"/>
            <a:ext cx="9051708" cy="1800200"/>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80</TotalTime>
  <Words>469</Words>
  <Application>Microsoft Office PowerPoint</Application>
  <PresentationFormat>Custom</PresentationFormat>
  <Paragraphs>45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等线</vt:lpstr>
      <vt:lpstr>Arial</vt:lpstr>
      <vt:lpstr>Calibri Light</vt:lpstr>
      <vt:lpstr>Century Gothic</vt:lpstr>
      <vt:lpstr>World country report presentation</vt:lpstr>
      <vt:lpstr>The Battle of Neighbourhoods</vt:lpstr>
      <vt:lpstr>Introduction: </vt:lpstr>
      <vt:lpstr>RATIONAL:</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Huaming Wu</cp:lastModifiedBy>
  <cp:revision>8</cp:revision>
  <dcterms:created xsi:type="dcterms:W3CDTF">2020-01-05T08:05:09Z</dcterms:created>
  <dcterms:modified xsi:type="dcterms:W3CDTF">2020-07-03T19:11:06Z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