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2C1"/>
    <a:srgbClr val="9C4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ata%20Analytics%20Professional%20Certificate\port\Excel%20Coffee%20Shop%20Analysis%20Compl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ata%20Analytics%20Professional%20Certificate\port\Excel%20Coffee%20Shop%20Analysis%20Compl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ata%20Analytics%20Professional%20Certificate\port\Excel%20Coffee%20Shop%20Analysis%20Compl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ata%20Analytics%20Professional%20Certificate\port\Excel%20Coffee%20Shop%20Analysis%20Comple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ata%20Analytics%20Professional%20Certificate\port\Excel%20Coffee%20Shop%20Analysis%20Comple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Coffee Shop Analysis Complete.xlsx]Pivot tables!Sales (Hours)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1"/>
                </a:solidFill>
              </a:rPr>
              <a:t>Quntity Sold based on Hours</a:t>
            </a:r>
          </a:p>
        </c:rich>
      </c:tx>
      <c:layout>
        <c:manualLayout>
          <c:xMode val="edge"/>
          <c:yMode val="edge"/>
          <c:x val="0.28568827174325306"/>
          <c:y val="5.2012412204606402E-2"/>
        </c:manualLayout>
      </c:layout>
      <c:overlay val="0"/>
      <c:spPr>
        <a:gradFill flip="none" rotWithShape="1">
          <a:gsLst>
            <a:gs pos="0">
              <a:srgbClr val="E2C374">
                <a:shade val="30000"/>
                <a:satMod val="115000"/>
              </a:srgbClr>
            </a:gs>
            <a:gs pos="50000">
              <a:srgbClr val="E2C374">
                <a:shade val="67500"/>
                <a:satMod val="115000"/>
              </a:srgbClr>
            </a:gs>
            <a:gs pos="100000">
              <a:srgbClr val="E2C374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numFmt formatCode="&quot;₹&quot;\ #,##0.00" sourceLinked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31750" cap="rnd">
            <a:solidFill>
              <a:schemeClr val="accent5"/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9216345518000466"/>
          <c:y val="0.20604486176232753"/>
          <c:w val="0.714420374841648"/>
          <c:h val="0.5528499649890396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5"/>
                </a:solidFill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marker>
              <c:symbol val="circle"/>
              <c:size val="6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5"/>
                </a:solidFill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marker>
              <c:symbol val="circle"/>
              <c:size val="6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5"/>
                </a:solidFill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marker>
              <c:symbol val="circle"/>
              <c:size val="6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5"/>
                </a:solidFill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marker>
              <c:symbol val="circle"/>
              <c:size val="6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5"/>
                </a:solidFill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cat>
            <c:strRef>
              <c:f>'Pivot tables'!$A$4:$A$19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'Pivot tables'!$B$4:$B$19</c:f>
              <c:numCache>
                <c:formatCode>General</c:formatCode>
                <c:ptCount val="15"/>
                <c:pt idx="0">
                  <c:v>6865</c:v>
                </c:pt>
                <c:pt idx="1">
                  <c:v>19449</c:v>
                </c:pt>
                <c:pt idx="2">
                  <c:v>25197</c:v>
                </c:pt>
                <c:pt idx="3">
                  <c:v>25370</c:v>
                </c:pt>
                <c:pt idx="4">
                  <c:v>26713</c:v>
                </c:pt>
                <c:pt idx="5">
                  <c:v>14035</c:v>
                </c:pt>
                <c:pt idx="6">
                  <c:v>12690</c:v>
                </c:pt>
                <c:pt idx="7">
                  <c:v>12439</c:v>
                </c:pt>
                <c:pt idx="8">
                  <c:v>12907</c:v>
                </c:pt>
                <c:pt idx="9">
                  <c:v>12923</c:v>
                </c:pt>
                <c:pt idx="10">
                  <c:v>12881</c:v>
                </c:pt>
                <c:pt idx="11">
                  <c:v>12700</c:v>
                </c:pt>
                <c:pt idx="12">
                  <c:v>10826</c:v>
                </c:pt>
                <c:pt idx="13">
                  <c:v>8595</c:v>
                </c:pt>
                <c:pt idx="14">
                  <c:v>880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201600"/>
        <c:axId val="-196202688"/>
      </c:lineChart>
      <c:valAx>
        <c:axId val="-1962026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Quantity</a:t>
                </a:r>
              </a:p>
            </c:rich>
          </c:tx>
          <c:layout>
            <c:manualLayout>
              <c:xMode val="edge"/>
              <c:yMode val="edge"/>
              <c:x val="2.2187813790056358E-2"/>
              <c:y val="0.363290020942157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201600"/>
        <c:crosses val="autoZero"/>
        <c:crossBetween val="between"/>
      </c:valAx>
      <c:catAx>
        <c:axId val="-19620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Hours</a:t>
                </a:r>
              </a:p>
            </c:rich>
          </c:tx>
          <c:layout>
            <c:manualLayout>
              <c:xMode val="edge"/>
              <c:yMode val="edge"/>
              <c:x val="0.45166068600371839"/>
              <c:y val="0.84600719312417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202688"/>
        <c:crosses val="autoZero"/>
        <c:auto val="1"/>
        <c:lblAlgn val="ctr"/>
        <c:lblOffset val="100"/>
        <c:noMultiLvlLbl val="0"/>
      </c:catAx>
      <c:spPr>
        <a:noFill/>
        <a:ln w="12700"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4">
            <a:lumMod val="20000"/>
            <a:lumOff val="80000"/>
            <a:shade val="30000"/>
            <a:satMod val="115000"/>
          </a:schemeClr>
        </a:gs>
        <a:gs pos="50000">
          <a:schemeClr val="accent4">
            <a:lumMod val="20000"/>
            <a:lumOff val="80000"/>
            <a:shade val="67500"/>
            <a:satMod val="115000"/>
          </a:schemeClr>
        </a:gs>
        <a:gs pos="100000">
          <a:schemeClr val="accent4">
            <a:lumMod val="20000"/>
            <a:lumOff val="80000"/>
            <a:shade val="100000"/>
            <a:satMod val="115000"/>
          </a:schemeClr>
        </a:gs>
      </a:gsLst>
      <a:path path="circle">
        <a:fillToRect l="100000" t="100000"/>
      </a:path>
      <a:tileRect r="-100000" b="-100000"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100" baseline="0">
          <a:ln>
            <a:noFill/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Coffee Shop Analysis Complete.xlsx]Pivot tables!Daily Income</c:name>
    <c:fmtId val="9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>
                <a:solidFill>
                  <a:schemeClr val="bg1"/>
                </a:solidFill>
              </a:rPr>
              <a:t>Day wise Sales/Revenue</a:t>
            </a:r>
          </a:p>
        </c:rich>
      </c:tx>
      <c:layout>
        <c:manualLayout>
          <c:xMode val="edge"/>
          <c:yMode val="edge"/>
          <c:x val="0.3253278108210757"/>
          <c:y val="3.0739526111956642E-2"/>
        </c:manualLayout>
      </c:layout>
      <c:overlay val="0"/>
      <c:spPr>
        <a:gradFill flip="none" rotWithShape="1">
          <a:gsLst>
            <a:gs pos="0">
              <a:srgbClr val="E2C374">
                <a:shade val="30000"/>
                <a:satMod val="115000"/>
              </a:srgbClr>
            </a:gs>
            <a:gs pos="50000">
              <a:srgbClr val="E2C374">
                <a:shade val="67500"/>
                <a:satMod val="115000"/>
              </a:srgbClr>
            </a:gs>
            <a:gs pos="100000">
              <a:srgbClr val="E2C374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numFmt formatCode="&quot;₹&quot;\ #,##0.00" sourceLinked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31750" cap="rnd">
            <a:solidFill>
              <a:schemeClr val="accent1">
                <a:alpha val="85000"/>
              </a:schemeClr>
            </a:solidFill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8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9.510754333629556E-3"/>
              <c:y val="-0.2783501213867044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4.1803715435132375E-3"/>
              <c:y val="-0.204376319973940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-8.3607430870266362E-3"/>
              <c:y val="-0.2837590281750943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8.884100956964576E-3"/>
              <c:y val="-0.3803240966034797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98AEFD5-EA0E-4D90-A8E9-9F2DD5A94691}" type="VALUE">
                  <a:rPr lang="en-US" sz="600" b="0"/>
                  <a:pPr>
                    <a:defRPr sz="700" b="1" i="0" u="none" strike="noStrike" kern="1200" baseline="0">
                      <a:ln>
                        <a:noFill/>
                      </a:ln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3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layout>
            <c:manualLayout>
              <c:x val="2.3098632708071266E-2"/>
              <c:y val="-0.2703693039346078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16562500981119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2392361252828341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9.510754333629556E-3"/>
              <c:y val="-0.2783501213867044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1803715435132375E-3"/>
              <c:y val="-0.204376319973940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3607430870266362E-3"/>
              <c:y val="-0.2837590281750943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884100956964576E-3"/>
              <c:y val="-0.3803240966034797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98AEFD5-EA0E-4D90-A8E9-9F2DD5A94691}" type="VALUE">
                  <a:rPr lang="en-US" sz="600" b="0"/>
                  <a:pPr>
                    <a:defRPr sz="700" b="1" i="0" u="none" strike="noStrike" kern="1200" baseline="0">
                      <a:ln>
                        <a:noFill/>
                      </a:ln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1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3098632708071266E-2"/>
              <c:y val="-0.2703693039346078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16562500981119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2392361252828341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9.510754333629556E-3"/>
              <c:y val="-0.2783501213867044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1803715435132375E-3"/>
              <c:y val="-0.204376319973940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3607430870266362E-3"/>
              <c:y val="-0.2837590281750943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884100956964576E-3"/>
              <c:y val="-0.3803240966034797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B98AEFD5-EA0E-4D90-A8E9-9F2DD5A94691}" type="VALUE">
                  <a:rPr lang="en-US" sz="600" b="0"/>
                  <a:pPr>
                    <a:defRPr sz="700" b="1" i="0" u="none" strike="noStrike" kern="1200" baseline="0">
                      <a:ln>
                        <a:noFill/>
                      </a:ln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9"/>
        <c:spPr>
          <a:solidFill>
            <a:srgbClr val="582C00"/>
          </a:solidFill>
          <a:ln w="31750" cap="rnd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3098632708071266E-2"/>
              <c:y val="-0.2703693039346078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16562500981119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582C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0.2392361252828341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961622793371692"/>
          <c:y val="0.31546582537349838"/>
          <c:w val="0.57646583798254381"/>
          <c:h val="0.416449674688618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tables'!$E$3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82C00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582C00"/>
              </a:solidFill>
              <a:ln w="31750" cap="rnd">
                <a:noFill/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582C00"/>
              </a:solidFill>
              <a:ln w="31750" cap="rnd">
                <a:noFill/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582C00"/>
              </a:solidFill>
              <a:ln w="31750" cap="rnd">
                <a:noFill/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582C00"/>
              </a:solidFill>
              <a:ln w="31750" cap="rnd">
                <a:noFill/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582C00"/>
              </a:solidFill>
              <a:ln w="31750" cap="rnd">
                <a:noFill/>
                <a:round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layout>
                <c:manualLayout>
                  <c:x val="9.510754333629556E-3"/>
                  <c:y val="-0.278350121386704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1803715435132375E-3"/>
                  <c:y val="-0.204376319973940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3607430870266362E-3"/>
                  <c:y val="-0.283759028175094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884100956964576E-3"/>
                  <c:y val="-0.38032409660347977"/>
                </c:manualLayout>
              </c:layout>
              <c:tx>
                <c:rich>
                  <a:bodyPr/>
                  <a:lstStyle/>
                  <a:p>
                    <a:fld id="{B98AEFD5-EA0E-4D90-A8E9-9F2DD5A94691}" type="VALUE">
                      <a:rPr lang="en-US" sz="600" b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2.3098632708071266E-2"/>
                  <c:y val="-0.270369303934607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16562500981119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2392361252828341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tables'!$D$4:$D$11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'Pivot tables'!$E$4:$E$11</c:f>
              <c:numCache>
                <c:formatCode>_-[$$-409]* #,##0.00_ ;_-[$$-409]* \-#,##0.00\ ;_-[$$-409]* "-"??_ ;_-@_ </c:formatCode>
                <c:ptCount val="7"/>
                <c:pt idx="0">
                  <c:v>101677.28</c:v>
                </c:pt>
                <c:pt idx="1">
                  <c:v>99455.940000000075</c:v>
                </c:pt>
                <c:pt idx="2">
                  <c:v>100313.54000000002</c:v>
                </c:pt>
                <c:pt idx="3">
                  <c:v>100767.78000000006</c:v>
                </c:pt>
                <c:pt idx="4">
                  <c:v>101373.00000000001</c:v>
                </c:pt>
                <c:pt idx="5">
                  <c:v>96894.48</c:v>
                </c:pt>
                <c:pt idx="6">
                  <c:v>98330.310000000041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6210848"/>
        <c:axId val="-196209760"/>
      </c:barChart>
      <c:valAx>
        <c:axId val="-196209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Amount</a:t>
                </a:r>
              </a:p>
            </c:rich>
          </c:tx>
          <c:layout>
            <c:manualLayout>
              <c:xMode val="edge"/>
              <c:yMode val="edge"/>
              <c:x val="9.4898987072583787E-3"/>
              <c:y val="0.40509346413957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210848"/>
        <c:crosses val="autoZero"/>
        <c:crossBetween val="between"/>
      </c:valAx>
      <c:catAx>
        <c:axId val="-19621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Days</a:t>
                </a:r>
              </a:p>
            </c:rich>
          </c:tx>
          <c:layout>
            <c:manualLayout>
              <c:xMode val="edge"/>
              <c:yMode val="edge"/>
              <c:x val="0.46691602775756896"/>
              <c:y val="0.92339831220918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209760"/>
        <c:crosses val="autoZero"/>
        <c:auto val="1"/>
        <c:lblAlgn val="ctr"/>
        <c:lblOffset val="100"/>
        <c:noMultiLvlLbl val="0"/>
      </c:catAx>
      <c:spPr>
        <a:noFill/>
        <a:ln w="12700"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4">
            <a:lumMod val="20000"/>
            <a:lumOff val="80000"/>
            <a:shade val="30000"/>
            <a:satMod val="115000"/>
          </a:schemeClr>
        </a:gs>
        <a:gs pos="50000">
          <a:schemeClr val="accent4">
            <a:lumMod val="20000"/>
            <a:lumOff val="80000"/>
            <a:shade val="67500"/>
            <a:satMod val="115000"/>
          </a:schemeClr>
        </a:gs>
        <a:gs pos="100000">
          <a:schemeClr val="accent4">
            <a:lumMod val="20000"/>
            <a:lumOff val="80000"/>
            <a:shade val="100000"/>
            <a:satMod val="115000"/>
          </a:schemeClr>
        </a:gs>
      </a:gsLst>
      <a:lin ang="13500000" scaled="1"/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100" baseline="0">
          <a:ln>
            <a:noFill/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Coffee Shop Analysis Complete.xlsx]Pivot tables!Footfall</c:name>
    <c:fmtId val="10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Footfall over</a:t>
            </a:r>
            <a:r>
              <a:rPr lang="en-US" sz="140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various Stores</a:t>
            </a:r>
            <a:endParaRPr lang="en-US" sz="1400"/>
          </a:p>
        </c:rich>
      </c:tx>
      <c:layout>
        <c:manualLayout>
          <c:xMode val="edge"/>
          <c:yMode val="edge"/>
          <c:x val="0.2794060922324525"/>
          <c:y val="2.1100032661833693E-2"/>
        </c:manualLayout>
      </c:layout>
      <c:overlay val="0"/>
      <c:spPr>
        <a:gradFill flip="none" rotWithShape="1">
          <a:gsLst>
            <a:gs pos="0">
              <a:srgbClr val="E2C374">
                <a:shade val="30000"/>
                <a:satMod val="115000"/>
              </a:srgbClr>
            </a:gs>
            <a:gs pos="50000">
              <a:srgbClr val="E2C374">
                <a:shade val="67500"/>
                <a:satMod val="115000"/>
              </a:srgbClr>
            </a:gs>
            <a:gs pos="100000">
              <a:srgbClr val="E2C374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numFmt formatCode="&quot;₹&quot;\ #,##0.00" sourceLinked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320264186307853E-2"/>
              <c:y val="-2.582847371617232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320264186307853E-2"/>
              <c:y val="-2.582847371617232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320264186307853E-2"/>
              <c:y val="-2.582847371617232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611947012647593"/>
          <c:y val="0.23151308806859433"/>
          <c:w val="0.51294566558506305"/>
          <c:h val="0.434777865043156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tables'!$H$28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gradFill flip="none" rotWithShape="1">
              <a:gsLst>
                <a:gs pos="0">
                  <a:srgbClr val="9999FF">
                    <a:shade val="30000"/>
                    <a:satMod val="115000"/>
                  </a:srgbClr>
                </a:gs>
                <a:gs pos="50000">
                  <a:srgbClr val="9999FF">
                    <a:shade val="67500"/>
                    <a:satMod val="115000"/>
                  </a:srgbClr>
                </a:gs>
                <a:gs pos="100000">
                  <a:srgbClr val="9999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999FF">
                      <a:shade val="30000"/>
                      <a:satMod val="115000"/>
                    </a:srgbClr>
                  </a:gs>
                  <a:gs pos="50000">
                    <a:srgbClr val="9999FF">
                      <a:shade val="67500"/>
                      <a:satMod val="115000"/>
                    </a:srgbClr>
                  </a:gs>
                  <a:gs pos="100000">
                    <a:srgbClr val="9999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9999FF">
                      <a:shade val="30000"/>
                      <a:satMod val="115000"/>
                    </a:srgbClr>
                  </a:gs>
                  <a:gs pos="50000">
                    <a:srgbClr val="9999FF">
                      <a:shade val="67500"/>
                      <a:satMod val="115000"/>
                    </a:srgbClr>
                  </a:gs>
                  <a:gs pos="100000">
                    <a:srgbClr val="9999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9999FF">
                      <a:shade val="30000"/>
                      <a:satMod val="115000"/>
                    </a:srgbClr>
                  </a:gs>
                  <a:gs pos="50000">
                    <a:srgbClr val="9999FF">
                      <a:shade val="67500"/>
                      <a:satMod val="115000"/>
                    </a:srgbClr>
                  </a:gs>
                  <a:gs pos="100000">
                    <a:srgbClr val="9999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tables'!$G$29:$G$32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'Pivot tables'!$H$29:$H$32</c:f>
              <c:numCache>
                <c:formatCode>General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</c:ser>
        <c:ser>
          <c:idx val="1"/>
          <c:order val="1"/>
          <c:tx>
            <c:strRef>
              <c:f>'Pivot tables'!$I$28</c:f>
              <c:strCache>
                <c:ptCount val="1"/>
                <c:pt idx="0">
                  <c:v>Sum of Total Bill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</c:dPt>
          <c:dLbls>
            <c:dLbl>
              <c:idx val="2"/>
              <c:layout>
                <c:manualLayout>
                  <c:x val="1.7320264186307853E-2"/>
                  <c:y val="-2.58284737161723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tables'!$G$29:$G$32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'Pivot tables'!$I$29:$I$32</c:f>
              <c:numCache>
                <c:formatCode>_-[$$-409]* #,##0.00_ ;_-[$$-409]* \-#,##0.00\ ;_-[$$-409]* "-"??_ ;_-@_ 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62431792"/>
        <c:axId val="-62423632"/>
      </c:barChart>
      <c:catAx>
        <c:axId val="-6243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Store Locations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423632"/>
        <c:crosses val="autoZero"/>
        <c:auto val="1"/>
        <c:lblAlgn val="ctr"/>
        <c:lblOffset val="100"/>
        <c:noMultiLvlLbl val="0"/>
      </c:catAx>
      <c:valAx>
        <c:axId val="-624236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aseline="0"/>
                  <a:t>Footfall </a:t>
                </a:r>
              </a:p>
            </c:rich>
          </c:tx>
          <c:layout>
            <c:manualLayout>
              <c:xMode val="edge"/>
              <c:yMode val="edge"/>
              <c:x val="5.6929283477968273E-2"/>
              <c:y val="0.31807902233678992"/>
            </c:manualLayout>
          </c:layout>
          <c:overlay val="0"/>
          <c:spPr>
            <a:noFill/>
            <a:ln w="12700">
              <a:solidFill>
                <a:schemeClr val="tx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431792"/>
        <c:crosses val="autoZero"/>
        <c:crossBetween val="between"/>
      </c:valAx>
      <c:spPr>
        <a:noFill/>
        <a:ln w="12700"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4">
            <a:lumMod val="20000"/>
            <a:lumOff val="80000"/>
            <a:shade val="30000"/>
            <a:satMod val="115000"/>
          </a:schemeClr>
        </a:gs>
        <a:gs pos="50000">
          <a:schemeClr val="accent4">
            <a:lumMod val="20000"/>
            <a:lumOff val="80000"/>
            <a:shade val="67500"/>
            <a:satMod val="115000"/>
          </a:schemeClr>
        </a:gs>
        <a:gs pos="100000">
          <a:schemeClr val="accent4">
            <a:lumMod val="20000"/>
            <a:lumOff val="80000"/>
            <a:shade val="100000"/>
            <a:satMod val="115000"/>
          </a:schemeClr>
        </a:gs>
      </a:gsLst>
      <a:lin ang="13500000" scaled="1"/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Coffee Shop Analysis Complete.xlsx]Pivot tables!Top 5 products</c:name>
    <c:fmtId val="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1"/>
                </a:solidFill>
              </a:rPr>
              <a:t>Top 5 Products based on Revenue</a:t>
            </a:r>
          </a:p>
        </c:rich>
      </c:tx>
      <c:layout>
        <c:manualLayout>
          <c:xMode val="edge"/>
          <c:yMode val="edge"/>
          <c:x val="0.23703843390596815"/>
          <c:y val="5.7056606208294766E-2"/>
        </c:manualLayout>
      </c:layout>
      <c:overlay val="0"/>
      <c:spPr>
        <a:gradFill flip="none" rotWithShape="1">
          <a:gsLst>
            <a:gs pos="0">
              <a:srgbClr val="E2C374">
                <a:shade val="30000"/>
                <a:satMod val="115000"/>
              </a:srgbClr>
            </a:gs>
            <a:gs pos="50000">
              <a:srgbClr val="E2C374">
                <a:shade val="67500"/>
                <a:satMod val="115000"/>
              </a:srgbClr>
            </a:gs>
            <a:gs pos="100000">
              <a:srgbClr val="E2C374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numFmt formatCode="&quot;₹&quot;\ #,##0.00" sourceLinked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0889779061919117"/>
          <c:y val="0.22688371781203459"/>
          <c:w val="0.45460294482158692"/>
          <c:h val="0.639897905744347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tables'!$H$16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tables'!$G$17:$G$22</c:f>
              <c:strCache>
                <c:ptCount val="5"/>
                <c:pt idx="0">
                  <c:v>Barista Espresso</c:v>
                </c:pt>
                <c:pt idx="1">
                  <c:v>Brewed Black tea</c:v>
                </c:pt>
                <c:pt idx="2">
                  <c:v>Brewed Chai tea</c:v>
                </c:pt>
                <c:pt idx="3">
                  <c:v>Gourmet brewed coffee</c:v>
                </c:pt>
                <c:pt idx="4">
                  <c:v>Hot chocolate</c:v>
                </c:pt>
              </c:strCache>
            </c:strRef>
          </c:cat>
          <c:val>
            <c:numRef>
              <c:f>'Pivot tables'!$H$17:$H$22</c:f>
              <c:numCache>
                <c:formatCode>_-[$$-409]* #,##0.00_ ;_-[$$-409]* \-#,##0.00\ ;_-[$$-409]* "-"??_ ;_-@_ </c:formatCode>
                <c:ptCount val="5"/>
                <c:pt idx="0">
                  <c:v>91406.2</c:v>
                </c:pt>
                <c:pt idx="1">
                  <c:v>47932</c:v>
                </c:pt>
                <c:pt idx="2">
                  <c:v>77081.950000000012</c:v>
                </c:pt>
                <c:pt idx="3">
                  <c:v>70034.600000000006</c:v>
                </c:pt>
                <c:pt idx="4">
                  <c:v>72416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1042400"/>
        <c:axId val="-62435600"/>
      </c:barChart>
      <c:valAx>
        <c:axId val="-624356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out"/>
        <c:minorTickMark val="none"/>
        <c:tickLblPos val="nextTo"/>
        <c:crossAx val="-131042400"/>
        <c:crosses val="autoZero"/>
        <c:crossBetween val="between"/>
      </c:valAx>
      <c:catAx>
        <c:axId val="-131042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435600"/>
        <c:crosses val="autoZero"/>
        <c:auto val="1"/>
        <c:lblAlgn val="ctr"/>
        <c:lblOffset val="100"/>
        <c:noMultiLvlLbl val="0"/>
      </c:catAx>
      <c:spPr>
        <a:noFill/>
        <a:ln w="12700"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77310213760156221"/>
          <c:y val="0.21767468709364399"/>
          <c:w val="0.21649353611378927"/>
          <c:h val="0.59640031988256459"/>
        </c:manualLayout>
      </c:layout>
      <c:overlay val="0"/>
      <c:spPr>
        <a:solidFill>
          <a:srgbClr val="E2C374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4">
            <a:lumMod val="20000"/>
            <a:lumOff val="80000"/>
            <a:shade val="30000"/>
            <a:satMod val="115000"/>
          </a:schemeClr>
        </a:gs>
        <a:gs pos="50000">
          <a:schemeClr val="accent4">
            <a:lumMod val="20000"/>
            <a:lumOff val="80000"/>
            <a:shade val="67500"/>
            <a:satMod val="115000"/>
          </a:schemeClr>
        </a:gs>
        <a:gs pos="100000">
          <a:schemeClr val="accent4">
            <a:lumMod val="20000"/>
            <a:lumOff val="80000"/>
            <a:shade val="100000"/>
            <a:satMod val="115000"/>
          </a:schemeClr>
        </a:gs>
      </a:gsLst>
      <a:lin ang="13500000" scaled="1"/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200" baseline="0">
          <a:ln>
            <a:noFill/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Coffee Shop Analysis Complete.xlsx]Pivot tables!Revenue by category</c:name>
    <c:fmtId val="8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Categories % Distribution Based on Sales</a:t>
            </a:r>
            <a:endParaRPr lang="en-US" sz="1400" baseline="0"/>
          </a:p>
        </c:rich>
      </c:tx>
      <c:layout>
        <c:manualLayout>
          <c:xMode val="edge"/>
          <c:yMode val="edge"/>
          <c:x val="0.1649712151538287"/>
          <c:y val="5.4087888858359391E-2"/>
        </c:manualLayout>
      </c:layout>
      <c:overlay val="0"/>
      <c:spPr>
        <a:gradFill flip="none" rotWithShape="1">
          <a:gsLst>
            <a:gs pos="0">
              <a:srgbClr val="E2C374">
                <a:shade val="30000"/>
                <a:satMod val="115000"/>
              </a:srgbClr>
            </a:gs>
            <a:gs pos="50000">
              <a:srgbClr val="E2C374">
                <a:shade val="67500"/>
                <a:satMod val="115000"/>
              </a:srgbClr>
            </a:gs>
            <a:gs pos="100000">
              <a:srgbClr val="E2C374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270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7682596731388037"/>
          <c:y val="0.21684747607789689"/>
          <c:w val="0.37500773786187402"/>
          <c:h val="0.67205673994606885"/>
        </c:manualLayout>
      </c:layout>
      <c:pieChart>
        <c:varyColors val="1"/>
        <c:ser>
          <c:idx val="0"/>
          <c:order val="0"/>
          <c:tx>
            <c:strRef>
              <c:f>'Pivot tables'!$H$3</c:f>
              <c:strCache>
                <c:ptCount val="1"/>
                <c:pt idx="0">
                  <c:v>Total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chemeClr val="accent1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2700"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tables'!$G$4:$G$13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'Pivot tables'!$H$4:$H$13</c:f>
              <c:numCache>
                <c:formatCode>_-[$$-409]* #,##0.00_ ;_-[$$-409]* \-#,##0.00\ ;_-[$$-409]* "-"??_ ;_-@_ </c:formatCode>
                <c:ptCount val="9"/>
                <c:pt idx="0">
                  <c:v>82315.639999999912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8408.800000000012</c:v>
                </c:pt>
                <c:pt idx="6">
                  <c:v>11213.6</c:v>
                </c:pt>
                <c:pt idx="7">
                  <c:v>4407.6399999999994</c:v>
                </c:pt>
                <c:pt idx="8">
                  <c:v>196405.95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40"/>
      </c:pieChart>
      <c:spPr>
        <a:noFill/>
        <a:ln w="12700">
          <a:solidFill>
            <a:srgbClr val="C5BF91"/>
          </a:solidFill>
        </a:ln>
        <a:effectLst/>
      </c:spPr>
    </c:plotArea>
    <c:legend>
      <c:legendPos val="r"/>
      <c:layout>
        <c:manualLayout>
          <c:xMode val="edge"/>
          <c:yMode val="edge"/>
          <c:x val="0.67656827043079548"/>
          <c:y val="0.19853081100395967"/>
          <c:w val="0.26956370332729429"/>
          <c:h val="0.70775271421864161"/>
        </c:manualLayout>
      </c:layout>
      <c:overlay val="0"/>
      <c:spPr>
        <a:solidFill>
          <a:srgbClr val="E2C374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4">
            <a:lumMod val="20000"/>
            <a:lumOff val="80000"/>
            <a:shade val="30000"/>
            <a:satMod val="115000"/>
          </a:schemeClr>
        </a:gs>
        <a:gs pos="50000">
          <a:schemeClr val="accent4">
            <a:lumMod val="20000"/>
            <a:lumOff val="80000"/>
            <a:shade val="67500"/>
            <a:satMod val="115000"/>
          </a:schemeClr>
        </a:gs>
        <a:gs pos="100000">
          <a:schemeClr val="accent4">
            <a:lumMod val="20000"/>
            <a:lumOff val="80000"/>
            <a:shade val="100000"/>
            <a:satMod val="115000"/>
          </a:schemeClr>
        </a:gs>
      </a:gsLst>
      <a:lin ang="13500000" scaled="1"/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6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FD54-E347-441B-9BE7-F9996EF93275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9DD7-BDFA-4D83-A873-94C9D0350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572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708" y="465512"/>
            <a:ext cx="569258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Coffee Shop Sales Analysis</a:t>
            </a:r>
            <a:endParaRPr lang="en-IN" sz="4000" b="1" i="1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3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" y="1350188"/>
            <a:ext cx="5976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Project Objective: </a:t>
            </a:r>
            <a:r>
              <a:rPr lang="en-IN" dirty="0" err="1" smtClean="0"/>
              <a:t>Analyze</a:t>
            </a:r>
            <a:r>
              <a:rPr lang="en-IN" dirty="0" smtClean="0"/>
              <a:t> </a:t>
            </a:r>
            <a:r>
              <a:rPr lang="en-IN" dirty="0"/>
              <a:t>historical sales data to identify trends, patterns, and opportunities for improvement. </a:t>
            </a:r>
            <a:r>
              <a:rPr lang="en-IN" dirty="0" smtClean="0"/>
              <a:t>Create </a:t>
            </a:r>
            <a:r>
              <a:rPr lang="en-IN" dirty="0"/>
              <a:t>a comprehensive dashboard to visualize key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435" y="191506"/>
            <a:ext cx="1593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Report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59" y="2447072"/>
            <a:ext cx="5976851" cy="366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Data Source:   </a:t>
            </a:r>
            <a:r>
              <a:rPr lang="en-IN" dirty="0" smtClean="0"/>
              <a:t>A </a:t>
            </a:r>
            <a:r>
              <a:rPr lang="en-IN" dirty="0"/>
              <a:t>CSV file containing coffee shop sales data, sourced from </a:t>
            </a:r>
            <a:r>
              <a:rPr lang="en-IN" dirty="0" err="1" smtClean="0"/>
              <a:t>Kaggle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Data Import: </a:t>
            </a:r>
            <a:r>
              <a:rPr lang="en-IN" dirty="0"/>
              <a:t>Import the CSV file into </a:t>
            </a:r>
            <a:r>
              <a:rPr lang="en-IN" dirty="0" smtClean="0"/>
              <a:t>Excel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Data Cleaning: </a:t>
            </a:r>
            <a:r>
              <a:rPr lang="en-IN" dirty="0" smtClean="0"/>
              <a:t>Handling the missing </a:t>
            </a:r>
            <a:r>
              <a:rPr lang="en-IN" dirty="0"/>
              <a:t>values (e.g., delete rows, fill with </a:t>
            </a:r>
            <a:r>
              <a:rPr lang="en-IN" dirty="0" smtClean="0"/>
              <a:t>averages), Formatting the </a:t>
            </a:r>
            <a:r>
              <a:rPr lang="en-IN" dirty="0"/>
              <a:t>dates and </a:t>
            </a:r>
            <a:r>
              <a:rPr lang="en-IN" dirty="0" smtClean="0"/>
              <a:t>currencies</a:t>
            </a:r>
            <a:r>
              <a:rPr lang="en-IN" dirty="0"/>
              <a:t> </a:t>
            </a:r>
            <a:r>
              <a:rPr lang="en-IN" dirty="0" smtClean="0"/>
              <a:t>also removed duplicates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Data Analysis and </a:t>
            </a:r>
            <a:r>
              <a:rPr lang="en-IN" dirty="0" smtClean="0"/>
              <a:t>Visualization: PivotTables are created calculated </a:t>
            </a:r>
            <a:r>
              <a:rPr lang="en-IN" dirty="0"/>
              <a:t>key metrics like total sales, average order value, and customer frequency. </a:t>
            </a:r>
            <a:r>
              <a:rPr lang="en-IN" dirty="0" smtClean="0"/>
              <a:t>Line charts, Bar charts</a:t>
            </a:r>
            <a:r>
              <a:rPr lang="en-IN" dirty="0"/>
              <a:t>,</a:t>
            </a:r>
            <a:r>
              <a:rPr lang="en-IN" dirty="0" smtClean="0"/>
              <a:t> Pie charts have been 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0210" y="138696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Dashboard </a:t>
            </a:r>
            <a:r>
              <a:rPr lang="en-IN" dirty="0" smtClean="0"/>
              <a:t>Creation: </a:t>
            </a:r>
            <a:r>
              <a:rPr lang="en-IN" dirty="0"/>
              <a:t>Layout and Formatting: Design a visually appealing dashboard using Excel's formatting options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Key Metrics: Display key performance indicators (KPIs) </a:t>
            </a:r>
            <a:r>
              <a:rPr lang="en-IN" dirty="0" smtClean="0"/>
              <a:t>and measures prominently.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Interactive Elements: Use slicers to filter data </a:t>
            </a:r>
            <a:r>
              <a:rPr lang="en-IN" dirty="0" smtClean="0"/>
              <a:t>dynamically, data can be modified for identifying the patterns and trends.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Clear </a:t>
            </a:r>
            <a:r>
              <a:rPr lang="en-IN" dirty="0"/>
              <a:t>and Concise </a:t>
            </a:r>
            <a:r>
              <a:rPr lang="en-IN" dirty="0" smtClean="0"/>
              <a:t>Visualizations: Choose appropriate chart types and formatting to convey information effectively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6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181601" y="304800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554" y="1442175"/>
            <a:ext cx="640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Baskerville Old Face" panose="02020602080505020303" pitchFamily="18" charset="0"/>
              </a:rPr>
              <a:t>1. How do sales vary by day of the week and hour of the day?</a:t>
            </a:r>
          </a:p>
          <a:p>
            <a:endParaRPr lang="en-US" sz="2000" b="1" i="1" dirty="0" smtClean="0">
              <a:latin typeface="Baskerville Old Face" panose="02020602080505020303" pitchFamily="18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47840"/>
              </p:ext>
            </p:extLst>
          </p:nvPr>
        </p:nvGraphicFramePr>
        <p:xfrm>
          <a:off x="7311580" y="4295821"/>
          <a:ext cx="4350936" cy="242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888676"/>
              </p:ext>
            </p:extLst>
          </p:nvPr>
        </p:nvGraphicFramePr>
        <p:xfrm>
          <a:off x="7305976" y="1611038"/>
          <a:ext cx="4369064" cy="246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554" y="2471323"/>
            <a:ext cx="68552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On day to day basis</a:t>
            </a:r>
            <a:r>
              <a:rPr lang="en-US" dirty="0" smtClean="0">
                <a:latin typeface="Baskerville Old Face" panose="02020602080505020303" pitchFamily="18" charset="0"/>
              </a:rPr>
              <a:t>, </a:t>
            </a:r>
            <a:r>
              <a:rPr lang="en-US" dirty="0" smtClean="0">
                <a:latin typeface="Baskerville Old Face" panose="02020602080505020303" pitchFamily="18" charset="0"/>
              </a:rPr>
              <a:t>the sales </a:t>
            </a:r>
            <a:r>
              <a:rPr lang="en-US" dirty="0" smtClean="0">
                <a:latin typeface="Baskerville Old Face" panose="02020602080505020303" pitchFamily="18" charset="0"/>
              </a:rPr>
              <a:t>are comparatively higher </a:t>
            </a:r>
            <a:r>
              <a:rPr lang="en-US" dirty="0" smtClean="0">
                <a:latin typeface="Baskerville Old Face" panose="02020602080505020303" pitchFamily="18" charset="0"/>
              </a:rPr>
              <a:t>on the </a:t>
            </a:r>
            <a:r>
              <a:rPr lang="en-US" dirty="0" smtClean="0">
                <a:latin typeface="Baskerville Old Face" panose="02020602080505020303" pitchFamily="18" charset="0"/>
              </a:rPr>
              <a:t>weekdays </a:t>
            </a:r>
            <a:r>
              <a:rPr lang="en-US" dirty="0" smtClean="0">
                <a:latin typeface="Baskerville Old Face" panose="02020602080505020303" pitchFamily="18" charset="0"/>
              </a:rPr>
              <a:t>t</a:t>
            </a:r>
            <a:r>
              <a:rPr lang="en-US" dirty="0" smtClean="0">
                <a:latin typeface="Baskerville Old Face" panose="02020602080505020303" pitchFamily="18" charset="0"/>
              </a:rPr>
              <a:t>han the weekends.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It is to be noted that the sales are highest on Monday’s. Further, peak hours of each day can be considered as 7am to 10am.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Customer’s behavior can be Identified and the buying patterns can be analyzed and be improved.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Cost can be saved by optimizing the inventory levels and negotiations with the suppliers can be done, in order to ensure there are cost efficient purchases.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2960" y="1315781"/>
            <a:ext cx="4915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Baskerville Old Face" panose="02020602080505020303" pitchFamily="18" charset="0"/>
              </a:rPr>
              <a:t>3. What </a:t>
            </a:r>
            <a:r>
              <a:rPr lang="en-US" b="1" i="1" dirty="0">
                <a:latin typeface="Baskerville Old Face" panose="02020602080505020303" pitchFamily="18" charset="0"/>
              </a:rPr>
              <a:t>is the total sales revenue for each month?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44" y="1998079"/>
            <a:ext cx="113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Total sales revenue for each month can be identified by using the slicer available and selecting the months accordingly.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85" y="2680377"/>
            <a:ext cx="8720285" cy="3949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Oval 11"/>
          <p:cNvSpPr/>
          <p:nvPr/>
        </p:nvSpPr>
        <p:spPr>
          <a:xfrm>
            <a:off x="1472385" y="4933332"/>
            <a:ext cx="658236" cy="266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258913" y="2890458"/>
            <a:ext cx="831272" cy="4322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979036" y="294929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099" y="1290843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askerville Old Face" panose="02020602080505020303" pitchFamily="18" charset="0"/>
              </a:rPr>
              <a:t>3. Describe the footfall across </a:t>
            </a:r>
            <a:r>
              <a:rPr lang="en-US" b="1" i="1" dirty="0">
                <a:latin typeface="Baskerville Old Face" panose="02020602080505020303" pitchFamily="18" charset="0"/>
              </a:rPr>
              <a:t>different store locations?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23" y="5308916"/>
            <a:ext cx="2257740" cy="8287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9027622" y="4305992"/>
            <a:ext cx="310342" cy="88114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18099" y="2272264"/>
            <a:ext cx="5915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The Footfall and earnings are highest in the Hell’s Kitchen.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u</a:t>
            </a:r>
            <a:r>
              <a:rPr lang="en-US" dirty="0" smtClean="0">
                <a:latin typeface="Baskerville Old Face" panose="02020602080505020303" pitchFamily="18" charset="0"/>
              </a:rPr>
              <a:t>sing the slicer.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</a:t>
            </a:r>
            <a:r>
              <a:rPr lang="en-US" dirty="0" smtClean="0">
                <a:latin typeface="Baskerville Old Face" panose="02020602080505020303" pitchFamily="18" charset="0"/>
              </a:rPr>
              <a:t>he data can be modified by the user in order to find out the monthly and day wise information.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Total footfall can also be found out using the same.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By analyzing this the stores can be arranged on the basis of highest earner to least earners which will help in the deciding the management, employee training and other information.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631923"/>
              </p:ext>
            </p:extLst>
          </p:nvPr>
        </p:nvGraphicFramePr>
        <p:xfrm>
          <a:off x="6963661" y="1718364"/>
          <a:ext cx="4399471" cy="245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81848" y="223941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724" y="1556850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askerville Old Face" panose="02020602080505020303" pitchFamily="18" charset="0"/>
              </a:rPr>
              <a:t>5. What is the average price/order per person?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95" y="2077375"/>
            <a:ext cx="5614587" cy="33597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4675" y="2460247"/>
            <a:ext cx="5872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This analysis can be used to Optimize operations in the stores.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Staffing adjustments, Promotion of the products, Efficient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Inventory management, Customer feedback can be done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p</a:t>
            </a:r>
            <a:r>
              <a:rPr lang="en-US" dirty="0" smtClean="0">
                <a:latin typeface="Baskerville Old Face" panose="02020602080505020303" pitchFamily="18" charset="0"/>
              </a:rPr>
              <a:t>roficiently which will help the stores to gain profits and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g</a:t>
            </a:r>
            <a:r>
              <a:rPr lang="en-US" dirty="0" smtClean="0">
                <a:latin typeface="Baskerville Old Face" panose="02020602080505020303" pitchFamily="18" charset="0"/>
              </a:rPr>
              <a:t>oodwill in the market.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043" y="303585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6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300" y="1418353"/>
            <a:ext cx="7692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skerville Old Face" panose="02020602080505020303" pitchFamily="18" charset="0"/>
              </a:rPr>
              <a:t>6. Which products are the best selling in terms of quantity and revenue?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203330"/>
              </p:ext>
            </p:extLst>
          </p:nvPr>
        </p:nvGraphicFramePr>
        <p:xfrm>
          <a:off x="6738587" y="2677268"/>
          <a:ext cx="5131987" cy="291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261" y="2493818"/>
            <a:ext cx="62864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This analysis can be useful for the store managers to make sure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</a:t>
            </a:r>
            <a:r>
              <a:rPr lang="en-US" dirty="0" smtClean="0">
                <a:latin typeface="Baskerville Old Face" panose="02020602080505020303" pitchFamily="18" charset="0"/>
              </a:rPr>
              <a:t>hat their products demand.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Effective employee training can be provided.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Good quality management can lead to customer satisfaction and 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l</a:t>
            </a:r>
            <a:r>
              <a:rPr lang="en-US" dirty="0" smtClean="0">
                <a:latin typeface="Baskerville Old Face" panose="02020602080505020303" pitchFamily="18" charset="0"/>
              </a:rPr>
              <a:t>oyalty.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Further, </a:t>
            </a:r>
            <a:r>
              <a:rPr lang="en-US" dirty="0">
                <a:latin typeface="Baskerville Old Face" panose="02020602080505020303" pitchFamily="18" charset="0"/>
              </a:rPr>
              <a:t>(USP) Unique selling points can be </a:t>
            </a:r>
            <a:r>
              <a:rPr lang="en-US" dirty="0" smtClean="0">
                <a:latin typeface="Baskerville Old Face" panose="02020602080505020303" pitchFamily="18" charset="0"/>
              </a:rPr>
              <a:t>analyzed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and </a:t>
            </a:r>
            <a:r>
              <a:rPr lang="en-US" dirty="0">
                <a:latin typeface="Baskerville Old Face" panose="02020602080505020303" pitchFamily="18" charset="0"/>
              </a:rPr>
              <a:t>help gain competitive advantage in the market</a:t>
            </a:r>
            <a:r>
              <a:rPr lang="en-US" dirty="0" smtClean="0">
                <a:latin typeface="Baskerville Old Face" panose="02020602080505020303" pitchFamily="18" charset="0"/>
              </a:rPr>
              <a:t>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86792" y="253709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141" y="1432160"/>
            <a:ext cx="485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askerville Old Face" panose="02020602080505020303" pitchFamily="18" charset="0"/>
              </a:rPr>
              <a:t>7. How do sales vary by product category and type?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043" y="303585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 smtClean="0">
                <a:latin typeface="Baskerville Old Face" panose="02020602080505020303" pitchFamily="18" charset="0"/>
              </a:rPr>
              <a:t>Recommendations and Findings</a:t>
            </a:r>
            <a:endParaRPr lang="en-IN" sz="4000" b="1" i="1" u="sng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826599"/>
              </p:ext>
            </p:extLst>
          </p:nvPr>
        </p:nvGraphicFramePr>
        <p:xfrm>
          <a:off x="7007107" y="2518679"/>
          <a:ext cx="4295953" cy="285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579" y="2369127"/>
            <a:ext cx="65895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This part of the analysis shows that the categories of product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demanded have a positive correlation with the sales.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The percentage wise distribution can be seen in the pie chart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w</a:t>
            </a:r>
            <a:r>
              <a:rPr lang="en-US" dirty="0" smtClean="0">
                <a:latin typeface="Baskerville Old Face" panose="02020602080505020303" pitchFamily="18" charset="0"/>
              </a:rPr>
              <a:t>hich will help in deciding the focus of production of the categories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</a:t>
            </a:r>
            <a:r>
              <a:rPr lang="en-US" dirty="0" smtClean="0">
                <a:latin typeface="Baskerville Old Face" panose="02020602080505020303" pitchFamily="18" charset="0"/>
              </a:rPr>
              <a:t>ccording to it’s demand.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Resources can be utilized efficiently with this analysis and customer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loyalty can be increased.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4" name="Picture 6" descr="Premium Photo | Cup of coffee with coffee beans on tab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55" y="0"/>
            <a:ext cx="125745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68627" y="2314885"/>
            <a:ext cx="5505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Thank you</a:t>
            </a:r>
          </a:p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          -Harshal </a:t>
            </a:r>
            <a:r>
              <a:rPr lang="en-US" sz="4000" b="1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Bankar</a:t>
            </a:r>
            <a:endParaRPr lang="en-US" sz="4000" b="1" i="1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404" y="1628059"/>
            <a:ext cx="741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accent2">
                  <a:lumMod val="20000"/>
                  <a:lumOff val="8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7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671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2024-11-30T07:23:42Z</dcterms:created>
  <dcterms:modified xsi:type="dcterms:W3CDTF">2024-11-30T18:43:59Z</dcterms:modified>
</cp:coreProperties>
</file>