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B0384A1-1671-43E8-B713-4121FD8767E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BB2C37-C156-4038-B62F-89249CF7BAC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62149-1561-40FB-9212-81B85777881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03EA2-01FA-496E-B1F5-704D04123D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ECB04BA-DBB4-4688-A786-25629757A82B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9146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BDAA62-AA8A-45BA-8717-A49A92D0C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9F853C-4D30-468A-B6CC-82D3A0A4235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444F5F0B-FCF8-45C8-B83E-7F3EEFFE357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F61725-D0DB-4AE3-904B-A4EF141734E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229FE4-9448-4EC3-B4F9-40F9EC4F13E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EF91B-E2CB-4BB2-8FAC-DA28E0C603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1AF898E-073A-4CCC-A464-3A9018FFA7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2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11FD-09CE-49FD-B773-4660E0A957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32A33A-ECEF-455F-802B-666840E6A214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C9E8180-E9AD-4CD3-BCDE-EDE1D7329B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C13E8-655D-4143-B8D3-0F16C36EE9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FB41F-C62C-4FC8-8231-6DA88829F8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D929A7B-C359-4A28-B14D-D79A044E3637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675C83-C902-439F-A84B-9E645DB9C5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EDDCF1-A24C-48ED-89B8-7CE061E585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11910-B664-4870-8132-D3F9E656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5606B2-D76B-4BCB-AAF4-CDEB68BD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A297C-8F30-40FB-9BD7-DED95BC5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1EFE6-6487-4F38-B557-79CADB38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C57BF-F748-4145-AD41-B96B4F8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71BBD2-A0A0-4DDA-AE66-6D84E417095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70EB-FDB7-42C9-825E-3A9D27DF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8EAFAB-76E9-4832-84D0-914DE15DA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AEBB-EB0C-4FAB-A745-CDBBB1E8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90EB6-2957-483C-8EC1-D4AA5050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5DBF9-5FB3-4CED-A9D3-24772C6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A5EE44-F475-4AF5-8148-6DE9CB41965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0B586-3C3F-464E-B05B-9C6CC0746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167063"/>
            <a:ext cx="2266950" cy="360045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C77CC-E70F-4848-AFBD-8E960BE6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167063"/>
            <a:ext cx="6653212" cy="3600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6E7E9-C1B2-415F-B2FE-FC8B8893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37E85-5EED-45B9-8226-49564A2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BA569-4060-4B98-AE4E-80D9D8F2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2FE9F6-8498-4DCE-8C63-266090B574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B2605-BE3F-4729-80C4-420A1441D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3AF4A8-C892-4C3E-B7A4-3E511990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33989-A4AE-44E4-9765-B8A5152F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253A5-8FC7-4359-9F0C-1CC2A785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3D026-64B9-4933-B922-2B4DEBD0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6C1592-05CC-4337-B33A-47FC36511A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03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4C841-DF74-4C80-AE3F-4A0386CD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FD916-5AA3-49C1-B247-208D6957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54E689-237F-46E1-AEFF-75131990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CF980-BEF0-4E3A-8D86-20FBD971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D9349-7297-4178-82EB-7C9CEBB1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417555-A5DC-47FD-84FA-A1DA10FADA4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44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A1F17-BDCA-4E3E-B315-1F3630E8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661DC1-4799-4F23-B12B-ADA1C613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6E119-4722-423B-8D6E-835A3EFE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CEABA-4008-47F4-B7B7-C3BA314E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2876E-955B-400D-B418-1EB71E69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9F3BE-8E65-4E21-A051-2F6D7D1C69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7987E-BAE6-41B3-9B5D-2B1CE410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F33BB-D125-456E-A674-C7209F63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E5CB27-4189-4FA2-A70D-4C0745F3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BED63-4AC4-4805-9429-88C5625B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ED9DC3-9CC2-41D8-9B8C-B5CC0752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44651-AD8B-44D2-A2FE-AB57D68D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33BD62-6388-4BCA-ACEC-157B14FE585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57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4EF3-3630-49DE-A886-1E8BE8F3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54BAD-E365-4B05-84EA-385F0152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60CA97-1244-4551-A3E7-DC0BF060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E79B17-674F-4457-8010-3171DCDEC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DAE2B0-681B-4D60-8330-7B9642F4D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983328-5E05-41F5-959F-CDBD1C51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B7FC7F-AF36-4593-AD96-B3931D6D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8B835B-6582-4541-A956-9F7FC3FA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110B4-ACE2-4C42-8E92-D1425AF115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86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81BAE-9E11-4A32-A4C8-26EB8580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71187D-3F4D-42CF-9F95-D0FCCB41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9D9CAB-2E45-4743-8A94-67024ABD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4D9C75-1BA6-4B6D-8004-9E031FF3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B04A94-1224-497C-8B75-41FB5829ED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7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64A6DC-EC2B-406A-A675-4F377B67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5AE42B-678D-421C-A6A7-4BB45DC8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F0D61F-022A-49A8-A70E-261AC1C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BB8C91-2EF2-4B25-8E93-9371757795F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7103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82151-F4F4-43A2-B03F-6B4FB197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5EFD3-53D1-47B4-96A8-5D9F04D6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81E974-08E0-43BE-87E9-BC9E8E8B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338FCD-1D04-45DE-B429-8199B5F8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0E0CE-EA9F-4CAB-A535-83166F2C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291FD-A78F-498A-82B2-1AA89F1D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BDD80B-E60F-44AB-951D-FC6124E9E24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5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D9F74-188C-4DFE-945F-C537BF4F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76CF2-6903-4D6A-A99F-A945AE6C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3FD56-6B15-41E1-B3D1-9FA3A325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2AA86-1E75-4685-A708-149DDB4D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D3816-9F3B-46CE-8200-0551CCF1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A3439-045F-4E43-9913-83E02FDA1DC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419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3C5A7-6FAF-4AD8-960C-747DE71D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2E94DD-DEBC-4D66-B1CA-9C6D18CC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F659B2-0A4B-45B7-8DEA-F4A35FAC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B7E704-18D5-44E1-9E4D-0AC0762E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DD82E-1ABD-4532-A5A4-C1C37B2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4C51B-F953-49B6-892E-B0BDD92A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4EBC22-FAE1-41F2-AC56-B93F35C907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221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34FFF-C37A-4235-91FF-36958E97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B6AD78-BE4D-489E-8BAB-2CF557DAA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36002-6573-4700-A0A6-C41C0046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53BD3-152B-4273-817D-C5E28D7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9D63B-E28A-4844-AABC-95AD0F86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0DE77-847B-46CC-A9D3-1BBE7E8D1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87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1F1FC6-4471-443D-AB98-CE1709471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6450" y="301625"/>
            <a:ext cx="2217738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34DD6B-6CE5-4593-9711-FA0164147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008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4620A-9924-4731-8842-AAEEF3A1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E36B6-26E5-4124-836B-CC197F9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EBA5A-2A2E-4FF9-A46F-96EB10C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4EC5E-9D4F-4DF2-A915-32DB021F6E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0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EF9DB-6C8E-415D-8077-3CFF30E8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A33B29-C3DC-4A90-AB7B-1F89CFF4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CA151-813A-4DEE-A13F-9DF8542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7B038-4D76-4498-9396-F8A38679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FD520-1E16-44F3-9666-CDDB1E9E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68DD13-E8F6-476F-9056-C23D0D7321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B03DA-B1BF-4A67-9AD8-52020565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F4B0F-8B49-420A-93BA-DA3E78141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751388"/>
            <a:ext cx="4359275" cy="2016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1A9D82-0026-4521-A02C-49863DDC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4751388"/>
            <a:ext cx="4359275" cy="2016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3873E6-CB67-4157-8A83-AF9031D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F55C72-49E6-468C-A64C-F040041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AC343C-39D9-42CF-839F-2EAE7FF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E4AD42-2A19-4E68-997C-AE1AC5E53C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96D2B-57F6-48D5-ABB3-F085D70E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18CEA-8C08-455C-A887-AB09F954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6E8CD-60C2-462A-8621-BFB5B2F6B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53B951-0345-47D4-8541-39A40AED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AC59E4-CA8F-4836-AC37-8E761427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DAEA90-2B7A-4F9F-B08B-4F326ECD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2A6D57-67A1-4FCF-B908-A57C7E39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D14872-10AE-4E3B-AE3C-1F604769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78ED-0763-4071-AFE0-9F62D43169F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6CD8D-74AA-4AB2-ACE0-3ABE1AB2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8B08DD-8EFA-45AF-B977-CECD46E0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DEF25C-07EF-494B-A884-9F26E43C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061030-5463-4D8E-B053-011411D5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31DF5-7C2F-484C-B37A-0F3FD331289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75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03FF02-0022-485F-B68D-7BA7B2B8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EAEDB9-3E16-4AA7-8AE4-06CDC528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FC2755-5BF8-41E3-BEE0-C315DCB0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5891A8-F4DE-4FBB-B6E1-6BB7B2B39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789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856E8-B24F-4C1C-9E3B-ECBCCC21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1124AB-0D4A-47D8-AE4D-ABE6844B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6AD9F-3175-4D04-A976-6E0C4B90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9060C-E2EF-4E15-AF35-F9274F07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E61053-0D59-447A-8526-551F1AD6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F51509-57FE-41CC-B165-BE40BE87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0CB08-9A80-41AC-9B1E-07C7DCC004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8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404BF-228B-4F51-BA9B-CE884D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FB1DEC-C342-4FC5-BFA2-964CFC97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78BB5F-FC9D-4C22-B781-E77010F4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3F369-D6FB-4C46-990A-432BD3E4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D6B59-E962-4D53-BAAE-0EE3D6ED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B80998-8B9F-4A1E-92B7-B10444CD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3BC1C8-BD70-43C2-A735-E4E88ADD2B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8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0110347-3E68-4F4E-8ED8-7AB10BEB0DD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72828B50-0C02-4305-AA85-C8DF66337F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167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C82FE7-70B1-4C05-89E9-E955DB2BB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752000"/>
            <a:ext cx="8870040" cy="201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C10BE-3A37-49F6-91E8-C97EE752BAA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1376C-A46C-46C6-AF42-342DE68087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664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9C01-235F-4691-AB9B-2880AE330E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28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37C88EF-E764-4EC4-8778-1B22EA2078B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algn="ctr" hangingPunct="0">
        <a:spcBef>
          <a:spcPts val="0"/>
        </a:spcBef>
        <a:spcAft>
          <a:spcPts val="1412"/>
        </a:spcAft>
        <a:tabLst/>
        <a:defRPr lang="fr-FR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AB3C608-2C08-4DE9-A775-3A14C056557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1080"/>
            <a:ext cx="10080000" cy="75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itre 2">
            <a:extLst>
              <a:ext uri="{FF2B5EF4-FFF2-40B4-BE49-F238E27FC236}">
                <a16:creationId xmlns:a16="http://schemas.microsoft.com/office/drawing/2014/main" id="{759343E9-2E32-44ED-ADE2-C9BF093E5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7703999" cy="113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D42A1D-6F89-4738-A2A3-F74AFCB16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D5252A-BF98-46E5-9A4F-57F2BD8B55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6E790A-BD9E-48AD-96A7-84D902BB259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CCBEB-E5F9-443C-ADAB-C60E4033AF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86FD34A-0B6D-479E-8D5B-3701E3D7D2B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fr-FR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3E83A2E-90F6-47A7-AD7D-A0CBCB1B2F79}"/>
              </a:ext>
            </a:extLst>
          </p:cNvPr>
          <p:cNvSpPr txBox="1"/>
          <p:nvPr/>
        </p:nvSpPr>
        <p:spPr>
          <a:xfrm>
            <a:off x="288000" y="3240000"/>
            <a:ext cx="9720000" cy="12153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1">
                <a:solidFill>
                  <a:srgbClr val="3D373C"/>
                </a:solidFill>
              </a:defRPr>
            </a:pPr>
            <a:r>
              <a:rPr lang="fr-FR" sz="5400" b="1" i="1" u="none" strike="noStrike" kern="1200">
                <a:ln>
                  <a:noFill/>
                </a:ln>
                <a:solidFill>
                  <a:srgbClr val="3D373C"/>
                </a:solidFill>
                <a:latin typeface="Liberation Sans" pitchFamily="18"/>
                <a:ea typeface="Segoe UI" pitchFamily="2"/>
                <a:cs typeface="Tahoma" pitchFamily="2"/>
              </a:rPr>
              <a:t>Projet </a:t>
            </a:r>
            <a:r>
              <a:rPr lang="cs-CZ" sz="5400" b="1" i="1" u="none" strike="noStrike" kern="1200">
                <a:ln>
                  <a:noFill/>
                </a:ln>
                <a:solidFill>
                  <a:srgbClr val="3D373C"/>
                </a:solidFill>
                <a:latin typeface="Liberation Sans" pitchFamily="18"/>
                <a:ea typeface="Segoe UI" pitchFamily="2"/>
                <a:cs typeface="Tahoma" pitchFamily="2"/>
              </a:rPr>
              <a:t>NSI</a:t>
            </a:r>
            <a:r>
              <a:rPr lang="fr-FR" sz="5400" b="1" i="1" u="none" strike="noStrike" kern="1200">
                <a:ln>
                  <a:noFill/>
                </a:ln>
                <a:solidFill>
                  <a:srgbClr val="3D373C"/>
                </a:solidFill>
                <a:latin typeface="Liberation Sans" pitchFamily="18"/>
                <a:ea typeface="Segoe UI" pitchFamily="2"/>
                <a:cs typeface="Tahoma" pitchFamily="2"/>
              </a:rPr>
              <a:t> Base de donnée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12676-EC7B-4697-AEA7-F6E400116618}"/>
              </a:ext>
            </a:extLst>
          </p:cNvPr>
          <p:cNvSpPr txBox="1"/>
          <p:nvPr/>
        </p:nvSpPr>
        <p:spPr>
          <a:xfrm rot="19479265">
            <a:off x="-13146" y="208980"/>
            <a:ext cx="2448720" cy="734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HAAS Benjamin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A9212-C9D3-4F8B-AC2B-DB488168D905}"/>
              </a:ext>
            </a:extLst>
          </p:cNvPr>
          <p:cNvSpPr txBox="1"/>
          <p:nvPr/>
        </p:nvSpPr>
        <p:spPr>
          <a:xfrm rot="19545391">
            <a:off x="8161411" y="6577561"/>
            <a:ext cx="2160000" cy="7207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DURAND Raphaël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5720EF-B10F-4118-94EA-F1BFB0455010}"/>
              </a:ext>
            </a:extLst>
          </p:cNvPr>
          <p:cNvSpPr txBox="1"/>
          <p:nvPr/>
        </p:nvSpPr>
        <p:spPr>
          <a:xfrm>
            <a:off x="8568000" y="287640"/>
            <a:ext cx="576000" cy="577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fr-FR" sz="1800" b="0" i="0" u="none" strike="noStrike" kern="120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Segoe UI" pitchFamily="2"/>
                <a:cs typeface="Tahoma" pitchFamily="2"/>
              </a:rPr>
              <a:t>T1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1922FE1-6780-4B91-93A2-D70C4FC2521B}"/>
              </a:ext>
            </a:extLst>
          </p:cNvPr>
          <p:cNvSpPr txBox="1"/>
          <p:nvPr/>
        </p:nvSpPr>
        <p:spPr>
          <a:xfrm>
            <a:off x="1217599" y="264131"/>
            <a:ext cx="674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B0604020202020204" pitchFamily="2" charset="-79"/>
              </a:rPr>
              <a:t>Troisième partie : Application à quatre villes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7A4390-EF45-4CD6-8C7F-8004AD9C44CF}"/>
              </a:ext>
            </a:extLst>
          </p:cNvPr>
          <p:cNvSpPr txBox="1"/>
          <p:nvPr/>
        </p:nvSpPr>
        <p:spPr>
          <a:xfrm>
            <a:off x="324158" y="1452486"/>
            <a:ext cx="685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rgbClr val="FF0000"/>
                </a:solidFill>
              </a:rPr>
              <a:t>Etape 1 :récupération des Coordonnées GPS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391B84-469B-4E97-B368-0F5EA60E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627"/>
          <a:stretch/>
        </p:blipFill>
        <p:spPr>
          <a:xfrm rot="1353448">
            <a:off x="7357391" y="2928135"/>
            <a:ext cx="1882653" cy="19295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24E58F-19AF-4333-BA51-4AB100CF6836}"/>
              </a:ext>
            </a:extLst>
          </p:cNvPr>
          <p:cNvSpPr txBox="1"/>
          <p:nvPr/>
        </p:nvSpPr>
        <p:spPr>
          <a:xfrm>
            <a:off x="324158" y="2123176"/>
            <a:ext cx="63976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/>
              <a:t>Brest : latitude :  39 ; longitude : 116</a:t>
            </a:r>
          </a:p>
          <a:p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Lille : latitude : 50  ; longitude :  3 </a:t>
            </a:r>
          </a:p>
          <a:p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Toulouse : latitude : 43  ; longitude : 1 </a:t>
            </a:r>
          </a:p>
          <a:p>
            <a:r>
              <a:rPr lang="fr-FR" sz="28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Marseille : latitude : 43  ; longitude :  5</a:t>
            </a:r>
          </a:p>
        </p:txBody>
      </p:sp>
    </p:spTree>
    <p:extLst>
      <p:ext uri="{BB962C8B-B14F-4D97-AF65-F5344CB8AC3E}">
        <p14:creationId xmlns:p14="http://schemas.microsoft.com/office/powerpoint/2010/main" val="204506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639E97-03BE-4708-8CDE-D60D9E0BCB5B}"/>
              </a:ext>
            </a:extLst>
          </p:cNvPr>
          <p:cNvSpPr txBox="1"/>
          <p:nvPr/>
        </p:nvSpPr>
        <p:spPr>
          <a:xfrm>
            <a:off x="700391" y="496111"/>
            <a:ext cx="911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 : Création de la base de donnée :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9F863C-9454-483E-BDDA-C534A9CF9DC7}"/>
              </a:ext>
            </a:extLst>
          </p:cNvPr>
          <p:cNvSpPr txBox="1"/>
          <p:nvPr/>
        </p:nvSpPr>
        <p:spPr>
          <a:xfrm>
            <a:off x="700391" y="1181033"/>
            <a:ext cx="583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Partie 1 : Clé étrangère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7FBD05-BBBD-4CDA-89B7-DA57B562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24473"/>
            <a:ext cx="10080625" cy="8043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7949D5-7633-40C0-90EE-490921F4D7F4}"/>
              </a:ext>
            </a:extLst>
          </p:cNvPr>
          <p:cNvSpPr txBox="1"/>
          <p:nvPr/>
        </p:nvSpPr>
        <p:spPr>
          <a:xfrm>
            <a:off x="700391" y="1798699"/>
            <a:ext cx="691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Création de la base avec clé étrangère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0845F9-C1D7-40E4-88C5-11C2FAB35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5" b="21538"/>
          <a:stretch/>
        </p:blipFill>
        <p:spPr>
          <a:xfrm>
            <a:off x="0" y="2413061"/>
            <a:ext cx="10080625" cy="80432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8DEB58-76C3-4DA3-A2F8-4CBE669CEC2D}"/>
              </a:ext>
            </a:extLst>
          </p:cNvPr>
          <p:cNvSpPr txBox="1"/>
          <p:nvPr/>
        </p:nvSpPr>
        <p:spPr>
          <a:xfrm>
            <a:off x="593386" y="4455269"/>
            <a:ext cx="656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Création de plusieurs bases de données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8BA5D2-E076-41D2-BCE9-6AE647AE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5938704"/>
            <a:ext cx="10080624" cy="8043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FAD479-A718-458D-978A-1398E271F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089015"/>
            <a:ext cx="10080625" cy="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9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44B10F-4401-4785-8BC5-D96F1F40385E}"/>
              </a:ext>
            </a:extLst>
          </p:cNvPr>
          <p:cNvSpPr txBox="1"/>
          <p:nvPr/>
        </p:nvSpPr>
        <p:spPr>
          <a:xfrm>
            <a:off x="1741251" y="535021"/>
            <a:ext cx="6342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Résultats des 2 méthodes :</a:t>
            </a:r>
            <a:r>
              <a:rPr lang="fr-FR" dirty="0"/>
              <a:t> 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54372D6-EB17-4ACE-99D4-C3B8FCA6AE69}"/>
              </a:ext>
            </a:extLst>
          </p:cNvPr>
          <p:cNvSpPr/>
          <p:nvPr/>
        </p:nvSpPr>
        <p:spPr>
          <a:xfrm>
            <a:off x="398834" y="2700041"/>
            <a:ext cx="2490281" cy="2148369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6657D7-4E5A-47AD-A711-B8CD9A670AD2}"/>
              </a:ext>
            </a:extLst>
          </p:cNvPr>
          <p:cNvSpPr txBox="1"/>
          <p:nvPr/>
        </p:nvSpPr>
        <p:spPr>
          <a:xfrm>
            <a:off x="632298" y="3589559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Méthode 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0B2601-C840-4CD2-8C94-BC9C598A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2" y="1694266"/>
            <a:ext cx="7058293" cy="46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6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5E4D1334-34A5-4900-9467-AF3677A4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94" y="1401603"/>
            <a:ext cx="4931338" cy="4903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2DA855D-DA0F-4F17-8543-9E9AF7CA4AFE}"/>
              </a:ext>
            </a:extLst>
          </p:cNvPr>
          <p:cNvSpPr txBox="1"/>
          <p:nvPr/>
        </p:nvSpPr>
        <p:spPr>
          <a:xfrm>
            <a:off x="1379349" y="867905"/>
            <a:ext cx="336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FF0000"/>
                </a:solidFill>
              </a:rPr>
              <a:t>Une table </a:t>
            </a:r>
            <a:r>
              <a:rPr lang="fr-FR" sz="3600" dirty="0" err="1">
                <a:solidFill>
                  <a:srgbClr val="FF0000"/>
                </a:solidFill>
              </a:rPr>
              <a:t>pr</a:t>
            </a:r>
            <a:r>
              <a:rPr lang="fr-FR" sz="3600" dirty="0">
                <a:solidFill>
                  <a:srgbClr val="FF0000"/>
                </a:solidFill>
              </a:rPr>
              <a:t> ville</a:t>
            </a:r>
          </a:p>
        </p:txBody>
      </p:sp>
    </p:spTree>
    <p:extLst>
      <p:ext uri="{BB962C8B-B14F-4D97-AF65-F5344CB8AC3E}">
        <p14:creationId xmlns:p14="http://schemas.microsoft.com/office/powerpoint/2010/main" val="149862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2FC7-7AA2-4C74-A3A4-99485DCF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160"/>
            <a:ext cx="10080625" cy="57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7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E96617-210D-4BC2-A839-F29ED723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160"/>
            <a:ext cx="10080625" cy="57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1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">
    <p:bg>
      <p:bgPr>
        <a:pattFill prst="lgGrid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42740D9-5E40-4357-BBF5-0525743FBDCA}"/>
              </a:ext>
            </a:extLst>
          </p:cNvPr>
          <p:cNvSpPr txBox="1"/>
          <p:nvPr/>
        </p:nvSpPr>
        <p:spPr>
          <a:xfrm>
            <a:off x="2388452" y="700094"/>
            <a:ext cx="5379527" cy="5627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 i="1" u="sng">
                <a:solidFill>
                  <a:srgbClr val="C9211E"/>
                </a:solidFill>
                <a:uFillTx/>
              </a:defRPr>
            </a:pPr>
            <a:r>
              <a:rPr lang="fr-FR" sz="3200" b="1" i="1" u="sng" strike="noStrike" kern="1200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I) Définitions importantes 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CD07B-B6BF-452D-B15E-8ADEC81E9A80}"/>
              </a:ext>
            </a:extLst>
          </p:cNvPr>
          <p:cNvSpPr txBox="1"/>
          <p:nvPr/>
        </p:nvSpPr>
        <p:spPr>
          <a:xfrm>
            <a:off x="421242" y="1387207"/>
            <a:ext cx="3898673" cy="44475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 u="sng">
                <a:solidFill>
                  <a:srgbClr val="C9211E"/>
                </a:solidFill>
                <a:uFillTx/>
              </a:defRPr>
            </a:pPr>
            <a:r>
              <a:rPr lang="fr-FR" sz="2400" b="1" i="0" u="sng" strike="noStrike" kern="1200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1) Qu’est-ce qu’une API 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50655-BFAB-44DC-B7EB-41700E19379C}"/>
              </a:ext>
            </a:extLst>
          </p:cNvPr>
          <p:cNvSpPr txBox="1"/>
          <p:nvPr/>
        </p:nvSpPr>
        <p:spPr>
          <a:xfrm>
            <a:off x="421242" y="1877759"/>
            <a:ext cx="9196094" cy="18602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Une API est un ensemble de définitions et de protocoles qui facilite la création et l'intégration de logiciels d'applications.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API est un acronyme anglais qui signifie « Application </a:t>
            </a:r>
            <a:r>
              <a:rPr lang="fr-FR" sz="2400" b="0" i="0" u="none" strike="noStrike" kern="1200" dirty="0" err="1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Programming</a:t>
            </a: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 Interface », que l'on traduit par interface de programmation d'application.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12228A-89CB-46EC-8D81-ECD0F091C3A3}"/>
              </a:ext>
            </a:extLst>
          </p:cNvPr>
          <p:cNvSpPr txBox="1"/>
          <p:nvPr/>
        </p:nvSpPr>
        <p:spPr>
          <a:xfrm>
            <a:off x="355469" y="3833699"/>
            <a:ext cx="9041747" cy="44475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1" i="0" u="sng" strike="noStrike" kern="1200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2) Qu’est-ce que le format JASON et quels sont ses utilités 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E86702-86B1-42BF-AC9F-02E40ECA0E38}"/>
              </a:ext>
            </a:extLst>
          </p:cNvPr>
          <p:cNvSpPr txBox="1"/>
          <p:nvPr/>
        </p:nvSpPr>
        <p:spPr>
          <a:xfrm>
            <a:off x="333953" y="4482882"/>
            <a:ext cx="9131548" cy="25680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JSON (JavaScript Objet Notation) est un langage léger d’échange de données textuelles.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Pour les ordinateurs, ce format se génère et s’analyse facilement.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Pour les humains, il est pratique à écrire et à lire grâce à une syntaxe simple et à une structure en arborescence.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JSON permet de représenter des données structurées (comme XML par exemple).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353910-0B3D-4227-A7FB-124355520B4C}"/>
              </a:ext>
            </a:extLst>
          </p:cNvPr>
          <p:cNvSpPr txBox="1"/>
          <p:nvPr/>
        </p:nvSpPr>
        <p:spPr>
          <a:xfrm>
            <a:off x="2732442" y="96818"/>
            <a:ext cx="486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Première partie : Python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6DEBA1-DADD-4B5B-9A3D-A57B3F60C9F9}"/>
              </a:ext>
            </a:extLst>
          </p:cNvPr>
          <p:cNvSpPr txBox="1"/>
          <p:nvPr/>
        </p:nvSpPr>
        <p:spPr>
          <a:xfrm>
            <a:off x="1397596" y="303662"/>
            <a:ext cx="79186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 i="1" u="sng">
                <a:solidFill>
                  <a:srgbClr val="C9211E"/>
                </a:solidFill>
                <a:uFillTx/>
              </a:defRPr>
            </a:pPr>
            <a:r>
              <a:rPr lang="fr-FR" sz="2800" b="1" i="1" u="sng" strike="noStrike" kern="1200" dirty="0">
                <a:ln>
                  <a:noFill/>
                </a:ln>
                <a:solidFill>
                  <a:srgbClr val="FF0000"/>
                </a:solidFill>
                <a:uFillTx/>
                <a:latin typeface="Liberation Sans" pitchFamily="18"/>
                <a:ea typeface="Segoe UI" pitchFamily="2"/>
                <a:cs typeface="Tahoma" pitchFamily="2"/>
              </a:rPr>
              <a:t>Quelques renseignements supplémentaires 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AF167C-D1CF-458A-A4AC-40D4825913C6}"/>
              </a:ext>
            </a:extLst>
          </p:cNvPr>
          <p:cNvSpPr txBox="1"/>
          <p:nvPr/>
        </p:nvSpPr>
        <p:spPr>
          <a:xfrm>
            <a:off x="439816" y="1328180"/>
            <a:ext cx="424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</a:rPr>
              <a:t>1) Quelques informations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2D9776-EC05-481E-9FA3-30401D310FED}"/>
              </a:ext>
            </a:extLst>
          </p:cNvPr>
          <p:cNvSpPr txBox="1"/>
          <p:nvPr/>
        </p:nvSpPr>
        <p:spPr>
          <a:xfrm>
            <a:off x="418612" y="1980967"/>
            <a:ext cx="5213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 timestamp représente l’horodatage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E487EF-49F1-4BEA-B9DC-03B49BB3CACF}"/>
              </a:ext>
            </a:extLst>
          </p:cNvPr>
          <p:cNvSpPr txBox="1"/>
          <p:nvPr/>
        </p:nvSpPr>
        <p:spPr>
          <a:xfrm>
            <a:off x="463827" y="2372140"/>
            <a:ext cx="9418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Le diminutif </a:t>
            </a:r>
            <a:r>
              <a:rPr lang="fr-FR" sz="2000" dirty="0" err="1"/>
              <a:t>dt</a:t>
            </a:r>
            <a:r>
              <a:rPr lang="fr-FR" sz="2000" dirty="0"/>
              <a:t> représente le data time, sa valeur est égale au temps en seconde depuis l’</a:t>
            </a:r>
            <a:r>
              <a:rPr lang="fr-FR" sz="2000" dirty="0" err="1"/>
              <a:t>epoch</a:t>
            </a:r>
            <a:r>
              <a:rPr lang="fr-FR" sz="2000" dirty="0"/>
              <a:t> (le 1</a:t>
            </a:r>
            <a:r>
              <a:rPr lang="fr-FR" sz="2000" baseline="30000" dirty="0"/>
              <a:t>er</a:t>
            </a:r>
            <a:r>
              <a:rPr lang="fr-FR" sz="2000" dirty="0"/>
              <a:t> janvier 1970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32C173-B1AF-4228-B1F8-169B6D7AAA09}"/>
              </a:ext>
            </a:extLst>
          </p:cNvPr>
          <p:cNvSpPr txBox="1"/>
          <p:nvPr/>
        </p:nvSpPr>
        <p:spPr>
          <a:xfrm>
            <a:off x="397565" y="3869633"/>
            <a:ext cx="4611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</a:rPr>
              <a:t>2) Quelques unités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C70706-72C8-4F00-8C43-81CA2B2DF78A}"/>
              </a:ext>
            </a:extLst>
          </p:cNvPr>
          <p:cNvSpPr txBox="1"/>
          <p:nvPr/>
        </p:nvSpPr>
        <p:spPr>
          <a:xfrm>
            <a:off x="450574" y="4359966"/>
            <a:ext cx="503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La température est en Kelvin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3CB8F0-CFA2-4458-97E6-6C9142426E16}"/>
              </a:ext>
            </a:extLst>
          </p:cNvPr>
          <p:cNvSpPr txBox="1"/>
          <p:nvPr/>
        </p:nvSpPr>
        <p:spPr>
          <a:xfrm>
            <a:off x="424070" y="4890054"/>
            <a:ext cx="5433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La vitesse du vent est en m/s et sa direction en degrés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5003B4-4330-4621-B4B6-44BC253C5B20}"/>
              </a:ext>
            </a:extLst>
          </p:cNvPr>
          <p:cNvSpPr txBox="1"/>
          <p:nvPr/>
        </p:nvSpPr>
        <p:spPr>
          <a:xfrm>
            <a:off x="424069" y="3087756"/>
            <a:ext cx="9090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L’UTC ( </a:t>
            </a:r>
            <a:r>
              <a:rPr lang="fr-FR" sz="2000" dirty="0" err="1"/>
              <a:t>Coordinated</a:t>
            </a:r>
            <a:r>
              <a:rPr lang="fr-FR" sz="2000" dirty="0"/>
              <a:t> Universal Time représente le décalage horaire et ainsi les fuseaux horaires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C0F1ED5-64F6-4A6F-952D-B4C6B5866DA7}"/>
              </a:ext>
            </a:extLst>
          </p:cNvPr>
          <p:cNvSpPr txBox="1"/>
          <p:nvPr/>
        </p:nvSpPr>
        <p:spPr>
          <a:xfrm>
            <a:off x="450575" y="5552661"/>
            <a:ext cx="498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La visibilité est représentée en mètres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A7384B-0F4E-4E3D-94FB-201139982FE2}"/>
              </a:ext>
            </a:extLst>
          </p:cNvPr>
          <p:cNvSpPr txBox="1"/>
          <p:nvPr/>
        </p:nvSpPr>
        <p:spPr>
          <a:xfrm>
            <a:off x="437320" y="6016487"/>
            <a:ext cx="626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 La pression atmosphérique est en hPa</a:t>
            </a:r>
          </a:p>
        </p:txBody>
      </p:sp>
    </p:spTree>
    <p:extLst>
      <p:ext uri="{BB962C8B-B14F-4D97-AF65-F5344CB8AC3E}">
        <p14:creationId xmlns:p14="http://schemas.microsoft.com/office/powerpoint/2010/main" val="23792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C07A94-C9C1-4719-AC8B-C1555C074234}"/>
              </a:ext>
            </a:extLst>
          </p:cNvPr>
          <p:cNvSpPr txBox="1"/>
          <p:nvPr/>
        </p:nvSpPr>
        <p:spPr>
          <a:xfrm>
            <a:off x="2420471" y="225910"/>
            <a:ext cx="651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Obtention des données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B002F9-76D3-4A97-9A74-276194337D85}"/>
              </a:ext>
            </a:extLst>
          </p:cNvPr>
          <p:cNvSpPr txBox="1"/>
          <p:nvPr/>
        </p:nvSpPr>
        <p:spPr>
          <a:xfrm>
            <a:off x="161364" y="1559858"/>
            <a:ext cx="730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accent2"/>
                </a:solidFill>
              </a:rPr>
              <a:t>- Première étape se connecter aux données grâce à l’API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5DCC33-37E0-4205-AC27-9414446D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5955"/>
            <a:ext cx="9983991" cy="6881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776907-4001-4485-828A-62F997435F5A}"/>
              </a:ext>
            </a:extLst>
          </p:cNvPr>
          <p:cNvSpPr txBox="1"/>
          <p:nvPr/>
        </p:nvSpPr>
        <p:spPr>
          <a:xfrm>
            <a:off x="193637" y="3861996"/>
            <a:ext cx="633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chemeClr val="accent2"/>
                </a:solidFill>
              </a:rPr>
              <a:t>- Le retour pour chaque heure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D179F5-800E-46BA-A47C-6769DEB5D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828"/>
            <a:ext cx="10080625" cy="11047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957960-D0C3-4659-9484-C65081A3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628" y="107108"/>
            <a:ext cx="1743207" cy="17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FE3A2E6-10F2-4EAD-95CC-56265D49D116}"/>
              </a:ext>
            </a:extLst>
          </p:cNvPr>
          <p:cNvSpPr txBox="1"/>
          <p:nvPr/>
        </p:nvSpPr>
        <p:spPr>
          <a:xfrm>
            <a:off x="645460" y="548641"/>
            <a:ext cx="815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rgbClr val="FF0000"/>
                </a:solidFill>
              </a:rPr>
              <a:t>- Etape 2  : extraire les données intéressantes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64E07D-99F7-4AF9-85BD-D39D382F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0586"/>
            <a:ext cx="10080625" cy="5409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2AE942-3CA4-477C-BE92-0BEEEFB756F3}"/>
              </a:ext>
            </a:extLst>
          </p:cNvPr>
          <p:cNvSpPr txBox="1"/>
          <p:nvPr/>
        </p:nvSpPr>
        <p:spPr>
          <a:xfrm>
            <a:off x="666974" y="2581835"/>
            <a:ext cx="7089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rgbClr val="FF0000"/>
                </a:solidFill>
              </a:rPr>
              <a:t>- Convertir les données dans les bonnes unités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6D1D0A-4388-45F2-83FA-3AEC29D1F326}"/>
              </a:ext>
            </a:extLst>
          </p:cNvPr>
          <p:cNvSpPr txBox="1"/>
          <p:nvPr/>
        </p:nvSpPr>
        <p:spPr>
          <a:xfrm>
            <a:off x="699246" y="3248810"/>
            <a:ext cx="2388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De Kelvin à Celsius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64FFE3-A0F7-4622-8CFC-ECF8D0DC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252" y="3212357"/>
            <a:ext cx="5830647" cy="6173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4C0FBD3-A05D-41A9-91D3-FBFA5D9F39AE}"/>
              </a:ext>
            </a:extLst>
          </p:cNvPr>
          <p:cNvSpPr txBox="1"/>
          <p:nvPr/>
        </p:nvSpPr>
        <p:spPr>
          <a:xfrm>
            <a:off x="473337" y="4238515"/>
            <a:ext cx="364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De la date au timestamp 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CB3A837-FA37-459F-9872-2BB739FCA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93" y="4903987"/>
            <a:ext cx="9507178" cy="6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A64B6D2-1E4C-473C-9B59-2833C82A6002}"/>
              </a:ext>
            </a:extLst>
          </p:cNvPr>
          <p:cNvSpPr txBox="1"/>
          <p:nvPr/>
        </p:nvSpPr>
        <p:spPr>
          <a:xfrm>
            <a:off x="2775472" y="193636"/>
            <a:ext cx="612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Affichage et résultat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967EFC-96D9-40CC-8311-2426EAD2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0" y="1110807"/>
            <a:ext cx="9508043" cy="55662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306D9A-EE1D-4C85-AD2B-78E816FF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67" y="2006457"/>
            <a:ext cx="3520866" cy="52543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CD3355-B1CF-40E7-AEDD-189508E86D68}"/>
              </a:ext>
            </a:extLst>
          </p:cNvPr>
          <p:cNvSpPr txBox="1"/>
          <p:nvPr/>
        </p:nvSpPr>
        <p:spPr>
          <a:xfrm>
            <a:off x="2205318" y="3238052"/>
            <a:ext cx="1667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9123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55260D8-2DD6-42D3-A820-721A288F093E}"/>
              </a:ext>
            </a:extLst>
          </p:cNvPr>
          <p:cNvSpPr txBox="1"/>
          <p:nvPr/>
        </p:nvSpPr>
        <p:spPr>
          <a:xfrm>
            <a:off x="2108499" y="258184"/>
            <a:ext cx="665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Deuxième partie : Base de donnée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3A0420-8941-4711-AB46-AE43E0494E24}"/>
              </a:ext>
            </a:extLst>
          </p:cNvPr>
          <p:cNvSpPr txBox="1"/>
          <p:nvPr/>
        </p:nvSpPr>
        <p:spPr>
          <a:xfrm>
            <a:off x="451821" y="1366221"/>
            <a:ext cx="737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Première étape : Création de la base de donnée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99CAA2-2573-411F-AC19-D0065C4D41F6}"/>
              </a:ext>
            </a:extLst>
          </p:cNvPr>
          <p:cNvSpPr txBox="1"/>
          <p:nvPr/>
        </p:nvSpPr>
        <p:spPr>
          <a:xfrm>
            <a:off x="430306" y="2237591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I) Connection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CFEDFE-0D23-4BA6-977D-FF80590E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8" y="2016178"/>
            <a:ext cx="6957465" cy="214703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0A5CDC3-B2F0-436B-8F2B-20C91B5271CA}"/>
              </a:ext>
            </a:extLst>
          </p:cNvPr>
          <p:cNvSpPr txBox="1"/>
          <p:nvPr/>
        </p:nvSpPr>
        <p:spPr>
          <a:xfrm>
            <a:off x="570155" y="4927002"/>
            <a:ext cx="248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II) Création :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0976AFD-88C9-43C2-AB4B-3E6AA477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3" y="4674250"/>
            <a:ext cx="7563336" cy="116715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4660D4F-6431-40DD-A13F-3D59CC2D7FD8}"/>
              </a:ext>
            </a:extLst>
          </p:cNvPr>
          <p:cNvSpPr txBox="1"/>
          <p:nvPr/>
        </p:nvSpPr>
        <p:spPr>
          <a:xfrm>
            <a:off x="548639" y="6379285"/>
            <a:ext cx="358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III) Exécution et fermeture :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E98EE26-C42B-416B-92AA-5E86779A6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387" y="5905870"/>
            <a:ext cx="4308884" cy="150113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5E1A82F-B401-4A3D-A0E6-C68B38F5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61522">
            <a:off x="448244" y="3072706"/>
            <a:ext cx="1629613" cy="162961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74F65BF-292A-4EEE-9084-757627B9F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81496">
            <a:off x="7324085" y="262870"/>
            <a:ext cx="2616017" cy="14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BD7938-7396-435C-ADCA-32C3105FDB2A}"/>
              </a:ext>
            </a:extLst>
          </p:cNvPr>
          <p:cNvSpPr txBox="1"/>
          <p:nvPr/>
        </p:nvSpPr>
        <p:spPr>
          <a:xfrm>
            <a:off x="1441525" y="441064"/>
            <a:ext cx="71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Deuxième étape : Remplissage de la base de donnée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F29AC7-3CC5-4877-8E61-23C65FC50482}"/>
              </a:ext>
            </a:extLst>
          </p:cNvPr>
          <p:cNvSpPr txBox="1"/>
          <p:nvPr/>
        </p:nvSpPr>
        <p:spPr>
          <a:xfrm>
            <a:off x="258184" y="1495313"/>
            <a:ext cx="551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Etape 1: Avoir toutes les données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DFCDE7-B18F-4EBF-B093-A7A5BCCE1521}"/>
              </a:ext>
            </a:extLst>
          </p:cNvPr>
          <p:cNvSpPr txBox="1"/>
          <p:nvPr/>
        </p:nvSpPr>
        <p:spPr>
          <a:xfrm>
            <a:off x="247425" y="2086984"/>
            <a:ext cx="41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Quelques exceptions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592F90-510A-4F66-AB30-0919B35670FD}"/>
              </a:ext>
            </a:extLst>
          </p:cNvPr>
          <p:cNvSpPr txBox="1"/>
          <p:nvPr/>
        </p:nvSpPr>
        <p:spPr>
          <a:xfrm>
            <a:off x="236668" y="2657139"/>
            <a:ext cx="223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sz="2400" dirty="0"/>
              <a:t>- La date :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770617-41AB-4DF8-80AE-80AD3C2E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3173506"/>
            <a:ext cx="9635572" cy="5967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5FDD002-0F7A-456F-BB3E-E59A079ADC69}"/>
              </a:ext>
            </a:extLst>
          </p:cNvPr>
          <p:cNvSpPr txBox="1"/>
          <p:nvPr/>
        </p:nvSpPr>
        <p:spPr>
          <a:xfrm>
            <a:off x="225910" y="4120179"/>
            <a:ext cx="226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- Le timestamp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268E2-B1AD-4F44-8F1F-E756F0A6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2" y="4592016"/>
            <a:ext cx="9507178" cy="6684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0577655-2022-403F-8F83-3096FB28A8A9}"/>
              </a:ext>
            </a:extLst>
          </p:cNvPr>
          <p:cNvSpPr txBox="1"/>
          <p:nvPr/>
        </p:nvSpPr>
        <p:spPr>
          <a:xfrm>
            <a:off x="182881" y="5723068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rgbClr val="FF0000"/>
                </a:solidFill>
              </a:rPr>
              <a:t>Etape 2 : Insertion :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EA0719B-7E12-4AFA-BAC8-372FD561C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72926"/>
            <a:ext cx="10080625" cy="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5C1E904-5D67-4BEC-BF8D-C3D7ED65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95" y="337581"/>
            <a:ext cx="5669069" cy="3990289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14005890-7213-4DB9-A4DA-470691277CD4}"/>
              </a:ext>
            </a:extLst>
          </p:cNvPr>
          <p:cNvSpPr/>
          <p:nvPr/>
        </p:nvSpPr>
        <p:spPr>
          <a:xfrm>
            <a:off x="279699" y="710005"/>
            <a:ext cx="2753957" cy="29045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35F0FA-C426-4F5C-B73D-83BB7B89A939}"/>
              </a:ext>
            </a:extLst>
          </p:cNvPr>
          <p:cNvSpPr txBox="1"/>
          <p:nvPr/>
        </p:nvSpPr>
        <p:spPr>
          <a:xfrm>
            <a:off x="322729" y="1710466"/>
            <a:ext cx="2269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Résultat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75FFED-7E00-400B-8B99-14C8219947E4}"/>
              </a:ext>
            </a:extLst>
          </p:cNvPr>
          <p:cNvSpPr/>
          <p:nvPr/>
        </p:nvSpPr>
        <p:spPr>
          <a:xfrm>
            <a:off x="356795" y="4240306"/>
            <a:ext cx="2753957" cy="290456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ED0CFB-8775-4F18-B6B4-8AB977AC49A3}"/>
              </a:ext>
            </a:extLst>
          </p:cNvPr>
          <p:cNvSpPr txBox="1"/>
          <p:nvPr/>
        </p:nvSpPr>
        <p:spPr>
          <a:xfrm>
            <a:off x="387274" y="5292762"/>
            <a:ext cx="242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Moyenne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CAB570-A726-4221-8B28-5FEC04C3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66" y="4796871"/>
            <a:ext cx="6809927" cy="54968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152DA08-5355-4D1C-9091-19D844146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339" y="5978865"/>
            <a:ext cx="5668931" cy="8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28613"/>
      </p:ext>
    </p:extLst>
  </p:cSld>
  <p:clrMapOvr>
    <a:masterClrMapping/>
  </p:clrMapOvr>
</p:sld>
</file>

<file path=ppt/theme/theme1.xml><?xml version="1.0" encoding="utf-8"?>
<a:theme xmlns:a="http://schemas.openxmlformats.org/drawingml/2006/main" name="Vin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462</Words>
  <Application>Microsoft Office PowerPoint</Application>
  <PresentationFormat>Personnalisé</PresentationFormat>
  <Paragraphs>64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Aharoni</vt:lpstr>
      <vt:lpstr>Arial</vt:lpstr>
      <vt:lpstr>Calibri</vt:lpstr>
      <vt:lpstr>Liberation Sans</vt:lpstr>
      <vt:lpstr>Liberation Serif</vt:lpstr>
      <vt:lpstr>Segoe UI</vt:lpstr>
      <vt:lpstr>Tahoma</vt:lpstr>
      <vt:lpstr>Vintage</vt:lpstr>
      <vt:lpstr>Standard 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</dc:title>
  <dc:creator>beben</dc:creator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cp:lastModifiedBy>haas1</cp:lastModifiedBy>
  <cp:revision>17</cp:revision>
  <dcterms:created xsi:type="dcterms:W3CDTF">2022-01-20T09:31:34Z</dcterms:created>
  <dcterms:modified xsi:type="dcterms:W3CDTF">2022-01-24T16:44:50Z</dcterms:modified>
</cp:coreProperties>
</file>