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6858000" cy="9144000"/>
  <p:embeddedFontLst>
    <p:embeddedFont>
      <p:font typeface="Franklin Gothic"/>
      <p:bold r:id="rId28"/>
    </p:embeddedFont>
    <p:embeddedFont>
      <p:font typeface="Roboto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FranklinGothic-bold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3b2e7bcb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303b2e7bcb4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3b2e7bcb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303b2e7bcb4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3b2e7bcb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303b2e7bcb4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03b2e7bcb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303b2e7bcb4_0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03b2e7bcb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303b2e7bcb4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3b2e7bcb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303b2e7bcb4_0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3b2e7bcb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303b2e7bcb4_0_1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03b2e7bcb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303b2e7bcb4_0_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3b2e7bcb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303b2e7bcb4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3b2e7bcb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303b2e7bcb4_0_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3b2e7bcb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303b2e7bcb4_0_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03b2e7bcb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303b2e7bcb4_0_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55c8c4176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155c8c417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3155c8c4176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3b2e7bcb4_0_1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3b2e7bcb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303b2e7bcb4_0_1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3b2e7bcb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303b2e7bcb4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3b2e7bcb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303b2e7bcb4_0_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3b2e7bcb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303b2e7bcb4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3b2e7bcb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303b2e7bcb4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3b2e7bcb4_0_1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3b2e7bcb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303b2e7bcb4_0_1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3b2e7bcb4_0_1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3b2e7bcb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303b2e7bcb4_0_1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52529" cy="736270"/>
          </a:xfrm>
          <a:prstGeom prst="rect">
            <a:avLst/>
          </a:prstGeom>
          <a:gradFill>
            <a:gsLst>
              <a:gs pos="0">
                <a:srgbClr val="166018"/>
              </a:gs>
              <a:gs pos="1000">
                <a:srgbClr val="166018"/>
              </a:gs>
              <a:gs pos="52000">
                <a:srgbClr val="00B0F0"/>
              </a:gs>
              <a:gs pos="100000">
                <a:srgbClr val="17365D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INDIAN INSTITUTE OF TECHNOLOGY ROORKEE</a:t>
            </a:r>
            <a:endParaRPr/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77895" y="-1281"/>
            <a:ext cx="755828" cy="732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06150"/>
            <a:ext cx="9133727" cy="185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">
  <p:cSld name="Content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64285" y="-1480"/>
            <a:ext cx="979715" cy="9613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21;p3"/>
          <p:cNvCxnSpPr/>
          <p:nvPr/>
        </p:nvCxnSpPr>
        <p:spPr>
          <a:xfrm>
            <a:off x="0" y="990600"/>
            <a:ext cx="9144000" cy="0"/>
          </a:xfrm>
          <a:prstGeom prst="straightConnector1">
            <a:avLst/>
          </a:prstGeom>
          <a:noFill/>
          <a:ln cap="flat" cmpd="sng" w="508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" name="Google Shape;22;p3"/>
          <p:cNvCxnSpPr/>
          <p:nvPr/>
        </p:nvCxnSpPr>
        <p:spPr>
          <a:xfrm>
            <a:off x="0" y="6756400"/>
            <a:ext cx="9144000" cy="0"/>
          </a:xfrm>
          <a:prstGeom prst="straightConnector1">
            <a:avLst/>
          </a:prstGeom>
          <a:noFill/>
          <a:ln cap="flat" cmpd="sng" w="22225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" name="Google Shape;2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3072" y="2118212"/>
            <a:ext cx="5321656" cy="351057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/>
          <p:nvPr/>
        </p:nvSpPr>
        <p:spPr>
          <a:xfrm>
            <a:off x="8382001" y="6607628"/>
            <a:ext cx="762000" cy="198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180654" y="202990"/>
            <a:ext cx="7042080" cy="55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180653" y="1173984"/>
            <a:ext cx="8768137" cy="5223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Slide" type="twoTxTwoObj">
  <p:cSld name="TWO_OBJECTS_WITH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73072" y="2118212"/>
            <a:ext cx="5321656" cy="351057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type="title"/>
          </p:nvPr>
        </p:nvSpPr>
        <p:spPr>
          <a:xfrm>
            <a:off x="180654" y="202990"/>
            <a:ext cx="7042080" cy="55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80654" y="1132413"/>
            <a:ext cx="4288604" cy="4806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180654" y="1613043"/>
            <a:ext cx="4288604" cy="47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3" name="Google Shape;33;p4"/>
          <p:cNvSpPr txBox="1"/>
          <p:nvPr>
            <p:ph idx="3" type="body"/>
          </p:nvPr>
        </p:nvSpPr>
        <p:spPr>
          <a:xfrm>
            <a:off x="4645025" y="1125166"/>
            <a:ext cx="4242121" cy="4878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4"/>
          <p:cNvSpPr txBox="1"/>
          <p:nvPr>
            <p:ph idx="4" type="body"/>
          </p:nvPr>
        </p:nvSpPr>
        <p:spPr>
          <a:xfrm>
            <a:off x="4645025" y="1613043"/>
            <a:ext cx="4242121" cy="47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pic>
        <p:nvPicPr>
          <p:cNvPr id="35" name="Google Shape;3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4285" y="-1480"/>
            <a:ext cx="979715" cy="9613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p4"/>
          <p:cNvCxnSpPr/>
          <p:nvPr/>
        </p:nvCxnSpPr>
        <p:spPr>
          <a:xfrm>
            <a:off x="0" y="990600"/>
            <a:ext cx="9144000" cy="0"/>
          </a:xfrm>
          <a:prstGeom prst="straightConnector1">
            <a:avLst/>
          </a:prstGeom>
          <a:noFill/>
          <a:ln cap="flat" cmpd="sng" w="508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" name="Google Shape;37;p4"/>
          <p:cNvCxnSpPr/>
          <p:nvPr/>
        </p:nvCxnSpPr>
        <p:spPr>
          <a:xfrm>
            <a:off x="0" y="6756400"/>
            <a:ext cx="9144000" cy="0"/>
          </a:xfrm>
          <a:prstGeom prst="straightConnector1">
            <a:avLst/>
          </a:prstGeom>
          <a:noFill/>
          <a:ln cap="flat" cmpd="sng" w="22225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8" name="Google Shape;3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4"/>
          <p:cNvSpPr txBox="1"/>
          <p:nvPr/>
        </p:nvSpPr>
        <p:spPr>
          <a:xfrm>
            <a:off x="8382001" y="6607628"/>
            <a:ext cx="762000" cy="198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73072" y="2118212"/>
            <a:ext cx="5321656" cy="351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4285" y="-1480"/>
            <a:ext cx="979715" cy="9613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Google Shape;43;p5"/>
          <p:cNvCxnSpPr/>
          <p:nvPr/>
        </p:nvCxnSpPr>
        <p:spPr>
          <a:xfrm>
            <a:off x="0" y="990600"/>
            <a:ext cx="9144000" cy="0"/>
          </a:xfrm>
          <a:prstGeom prst="straightConnector1">
            <a:avLst/>
          </a:prstGeom>
          <a:noFill/>
          <a:ln cap="flat" cmpd="sng" w="508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" name="Google Shape;44;p5"/>
          <p:cNvCxnSpPr/>
          <p:nvPr/>
        </p:nvCxnSpPr>
        <p:spPr>
          <a:xfrm>
            <a:off x="0" y="6756400"/>
            <a:ext cx="9144000" cy="0"/>
          </a:xfrm>
          <a:prstGeom prst="straightConnector1">
            <a:avLst/>
          </a:prstGeom>
          <a:noFill/>
          <a:ln cap="flat" cmpd="sng" w="22225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5" name="Google Shape;4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5"/>
          <p:cNvSpPr txBox="1"/>
          <p:nvPr/>
        </p:nvSpPr>
        <p:spPr>
          <a:xfrm>
            <a:off x="8382001" y="6607628"/>
            <a:ext cx="762000" cy="198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st Slide">
  <p:cSld name="Last Slid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/>
        </p:nvSpPr>
        <p:spPr>
          <a:xfrm>
            <a:off x="8382001" y="6607628"/>
            <a:ext cx="762000" cy="198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3363913" y="2971801"/>
            <a:ext cx="2452687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0" name="Google Shape;50;p6"/>
          <p:cNvCxnSpPr/>
          <p:nvPr/>
        </p:nvCxnSpPr>
        <p:spPr>
          <a:xfrm>
            <a:off x="3595524" y="3619535"/>
            <a:ext cx="2009553" cy="0"/>
          </a:xfrm>
          <a:prstGeom prst="straightConnector1">
            <a:avLst/>
          </a:prstGeom>
          <a:noFill/>
          <a:ln cap="flat" cmpd="sng" w="508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idx="4294967295" type="title"/>
          </p:nvPr>
        </p:nvSpPr>
        <p:spPr>
          <a:xfrm>
            <a:off x="1069525" y="1259300"/>
            <a:ext cx="72471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Estimating Aqueous Solubility Directly From Molecular Structure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7"/>
          <p:cNvSpPr txBox="1"/>
          <p:nvPr>
            <p:ph idx="4294967295" type="body"/>
          </p:nvPr>
        </p:nvSpPr>
        <p:spPr>
          <a:xfrm>
            <a:off x="1069525" y="3265275"/>
            <a:ext cx="4540800" cy="234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Group Members: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Sahil Kumar (22114083)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Yash Joshi (22114108)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Shubham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Kr.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Verma (22114092)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Mohammed Haaziq Jamal (22114055)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t/>
            </a:r>
            <a:endParaRPr b="1" i="1" sz="270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Insights – MolLogP vs logS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180653" y="1173984"/>
            <a:ext cx="8768100" cy="52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/>
              <a:t>MolLogP (Partition Coefficient):</a:t>
            </a:r>
            <a:r>
              <a:rPr lang="en-US" sz="1700"/>
              <a:t> A measure of a molecule’s hydrophobicity.</a:t>
            </a:r>
            <a:endParaRPr sz="17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/>
              <a:t>Observation:</a:t>
            </a:r>
            <a:endParaRPr b="1" sz="1700"/>
          </a:p>
          <a:p>
            <a:pPr indent="-3365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Strong negative correlation (-0.828) between MolLogP and logS.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Hydrophobic molecules (higher MolLogP) tend to have lower solubility in water.</a:t>
            </a:r>
            <a:endParaRPr sz="17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/>
              <a:t>Key Takeaway:</a:t>
            </a:r>
            <a:endParaRPr b="1" sz="1700"/>
          </a:p>
          <a:p>
            <a:pPr indent="-3365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MolLogP is a crucial predictor of solubility due to its large influence on the model.</a:t>
            </a:r>
            <a:endParaRPr b="1" sz="2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Insights – MolWt vs logS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180653" y="1173984"/>
            <a:ext cx="8768100" cy="52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b="1" lang="en-US" sz="1700"/>
              <a:t>Molecular Weight (MolWt):</a:t>
            </a:r>
            <a:r>
              <a:rPr lang="en-US" sz="1700"/>
              <a:t> The sum of the atomic weights of all atoms in a molecule.</a:t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b="1" lang="en-US" sz="1700"/>
              <a:t>Observation:</a:t>
            </a:r>
            <a:endParaRPr b="1"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-US" sz="1700"/>
              <a:t>Moderate negative correlation (-0.637) between MolWt and logS.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-US" sz="1700"/>
              <a:t>Larger molecules are generally less soluble.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b="1" lang="en-US" sz="1700"/>
              <a:t>Key Takeaway:</a:t>
            </a:r>
            <a:endParaRPr b="1"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-US" sz="1700"/>
              <a:t>MolWt is another important feature, but the relationship is less strong than with MolLogP.</a:t>
            </a:r>
            <a:endParaRPr b="1" sz="2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Insights – NumRotatableBonds and AromaticProportion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180653" y="1173984"/>
            <a:ext cx="8768100" cy="52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/>
              <a:t>NumRotatableBonds:</a:t>
            </a:r>
            <a:endParaRPr b="1" sz="1700"/>
          </a:p>
          <a:p>
            <a:pPr indent="-3365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A weak negative correlation (-0.239) with logS.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Molecules with more rotatable bonds may have slightly lower solubility due to greater flexibility in structure.</a:t>
            </a:r>
            <a:endParaRPr sz="17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/>
              <a:t>AromaticProportion:</a:t>
            </a:r>
            <a:endParaRPr b="1" sz="1700"/>
          </a:p>
          <a:p>
            <a:pPr indent="-3365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Weak binary correlation (-0.268) with logS.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Aromatic molecules (containing rings of atoms) do not show a clear linear relationship with solubility.</a:t>
            </a:r>
            <a:endParaRPr b="1" sz="2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Distribution Insights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180653" y="1173984"/>
            <a:ext cx="8768100" cy="52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700"/>
              <a:buChar char="•"/>
            </a:pPr>
            <a:r>
              <a:rPr b="1" lang="en-US" sz="1700"/>
              <a:t>MolWt:</a:t>
            </a:r>
            <a:r>
              <a:rPr lang="en-US" sz="1700"/>
              <a:t> Right-skewed distribution, with most molecules having a smaller weight but a few with very high molecular weights.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b="1" lang="en-US" sz="1700"/>
              <a:t>NumRotatableBonds:</a:t>
            </a:r>
            <a:r>
              <a:rPr lang="en-US" sz="1700"/>
              <a:t> Discrete distribution due to the nature of the feature (whole numbers).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b="1" lang="en-US" sz="1700"/>
              <a:t>AromaticProportion:</a:t>
            </a:r>
            <a:r>
              <a:rPr lang="en-US" sz="1700"/>
              <a:t> Binary feature, values are either 0 or 1.</a:t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Selection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180653" y="1173984"/>
            <a:ext cx="8768100" cy="52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/>
              <a:t>Models Used: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b="1" lang="en-US" sz="1500"/>
              <a:t>Neural Network:</a:t>
            </a:r>
            <a:r>
              <a:rPr lang="en-US" sz="1500"/>
              <a:t> Best suited for capturing non-linear relationships.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-US" sz="1500"/>
              <a:t>Random Forest &amp; Gradient Boosting:</a:t>
            </a:r>
            <a:r>
              <a:rPr lang="en-US" sz="1500"/>
              <a:t> Excellent for feature importance and handling mixed feature types.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-US" sz="1500"/>
              <a:t>Support Vector Regression:</a:t>
            </a:r>
            <a:r>
              <a:rPr lang="en-US" sz="1500"/>
              <a:t> Effective for smaller datasets but sensitive to feature scaling.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-US" sz="1500"/>
              <a:t>Linear Models (Ridge, Lasso):</a:t>
            </a:r>
            <a:r>
              <a:rPr lang="en-US" sz="1500"/>
              <a:t> Act as baseline models to compare against more complex models.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/>
              <a:t>Why These Models?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Each model has distinct advantages: Neural Networks for non-linearity, Random Forest for feature importance, Gradient Boosting for reducing bias.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/>
              <a:t>Evaluation Metrics: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RMSE (Root Mean Square Error)</a:t>
            </a:r>
            <a:r>
              <a:rPr lang="en-US" sz="1500"/>
              <a:t>: Measures the average error magnitude.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MAE (Mean Absolute Error)</a:t>
            </a:r>
            <a:r>
              <a:rPr lang="en-US" sz="1500"/>
              <a:t>: Measures the average absolute difference between predicted and actual values.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R² (Coefficient of Determination)</a:t>
            </a:r>
            <a:r>
              <a:rPr lang="en-US" sz="1500"/>
              <a:t>: Measures how well the model explains variance in the data.</a:t>
            </a:r>
            <a:endParaRPr b="1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Performance – Neural Network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180653" y="1173984"/>
            <a:ext cx="8768100" cy="52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b="1" lang="en-US" sz="1700"/>
              <a:t>Neural Network Performance:</a:t>
            </a:r>
            <a:endParaRPr b="1" sz="17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/>
              <a:t>Best performance among all models with:</a:t>
            </a:r>
            <a:endParaRPr sz="1700"/>
          </a:p>
          <a:p>
            <a:pPr indent="-336550" lvl="2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AutoNum type="romanLcPeriod"/>
            </a:pPr>
            <a:r>
              <a:rPr b="1" lang="en-US" sz="1700"/>
              <a:t>RMSE:</a:t>
            </a:r>
            <a:r>
              <a:rPr lang="en-US" sz="1700"/>
              <a:t> Lowest (0.72)</a:t>
            </a:r>
            <a:endParaRPr sz="1700"/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romanLcPeriod"/>
            </a:pPr>
            <a:r>
              <a:rPr b="1" lang="en-US" sz="1700"/>
              <a:t>MAE:</a:t>
            </a:r>
            <a:r>
              <a:rPr lang="en-US" sz="1700"/>
              <a:t> Lowest (0.53)</a:t>
            </a:r>
            <a:endParaRPr sz="1700"/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romanLcPeriod"/>
            </a:pPr>
            <a:r>
              <a:rPr b="1" lang="en-US" sz="1700"/>
              <a:t>R²:</a:t>
            </a:r>
            <a:r>
              <a:rPr lang="en-US" sz="1700"/>
              <a:t> Highest (0.89)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b="1" lang="en-US" sz="1700"/>
              <a:t>Why Neural Network Performed Best:</a:t>
            </a:r>
            <a:endParaRPr b="1"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-US" sz="1700"/>
              <a:t>Captures complex non-linear relationships between molecular descriptors and solubility.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-US" sz="1700"/>
              <a:t>Uses multiple layers of perceptrons, optimizing weights during training for accurate predictions.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US" sz="1700"/>
              <a:t>Tuning:</a:t>
            </a:r>
            <a:r>
              <a:rPr lang="en-US" sz="1700"/>
              <a:t> Manually tuned </a:t>
            </a:r>
            <a:r>
              <a:rPr lang="en-US" sz="1700"/>
              <a:t>parameters like </a:t>
            </a:r>
            <a:r>
              <a:rPr lang="en-US" sz="1500"/>
              <a:t>learning rate, batch size. </a:t>
            </a:r>
            <a:r>
              <a:rPr lang="en-US" sz="1700"/>
              <a:t>and number of layers to find the best performing model .</a:t>
            </a:r>
            <a:endParaRPr b="1" sz="2300"/>
          </a:p>
        </p:txBody>
      </p:sp>
      <p:pic>
        <p:nvPicPr>
          <p:cNvPr id="144" name="Google Shape;144;p21"/>
          <p:cNvPicPr preferRelativeResize="0"/>
          <p:nvPr/>
        </p:nvPicPr>
        <p:blipFill rotWithShape="1">
          <a:blip r:embed="rId3">
            <a:alphaModFix/>
          </a:blip>
          <a:srcRect b="0" l="0" r="48258" t="76312"/>
          <a:stretch/>
        </p:blipFill>
        <p:spPr>
          <a:xfrm>
            <a:off x="4767250" y="1234100"/>
            <a:ext cx="4376749" cy="254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Performance – Random Forest &amp; Gradient Boosting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180653" y="1173984"/>
            <a:ext cx="8768100" cy="52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/>
              <a:t>Random Forest Performance: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RMSE:</a:t>
            </a:r>
            <a:r>
              <a:rPr lang="en-US" sz="1600"/>
              <a:t> 0.80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MAE:</a:t>
            </a:r>
            <a:r>
              <a:rPr lang="en-US" sz="1600"/>
              <a:t> 0.58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R²:</a:t>
            </a:r>
            <a:r>
              <a:rPr lang="en-US" sz="1600"/>
              <a:t> 0.86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/>
              <a:t>Gradient Boosting Performance: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RMSE: </a:t>
            </a:r>
            <a:r>
              <a:rPr lang="en-US" sz="1600"/>
              <a:t>0.82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MAE:</a:t>
            </a:r>
            <a:r>
              <a:rPr lang="en-US" sz="1600"/>
              <a:t> 0.60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R²:</a:t>
            </a:r>
            <a:r>
              <a:rPr lang="en-US" sz="1600"/>
              <a:t> 0.86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/>
              <a:t>Why Random Forest &amp; Gradient Boosting Worked Well: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Its robust handling of non-linear patterns and minimal need for feature scaling made it work </a:t>
            </a:r>
            <a:r>
              <a:rPr lang="en-US" sz="1600"/>
              <a:t>well</a:t>
            </a:r>
            <a:r>
              <a:rPr lang="en-US" sz="1600"/>
              <a:t>.</a:t>
            </a:r>
            <a:endParaRPr sz="1600"/>
          </a:p>
        </p:txBody>
      </p:sp>
      <p:pic>
        <p:nvPicPr>
          <p:cNvPr id="151" name="Google Shape;151;p22"/>
          <p:cNvPicPr preferRelativeResize="0"/>
          <p:nvPr/>
        </p:nvPicPr>
        <p:blipFill rotWithShape="1">
          <a:blip r:embed="rId3">
            <a:alphaModFix/>
          </a:blip>
          <a:srcRect b="48243" l="52079" r="1132" t="27940"/>
          <a:stretch/>
        </p:blipFill>
        <p:spPr>
          <a:xfrm>
            <a:off x="5844325" y="1009750"/>
            <a:ext cx="2892774" cy="187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 rotWithShape="1">
          <a:blip r:embed="rId3">
            <a:alphaModFix/>
          </a:blip>
          <a:srcRect b="24472" l="0" r="50913" t="52299"/>
          <a:stretch/>
        </p:blipFill>
        <p:spPr>
          <a:xfrm>
            <a:off x="5734950" y="2963850"/>
            <a:ext cx="3111529" cy="187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Performance – Support Vector Regression(SVR) and Linear Models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180653" y="1173984"/>
            <a:ext cx="8768100" cy="52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/>
              <a:t>SVR Performance: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b="1" lang="en-US" sz="1700"/>
              <a:t>RMSE:</a:t>
            </a:r>
            <a:r>
              <a:rPr lang="en-US" sz="1700"/>
              <a:t> 0.88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US" sz="1700"/>
              <a:t>MAE:</a:t>
            </a:r>
            <a:r>
              <a:rPr lang="en-US" sz="1700"/>
              <a:t> 0.63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US" sz="1700"/>
              <a:t>R²:</a:t>
            </a:r>
            <a:r>
              <a:rPr lang="en-US" sz="1700"/>
              <a:t> 0.84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/>
              <a:t>Linear Models (Ridge, Lasso):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Ridge: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-US" sz="1700"/>
              <a:t>RMSE: </a:t>
            </a:r>
            <a:r>
              <a:rPr lang="en-US" sz="1700"/>
              <a:t>1.01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-US" sz="1700"/>
              <a:t>MAE:</a:t>
            </a:r>
            <a:r>
              <a:rPr lang="en-US" sz="1700"/>
              <a:t> 0.78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-US" sz="1700"/>
              <a:t>R²:</a:t>
            </a:r>
            <a:r>
              <a:rPr lang="en-US" sz="1700"/>
              <a:t> 0.79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Lasso: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-US" sz="1700"/>
              <a:t>RMSE:</a:t>
            </a:r>
            <a:r>
              <a:rPr lang="en-US" sz="1700"/>
              <a:t> 1.02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-US" sz="1700"/>
              <a:t>MAE:</a:t>
            </a:r>
            <a:r>
              <a:rPr lang="en-US" sz="1700"/>
              <a:t> 0.80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-US" sz="1700"/>
              <a:t>R²:</a:t>
            </a:r>
            <a:r>
              <a:rPr lang="en-US" sz="1700"/>
              <a:t> 0.78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Linear models couldn’t capture the complex relationships between molecular descriptors and logS, performing worse than non-linear models.</a:t>
            </a:r>
            <a:endParaRPr b="1" sz="2300"/>
          </a:p>
        </p:txBody>
      </p:sp>
      <p:pic>
        <p:nvPicPr>
          <p:cNvPr id="159" name="Google Shape;159;p23"/>
          <p:cNvPicPr preferRelativeResize="0"/>
          <p:nvPr/>
        </p:nvPicPr>
        <p:blipFill rotWithShape="1">
          <a:blip r:embed="rId3">
            <a:alphaModFix/>
          </a:blip>
          <a:srcRect b="48087" l="0" r="0" t="3062"/>
          <a:stretch/>
        </p:blipFill>
        <p:spPr>
          <a:xfrm>
            <a:off x="3895400" y="1717775"/>
            <a:ext cx="4944227" cy="307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 rotWithShape="1">
          <a:blip r:embed="rId3">
            <a:alphaModFix/>
          </a:blip>
          <a:srcRect b="23837" l="51828" r="0" t="51972"/>
          <a:stretch/>
        </p:blipFill>
        <p:spPr>
          <a:xfrm>
            <a:off x="6457911" y="3269687"/>
            <a:ext cx="2381713" cy="1522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Hyperparameter Tuning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180653" y="1173984"/>
            <a:ext cx="8768100" cy="52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/>
              <a:t>Purpose of Hyperparameter Tuning: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Optimize model performance by adjusting key parameters such as: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Number of trees in Random Forest and Gradient Boosting.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Regularization parameters in Ridge and Lasso.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/>
              <a:t>Methods Used: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Grid Search</a:t>
            </a:r>
            <a:r>
              <a:rPr lang="en-US" sz="1500"/>
              <a:t> and </a:t>
            </a:r>
            <a:r>
              <a:rPr b="1" lang="en-US" sz="1500"/>
              <a:t>Randomized Search</a:t>
            </a:r>
            <a:r>
              <a:rPr lang="en-US" sz="1500"/>
              <a:t> to find the optimal combination of hyperparameters.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Grid Search tested specific parameter combinations, while Randomized Search provided faster exploration of broader parameter spaces.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/>
              <a:t>Key Tuned Hyperparameters: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Random Forest: Number of estimators, max depth.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Gradient Boosting: Learning rate, number of trees.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/>
              <a:t>Results of Tuning:</a:t>
            </a:r>
            <a:endParaRPr b="1" sz="15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Improvements in model metrics were modest. Each model showed comparable performance with RMSE values close to one another.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Outlier Detection</a:t>
            </a:r>
            <a:endParaRPr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180653" y="1173984"/>
            <a:ext cx="8768100" cy="52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/>
              <a:t>Why Detect Outliers: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Outliers can skew model performance, especially in sensitive models like Neural Networks.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/>
              <a:t>Method: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Used </a:t>
            </a:r>
            <a:r>
              <a:rPr b="1" lang="en-US" sz="1700"/>
              <a:t>Isolation Forest</a:t>
            </a:r>
            <a:r>
              <a:rPr lang="en-US" sz="1700"/>
              <a:t> algorithm to detect outliers by isolating data points that differ significantly from the rest.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/>
              <a:t>Impact on Dataset: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46 outliers removed from the original dataset.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Neural Network performance slightly decreased  after outlier removal, suggesting a negative effect on overfitting.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/>
              <a:t>Conclusion: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Outlier removal had a small but noticeable impact on model performance, indicating that most data points were consistent with expected solubility trends.</a:t>
            </a:r>
            <a:endParaRPr b="1"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180654" y="202990"/>
            <a:ext cx="7042080" cy="55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62" name="Google Shape;62;p8"/>
          <p:cNvSpPr txBox="1"/>
          <p:nvPr>
            <p:ph idx="1" type="body"/>
          </p:nvPr>
        </p:nvSpPr>
        <p:spPr>
          <a:xfrm>
            <a:off x="180653" y="1173984"/>
            <a:ext cx="8768137" cy="5223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/>
              <a:t>Background: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Aqueous solubility is a critical property in fields such as drug discovery, environmental chemistry, and material science.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It determines how well a substance dissolves in water, impacting bioavailability in pharmaceuticals and contaminant behavior in the environment.</a:t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700"/>
              <a:t>Problem Statement:</a:t>
            </a:r>
            <a:r>
              <a:rPr lang="en-US" sz="1700"/>
              <a:t> Traditional methods for experimentally determining solubility are time-consuming and expensive.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700"/>
              <a:t>Solution:</a:t>
            </a:r>
            <a:r>
              <a:rPr lang="en-US" sz="1700"/>
              <a:t> Developing a machine learning model to predict solubility directly from molecular structure using molecular descriptors.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/>
              <a:t>Objective:</a:t>
            </a:r>
            <a:r>
              <a:rPr lang="en-US" sz="1700"/>
              <a:t> Use regression models to estimate the solubility of molecules (logS) from a dataset of molecular descriptors.</a:t>
            </a:r>
            <a:endParaRPr sz="1700"/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 Visualization – Predicted vs Actual Solubility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180653" y="1173984"/>
            <a:ext cx="8768100" cy="52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/>
              <a:t>Visualization Purpose:</a:t>
            </a:r>
            <a:endParaRPr b="1" sz="1700"/>
          </a:p>
          <a:p>
            <a:pPr indent="-3365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Comparing the predicted solubility (logS) values against actual values for each model on the test set.</a:t>
            </a:r>
            <a:endParaRPr sz="17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/>
              <a:t>Best Model:</a:t>
            </a:r>
            <a:r>
              <a:rPr lang="en-US" sz="1700"/>
              <a:t> Neural Network predictions closely matched actual solubility values, especially in the mid-range of solubility.</a:t>
            </a:r>
            <a:endParaRPr sz="17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1700"/>
              <a:t>Other Models:</a:t>
            </a:r>
            <a:r>
              <a:rPr lang="en-US" sz="1700"/>
              <a:t> Random Forest and Gradient Boosting also performed well but occasionally over- or under-predicted solubility for more extreme cases.</a:t>
            </a:r>
            <a:endParaRPr b="1" sz="23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Learning Outcomes and Limitations</a:t>
            </a:r>
            <a:endParaRPr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180653" y="1173984"/>
            <a:ext cx="8768100" cy="52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/>
              <a:t>Learning Outcomes: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Successfully implemented regression models to predict aqueous solubility.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Neural Network proved most effective, highlighting the importance of non-linear modeling in chemical data.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Preprocessing and feature scaling were critical for SVR and Neural Network performance.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/>
              <a:t>Limitations: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Dataset Size:</a:t>
            </a:r>
            <a:r>
              <a:rPr lang="en-US" sz="1500"/>
              <a:t> Small dataset (1,144 samples) limits generalizability.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Feature Selection:</a:t>
            </a:r>
            <a:r>
              <a:rPr lang="en-US" sz="1500"/>
              <a:t> Some molecular descriptors, like NumRotatableBonds, showed weak correlations, potentially adding noise to the model.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Synthetic Data Generation:</a:t>
            </a:r>
            <a:r>
              <a:rPr lang="en-US" sz="1500"/>
              <a:t> Could not be applied due to the complexity of chemical structures.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/>
              <a:t>Future Improvements: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Consider larger datasets for better model generalization.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Experiment with advanced deep learning architectures for more complex molecule representations.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Apply advanced tuning techniques like Bayesian optimization.</a:t>
            </a:r>
            <a:endParaRPr b="1" sz="2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3358300" y="2971800"/>
            <a:ext cx="2463900" cy="71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238054" y="274740"/>
            <a:ext cx="7042200" cy="55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Arial"/>
                <a:ea typeface="Arial"/>
                <a:cs typeface="Arial"/>
                <a:sym typeface="Arial"/>
              </a:rPr>
              <a:t>Followed Pipeline</a:t>
            </a:r>
            <a:endParaRPr/>
          </a:p>
        </p:txBody>
      </p:sp>
      <p:pic>
        <p:nvPicPr>
          <p:cNvPr id="69" name="Google Shape;69;p9"/>
          <p:cNvPicPr preferRelativeResize="0"/>
          <p:nvPr/>
        </p:nvPicPr>
        <p:blipFill rotWithShape="1">
          <a:blip r:embed="rId3">
            <a:alphaModFix/>
          </a:blip>
          <a:srcRect b="0" l="0" r="28810" t="0"/>
          <a:stretch/>
        </p:blipFill>
        <p:spPr>
          <a:xfrm>
            <a:off x="470075" y="1809600"/>
            <a:ext cx="8089948" cy="369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Description</a:t>
            </a:r>
            <a:endParaRPr/>
          </a:p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180653" y="1173984"/>
            <a:ext cx="8768100" cy="52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700"/>
              <a:t>Dataset:</a:t>
            </a:r>
            <a:r>
              <a:rPr lang="en-US" sz="1700"/>
              <a:t> </a:t>
            </a:r>
            <a:r>
              <a:rPr i="1" lang="en-US" sz="1700"/>
              <a:t>delaney_solubility_with_descriptors.csv</a:t>
            </a:r>
            <a:endParaRPr i="1" sz="1700"/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700"/>
              <a:t>Source:</a:t>
            </a:r>
            <a:r>
              <a:rPr lang="en-US" sz="1700"/>
              <a:t> Sourced from published papers on solubility prediction.</a:t>
            </a:r>
            <a:endParaRPr sz="1700"/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700"/>
              <a:t>Size:</a:t>
            </a:r>
            <a:r>
              <a:rPr lang="en-US" sz="1700"/>
              <a:t> 1,144 molecules, each with 4 molecular descriptors.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/>
              <a:t>Target Variable: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b="1" lang="en-US" sz="1700"/>
              <a:t>logS:</a:t>
            </a:r>
            <a:r>
              <a:rPr lang="en-US" sz="1700"/>
              <a:t> Logarithm of solubility in mol/L.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The target is continuous and used for regression analysis.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/>
              <a:t>Descriptors: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Molecular descriptors include MolLogP (octanol-water partition coefficient), MolWt (Molecular Weight), NumRotatableBonds, AromaticProportion, etc.</a:t>
            </a:r>
            <a:endParaRPr sz="1700"/>
          </a:p>
          <a:p>
            <a:pPr indent="-1905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525" y="1642950"/>
            <a:ext cx="8400950" cy="392192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1"/>
          <p:cNvSpPr txBox="1"/>
          <p:nvPr>
            <p:ph type="title"/>
          </p:nvPr>
        </p:nvSpPr>
        <p:spPr>
          <a:xfrm>
            <a:off x="223704" y="403840"/>
            <a:ext cx="7042200" cy="55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Sample rows from the dataset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Preprocessing</a:t>
            </a:r>
            <a:endParaRPr/>
          </a:p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180653" y="1173984"/>
            <a:ext cx="8768100" cy="52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/>
              <a:t>Preprocessing Steps:</a:t>
            </a:r>
            <a:endParaRPr b="1" sz="18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/>
              <a:t>1. Feature Scaling:</a:t>
            </a:r>
            <a:endParaRPr b="1" sz="1700"/>
          </a:p>
          <a:p>
            <a:pPr indent="-3365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Applied </a:t>
            </a:r>
            <a:r>
              <a:rPr lang="en-U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StandardScaler</a:t>
            </a:r>
            <a:r>
              <a:rPr lang="en-US" sz="1700"/>
              <a:t> to ensure all descriptors are on the same scale.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Scaling was important because models like SVR and Neural Networks are sensitive to feature magnitudes.</a:t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/>
              <a:t>2. Train-Test Split:</a:t>
            </a:r>
            <a:endParaRPr b="1" sz="1700"/>
          </a:p>
          <a:p>
            <a:pPr indent="-3365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Dataset split into 80% training (915 samples) and 20% testing (229 samples) for model evaluation.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/>
              <a:t>Why Preprocessing Matters: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Standardization ensures no single feature dominates others during model training.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Proper train-test splitting avoids data leakage and ensures unbiased model performance.</a:t>
            </a:r>
            <a:endParaRPr b="1" sz="2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Exploratory Data Analysis (EDA)</a:t>
            </a:r>
            <a:endParaRPr/>
          </a:p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180653" y="1173984"/>
            <a:ext cx="8768100" cy="52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/>
              <a:t>EDA Goals: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Understand relationships between molecular descriptors and solubility.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Identify patterns, correlations, and potential feature importance.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/>
              <a:t>Key Observations: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Strong negative correlation between MolLogP and logS.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Moderate negative correlation between Molecular Weight (MolWt) and logS.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Weak correlations for other features, indicating that non-linear models may perform better.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/>
              <a:t>Insights on Distributions: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Some features like MolWt are skewed, while others like Aromatic Proportion are binary.</a:t>
            </a:r>
            <a:endParaRPr b="1"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EDA Plots :</a:t>
            </a:r>
            <a:endParaRPr/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575" y="1390175"/>
            <a:ext cx="7198475" cy="494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Correlation Matrix</a:t>
            </a:r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200" y="1386425"/>
            <a:ext cx="6015375" cy="509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ITR_PPT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