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1pPr>
    <a:lvl2pPr marL="0" marR="0" indent="457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2pPr>
    <a:lvl3pPr marL="0" marR="0" indent="914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3pPr>
    <a:lvl4pPr marL="0" marR="0" indent="1371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4pPr>
    <a:lvl5pPr marL="0" marR="0" indent="18288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5pPr>
    <a:lvl6pPr marL="0" marR="0" indent="22860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6pPr>
    <a:lvl7pPr marL="0" marR="0" indent="27432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7pPr>
    <a:lvl8pPr marL="0" marR="0" indent="32004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8pPr>
    <a:lvl9pPr marL="0" marR="0" indent="3657600" algn="ctr" defTabSz="3556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44" strike="noStrike" sz="2200" u="none" kumimoji="0" normalizeH="0">
        <a:ln>
          <a:noFill/>
        </a:ln>
        <a:solidFill>
          <a:schemeClr val="accent1">
            <a:satOff val="74278"/>
            <a:lumOff val="-33241"/>
          </a:schemeClr>
        </a:solidFill>
        <a:effectLst/>
        <a:uFillTx/>
        <a:latin typeface="Graphik Medium"/>
        <a:ea typeface="Graphik Medium"/>
        <a:cs typeface="Graphik Medium"/>
        <a:sym typeface="Graphik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/>
          <p:nvPr>
            <p:ph type="body" sz="quarter" idx="21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Topic</a:t>
            </a:r>
          </a:p>
        </p:txBody>
      </p:sp>
      <p:sp>
        <p:nvSpPr>
          <p:cNvPr id="16" name="Location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Location</a:t>
            </a:r>
          </a:p>
        </p:txBody>
      </p:sp>
      <p:sp>
        <p:nvSpPr>
          <p:cNvPr id="17" name="Author and Date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Author and Date</a:t>
            </a:r>
          </a:p>
        </p:txBody>
      </p:sp>
      <p:sp>
        <p:nvSpPr>
          <p:cNvPr id="18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Fact information"/>
          <p:cNvSpPr txBox="1"/>
          <p:nvPr>
            <p:ph type="body" sz="quarter" idx="21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21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45" name="Body Level One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ink typewriter on a pink three-drawer dresser in front of a pink wall"/>
          <p:cNvSpPr/>
          <p:nvPr>
            <p:ph type="pic" idx="21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Bright turquoise cassette tape on a pink background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Small retro clock on a green shelf against a yellow background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our vintage television sets in a row with fluorescent colors: pink, blue, orange, and green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w of seven small retro clocks on a green shelf against a yellow background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opic"/>
          <p:cNvSpPr txBox="1"/>
          <p:nvPr>
            <p:ph type="body" sz="quarter" idx="22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9" name="Location"/>
          <p:cNvSpPr txBox="1"/>
          <p:nvPr>
            <p:ph type="body" sz="quarter" idx="23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0" name="Author and Date"/>
          <p:cNvSpPr txBox="1"/>
          <p:nvPr>
            <p:ph type="body" sz="quarter" idx="24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6" name="Pink typewriter on a pink three-drawer dresser in front of a pink wall"/>
          <p:cNvSpPr/>
          <p:nvPr>
            <p:ph type="pic" idx="21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9" name="Slide Titl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Vintage television in front of yellow patterned wallpaper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01" name="Slide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2794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7366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1193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16510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Agenda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pc="0" sz="3200">
                <a:solidFill>
                  <a:srgbClr val="000000"/>
                </a:solidFill>
              </a:defRPr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pc="0">
                <a:solidFill>
                  <a:srgbClr val="FFFFFF"/>
                </a:solidFill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cloud.google.com/bigquery/docs/partitioned-tables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igQuer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BigQuery</a:t>
            </a:r>
          </a:p>
        </p:txBody>
      </p:sp>
      <p:sp>
        <p:nvSpPr>
          <p:cNvPr id="181" name="ZOOM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ZOOM</a:t>
            </a:r>
          </a:p>
        </p:txBody>
      </p:sp>
      <p:sp>
        <p:nvSpPr>
          <p:cNvPr id="182" name="HABEEB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HABEEB</a:t>
            </a:r>
          </a:p>
        </p:txBody>
      </p:sp>
      <p:sp>
        <p:nvSpPr>
          <p:cNvPr id="183" name="DATA WAREHOUSE: BigQue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DATA WAREHOUSE: BigQuery</a:t>
            </a:r>
          </a:p>
        </p:txBody>
      </p:sp>
      <p:sp>
        <p:nvSpPr>
          <p:cNvPr id="184" name="WK 3 DE zoomcAM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25779">
              <a:lnSpc>
                <a:spcPct val="90000"/>
              </a:lnSpc>
              <a:defRPr cap="all" spc="297" sz="99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WK 3 DE zoomcAMP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ore Components: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425195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Core Components:</a:t>
            </a:r>
            <a:endParaRPr b="0"/>
          </a:p>
          <a:p>
            <a:pPr lvl="1" marL="850391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Storage:</a:t>
            </a:r>
            <a:endParaRPr b="0"/>
          </a:p>
          <a:p>
            <a:pPr lvl="2" marL="1275588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Built on Colossus for efficient, scalable storage.</a:t>
            </a:r>
          </a:p>
          <a:p>
            <a:pPr lvl="1" marL="850391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Compute:</a:t>
            </a:r>
            <a:endParaRPr b="0"/>
          </a:p>
          <a:p>
            <a:pPr lvl="2" marL="1275588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Uses a distributed compute architecture.</a:t>
            </a:r>
          </a:p>
          <a:p>
            <a:pPr lvl="1" marL="850391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Networking:</a:t>
            </a:r>
            <a:endParaRPr b="0"/>
          </a:p>
          <a:p>
            <a:pPr lvl="2" marL="1275588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Leverages the Jupiter network for high-speed data transfers.</a:t>
            </a:r>
          </a:p>
          <a:p>
            <a:pPr marL="425195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Query Execution:</a:t>
            </a:r>
            <a:endParaRPr b="0"/>
          </a:p>
          <a:p>
            <a:pPr lvl="1" marL="850391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Dremel Technology:</a:t>
            </a:r>
            <a:endParaRPr b="0"/>
          </a:p>
          <a:p>
            <a:pPr lvl="2" marL="1275588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Uses a tree architecture where only leaf nodes directly access storage.</a:t>
            </a:r>
          </a:p>
          <a:p>
            <a:pPr lvl="2" marL="1275588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Distributes work among multiple workers for speed.</a:t>
            </a:r>
          </a:p>
          <a:p>
            <a:pPr marL="425195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Storage Formats:</a:t>
            </a:r>
            <a:endParaRPr b="0"/>
          </a:p>
          <a:p>
            <a:pPr lvl="1" marL="850391" indent="-295275" defTabSz="42519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255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BigQuery uses </a:t>
            </a:r>
            <a:r>
              <a:rPr b="1"/>
              <a:t>columnar storage</a:t>
            </a:r>
            <a:r>
              <a:t>, which stores and processes data </a:t>
            </a:r>
            <a:r>
              <a:rPr b="1"/>
              <a:t>by columns instead of rows</a:t>
            </a:r>
            <a:r>
              <a:t>, allowing it to scan only the requested columns. When querying </a:t>
            </a:r>
            <a:r>
              <a:rPr b="1"/>
              <a:t>one column</a:t>
            </a:r>
            <a:r>
              <a:t>, BigQuery reads only that specific column, minimizing data scanned. However, querying </a:t>
            </a:r>
            <a:r>
              <a:rPr b="1"/>
              <a:t>multiple columns</a:t>
            </a:r>
            <a:r>
              <a:t> increases the amount of data read, as each additional column must also be processed, leading to higher estimated bytes scanned.</a:t>
            </a:r>
          </a:p>
        </p:txBody>
      </p:sp>
      <p:sp>
        <p:nvSpPr>
          <p:cNvPr id="211" name="Slide 9: Internals of Big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defRPr spc="259" sz="864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9: Internals of BigQuery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BigQuery ML Overview: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457199" indent="-317499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43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BigQuery ML Overview: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43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Run ML models directly using SQL—no external languages (Python, Java) required.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43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Seamless integration with your data warehouse.</a:t>
            </a:r>
          </a:p>
          <a:p>
            <a:pPr marL="457199" indent="-317499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43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Advantages: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43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Simplifies the workflow by eliminating the need to export data.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43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Supports common model types like linear regression, logistic regression, and more.</a:t>
            </a:r>
          </a:p>
        </p:txBody>
      </p:sp>
      <p:sp>
        <p:nvSpPr>
          <p:cNvPr id="214" name="Slide 10: Machine Learning in Big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2308">
              <a:defRPr spc="199" sz="666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10: Machine Learning in BigQuery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L Table Creation: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0" indent="0" defTabSz="406908">
              <a:spcBef>
                <a:spcPts val="1200"/>
              </a:spcBef>
              <a:buSzTx/>
              <a:buNone/>
              <a:defRPr spc="0" sz="124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06908" indent="-282575" defTabSz="406908">
              <a:spcBef>
                <a:spcPts val="0"/>
              </a:spcBef>
              <a:buClr>
                <a:srgbClr val="5E5E5E"/>
              </a:buClr>
              <a:buSzPct val="170000"/>
              <a:buFont typeface="Courier"/>
              <a:buChar char="•"/>
              <a:defRPr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ML Table Creation:</a:t>
            </a:r>
            <a:endParaRPr b="0"/>
          </a:p>
          <a:p>
            <a:pPr lvl="1" marL="813816" indent="-282575" defTabSz="406908">
              <a:spcBef>
                <a:spcPts val="0"/>
              </a:spcBef>
              <a:buClr>
                <a:srgbClr val="5E5E5E"/>
              </a:buClr>
              <a:buSzPct val="170000"/>
              <a:buFont typeface="Courier"/>
              <a:buChar char="◦"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Define a table with the appropriate data types.</a:t>
            </a:r>
          </a:p>
          <a:p>
            <a:pPr lvl="1" marL="0" indent="406908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 SQL to create a table for yellow taxi trip data (filtering out zero fares):</a:t>
            </a:r>
            <a:br/>
            <a:br/>
            <a:r>
              <a:t>CREATE OR REPLACE TABLE `project.dataset.yellow_tripdata_ml` (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passenger_count INTEGER,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trip_distance FLOAT64,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PULocationID STRING,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DOLocationID STRING,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payment_type STRING,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fare_amount FLOAT64,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tolls_amount FLOAT64,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tip_amount FLOAT64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) AS (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SELECT 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passenger_count,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trip_distance,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CAST(PULocationID AS STRING),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CAST(DOLocationID AS STRING),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CAST(payment_type AS STRING),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fare_amount,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tolls_amount,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tip_amount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FROM `project.dataset.external_tripdata_partitioned`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WHERE fare_amount != 0</a:t>
            </a:r>
          </a:p>
          <a:p>
            <a:pPr marL="0" indent="0" defTabSz="406908">
              <a:spcBef>
                <a:spcPts val="0"/>
              </a:spcBef>
              <a:buSzTx/>
              <a:buNone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);</a:t>
            </a:r>
          </a:p>
          <a:p>
            <a:pPr marL="430455" indent="-306122" defTabSz="406908">
              <a:spcBef>
                <a:spcPts val="0"/>
              </a:spcBef>
              <a:buClr>
                <a:srgbClr val="5E5E5E"/>
              </a:buClr>
              <a:buSzPct val="170000"/>
              <a:buFont typeface="Courier"/>
              <a:buChar char="•"/>
              <a:defRPr b="0" spc="0" sz="1779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br/>
          </a:p>
        </p:txBody>
      </p:sp>
      <p:sp>
        <p:nvSpPr>
          <p:cNvPr id="217" name="Slide 11: Creating a ML Table – Example 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pc="175" sz="5849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11: Creating a ML Table – Example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odel Creation: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0" indent="0" defTabSz="448055">
              <a:spcBef>
                <a:spcPts val="1300"/>
              </a:spcBef>
              <a:buSzTx/>
              <a:buNone/>
              <a:defRPr spc="0" sz="1372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48055" indent="-311150" defTabSz="448055">
              <a:spcBef>
                <a:spcPts val="110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Model Creation:</a:t>
            </a:r>
            <a:endParaRPr b="0"/>
          </a:p>
          <a:p>
            <a:pPr lvl="1" marL="896111" indent="-311150" defTabSz="44805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 BigQuery ML to create a linear regression model for tip prediction.</a:t>
            </a:r>
          </a:p>
          <a:p>
            <a:pPr lvl="1" marL="0" indent="448055" defTabSz="448055">
              <a:spcBef>
                <a:spcPts val="0"/>
              </a:spcBef>
              <a:buSzTx/>
              <a:buNone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 SQL to create the model:</a:t>
            </a:r>
            <a:br/>
            <a:br/>
            <a:br/>
            <a:r>
              <a:t>CREATE OR REPLACE MODEL `project.dataset.tip_model`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OPTIONS (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model_type = 'linear_reg',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input_label_cols = ['tip_amount'],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DATA_SPLIT_METHOD = 'AUTO_SPLIT'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) AS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SELECT * FROM `project.dataset.yellow_tripdata_ml`</a:t>
            </a:r>
          </a:p>
          <a:p>
            <a:pPr marL="0" indent="0" defTabSz="448055">
              <a:spcBef>
                <a:spcPts val="0"/>
              </a:spcBef>
              <a:buSzTx/>
              <a:buNone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WHERE tip_amount IS NOT NULL;</a:t>
            </a:r>
            <a:br/>
            <a:br/>
          </a:p>
          <a:p>
            <a:pPr marL="448055" indent="-311150" defTabSz="448055">
              <a:spcBef>
                <a:spcPts val="110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Model Evaluation and Prediction:</a:t>
            </a:r>
            <a:endParaRPr b="0"/>
          </a:p>
          <a:p>
            <a:pPr lvl="1" marL="896111" indent="-311150" defTabSz="44805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Check model features with ML.FEATURE_INFO.</a:t>
            </a:r>
          </a:p>
          <a:p>
            <a:pPr lvl="1" marL="896111" indent="-311150" defTabSz="44805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Evaluate using ML.EVALUATE.</a:t>
            </a:r>
          </a:p>
          <a:p>
            <a:pPr lvl="1" marL="896111" indent="-311150" defTabSz="448055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Generate predictions using ML.PREDICT and further explain them with ML.EXPLAIN_PREDICT.</a:t>
            </a:r>
          </a:p>
        </p:txBody>
      </p:sp>
      <p:sp>
        <p:nvSpPr>
          <p:cNvPr id="220" name="Slide 12: Creating and Evaluating a ML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pc="172" sz="576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12: Creating and Evaluating a ML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Why Tune Hyperparameters?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429768" indent="-298450" defTabSz="429768">
              <a:spcBef>
                <a:spcPts val="110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Why Tune Hyperparameters?</a:t>
            </a:r>
            <a:endParaRPr b="0"/>
          </a:p>
          <a:p>
            <a:pPr lvl="1" marL="859536" indent="-298450" defTabSz="429768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Improve model performance by exploring different regularization parameters.</a:t>
            </a:r>
          </a:p>
          <a:p>
            <a:pPr marL="0" indent="0" defTabSz="429768">
              <a:spcBef>
                <a:spcPts val="110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Example SQL for Hyperparameter Tuning:</a:t>
            </a:r>
            <a:br/>
            <a:br/>
            <a:r>
              <a:t>CREATE OR REPLACE MODEL `project.dataset.tip_hyperparam_model`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OPTIONS (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model_type = 'linear_reg',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input_label_cols = ['tip_amount'],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DATA_SPLIT_METHOD = 'AUTO_SPLIT',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num_trials = 5,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max_parallel_trials = 2,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l1_reg = hparam_range(0, 20),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l2_reg = hparam_candidates([0, 0.1, 1, 10])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) AS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SELECT * FROM `project.dataset.yellow_tripdata_ml`</a:t>
            </a:r>
          </a:p>
          <a:p>
            <a:pPr marL="0" indent="0" defTabSz="429768">
              <a:spcBef>
                <a:spcPts val="0"/>
              </a:spcBef>
              <a:buSzTx/>
              <a:buNone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WHERE tip_amount IS NOT NULL;</a:t>
            </a:r>
            <a:br/>
            <a:br/>
          </a:p>
          <a:p>
            <a:pPr marL="429768" indent="-298450" defTabSz="429768">
              <a:spcBef>
                <a:spcPts val="110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Takeaway:</a:t>
            </a:r>
            <a:endParaRPr b="0"/>
          </a:p>
          <a:p>
            <a:pPr lvl="1" marL="859536" indent="-298450" defTabSz="429768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35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Experiment with different hyperparameters to balance model bias and variance.</a:t>
            </a:r>
          </a:p>
        </p:txBody>
      </p:sp>
      <p:sp>
        <p:nvSpPr>
          <p:cNvPr id="223" name="Slide 13: Hyperparameter Tuning in BigQuery M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0520">
              <a:defRPr spc="162" sz="5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13: Hyperparameter Tuning in BigQuery 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lide 1: Introduction – Data Warehousing, OLAP &amp; OLT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pc="159" sz="531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1: Introduction – Data Warehousing, OLAP &amp; OLTP</a:t>
            </a:r>
          </a:p>
        </p:txBody>
      </p:sp>
      <p:sp>
        <p:nvSpPr>
          <p:cNvPr id="187" name="Data Warehousing Overview…"/>
          <p:cNvSpPr txBox="1"/>
          <p:nvPr>
            <p:ph type="body" idx="1"/>
          </p:nvPr>
        </p:nvSpPr>
        <p:spPr>
          <a:xfrm>
            <a:off x="694189" y="3224509"/>
            <a:ext cx="23806160" cy="8751544"/>
          </a:xfrm>
          <a:prstGeom prst="rect">
            <a:avLst/>
          </a:prstGeom>
        </p:spPr>
        <p:txBody>
          <a:bodyPr/>
          <a:lstStyle/>
          <a:p>
            <a:pPr marL="402336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Warehousing Overview</a:t>
            </a:r>
            <a:endParaRPr b="0"/>
          </a:p>
          <a:p>
            <a:pPr lvl="1" marL="804672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Centralized repository for integrated data.</a:t>
            </a:r>
          </a:p>
          <a:p>
            <a:pPr lvl="1" marL="804672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Supports business intelligence, reporting, and analytics.</a:t>
            </a:r>
          </a:p>
          <a:p>
            <a:pPr marL="402336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OLAP vs. OLTP</a:t>
            </a:r>
            <a:endParaRPr b="0"/>
          </a:p>
          <a:p>
            <a:pPr lvl="1" marL="0" indent="402336" defTabSz="402336">
              <a:spcBef>
                <a:spcPts val="1000"/>
              </a:spcBef>
              <a:buSzTx/>
              <a:buNone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OLAP (Online Analytical Processing):</a:t>
            </a:r>
            <a:endParaRPr b="0"/>
          </a:p>
          <a:p>
            <a:pPr lvl="1" marL="804672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Purpose:</a:t>
            </a:r>
            <a:endParaRPr b="0"/>
          </a:p>
          <a:p>
            <a:pPr lvl="2" marL="1207008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Geared toward complex data analysis, trend detection, and strategic decision-making.</a:t>
            </a:r>
          </a:p>
          <a:p>
            <a:pPr lvl="1" marL="804672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Updates:</a:t>
            </a:r>
            <a:endParaRPr b="0"/>
          </a:p>
          <a:p>
            <a:pPr lvl="2" marL="1207008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ETL processes update data in batches; real-time updates are infrequent, focusing instead on historical data accumulation.</a:t>
            </a:r>
          </a:p>
          <a:p>
            <a:pPr lvl="1" marL="804672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Database Design:</a:t>
            </a:r>
            <a:endParaRPr b="0"/>
          </a:p>
          <a:p>
            <a:pPr lvl="2" marL="1207008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Utilizes denormalized schemas (e.g., star or snowflake schemas) to optimize multi-dimensional queries and analytical performance.</a:t>
            </a:r>
          </a:p>
          <a:p>
            <a:pPr lvl="1" marL="804672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Space Requirements:</a:t>
            </a:r>
            <a:endParaRPr b="0"/>
          </a:p>
          <a:p>
            <a:pPr lvl="2" marL="1207008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Requires substantial storage to maintain extensive historical and aggregated datasets for in-depth analysis.</a:t>
            </a:r>
          </a:p>
          <a:p>
            <a:pPr lvl="1" marL="0" indent="402336" defTabSz="402336">
              <a:spcBef>
                <a:spcPts val="1000"/>
              </a:spcBef>
              <a:buSzTx/>
              <a:buNone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OLTP (Online Transaction Processing):</a:t>
            </a:r>
            <a:endParaRPr b="0"/>
          </a:p>
          <a:p>
            <a:pPr lvl="1" marL="804672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Purpose:</a:t>
            </a:r>
            <a:endParaRPr b="0"/>
          </a:p>
          <a:p>
            <a:pPr lvl="2" marL="1207008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Optimized for handling real-time, day-to-day transactional operations such as order processing and customer interactions.</a:t>
            </a:r>
          </a:p>
          <a:p>
            <a:pPr lvl="1" marL="804672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Updates:</a:t>
            </a:r>
            <a:endParaRPr b="0"/>
          </a:p>
          <a:p>
            <a:pPr lvl="2" marL="1207008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Supports frequent, concurrent updates, inserts, and deletions, ensuring immediate data consistency and availability.</a:t>
            </a:r>
          </a:p>
          <a:p>
            <a:pPr lvl="1" marL="804672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Database Design:</a:t>
            </a:r>
            <a:endParaRPr b="0"/>
          </a:p>
          <a:p>
            <a:pPr lvl="2" marL="1207008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Employs highly normalized schemas to minimize redundancy and enforce data integrity, critical for transaction accuracy.</a:t>
            </a:r>
          </a:p>
          <a:p>
            <a:pPr lvl="1" marL="804672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Space Requirements:</a:t>
            </a:r>
            <a:endParaRPr b="0"/>
          </a:p>
          <a:p>
            <a:pPr lvl="2" marL="1207008" indent="-279400" defTabSz="402336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46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Generally consumes less space per transaction, focusing on efficiency and quick access to current operational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igQuery as a Data Warehouse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BigQuery as a Data Warehouse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Fully managed, serverless data warehouse for analytics.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Scales seamlessly to petabytes.</a:t>
            </a:r>
          </a:p>
          <a:p>
            <a:pPr marL="4572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User Settings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spc="0"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Cache Query Results:</a:t>
            </a:r>
            <a:endParaRPr b="0"/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Go to Settings → Query Settings.</a:t>
            </a:r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Untick “Cache Query Results” for fresh executions.</a:t>
            </a:r>
          </a:p>
          <a:p>
            <a:pPr marL="4572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Accessing Public Datasets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8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Enable “Search All Projects” to explore and query public datasets.</a:t>
            </a:r>
          </a:p>
        </p:txBody>
      </p:sp>
      <p:sp>
        <p:nvSpPr>
          <p:cNvPr id="190" name="Slide 2: BigQuery Overview &amp; Sett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pc="205" sz="684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2: BigQuery Overview &amp; Settings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External tables can be created using CREATE OR REPLACE EXTERNAL TABLE…"/>
          <p:cNvSpPr txBox="1"/>
          <p:nvPr>
            <p:ph type="body" idx="1"/>
          </p:nvPr>
        </p:nvSpPr>
        <p:spPr>
          <a:xfrm>
            <a:off x="1203419" y="3259512"/>
            <a:ext cx="22737508" cy="7893064"/>
          </a:xfrm>
          <a:prstGeom prst="rect">
            <a:avLst/>
          </a:prstGeom>
        </p:spPr>
        <p:txBody>
          <a:bodyPr/>
          <a:lstStyle/>
          <a:p>
            <a:pPr marL="0" indent="0" defTabSz="384047">
              <a:spcBef>
                <a:spcPts val="1000"/>
              </a:spcBef>
              <a:buSzTx/>
              <a:buNone/>
              <a:defRPr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External tables can be created using CREATE</a:t>
            </a:r>
            <a:r>
              <a:rPr>
                <a:solidFill>
                  <a:srgbClr val="202124"/>
                </a:solidFill>
              </a:rPr>
              <a:t> </a:t>
            </a:r>
            <a:r>
              <a:t>OR</a:t>
            </a:r>
            <a:r>
              <a:rPr>
                <a:solidFill>
                  <a:srgbClr val="202124"/>
                </a:solidFill>
              </a:rPr>
              <a:t> </a:t>
            </a:r>
            <a:r>
              <a:t>REPLACE</a:t>
            </a:r>
            <a:r>
              <a:rPr>
                <a:solidFill>
                  <a:srgbClr val="202124"/>
                </a:solidFill>
              </a:rPr>
              <a:t> </a:t>
            </a:r>
            <a:r>
              <a:t>EXTERNAL</a:t>
            </a:r>
            <a:r>
              <a:rPr>
                <a:solidFill>
                  <a:srgbClr val="202124"/>
                </a:solidFill>
              </a:rPr>
              <a:t> </a:t>
            </a:r>
            <a:r>
              <a:t>TABLE</a:t>
            </a:r>
            <a:endParaRPr>
              <a:solidFill>
                <a:srgbClr val="202124"/>
              </a:solidFill>
            </a:endParaRPr>
          </a:p>
          <a:p>
            <a:pPr marL="0" indent="0" defTabSz="384047">
              <a:spcBef>
                <a:spcPts val="1000"/>
              </a:spcBef>
              <a:buSzTx/>
              <a:buNone/>
              <a:defRPr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202124"/>
                </a:solidFill>
              </a:rPr>
              <a:t>Materialized tables can be created using </a:t>
            </a:r>
            <a:r>
              <a:t>CREATE</a:t>
            </a:r>
            <a:r>
              <a:rPr>
                <a:solidFill>
                  <a:srgbClr val="202124"/>
                </a:solidFill>
              </a:rPr>
              <a:t> </a:t>
            </a:r>
            <a:r>
              <a:t>OR</a:t>
            </a:r>
            <a:r>
              <a:rPr>
                <a:solidFill>
                  <a:srgbClr val="202124"/>
                </a:solidFill>
              </a:rPr>
              <a:t> </a:t>
            </a:r>
            <a:r>
              <a:t>REPLACE</a:t>
            </a:r>
            <a:r>
              <a:rPr>
                <a:solidFill>
                  <a:srgbClr val="202124"/>
                </a:solidFill>
              </a:rPr>
              <a:t> </a:t>
            </a:r>
            <a:r>
              <a:t>TABLE</a:t>
            </a:r>
          </a:p>
          <a:p>
            <a:pPr marL="384047" indent="-266700" defTabSz="384047">
              <a:spcBef>
                <a:spcPts val="100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Storage Location</a:t>
            </a:r>
            <a:endParaRPr b="0"/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External Table:</a:t>
            </a:r>
            <a:r>
              <a:t> Data remains in external storage (e.g., Google Cloud Storage) and is queried without ingestion into BigQuery.</a:t>
            </a:r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Materialized Table:</a:t>
            </a:r>
            <a:r>
              <a:t> Data is physically stored inside BigQuery for faster query performance.</a:t>
            </a:r>
          </a:p>
          <a:p>
            <a:pPr marL="384047" indent="-266700" defTabSz="384047">
              <a:spcBef>
                <a:spcPts val="100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Reading &amp; Query Performance</a:t>
            </a:r>
            <a:endParaRPr b="0"/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External Table:</a:t>
            </a:r>
            <a:r>
              <a:t> Queries scan the full dataset from the source each time, leading to higher data read costs.</a:t>
            </a:r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Materialized Table:</a:t>
            </a:r>
            <a:r>
              <a:t> Queries use optimized storage techniques like clustering and column pruning, reducing data read costs.</a:t>
            </a:r>
          </a:p>
          <a:p>
            <a:pPr marL="384047" indent="-266700" defTabSz="384047">
              <a:spcBef>
                <a:spcPts val="100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Schema Handling</a:t>
            </a:r>
            <a:endParaRPr b="0"/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External Table:</a:t>
            </a:r>
            <a:r>
              <a:t> Automatically infers schema (data types and modes) from the source without manual definition.</a:t>
            </a:r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Materialized Table:</a:t>
            </a:r>
            <a:r>
              <a:t> Requires explicit schema definition when creating or inserting data.</a:t>
            </a:r>
          </a:p>
          <a:p>
            <a:pPr marL="384047" indent="-266700" defTabSz="384047">
              <a:spcBef>
                <a:spcPts val="100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Data Freshness</a:t>
            </a:r>
            <a:endParaRPr b="0"/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External Table:</a:t>
            </a:r>
            <a:r>
              <a:t> Always queries the latest data from the external source.</a:t>
            </a:r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Materialized Table:</a:t>
            </a:r>
            <a:r>
              <a:t> Stores a snapshot of the data, requiring scheduled updates or refreshes for new data.</a:t>
            </a:r>
          </a:p>
          <a:p>
            <a:pPr marL="384047" indent="-266700" defTabSz="384047">
              <a:spcBef>
                <a:spcPts val="100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Performance Optimization</a:t>
            </a:r>
            <a:endParaRPr b="0"/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External Table:</a:t>
            </a:r>
            <a:r>
              <a:t> Slower queries due to remote data access and lack of indexing.</a:t>
            </a:r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Materialized Table:</a:t>
            </a:r>
            <a:r>
              <a:t> Faster queries due to local storage, indexing, and caching.</a:t>
            </a:r>
          </a:p>
          <a:p>
            <a:pPr marL="384047" indent="-266700" defTabSz="384047">
              <a:spcBef>
                <a:spcPts val="100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 Cases</a:t>
            </a:r>
            <a:endParaRPr b="0"/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External Table:</a:t>
            </a:r>
            <a:r>
              <a:t> Best for accessing frequently updated datasets without ingestion.</a:t>
            </a:r>
          </a:p>
          <a:p>
            <a:pPr lvl="1" marL="768095" indent="-266700" defTabSz="384047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21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Materialized Table:</a:t>
            </a:r>
            <a:r>
              <a:t> Best for improving query performance with preprocessed, frequently used data.</a:t>
            </a:r>
          </a:p>
        </p:txBody>
      </p:sp>
      <p:sp>
        <p:nvSpPr>
          <p:cNvPr id="193" name="Slide 3: Difference Between External Table and Materialized Table in Big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pc="159" sz="531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3: Difference Between External Table and Materialized Table in BigQuery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hat is Partitioning?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457199" indent="-317499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5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What is Partitioning?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5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Divides tables into segments (partitions) based on a column (e.g., date).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5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Improves query performance by scanning only relevant partitions.</a:t>
            </a:r>
          </a:p>
          <a:p>
            <a:pPr marL="457199" indent="-317499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5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Common Partitioning Methods: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5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Daily, Monthly, Hourly partitions.</a:t>
            </a:r>
          </a:p>
          <a:p>
            <a:pPr marL="457199" indent="-317499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5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Reference: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5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For more details, visit </a:t>
            </a:r>
            <a:r>
              <a:rPr u="sng">
                <a:solidFill>
                  <a:srgbClr val="0000EE"/>
                </a:solidFill>
                <a:hlinkClick r:id="rId2" invalidUrl="" action="" tgtFrame="" tooltip="" history="1" highlightClick="0" endSnd="0"/>
              </a:rPr>
              <a:t>BigQuery Partitioned Tables</a:t>
            </a:r>
          </a:p>
        </p:txBody>
      </p:sp>
      <p:sp>
        <p:nvSpPr>
          <p:cNvPr id="196" name="Slide 4: Partitioning in Big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pc="237" sz="7919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4: Partitioning in BigQuery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What is Clustering?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3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What is Clustering?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Organizes data based on the values of one or more columns.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Enhances filtering and aggregation performance.</a:t>
            </a:r>
          </a:p>
          <a:p>
            <a:pPr marL="4572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3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Best Practices for Clustering: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Column order matters—choose the most selective columns first.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Best suited for large tables; tables &lt;1GB might not see significant gains.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Limit of up to 4 clustering columns.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Clustering columns must be top-level, non-repeated (e.g., DATE, BOOL, INT64).</a:t>
            </a:r>
          </a:p>
        </p:txBody>
      </p:sp>
      <p:sp>
        <p:nvSpPr>
          <p:cNvPr id="199" name="Slide 5: Clustering in Big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pc="251" sz="837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5: Clustering in BigQuery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artitioning: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Partitioning: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Pros:</a:t>
            </a:r>
            <a:endParaRPr b="0"/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Cost and benefit are predictable.</a:t>
            </a:r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Allows partition-level management.</a:t>
            </a:r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Ideal for filtering/aggregating on a single column. The partition limit is 4000</a:t>
            </a:r>
          </a:p>
          <a:p>
            <a:pPr marL="4572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Clustering: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Pros:</a:t>
            </a:r>
            <a:endParaRPr b="0"/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Excels when columns contain a large number of distinct values.</a:t>
            </a:r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Clustering and partitioning are not really useful for small tables (&lt;1GB).</a:t>
            </a:r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Handles frequent mutation operations efficiently.</a:t>
            </a:r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Can specify up to 4 columns for clustering</a:t>
            </a:r>
          </a:p>
          <a:p>
            <a:pPr marL="4572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Automatic Reclustering: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7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BigQuery performs automatic reclustering to maintain performance.</a:t>
            </a:r>
          </a:p>
        </p:txBody>
      </p:sp>
      <p:sp>
        <p:nvSpPr>
          <p:cNvPr id="202" name="Slide 6: Partitioning vs. Clust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pc="218" sz="729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6: Partitioning vs. Clustering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QL and Query Guidelines: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SQL and Query Guidelines: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Selective Queries:</a:t>
            </a:r>
            <a:endParaRPr b="0"/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Only select needed columns (avoid SELECT *).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Query Cost:</a:t>
            </a:r>
            <a:endParaRPr b="0"/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Price your query before running to manage costs.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Staging Data:</a:t>
            </a:r>
            <a:endParaRPr b="0"/>
          </a:p>
          <a:p>
            <a:pPr lvl="2" marL="13716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▪"/>
              <a:defRPr b="0"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Materialize query results in stages when necessary.</a:t>
            </a:r>
          </a:p>
          <a:p>
            <a:pPr marL="4572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Performance Tips: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Filter on partitioned columns.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Denormalize and use nested columns where applicable.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Reduce data before performing JOIN operations.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Avoid oversharding and excessive JavaScript UDFs.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34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 appropriate aggregation functions (e.g., HyperLogLog++).</a:t>
            </a:r>
          </a:p>
        </p:txBody>
      </p:sp>
      <p:sp>
        <p:nvSpPr>
          <p:cNvPr id="205" name="Slide 7: Best Practices for Query Optim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pc="167" sz="558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7: Best Practices for Query Optimization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Efficient JOINs:…"/>
          <p:cNvSpPr txBox="1"/>
          <p:nvPr>
            <p:ph type="body" idx="1"/>
          </p:nvPr>
        </p:nvSpPr>
        <p:spPr>
          <a:xfrm>
            <a:off x="1203419" y="3259512"/>
            <a:ext cx="21789274" cy="7893064"/>
          </a:xfrm>
          <a:prstGeom prst="rect">
            <a:avLst/>
          </a:prstGeom>
        </p:spPr>
        <p:txBody>
          <a:bodyPr/>
          <a:lstStyle/>
          <a:p>
            <a:pPr marL="457199" indent="-317499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4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Efficient JOINs: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4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Optimize join patterns by placing the largest table first.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4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Reduce data volume before joining.</a:t>
            </a:r>
          </a:p>
          <a:p>
            <a:pPr marL="457199" indent="-317499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•"/>
              <a:defRPr spc="0" sz="4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Additional Tips:</a:t>
            </a:r>
            <a:endParaRPr b="0"/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4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Do not treat WITH clauses as prepared statements.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4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Order operations towards the end of your query for final optimization.</a:t>
            </a:r>
          </a:p>
          <a:p>
            <a:pPr lvl="1" marL="914400" indent="-317500" defTabSz="457200">
              <a:spcBef>
                <a:spcPts val="0"/>
              </a:spcBef>
              <a:buClr>
                <a:srgbClr val="5E5E5E"/>
              </a:buClr>
              <a:buSzPct val="170000"/>
              <a:buFont typeface="Times Roman"/>
              <a:buChar char="◦"/>
              <a:defRPr b="0" spc="0" sz="46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Leverage external data sources appropriately.</a:t>
            </a:r>
          </a:p>
        </p:txBody>
      </p:sp>
      <p:sp>
        <p:nvSpPr>
          <p:cNvPr id="208" name="Slide 8: Query Performance Best Practices (Advance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4677">
              <a:defRPr spc="159" sz="531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Slide 8: Query Performance Best Practices (Advanced)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2C3A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3556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44" strike="noStrike" sz="2200" u="none" kumimoji="0" normalizeH="0">
            <a:ln>
              <a:noFill/>
            </a:ln>
            <a:solidFill>
              <a:schemeClr val="accent1">
                <a:satOff val="74278"/>
                <a:lumOff val="-33241"/>
              </a:schemeClr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